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7" r:id="rId6"/>
    <p:sldId id="264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C8824-1B5B-4B9A-9E50-1496EAA0AFA3}" v="121" dt="2021-11-04T02:02:2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1107" autoAdjust="0"/>
  </p:normalViewPr>
  <p:slideViewPr>
    <p:cSldViewPr snapToGrid="0" snapToObjects="1">
      <p:cViewPr varScale="1">
        <p:scale>
          <a:sx n="54" d="100"/>
          <a:sy n="54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C237-6B10-4A3D-BEE7-009F20B77F1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6410C-654B-48F3-A180-15572EDD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sj.com/articles/iceland-takes-hard-look-at-tech-boom-sparked-by-its-cheap-bountiful-power-152413020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Why/how we chose bitcoin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6410C-654B-48F3-A180-15572EDD2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1200" u="none" dirty="0"/>
              <a:t>We first started with trying to compare Tweets of Elon</a:t>
            </a:r>
          </a:p>
          <a:p>
            <a:pPr marL="0" indent="0">
              <a:buNone/>
            </a:pPr>
            <a:r>
              <a:rPr lang="en" sz="1200" u="sng" dirty="0"/>
              <a:t>Questions we found interesting and what motivated us to answer them</a:t>
            </a:r>
            <a:endParaRPr lang="en-US" sz="1200" dirty="0"/>
          </a:p>
          <a:p>
            <a:pPr fontAlgn="base"/>
            <a:r>
              <a:rPr lang="en-US" sz="1200" dirty="0"/>
              <a:t>Is </a:t>
            </a:r>
            <a:r>
              <a:rPr lang="en" sz="1200" dirty="0"/>
              <a:t>bitcoin</a:t>
            </a:r>
            <a:r>
              <a:rPr lang="en-US" sz="1200" dirty="0"/>
              <a:t> too volatile? Is it a good investment short/medium/long term?</a:t>
            </a:r>
          </a:p>
          <a:p>
            <a:pPr fontAlgn="base"/>
            <a:r>
              <a:rPr lang="en-US" sz="1200" dirty="0"/>
              <a:t>How accessible is it for entry first time investors ?</a:t>
            </a:r>
          </a:p>
          <a:p>
            <a:pPr fontAlgn="base"/>
            <a:r>
              <a:rPr lang="en-US" sz="1200" dirty="0"/>
              <a:t>Can we provide explanations on Bitcoin highs/lows?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6410C-654B-48F3-A180-15572EDD2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countries, and regional areas are being incentivized from an economic perspective to house and run these massive data mining centers (as with the case in Iceland, this business represents 1% of their GDP), but it’s to the detriment of their own microclimates. As, these data centers now account for more electricity use than all of Iceland’s homes combined.</a:t>
            </a:r>
          </a:p>
          <a:p>
            <a:r>
              <a:rPr lang="en-US" dirty="0"/>
              <a:t>According to local experts cited by </a:t>
            </a:r>
            <a:r>
              <a:rPr lang="en-US" i="1" u="sng" dirty="0">
                <a:hlinkClick r:id="rId3"/>
              </a:rPr>
              <a:t>The Wall Street Journal</a:t>
            </a:r>
            <a:r>
              <a:rPr lang="en-US" dirty="0"/>
              <a:t>, keeping up with demand for electricity requires building more dams and power stations that could alter Iceland’s unique, sensitive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6410C-654B-48F3-A180-15572EDD2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664B9-703B-9747-A4ED-FDEA8EDA7AF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itcoinnews.com/the-top-5-largest-mining-operations-in-the-world/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kaushiksuresh147/bitcoin-tweets" TargetMode="External"/><Relationship Id="rId5" Type="http://schemas.openxmlformats.org/officeDocument/2006/relationships/hyperlink" Target="https://www.kaggle.com/odins0n/top-50-cryptocurrency-historical-prices" TargetMode="External"/><Relationship Id="rId4" Type="http://schemas.openxmlformats.org/officeDocument/2006/relationships/hyperlink" Target="https://finance.yahoo.com/quote/NVDA?p=NVDA&amp;.tsrc=fin-s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2067-D862-B941-974E-F5D04ABD8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Trend Analysis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10935-CA5D-944C-B126-96D7069F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125" y="4836668"/>
            <a:ext cx="9144000" cy="881743"/>
          </a:xfrm>
        </p:spPr>
        <p:txBody>
          <a:bodyPr/>
          <a:lstStyle/>
          <a:p>
            <a:r>
              <a:rPr lang="en-US" u="sng" dirty="0"/>
              <a:t>Team Boa</a:t>
            </a:r>
            <a:r>
              <a:rPr lang="en-US" dirty="0"/>
              <a:t>: Brandie Parker, Charlotte Coolidge, Jong Kim, Junki Ogawa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CF19F-7166-1546-9F4C-423CC7E0AE07}"/>
              </a:ext>
            </a:extLst>
          </p:cNvPr>
          <p:cNvSpPr txBox="1"/>
          <p:nvPr/>
        </p:nvSpPr>
        <p:spPr>
          <a:xfrm>
            <a:off x="8457721" y="5379857"/>
            <a:ext cx="343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UPenn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42658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BDD-BE99-F642-876E-C055A4E9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5" y="229456"/>
            <a:ext cx="10131425" cy="1456267"/>
          </a:xfrm>
        </p:spPr>
        <p:txBody>
          <a:bodyPr/>
          <a:lstStyle/>
          <a:p>
            <a:r>
              <a:rPr lang="en" u="sng" dirty="0"/>
              <a:t>Core message/Hypothesis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E91B-814F-7141-8C13-DD21F5461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1254"/>
            <a:ext cx="10131425" cy="5034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sz="3600" dirty="0"/>
              <a:t>What correlates Bitcoin price?</a:t>
            </a:r>
          </a:p>
          <a:p>
            <a:pPr marL="0" indent="0" algn="ctr">
              <a:buNone/>
            </a:pPr>
            <a:r>
              <a:rPr lang="en" sz="2800" u="sng" dirty="0"/>
              <a:t>Bitcoin price in relation to:</a:t>
            </a:r>
          </a:p>
          <a:p>
            <a:pPr algn="ctr"/>
            <a:r>
              <a:rPr lang="en" sz="2400" dirty="0"/>
              <a:t>Nvidia stock price</a:t>
            </a:r>
          </a:p>
          <a:p>
            <a:pPr algn="ctr"/>
            <a:r>
              <a:rPr lang="en" sz="2400" dirty="0"/>
              <a:t>Gas Price</a:t>
            </a:r>
          </a:p>
          <a:p>
            <a:pPr algn="ctr"/>
            <a:r>
              <a:rPr lang="en" sz="2400" dirty="0"/>
              <a:t>Temperature at Bitcoin mining centers</a:t>
            </a:r>
          </a:p>
          <a:p>
            <a:pPr algn="ctr" fontAlgn="base"/>
            <a:r>
              <a:rPr lang="en-US" sz="2400" dirty="0"/>
              <a:t>Google Search Trends</a:t>
            </a:r>
          </a:p>
          <a:p>
            <a:pPr lvl="1" algn="ctr" fontAlgn="base"/>
            <a:r>
              <a:rPr lang="en-US" sz="2400" dirty="0"/>
              <a:t>What skyrocketed Google trend search of Bitcoin in November 2017?</a:t>
            </a:r>
          </a:p>
          <a:p>
            <a:pPr algn="ctr" fontAlgn="base"/>
            <a:r>
              <a:rPr lang="en-US" sz="2400" dirty="0"/>
              <a:t>NYT trending articles</a:t>
            </a:r>
          </a:p>
          <a:p>
            <a:pPr algn="ctr"/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8452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A548-83DA-1D44-B7FE-43331BDC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92754"/>
            <a:ext cx="10131425" cy="1005444"/>
          </a:xfrm>
        </p:spPr>
        <p:txBody>
          <a:bodyPr>
            <a:normAutofit/>
          </a:bodyPr>
          <a:lstStyle/>
          <a:p>
            <a:r>
              <a:rPr lang="en-US" u="sng" dirty="0"/>
              <a:t>The 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888B-DA50-2340-B1C4-018B3464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298198"/>
            <a:ext cx="10131424" cy="52670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/>
              <a:t>Data Collection</a:t>
            </a:r>
          </a:p>
          <a:p>
            <a:r>
              <a:rPr lang="en-US" sz="6000" dirty="0"/>
              <a:t>Kaggle</a:t>
            </a:r>
          </a:p>
          <a:p>
            <a:r>
              <a:rPr lang="en-US" sz="6000" dirty="0"/>
              <a:t>Open Weather API</a:t>
            </a:r>
          </a:p>
          <a:p>
            <a:r>
              <a:rPr lang="en-US" sz="6000" dirty="0"/>
              <a:t>Yahoo Finance</a:t>
            </a:r>
          </a:p>
          <a:p>
            <a:r>
              <a:rPr lang="en-US" sz="6000" dirty="0"/>
              <a:t>NYT API</a:t>
            </a:r>
          </a:p>
          <a:p>
            <a:r>
              <a:rPr lang="en-US" sz="6000" dirty="0"/>
              <a:t>US Energy Information Administration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Data Cleaning and Scrubbing</a:t>
            </a:r>
          </a:p>
          <a:p>
            <a:r>
              <a:rPr lang="en-US" sz="6000" dirty="0"/>
              <a:t>Match datatypes</a:t>
            </a:r>
          </a:p>
          <a:p>
            <a:r>
              <a:rPr lang="en-US" sz="6000" dirty="0"/>
              <a:t>Match formats of dates</a:t>
            </a:r>
          </a:p>
          <a:p>
            <a:r>
              <a:rPr lang="en-US" sz="6000" dirty="0" err="1"/>
              <a:t>Dropna</a:t>
            </a:r>
            <a:endParaRPr lang="en-US" sz="6000" dirty="0"/>
          </a:p>
          <a:p>
            <a:r>
              <a:rPr lang="en-US" sz="6000" dirty="0"/>
              <a:t>Binning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26F41-EEBB-4879-AEA2-A0A115DF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76" y="5103916"/>
            <a:ext cx="7924800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6C3AF-20A6-45A1-BDB8-C5188B33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998235"/>
            <a:ext cx="5695950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BE837-1B09-48F1-A1A8-5BC146384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57" y="2702062"/>
            <a:ext cx="5041844" cy="2043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22D89B-F641-4BC4-8193-0F7B0F59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41" y="602092"/>
            <a:ext cx="5770047" cy="19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3699CF-0076-EB47-ADF9-79D2413460D7}"/>
              </a:ext>
            </a:extLst>
          </p:cNvPr>
          <p:cNvSpPr txBox="1">
            <a:spLocks/>
          </p:cNvSpPr>
          <p:nvPr/>
        </p:nvSpPr>
        <p:spPr>
          <a:xfrm>
            <a:off x="517882" y="-85031"/>
            <a:ext cx="8112409" cy="145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NVIDIA Stock Compared to Bitcoin Price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E8EAD-9788-469C-81FE-8FF2E243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8" y="1728304"/>
            <a:ext cx="7105422" cy="4100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D5CE8-EB3B-432C-889E-9F92C270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52" y="861237"/>
            <a:ext cx="4176247" cy="58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3699CF-0076-EB47-ADF9-79D2413460D7}"/>
              </a:ext>
            </a:extLst>
          </p:cNvPr>
          <p:cNvSpPr txBox="1">
            <a:spLocks/>
          </p:cNvSpPr>
          <p:nvPr/>
        </p:nvSpPr>
        <p:spPr>
          <a:xfrm>
            <a:off x="8733783" y="2738564"/>
            <a:ext cx="3458217" cy="190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400" dirty="0"/>
              <a:t>r value = .85</a:t>
            </a:r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r>
              <a:rPr lang="en-US" sz="2400" dirty="0"/>
              <a:t>Strong positive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35AC0-D9E3-4879-92C5-01195E04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92" y="1068512"/>
            <a:ext cx="8992629" cy="55829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6DE5D6-4C0C-4143-AF0F-BCB2E9D64966}"/>
              </a:ext>
            </a:extLst>
          </p:cNvPr>
          <p:cNvSpPr txBox="1">
            <a:spLocks/>
          </p:cNvSpPr>
          <p:nvPr/>
        </p:nvSpPr>
        <p:spPr>
          <a:xfrm>
            <a:off x="271302" y="-132546"/>
            <a:ext cx="8112409" cy="145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NVIDIA Stock Compared to Bitcoin Price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5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BCC-6769-9040-BDA1-7BF54710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Conclusions including a numerical summary and visualizations of the summary: </a:t>
            </a:r>
            <a:r>
              <a:rPr lang="en-US" b="1" u="sng" dirty="0"/>
              <a:t>Data Centers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2D389-44AE-496F-940E-D5A1916D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BCC-6769-9040-BDA1-7BF54710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Conclusions including a numerical summary and visualizations of the summary: </a:t>
            </a:r>
            <a:r>
              <a:rPr lang="en-US" b="1" u="sng" dirty="0"/>
              <a:t>Gas Prices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DE15-6182-4B4D-A8EF-F81ADF84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54800"/>
            <a:ext cx="10449837" cy="39935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D33D-14DA-6044-AA72-F4D991E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2930"/>
            <a:ext cx="10131425" cy="1456267"/>
          </a:xfrm>
        </p:spPr>
        <p:txBody>
          <a:bodyPr>
            <a:normAutofit/>
          </a:bodyPr>
          <a:lstStyle/>
          <a:p>
            <a:r>
              <a:rPr lang="en-US" u="sng" dirty="0"/>
              <a:t>Implications from our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2ECF8-CCCC-4426-B3FA-1F7CF386EE44}"/>
              </a:ext>
            </a:extLst>
          </p:cNvPr>
          <p:cNvSpPr txBox="1"/>
          <p:nvPr/>
        </p:nvSpPr>
        <p:spPr>
          <a:xfrm>
            <a:off x="795647" y="1582059"/>
            <a:ext cx="10438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Nvidia stock price and Bitcoin price – strong correlation, r=.85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Gas Price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Temperatures at Data Center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348BB2-D70B-4D4C-85FC-04C54AC037D6}"/>
              </a:ext>
            </a:extLst>
          </p:cNvPr>
          <p:cNvSpPr txBox="1">
            <a:spLocks/>
          </p:cNvSpPr>
          <p:nvPr/>
        </p:nvSpPr>
        <p:spPr>
          <a:xfrm>
            <a:off x="685800" y="3522538"/>
            <a:ext cx="10131425" cy="11088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What we learned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0D4A6-EDCA-43D6-9AE8-01DDCB99A949}"/>
              </a:ext>
            </a:extLst>
          </p:cNvPr>
          <p:cNvSpPr txBox="1"/>
          <p:nvPr/>
        </p:nvSpPr>
        <p:spPr>
          <a:xfrm>
            <a:off x="795647" y="4498769"/>
            <a:ext cx="10438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Cleaning data can take longer than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Formatting dates to be merged is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3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D3CF-1E13-524F-9574-0C07E634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25"/>
            <a:ext cx="10131425" cy="1456267"/>
          </a:xfrm>
        </p:spPr>
        <p:txBody>
          <a:bodyPr/>
          <a:lstStyle/>
          <a:p>
            <a:r>
              <a:rPr lang="en-US" u="sng" dirty="0"/>
              <a:t>Resources</a:t>
            </a:r>
          </a:p>
        </p:txBody>
      </p:sp>
      <p:sp>
        <p:nvSpPr>
          <p:cNvPr id="4" name="Google Shape;4177;p247">
            <a:extLst>
              <a:ext uri="{FF2B5EF4-FFF2-40B4-BE49-F238E27FC236}">
                <a16:creationId xmlns:a16="http://schemas.microsoft.com/office/drawing/2014/main" id="{5DF45426-69BF-E34C-BC75-B67CBD63DCD3}"/>
              </a:ext>
            </a:extLst>
          </p:cNvPr>
          <p:cNvSpPr txBox="1">
            <a:spLocks/>
          </p:cNvSpPr>
          <p:nvPr/>
        </p:nvSpPr>
        <p:spPr>
          <a:xfrm>
            <a:off x="133611" y="1304820"/>
            <a:ext cx="11924778" cy="500789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2400" dirty="0"/>
              <a:t> Weather Data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hlinkClick r:id="rId2"/>
              </a:rPr>
              <a:t>https://www.worldweatheronline.com/</a:t>
            </a:r>
            <a:r>
              <a:rPr lang="en-US" sz="2000" dirty="0"/>
              <a:t>  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i="1" dirty="0"/>
              <a:t> </a:t>
            </a:r>
            <a:r>
              <a:rPr lang="en-US" sz="2400" i="1" dirty="0"/>
              <a:t>The Top 5 Largest Mining Operations in the World </a:t>
            </a:r>
            <a:r>
              <a:rPr lang="en-US" i="1" dirty="0"/>
              <a:t>	</a:t>
            </a:r>
            <a:r>
              <a:rPr lang="en-US" sz="2000" dirty="0">
                <a:hlinkClick r:id="rId3"/>
              </a:rPr>
              <a:t>https://thebitcoinnews.com/the-top-5-largest-mining-operations-in-the-world/</a:t>
            </a:r>
            <a:r>
              <a:rPr lang="en-US" sz="2000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2400" u="sng" dirty="0"/>
              <a:t>Yahoo Finance</a:t>
            </a:r>
          </a:p>
          <a:p>
            <a:pPr marL="914400" lvl="2" indent="0">
              <a:lnSpc>
                <a:spcPct val="100000"/>
              </a:lnSpc>
              <a:spcAft>
                <a:spcPts val="2133"/>
              </a:spcAft>
            </a:pPr>
            <a:r>
              <a:rPr lang="en-US" u="sng" dirty="0">
                <a:hlinkClick r:id="rId4"/>
              </a:rPr>
              <a:t>https://finance.yahoo.com/quote/NVDA?p=NVDA&amp;.tsrc=fin-srch</a:t>
            </a:r>
            <a:endParaRPr lang="en-US" sz="2400" u="sng" dirty="0"/>
          </a:p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2400" u="sng" dirty="0"/>
              <a:t>Kaggle</a:t>
            </a:r>
            <a:r>
              <a:rPr lang="en-US" sz="2400" dirty="0"/>
              <a:t> </a:t>
            </a:r>
          </a:p>
          <a:p>
            <a:pPr marL="914400" lvl="2" indent="0">
              <a:lnSpc>
                <a:spcPct val="100000"/>
              </a:lnSpc>
              <a:spcAft>
                <a:spcPts val="2133"/>
              </a:spcAft>
            </a:pPr>
            <a:r>
              <a:rPr lang="en-US" u="sng" dirty="0">
                <a:hlinkClick r:id="rId5"/>
              </a:rPr>
              <a:t>https://www.kaggle.com/odins0n/top-50-cryptocurrency-historical-prices</a:t>
            </a:r>
            <a:endParaRPr lang="en-US" dirty="0"/>
          </a:p>
          <a:p>
            <a:pPr marL="914400" lvl="2" indent="0">
              <a:lnSpc>
                <a:spcPct val="100000"/>
              </a:lnSpc>
              <a:spcAft>
                <a:spcPts val="2133"/>
              </a:spcAft>
            </a:pPr>
            <a:r>
              <a:rPr lang="en-US" u="sng" dirty="0">
                <a:hlinkClick r:id="rId6"/>
              </a:rPr>
              <a:t> https://www.kaggle.com/kaushiksuresh147/bitcoin-tweets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983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{BDB150B1-42A6-6849-B1D7-35029407219F}tf10001058</Template>
  <TotalTime>3304</TotalTime>
  <Words>430</Words>
  <Application>Microsoft Office PowerPoint</Application>
  <PresentationFormat>Widescreen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Bitcoin Trend Analysis Group Project</vt:lpstr>
      <vt:lpstr>Core message/Hypothesis</vt:lpstr>
      <vt:lpstr>The data exploration and cleanup process</vt:lpstr>
      <vt:lpstr>PowerPoint Presentation</vt:lpstr>
      <vt:lpstr>PowerPoint Presentation</vt:lpstr>
      <vt:lpstr>Conclusions including a numerical summary and visualizations of the summary: Data Centers</vt:lpstr>
      <vt:lpstr>Conclusions including a numerical summary and visualizations of the summary: Gas Prices</vt:lpstr>
      <vt:lpstr>Implications from our findings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Trend Analysis Group Project</dc:title>
  <dc:creator>Microsoft Office User</dc:creator>
  <cp:lastModifiedBy>Junki Ogawa</cp:lastModifiedBy>
  <cp:revision>40</cp:revision>
  <dcterms:created xsi:type="dcterms:W3CDTF">2021-10-30T18:50:18Z</dcterms:created>
  <dcterms:modified xsi:type="dcterms:W3CDTF">2021-11-04T02:05:22Z</dcterms:modified>
</cp:coreProperties>
</file>