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7" r:id="rId4"/>
    <p:sldMasterId id="2147483661" r:id="rId5"/>
    <p:sldMasterId id="2147483665" r:id="rId6"/>
    <p:sldMasterId id="2147483669" r:id="rId7"/>
    <p:sldMasterId id="2147483673" r:id="rId8"/>
    <p:sldMasterId id="2147483677" r:id="rId9"/>
    <p:sldMasterId id="2147483681" r:id="rId10"/>
    <p:sldMasterId id="2147483685" r:id="rId11"/>
    <p:sldMasterId id="2147483689" r:id="rId12"/>
    <p:sldMasterId id="2147483693" r:id="rId13"/>
    <p:sldMasterId id="2147483697" r:id="rId14"/>
    <p:sldMasterId id="2147483701" r:id="rId15"/>
    <p:sldMasterId id="2147483705" r:id="rId16"/>
    <p:sldMasterId id="2147483709" r:id="rId17"/>
    <p:sldMasterId id="2147483713" r:id="rId18"/>
    <p:sldMasterId id="2147483717" r:id="rId19"/>
    <p:sldMasterId id="2147483721" r:id="rId20"/>
    <p:sldMasterId id="2147483725" r:id="rId21"/>
    <p:sldMasterId id="2147483729" r:id="rId22"/>
    <p:sldMasterId id="2147483733" r:id="rId23"/>
    <p:sldMasterId id="2147483737" r:id="rId24"/>
    <p:sldMasterId id="2147483741" r:id="rId25"/>
    <p:sldMasterId id="2147483745" r:id="rId26"/>
    <p:sldMasterId id="2147483749" r:id="rId27"/>
    <p:sldMasterId id="2147483753" r:id="rId28"/>
    <p:sldMasterId id="2147483757" r:id="rId29"/>
    <p:sldMasterId id="2147483761" r:id="rId30"/>
    <p:sldMasterId id="2147483765" r:id="rId31"/>
    <p:sldMasterId id="2147483769" r:id="rId32"/>
    <p:sldMasterId id="2147483773" r:id="rId33"/>
    <p:sldMasterId id="2147483777" r:id="rId34"/>
    <p:sldMasterId id="2147483781" r:id="rId35"/>
    <p:sldMasterId id="2147483785" r:id="rId36"/>
    <p:sldMasterId id="2147483789" r:id="rId37"/>
    <p:sldMasterId id="2147483793" r:id="rId38"/>
    <p:sldMasterId id="2147483797" r:id="rId39"/>
    <p:sldMasterId id="2147483801" r:id="rId40"/>
    <p:sldMasterId id="2147483805" r:id="rId41"/>
    <p:sldMasterId id="2147483809" r:id="rId42"/>
    <p:sldMasterId id="2147483813" r:id="rId43"/>
    <p:sldMasterId id="2147483817" r:id="rId44"/>
    <p:sldMasterId id="2147483821" r:id="rId45"/>
    <p:sldMasterId id="2147483825" r:id="rId46"/>
    <p:sldMasterId id="2147483829" r:id="rId47"/>
    <p:sldMasterId id="2147483833" r:id="rId48"/>
    <p:sldMasterId id="2147483837" r:id="rId49"/>
    <p:sldMasterId id="2147483841" r:id="rId50"/>
    <p:sldMasterId id="2147483845" r:id="rId51"/>
    <p:sldMasterId id="2147483849" r:id="rId52"/>
    <p:sldMasterId id="2147483853" r:id="rId53"/>
    <p:sldMasterId id="2147483857" r:id="rId54"/>
    <p:sldMasterId id="2147483861" r:id="rId55"/>
    <p:sldMasterId id="2147483865" r:id="rId56"/>
    <p:sldMasterId id="2147483869" r:id="rId57"/>
    <p:sldMasterId id="2147483873" r:id="rId58"/>
    <p:sldMasterId id="2147483877" r:id="rId59"/>
    <p:sldMasterId id="2147483881" r:id="rId60"/>
    <p:sldMasterId id="2147483885" r:id="rId61"/>
    <p:sldMasterId id="2147483889" r:id="rId62"/>
    <p:sldMasterId id="2147483893" r:id="rId63"/>
    <p:sldMasterId id="2147483897" r:id="rId64"/>
    <p:sldMasterId id="2147483901" r:id="rId65"/>
    <p:sldMasterId id="2147483905" r:id="rId66"/>
    <p:sldMasterId id="2147483909" r:id="rId67"/>
    <p:sldMasterId id="2147483913" r:id="rId68"/>
    <p:sldMasterId id="2147483917" r:id="rId69"/>
  </p:sldMasterIdLst>
  <p:notesMasterIdLst>
    <p:notesMasterId r:id="rId104"/>
  </p:notesMasterIdLst>
  <p:handoutMasterIdLst>
    <p:handoutMasterId r:id="rId139"/>
  </p:handoutMasterIdLst>
  <p:sldIdLst>
    <p:sldId id="750" r:id="rId70"/>
    <p:sldId id="423" r:id="rId71"/>
    <p:sldId id="282" r:id="rId72"/>
    <p:sldId id="618" r:id="rId73"/>
    <p:sldId id="619" r:id="rId74"/>
    <p:sldId id="620" r:id="rId75"/>
    <p:sldId id="621" r:id="rId76"/>
    <p:sldId id="622" r:id="rId77"/>
    <p:sldId id="623" r:id="rId78"/>
    <p:sldId id="635" r:id="rId79"/>
    <p:sldId id="624" r:id="rId80"/>
    <p:sldId id="625" r:id="rId81"/>
    <p:sldId id="636" r:id="rId82"/>
    <p:sldId id="637" r:id="rId83"/>
    <p:sldId id="626" r:id="rId84"/>
    <p:sldId id="627" r:id="rId85"/>
    <p:sldId id="628" r:id="rId86"/>
    <p:sldId id="629" r:id="rId87"/>
    <p:sldId id="630" r:id="rId88"/>
    <p:sldId id="631" r:id="rId89"/>
    <p:sldId id="656" r:id="rId90"/>
    <p:sldId id="658" r:id="rId91"/>
    <p:sldId id="661" r:id="rId92"/>
    <p:sldId id="662" r:id="rId93"/>
    <p:sldId id="706" r:id="rId94"/>
    <p:sldId id="707" r:id="rId95"/>
    <p:sldId id="708" r:id="rId96"/>
    <p:sldId id="663" r:id="rId97"/>
    <p:sldId id="664" r:id="rId98"/>
    <p:sldId id="665" r:id="rId99"/>
    <p:sldId id="666" r:id="rId100"/>
    <p:sldId id="667" r:id="rId101"/>
    <p:sldId id="659" r:id="rId102"/>
    <p:sldId id="675" r:id="rId103"/>
    <p:sldId id="676" r:id="rId105"/>
    <p:sldId id="677" r:id="rId106"/>
    <p:sldId id="710" r:id="rId107"/>
    <p:sldId id="678" r:id="rId108"/>
    <p:sldId id="660" r:id="rId109"/>
    <p:sldId id="686" r:id="rId110"/>
    <p:sldId id="711" r:id="rId111"/>
    <p:sldId id="712" r:id="rId112"/>
    <p:sldId id="713" r:id="rId113"/>
    <p:sldId id="714" r:id="rId114"/>
    <p:sldId id="715" r:id="rId115"/>
    <p:sldId id="716" r:id="rId116"/>
    <p:sldId id="687" r:id="rId117"/>
    <p:sldId id="688" r:id="rId118"/>
    <p:sldId id="717" r:id="rId119"/>
    <p:sldId id="689" r:id="rId120"/>
    <p:sldId id="718" r:id="rId121"/>
    <p:sldId id="719" r:id="rId122"/>
    <p:sldId id="690" r:id="rId123"/>
    <p:sldId id="720" r:id="rId124"/>
    <p:sldId id="721" r:id="rId125"/>
    <p:sldId id="691" r:id="rId126"/>
    <p:sldId id="722" r:id="rId127"/>
    <p:sldId id="692" r:id="rId128"/>
    <p:sldId id="723" r:id="rId129"/>
    <p:sldId id="724" r:id="rId130"/>
    <p:sldId id="725" r:id="rId131"/>
    <p:sldId id="726" r:id="rId132"/>
    <p:sldId id="693" r:id="rId133"/>
    <p:sldId id="727" r:id="rId134"/>
    <p:sldId id="657" r:id="rId135"/>
    <p:sldId id="696" r:id="rId136"/>
    <p:sldId id="697" r:id="rId137"/>
    <p:sldId id="698" r:id="rId138"/>
  </p:sldIdLst>
  <p:sldSz cx="4608830" cy="3456940"/>
  <p:notesSz cx="6858000" cy="9144000"/>
  <p:custDataLst>
    <p:tags r:id="rId14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2B1"/>
    <a:srgbClr val="0945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30.xml"/><Relationship Id="rId98" Type="http://schemas.openxmlformats.org/officeDocument/2006/relationships/slide" Target="slides/slide29.xml"/><Relationship Id="rId97" Type="http://schemas.openxmlformats.org/officeDocument/2006/relationships/slide" Target="slides/slide28.xml"/><Relationship Id="rId96" Type="http://schemas.openxmlformats.org/officeDocument/2006/relationships/slide" Target="slides/slide27.xml"/><Relationship Id="rId95" Type="http://schemas.openxmlformats.org/officeDocument/2006/relationships/slide" Target="slides/slide26.xml"/><Relationship Id="rId94" Type="http://schemas.openxmlformats.org/officeDocument/2006/relationships/slide" Target="slides/slide25.xml"/><Relationship Id="rId93" Type="http://schemas.openxmlformats.org/officeDocument/2006/relationships/slide" Target="slides/slide24.xml"/><Relationship Id="rId92" Type="http://schemas.openxmlformats.org/officeDocument/2006/relationships/slide" Target="slides/slide23.xml"/><Relationship Id="rId91" Type="http://schemas.openxmlformats.org/officeDocument/2006/relationships/slide" Target="slides/slide22.xml"/><Relationship Id="rId90" Type="http://schemas.openxmlformats.org/officeDocument/2006/relationships/slide" Target="slides/slide21.xml"/><Relationship Id="rId9" Type="http://schemas.openxmlformats.org/officeDocument/2006/relationships/slideMaster" Target="slideMasters/slideMaster8.xml"/><Relationship Id="rId89" Type="http://schemas.openxmlformats.org/officeDocument/2006/relationships/slide" Target="slides/slide20.xml"/><Relationship Id="rId88" Type="http://schemas.openxmlformats.org/officeDocument/2006/relationships/slide" Target="slides/slide19.xml"/><Relationship Id="rId87" Type="http://schemas.openxmlformats.org/officeDocument/2006/relationships/slide" Target="slides/slide18.xml"/><Relationship Id="rId86" Type="http://schemas.openxmlformats.org/officeDocument/2006/relationships/slide" Target="slides/slide17.xml"/><Relationship Id="rId85" Type="http://schemas.openxmlformats.org/officeDocument/2006/relationships/slide" Target="slides/slide16.xml"/><Relationship Id="rId84" Type="http://schemas.openxmlformats.org/officeDocument/2006/relationships/slide" Target="slides/slide15.xml"/><Relationship Id="rId83" Type="http://schemas.openxmlformats.org/officeDocument/2006/relationships/slide" Target="slides/slide14.xml"/><Relationship Id="rId82" Type="http://schemas.openxmlformats.org/officeDocument/2006/relationships/slide" Target="slides/slide13.xml"/><Relationship Id="rId81" Type="http://schemas.openxmlformats.org/officeDocument/2006/relationships/slide" Target="slides/slide12.xml"/><Relationship Id="rId80" Type="http://schemas.openxmlformats.org/officeDocument/2006/relationships/slide" Target="slides/slide11.xml"/><Relationship Id="rId8" Type="http://schemas.openxmlformats.org/officeDocument/2006/relationships/slideMaster" Target="slideMasters/slideMaster7.xml"/><Relationship Id="rId79" Type="http://schemas.openxmlformats.org/officeDocument/2006/relationships/slide" Target="slides/slide10.xml"/><Relationship Id="rId78" Type="http://schemas.openxmlformats.org/officeDocument/2006/relationships/slide" Target="slides/slide9.xml"/><Relationship Id="rId77" Type="http://schemas.openxmlformats.org/officeDocument/2006/relationships/slide" Target="slides/slide8.xml"/><Relationship Id="rId76" Type="http://schemas.openxmlformats.org/officeDocument/2006/relationships/slide" Target="slides/slide7.xml"/><Relationship Id="rId75" Type="http://schemas.openxmlformats.org/officeDocument/2006/relationships/slide" Target="slides/slide6.xml"/><Relationship Id="rId74" Type="http://schemas.openxmlformats.org/officeDocument/2006/relationships/slide" Target="slides/slide5.xml"/><Relationship Id="rId73" Type="http://schemas.openxmlformats.org/officeDocument/2006/relationships/slide" Target="slides/slide4.xml"/><Relationship Id="rId72" Type="http://schemas.openxmlformats.org/officeDocument/2006/relationships/slide" Target="slides/slide3.xml"/><Relationship Id="rId71" Type="http://schemas.openxmlformats.org/officeDocument/2006/relationships/slide" Target="slides/slide2.xml"/><Relationship Id="rId70" Type="http://schemas.openxmlformats.org/officeDocument/2006/relationships/slide" Target="slides/slide1.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3" Type="http://schemas.openxmlformats.org/officeDocument/2006/relationships/tags" Target="tags/tag4.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Master" Target="slideMasters/slideMaster13.xml"/><Relationship Id="rId139" Type="http://schemas.openxmlformats.org/officeDocument/2006/relationships/handoutMaster" Target="handoutMasters/handoutMaster1.xml"/><Relationship Id="rId138" Type="http://schemas.openxmlformats.org/officeDocument/2006/relationships/slide" Target="slides/slide68.xml"/><Relationship Id="rId137" Type="http://schemas.openxmlformats.org/officeDocument/2006/relationships/slide" Target="slides/slide67.xml"/><Relationship Id="rId136" Type="http://schemas.openxmlformats.org/officeDocument/2006/relationships/slide" Target="slides/slide66.xml"/><Relationship Id="rId135" Type="http://schemas.openxmlformats.org/officeDocument/2006/relationships/slide" Target="slides/slide65.xml"/><Relationship Id="rId134" Type="http://schemas.openxmlformats.org/officeDocument/2006/relationships/slide" Target="slides/slide64.xml"/><Relationship Id="rId133" Type="http://schemas.openxmlformats.org/officeDocument/2006/relationships/slide" Target="slides/slide63.xml"/><Relationship Id="rId132" Type="http://schemas.openxmlformats.org/officeDocument/2006/relationships/slide" Target="slides/slide62.xml"/><Relationship Id="rId131" Type="http://schemas.openxmlformats.org/officeDocument/2006/relationships/slide" Target="slides/slide61.xml"/><Relationship Id="rId130" Type="http://schemas.openxmlformats.org/officeDocument/2006/relationships/slide" Target="slides/slide60.xml"/><Relationship Id="rId13" Type="http://schemas.openxmlformats.org/officeDocument/2006/relationships/slideMaster" Target="slideMasters/slideMaster12.xml"/><Relationship Id="rId129" Type="http://schemas.openxmlformats.org/officeDocument/2006/relationships/slide" Target="slides/slide59.xml"/><Relationship Id="rId128" Type="http://schemas.openxmlformats.org/officeDocument/2006/relationships/slide" Target="slides/slide58.xml"/><Relationship Id="rId127" Type="http://schemas.openxmlformats.org/officeDocument/2006/relationships/slide" Target="slides/slide57.xml"/><Relationship Id="rId126" Type="http://schemas.openxmlformats.org/officeDocument/2006/relationships/slide" Target="slides/slide56.xml"/><Relationship Id="rId125" Type="http://schemas.openxmlformats.org/officeDocument/2006/relationships/slide" Target="slides/slide55.xml"/><Relationship Id="rId124" Type="http://schemas.openxmlformats.org/officeDocument/2006/relationships/slide" Target="slides/slide54.xml"/><Relationship Id="rId123" Type="http://schemas.openxmlformats.org/officeDocument/2006/relationships/slide" Target="slides/slide53.xml"/><Relationship Id="rId122" Type="http://schemas.openxmlformats.org/officeDocument/2006/relationships/slide" Target="slides/slide52.xml"/><Relationship Id="rId121" Type="http://schemas.openxmlformats.org/officeDocument/2006/relationships/slide" Target="slides/slide51.xml"/><Relationship Id="rId120" Type="http://schemas.openxmlformats.org/officeDocument/2006/relationships/slide" Target="slides/slide50.xml"/><Relationship Id="rId12" Type="http://schemas.openxmlformats.org/officeDocument/2006/relationships/slideMaster" Target="slideMasters/slideMaster11.xml"/><Relationship Id="rId119" Type="http://schemas.openxmlformats.org/officeDocument/2006/relationships/slide" Target="slides/slide49.xml"/><Relationship Id="rId118" Type="http://schemas.openxmlformats.org/officeDocument/2006/relationships/slide" Target="slides/slide48.xml"/><Relationship Id="rId117" Type="http://schemas.openxmlformats.org/officeDocument/2006/relationships/slide" Target="slides/slide47.xml"/><Relationship Id="rId116" Type="http://schemas.openxmlformats.org/officeDocument/2006/relationships/slide" Target="slides/slide46.xml"/><Relationship Id="rId115" Type="http://schemas.openxmlformats.org/officeDocument/2006/relationships/slide" Target="slides/slide45.xml"/><Relationship Id="rId114" Type="http://schemas.openxmlformats.org/officeDocument/2006/relationships/slide" Target="slides/slide44.xml"/><Relationship Id="rId113" Type="http://schemas.openxmlformats.org/officeDocument/2006/relationships/slide" Target="slides/slide43.xml"/><Relationship Id="rId112" Type="http://schemas.openxmlformats.org/officeDocument/2006/relationships/slide" Target="slides/slide42.xml"/><Relationship Id="rId111" Type="http://schemas.openxmlformats.org/officeDocument/2006/relationships/slide" Target="slides/slide41.xml"/><Relationship Id="rId110" Type="http://schemas.openxmlformats.org/officeDocument/2006/relationships/slide" Target="slides/slide40.xml"/><Relationship Id="rId11" Type="http://schemas.openxmlformats.org/officeDocument/2006/relationships/slideMaster" Target="slideMasters/slideMaster10.xml"/><Relationship Id="rId109" Type="http://schemas.openxmlformats.org/officeDocument/2006/relationships/slide" Target="slides/slide39.xml"/><Relationship Id="rId108" Type="http://schemas.openxmlformats.org/officeDocument/2006/relationships/slide" Target="slides/slide38.xml"/><Relationship Id="rId107" Type="http://schemas.openxmlformats.org/officeDocument/2006/relationships/slide" Target="slides/slide37.xml"/><Relationship Id="rId106" Type="http://schemas.openxmlformats.org/officeDocument/2006/relationships/slide" Target="slides/slide36.xml"/><Relationship Id="rId105" Type="http://schemas.openxmlformats.org/officeDocument/2006/relationships/slide" Target="slides/slide35.xml"/><Relationship Id="rId104" Type="http://schemas.openxmlformats.org/officeDocument/2006/relationships/notesMaster" Target="notesMasters/notesMaster1.xml"/><Relationship Id="rId103" Type="http://schemas.openxmlformats.org/officeDocument/2006/relationships/slide" Target="slides/slide34.xml"/><Relationship Id="rId102" Type="http://schemas.openxmlformats.org/officeDocument/2006/relationships/slide" Target="slides/slide33.xml"/><Relationship Id="rId101" Type="http://schemas.openxmlformats.org/officeDocument/2006/relationships/slide" Target="slides/slide32.xml"/><Relationship Id="rId100" Type="http://schemas.openxmlformats.org/officeDocument/2006/relationships/slide" Target="slides/slide3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789" y="1143000"/>
            <a:ext cx="4114422"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6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7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8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0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0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hf hd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_rels/slideMaster19.xml.rels><?xml version="1.0" encoding="UTF-8" standalone="yes"?>
<Relationships xmlns="http://schemas.openxmlformats.org/package/2006/relationships"><Relationship Id="rId4" Type="http://schemas.openxmlformats.org/officeDocument/2006/relationships/theme" Target="../theme/theme1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s>
</file>

<file path=ppt/slideMasters/_rels/slideMaster23.xml.rels><?xml version="1.0" encoding="UTF-8" standalone="yes"?>
<Relationships xmlns="http://schemas.openxmlformats.org/package/2006/relationships"><Relationship Id="rId4" Type="http://schemas.openxmlformats.org/officeDocument/2006/relationships/theme" Target="../theme/theme23.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s>
</file>

<file path=ppt/slideMasters/_rels/slideMaster24.xml.rels><?xml version="1.0" encoding="UTF-8" standalone="yes"?>
<Relationships xmlns="http://schemas.openxmlformats.org/package/2006/relationships"><Relationship Id="rId4" Type="http://schemas.openxmlformats.org/officeDocument/2006/relationships/theme" Target="../theme/theme2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s>
</file>

<file path=ppt/slideMasters/_rels/slideMaster25.xml.rels><?xml version="1.0" encoding="UTF-8" standalone="yes"?>
<Relationships xmlns="http://schemas.openxmlformats.org/package/2006/relationships"><Relationship Id="rId4" Type="http://schemas.openxmlformats.org/officeDocument/2006/relationships/theme" Target="../theme/theme25.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 Type="http://schemas.openxmlformats.org/officeDocument/2006/relationships/slideLayout" Target="../slideLayouts/slideLayout74.xml"/></Relationships>
</file>

<file path=ppt/slideMasters/_rels/slideMaster26.xml.rels><?xml version="1.0" encoding="UTF-8" standalone="yes"?>
<Relationships xmlns="http://schemas.openxmlformats.org/package/2006/relationships"><Relationship Id="rId4" Type="http://schemas.openxmlformats.org/officeDocument/2006/relationships/theme" Target="../theme/theme26.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_rels/slideMaster27.xml.rels><?xml version="1.0" encoding="UTF-8" standalone="yes"?>
<Relationships xmlns="http://schemas.openxmlformats.org/package/2006/relationships"><Relationship Id="rId4" Type="http://schemas.openxmlformats.org/officeDocument/2006/relationships/theme" Target="../theme/theme27.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 Type="http://schemas.openxmlformats.org/officeDocument/2006/relationships/slideLayout" Target="../slideLayouts/slideLayout80.xml"/></Relationships>
</file>

<file path=ppt/slideMasters/_rels/slideMaster28.xml.rels><?xml version="1.0" encoding="UTF-8" standalone="yes"?>
<Relationships xmlns="http://schemas.openxmlformats.org/package/2006/relationships"><Relationship Id="rId4" Type="http://schemas.openxmlformats.org/officeDocument/2006/relationships/theme" Target="../theme/theme28.xml"/><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s>
</file>

<file path=ppt/slideMasters/_rels/slideMaster29.xml.rels><?xml version="1.0" encoding="UTF-8" standalone="yes"?>
<Relationships xmlns="http://schemas.openxmlformats.org/package/2006/relationships"><Relationship Id="rId4" Type="http://schemas.openxmlformats.org/officeDocument/2006/relationships/theme" Target="../theme/theme29.xml"/><Relationship Id="rId3" Type="http://schemas.openxmlformats.org/officeDocument/2006/relationships/slideLayout" Target="../slideLayouts/slideLayout88.xml"/><Relationship Id="rId2" Type="http://schemas.openxmlformats.org/officeDocument/2006/relationships/slideLayout" Target="../slideLayouts/slideLayout87.xml"/><Relationship Id="rId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0.xml.rels><?xml version="1.0" encoding="UTF-8" standalone="yes"?>
<Relationships xmlns="http://schemas.openxmlformats.org/package/2006/relationships"><Relationship Id="rId4" Type="http://schemas.openxmlformats.org/officeDocument/2006/relationships/theme" Target="../theme/theme30.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 Type="http://schemas.openxmlformats.org/officeDocument/2006/relationships/slideLayout" Target="../slideLayouts/slideLayout89.xml"/></Relationships>
</file>

<file path=ppt/slideMasters/_rels/slideMaster31.xml.rels><?xml version="1.0" encoding="UTF-8" standalone="yes"?>
<Relationships xmlns="http://schemas.openxmlformats.org/package/2006/relationships"><Relationship Id="rId4" Type="http://schemas.openxmlformats.org/officeDocument/2006/relationships/theme" Target="../theme/theme31.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 Type="http://schemas.openxmlformats.org/officeDocument/2006/relationships/slideLayout" Target="../slideLayouts/slideLayout92.xml"/></Relationships>
</file>

<file path=ppt/slideMasters/_rels/slideMaster32.xml.rels><?xml version="1.0" encoding="UTF-8" standalone="yes"?>
<Relationships xmlns="http://schemas.openxmlformats.org/package/2006/relationships"><Relationship Id="rId4" Type="http://schemas.openxmlformats.org/officeDocument/2006/relationships/theme" Target="../theme/theme32.xml"/><Relationship Id="rId3" Type="http://schemas.openxmlformats.org/officeDocument/2006/relationships/slideLayout" Target="../slideLayouts/slideLayout97.xml"/><Relationship Id="rId2" Type="http://schemas.openxmlformats.org/officeDocument/2006/relationships/slideLayout" Target="../slideLayouts/slideLayout96.xml"/><Relationship Id="rId1" Type="http://schemas.openxmlformats.org/officeDocument/2006/relationships/slideLayout" Target="../slideLayouts/slideLayout95.xml"/></Relationships>
</file>

<file path=ppt/slideMasters/_rels/slideMaster33.xml.rels><?xml version="1.0" encoding="UTF-8" standalone="yes"?>
<Relationships xmlns="http://schemas.openxmlformats.org/package/2006/relationships"><Relationship Id="rId4" Type="http://schemas.openxmlformats.org/officeDocument/2006/relationships/theme" Target="../theme/theme33.xml"/><Relationship Id="rId3" Type="http://schemas.openxmlformats.org/officeDocument/2006/relationships/slideLayout" Target="../slideLayouts/slideLayout100.xml"/><Relationship Id="rId2" Type="http://schemas.openxmlformats.org/officeDocument/2006/relationships/slideLayout" Target="../slideLayouts/slideLayout99.xml"/><Relationship Id="rId1" Type="http://schemas.openxmlformats.org/officeDocument/2006/relationships/slideLayout" Target="../slideLayouts/slideLayout98.xml"/></Relationships>
</file>

<file path=ppt/slideMasters/_rels/slideMaster34.xml.rels><?xml version="1.0" encoding="UTF-8" standalone="yes"?>
<Relationships xmlns="http://schemas.openxmlformats.org/package/2006/relationships"><Relationship Id="rId4" Type="http://schemas.openxmlformats.org/officeDocument/2006/relationships/theme" Target="../theme/theme3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 Type="http://schemas.openxmlformats.org/officeDocument/2006/relationships/slideLayout" Target="../slideLayouts/slideLayout101.xml"/></Relationships>
</file>

<file path=ppt/slideMasters/_rels/slideMaster35.xml.rels><?xml version="1.0" encoding="UTF-8" standalone="yes"?>
<Relationships xmlns="http://schemas.openxmlformats.org/package/2006/relationships"><Relationship Id="rId4" Type="http://schemas.openxmlformats.org/officeDocument/2006/relationships/theme" Target="../theme/theme35.xml"/><Relationship Id="rId3" Type="http://schemas.openxmlformats.org/officeDocument/2006/relationships/slideLayout" Target="../slideLayouts/slideLayout106.xml"/><Relationship Id="rId2" Type="http://schemas.openxmlformats.org/officeDocument/2006/relationships/slideLayout" Target="../slideLayouts/slideLayout105.xml"/><Relationship Id="rId1" Type="http://schemas.openxmlformats.org/officeDocument/2006/relationships/slideLayout" Target="../slideLayouts/slideLayout104.xml"/></Relationships>
</file>

<file path=ppt/slideMasters/_rels/slideMaster36.xml.rels><?xml version="1.0" encoding="UTF-8" standalone="yes"?>
<Relationships xmlns="http://schemas.openxmlformats.org/package/2006/relationships"><Relationship Id="rId4" Type="http://schemas.openxmlformats.org/officeDocument/2006/relationships/theme" Target="../theme/theme36.xml"/><Relationship Id="rId3" Type="http://schemas.openxmlformats.org/officeDocument/2006/relationships/slideLayout" Target="../slideLayouts/slideLayout109.xml"/><Relationship Id="rId2" Type="http://schemas.openxmlformats.org/officeDocument/2006/relationships/slideLayout" Target="../slideLayouts/slideLayout108.xml"/><Relationship Id="rId1" Type="http://schemas.openxmlformats.org/officeDocument/2006/relationships/slideLayout" Target="../slideLayouts/slideLayout107.xml"/></Relationships>
</file>

<file path=ppt/slideMasters/_rels/slideMaster37.xml.rels><?xml version="1.0" encoding="UTF-8" standalone="yes"?>
<Relationships xmlns="http://schemas.openxmlformats.org/package/2006/relationships"><Relationship Id="rId4" Type="http://schemas.openxmlformats.org/officeDocument/2006/relationships/theme" Target="../theme/theme37.xml"/><Relationship Id="rId3" Type="http://schemas.openxmlformats.org/officeDocument/2006/relationships/slideLayout" Target="../slideLayouts/slideLayout112.xml"/><Relationship Id="rId2" Type="http://schemas.openxmlformats.org/officeDocument/2006/relationships/slideLayout" Target="../slideLayouts/slideLayout111.xml"/><Relationship Id="rId1" Type="http://schemas.openxmlformats.org/officeDocument/2006/relationships/slideLayout" Target="../slideLayouts/slideLayout110.xml"/></Relationships>
</file>

<file path=ppt/slideMasters/_rels/slideMaster38.xml.rels><?xml version="1.0" encoding="UTF-8" standalone="yes"?>
<Relationships xmlns="http://schemas.openxmlformats.org/package/2006/relationships"><Relationship Id="rId4" Type="http://schemas.openxmlformats.org/officeDocument/2006/relationships/theme" Target="../theme/theme38.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 Type="http://schemas.openxmlformats.org/officeDocument/2006/relationships/slideLayout" Target="../slideLayouts/slideLayout113.xml"/></Relationships>
</file>

<file path=ppt/slideMasters/_rels/slideMaster39.xml.rels><?xml version="1.0" encoding="UTF-8" standalone="yes"?>
<Relationships xmlns="http://schemas.openxmlformats.org/package/2006/relationships"><Relationship Id="rId4" Type="http://schemas.openxmlformats.org/officeDocument/2006/relationships/theme" Target="../theme/theme39.xml"/><Relationship Id="rId3" Type="http://schemas.openxmlformats.org/officeDocument/2006/relationships/slideLayout" Target="../slideLayouts/slideLayout118.xml"/><Relationship Id="rId2" Type="http://schemas.openxmlformats.org/officeDocument/2006/relationships/slideLayout" Target="../slideLayouts/slideLayout117.xml"/><Relationship Id="rId1" Type="http://schemas.openxmlformats.org/officeDocument/2006/relationships/slideLayout" Target="../slideLayouts/slideLayout116.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0.xml.rels><?xml version="1.0" encoding="UTF-8" standalone="yes"?>
<Relationships xmlns="http://schemas.openxmlformats.org/package/2006/relationships"><Relationship Id="rId4" Type="http://schemas.openxmlformats.org/officeDocument/2006/relationships/theme" Target="../theme/theme40.xml"/><Relationship Id="rId3" Type="http://schemas.openxmlformats.org/officeDocument/2006/relationships/slideLayout" Target="../slideLayouts/slideLayout121.xml"/><Relationship Id="rId2" Type="http://schemas.openxmlformats.org/officeDocument/2006/relationships/slideLayout" Target="../slideLayouts/slideLayout120.xml"/><Relationship Id="rId1" Type="http://schemas.openxmlformats.org/officeDocument/2006/relationships/slideLayout" Target="../slideLayouts/slideLayout119.xml"/></Relationships>
</file>

<file path=ppt/slideMasters/_rels/slideMaster41.xml.rels><?xml version="1.0" encoding="UTF-8" standalone="yes"?>
<Relationships xmlns="http://schemas.openxmlformats.org/package/2006/relationships"><Relationship Id="rId4" Type="http://schemas.openxmlformats.org/officeDocument/2006/relationships/theme" Target="../theme/theme41.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 Type="http://schemas.openxmlformats.org/officeDocument/2006/relationships/slideLayout" Target="../slideLayouts/slideLayout122.xml"/></Relationships>
</file>

<file path=ppt/slideMasters/_rels/slideMaster42.xml.rels><?xml version="1.0" encoding="UTF-8" standalone="yes"?>
<Relationships xmlns="http://schemas.openxmlformats.org/package/2006/relationships"><Relationship Id="rId4" Type="http://schemas.openxmlformats.org/officeDocument/2006/relationships/theme" Target="../theme/theme42.xml"/><Relationship Id="rId3" Type="http://schemas.openxmlformats.org/officeDocument/2006/relationships/slideLayout" Target="../slideLayouts/slideLayout127.xml"/><Relationship Id="rId2" Type="http://schemas.openxmlformats.org/officeDocument/2006/relationships/slideLayout" Target="../slideLayouts/slideLayout126.xml"/><Relationship Id="rId1" Type="http://schemas.openxmlformats.org/officeDocument/2006/relationships/slideLayout" Target="../slideLayouts/slideLayout125.xml"/></Relationships>
</file>

<file path=ppt/slideMasters/_rels/slideMaster43.xml.rels><?xml version="1.0" encoding="UTF-8" standalone="yes"?>
<Relationships xmlns="http://schemas.openxmlformats.org/package/2006/relationships"><Relationship Id="rId4" Type="http://schemas.openxmlformats.org/officeDocument/2006/relationships/theme" Target="../theme/theme43.xml"/><Relationship Id="rId3" Type="http://schemas.openxmlformats.org/officeDocument/2006/relationships/slideLayout" Target="../slideLayouts/slideLayout130.xml"/><Relationship Id="rId2" Type="http://schemas.openxmlformats.org/officeDocument/2006/relationships/slideLayout" Target="../slideLayouts/slideLayout129.xml"/><Relationship Id="rId1" Type="http://schemas.openxmlformats.org/officeDocument/2006/relationships/slideLayout" Target="../slideLayouts/slideLayout128.xml"/></Relationships>
</file>

<file path=ppt/slideMasters/_rels/slideMaster44.xml.rels><?xml version="1.0" encoding="UTF-8" standalone="yes"?>
<Relationships xmlns="http://schemas.openxmlformats.org/package/2006/relationships"><Relationship Id="rId4" Type="http://schemas.openxmlformats.org/officeDocument/2006/relationships/theme" Target="../theme/theme4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45.xml.rels><?xml version="1.0" encoding="UTF-8" standalone="yes"?>
<Relationships xmlns="http://schemas.openxmlformats.org/package/2006/relationships"><Relationship Id="rId4" Type="http://schemas.openxmlformats.org/officeDocument/2006/relationships/theme" Target="../theme/theme45.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 Type="http://schemas.openxmlformats.org/officeDocument/2006/relationships/slideLayout" Target="../slideLayouts/slideLayout134.xml"/></Relationships>
</file>

<file path=ppt/slideMasters/_rels/slideMaster46.xml.rels><?xml version="1.0" encoding="UTF-8" standalone="yes"?>
<Relationships xmlns="http://schemas.openxmlformats.org/package/2006/relationships"><Relationship Id="rId4" Type="http://schemas.openxmlformats.org/officeDocument/2006/relationships/theme" Target="../theme/theme46.xml"/><Relationship Id="rId3" Type="http://schemas.openxmlformats.org/officeDocument/2006/relationships/slideLayout" Target="../slideLayouts/slideLayout139.xml"/><Relationship Id="rId2" Type="http://schemas.openxmlformats.org/officeDocument/2006/relationships/slideLayout" Target="../slideLayouts/slideLayout138.xml"/><Relationship Id="rId1" Type="http://schemas.openxmlformats.org/officeDocument/2006/relationships/slideLayout" Target="../slideLayouts/slideLayout137.xml"/></Relationships>
</file>

<file path=ppt/slideMasters/_rels/slideMaster47.xml.rels><?xml version="1.0" encoding="UTF-8" standalone="yes"?>
<Relationships xmlns="http://schemas.openxmlformats.org/package/2006/relationships"><Relationship Id="rId4" Type="http://schemas.openxmlformats.org/officeDocument/2006/relationships/theme" Target="../theme/theme47.xml"/><Relationship Id="rId3" Type="http://schemas.openxmlformats.org/officeDocument/2006/relationships/slideLayout" Target="../slideLayouts/slideLayout142.xml"/><Relationship Id="rId2" Type="http://schemas.openxmlformats.org/officeDocument/2006/relationships/slideLayout" Target="../slideLayouts/slideLayout141.xml"/><Relationship Id="rId1" Type="http://schemas.openxmlformats.org/officeDocument/2006/relationships/slideLayout" Target="../slideLayouts/slideLayout140.xml"/></Relationships>
</file>

<file path=ppt/slideMasters/_rels/slideMaster48.xml.rels><?xml version="1.0" encoding="UTF-8" standalone="yes"?>
<Relationships xmlns="http://schemas.openxmlformats.org/package/2006/relationships"><Relationship Id="rId4" Type="http://schemas.openxmlformats.org/officeDocument/2006/relationships/theme" Target="../theme/theme48.xml"/><Relationship Id="rId3" Type="http://schemas.openxmlformats.org/officeDocument/2006/relationships/slideLayout" Target="../slideLayouts/slideLayout145.xml"/><Relationship Id="rId2" Type="http://schemas.openxmlformats.org/officeDocument/2006/relationships/slideLayout" Target="../slideLayouts/slideLayout144.xml"/><Relationship Id="rId1" Type="http://schemas.openxmlformats.org/officeDocument/2006/relationships/slideLayout" Target="../slideLayouts/slideLayout143.xml"/></Relationships>
</file>

<file path=ppt/slideMasters/_rels/slideMaster49.xml.rels><?xml version="1.0" encoding="UTF-8" standalone="yes"?>
<Relationships xmlns="http://schemas.openxmlformats.org/package/2006/relationships"><Relationship Id="rId4" Type="http://schemas.openxmlformats.org/officeDocument/2006/relationships/theme" Target="../theme/theme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 Type="http://schemas.openxmlformats.org/officeDocument/2006/relationships/slideLayout" Target="../slideLayouts/slideLayout146.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0.xml.rels><?xml version="1.0" encoding="UTF-8" standalone="yes"?>
<Relationships xmlns="http://schemas.openxmlformats.org/package/2006/relationships"><Relationship Id="rId4" Type="http://schemas.openxmlformats.org/officeDocument/2006/relationships/theme" Target="../theme/theme50.xml"/><Relationship Id="rId3" Type="http://schemas.openxmlformats.org/officeDocument/2006/relationships/slideLayout" Target="../slideLayouts/slideLayout151.xml"/><Relationship Id="rId2" Type="http://schemas.openxmlformats.org/officeDocument/2006/relationships/slideLayout" Target="../slideLayouts/slideLayout150.xml"/><Relationship Id="rId1" Type="http://schemas.openxmlformats.org/officeDocument/2006/relationships/slideLayout" Target="../slideLayouts/slideLayout149.xml"/></Relationships>
</file>

<file path=ppt/slideMasters/_rels/slideMaster51.xml.rels><?xml version="1.0" encoding="UTF-8" standalone="yes"?>
<Relationships xmlns="http://schemas.openxmlformats.org/package/2006/relationships"><Relationship Id="rId4" Type="http://schemas.openxmlformats.org/officeDocument/2006/relationships/theme" Target="../theme/theme51.xml"/><Relationship Id="rId3" Type="http://schemas.openxmlformats.org/officeDocument/2006/relationships/slideLayout" Target="../slideLayouts/slideLayout154.xml"/><Relationship Id="rId2" Type="http://schemas.openxmlformats.org/officeDocument/2006/relationships/slideLayout" Target="../slideLayouts/slideLayout153.xml"/><Relationship Id="rId1" Type="http://schemas.openxmlformats.org/officeDocument/2006/relationships/slideLayout" Target="../slideLayouts/slideLayout152.xml"/></Relationships>
</file>

<file path=ppt/slideMasters/_rels/slideMaster52.xml.rels><?xml version="1.0" encoding="UTF-8" standalone="yes"?>
<Relationships xmlns="http://schemas.openxmlformats.org/package/2006/relationships"><Relationship Id="rId4" Type="http://schemas.openxmlformats.org/officeDocument/2006/relationships/theme" Target="../theme/theme52.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 Type="http://schemas.openxmlformats.org/officeDocument/2006/relationships/slideLayout" Target="../slideLayouts/slideLayout155.xml"/></Relationships>
</file>

<file path=ppt/slideMasters/_rels/slideMaster53.xml.rels><?xml version="1.0" encoding="UTF-8" standalone="yes"?>
<Relationships xmlns="http://schemas.openxmlformats.org/package/2006/relationships"><Relationship Id="rId4" Type="http://schemas.openxmlformats.org/officeDocument/2006/relationships/theme" Target="../theme/theme53.xml"/><Relationship Id="rId3" Type="http://schemas.openxmlformats.org/officeDocument/2006/relationships/slideLayout" Target="../slideLayouts/slideLayout160.xml"/><Relationship Id="rId2" Type="http://schemas.openxmlformats.org/officeDocument/2006/relationships/slideLayout" Target="../slideLayouts/slideLayout159.xml"/><Relationship Id="rId1" Type="http://schemas.openxmlformats.org/officeDocument/2006/relationships/slideLayout" Target="../slideLayouts/slideLayout158.xml"/></Relationships>
</file>

<file path=ppt/slideMasters/_rels/slideMaster54.xml.rels><?xml version="1.0" encoding="UTF-8" standalone="yes"?>
<Relationships xmlns="http://schemas.openxmlformats.org/package/2006/relationships"><Relationship Id="rId4" Type="http://schemas.openxmlformats.org/officeDocument/2006/relationships/theme" Target="../theme/theme5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 Type="http://schemas.openxmlformats.org/officeDocument/2006/relationships/slideLayout" Target="../slideLayouts/slideLayout161.xml"/></Relationships>
</file>

<file path=ppt/slideMasters/_rels/slideMaster55.xml.rels><?xml version="1.0" encoding="UTF-8" standalone="yes"?>
<Relationships xmlns="http://schemas.openxmlformats.org/package/2006/relationships"><Relationship Id="rId4" Type="http://schemas.openxmlformats.org/officeDocument/2006/relationships/theme" Target="../theme/theme55.xml"/><Relationship Id="rId3" Type="http://schemas.openxmlformats.org/officeDocument/2006/relationships/slideLayout" Target="../slideLayouts/slideLayout166.xml"/><Relationship Id="rId2" Type="http://schemas.openxmlformats.org/officeDocument/2006/relationships/slideLayout" Target="../slideLayouts/slideLayout165.xml"/><Relationship Id="rId1" Type="http://schemas.openxmlformats.org/officeDocument/2006/relationships/slideLayout" Target="../slideLayouts/slideLayout164.xml"/></Relationships>
</file>

<file path=ppt/slideMasters/_rels/slideMaster56.xml.rels><?xml version="1.0" encoding="UTF-8" standalone="yes"?>
<Relationships xmlns="http://schemas.openxmlformats.org/package/2006/relationships"><Relationship Id="rId4" Type="http://schemas.openxmlformats.org/officeDocument/2006/relationships/theme" Target="../theme/theme56.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 Type="http://schemas.openxmlformats.org/officeDocument/2006/relationships/slideLayout" Target="../slideLayouts/slideLayout167.xml"/></Relationships>
</file>

<file path=ppt/slideMasters/_rels/slideMaster57.xml.rels><?xml version="1.0" encoding="UTF-8" standalone="yes"?>
<Relationships xmlns="http://schemas.openxmlformats.org/package/2006/relationships"><Relationship Id="rId4" Type="http://schemas.openxmlformats.org/officeDocument/2006/relationships/theme" Target="../theme/theme57.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 Type="http://schemas.openxmlformats.org/officeDocument/2006/relationships/slideLayout" Target="../slideLayouts/slideLayout170.xml"/></Relationships>
</file>

<file path=ppt/slideMasters/_rels/slideMaster58.xml.rels><?xml version="1.0" encoding="UTF-8" standalone="yes"?>
<Relationships xmlns="http://schemas.openxmlformats.org/package/2006/relationships"><Relationship Id="rId4" Type="http://schemas.openxmlformats.org/officeDocument/2006/relationships/theme" Target="../theme/theme58.xml"/><Relationship Id="rId3" Type="http://schemas.openxmlformats.org/officeDocument/2006/relationships/slideLayout" Target="../slideLayouts/slideLayout175.xml"/><Relationship Id="rId2" Type="http://schemas.openxmlformats.org/officeDocument/2006/relationships/slideLayout" Target="../slideLayouts/slideLayout174.xml"/><Relationship Id="rId1" Type="http://schemas.openxmlformats.org/officeDocument/2006/relationships/slideLayout" Target="../slideLayouts/slideLayout173.xml"/></Relationships>
</file>

<file path=ppt/slideMasters/_rels/slideMaster59.xml.rels><?xml version="1.0" encoding="UTF-8" standalone="yes"?>
<Relationships xmlns="http://schemas.openxmlformats.org/package/2006/relationships"><Relationship Id="rId4" Type="http://schemas.openxmlformats.org/officeDocument/2006/relationships/theme" Target="../theme/theme59.xml"/><Relationship Id="rId3" Type="http://schemas.openxmlformats.org/officeDocument/2006/relationships/slideLayout" Target="../slideLayouts/slideLayout178.xml"/><Relationship Id="rId2" Type="http://schemas.openxmlformats.org/officeDocument/2006/relationships/slideLayout" Target="../slideLayouts/slideLayout177.xml"/><Relationship Id="rId1" Type="http://schemas.openxmlformats.org/officeDocument/2006/relationships/slideLayout" Target="../slideLayouts/slideLayout176.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60.xml.rels><?xml version="1.0" encoding="UTF-8" standalone="yes"?>
<Relationships xmlns="http://schemas.openxmlformats.org/package/2006/relationships"><Relationship Id="rId4" Type="http://schemas.openxmlformats.org/officeDocument/2006/relationships/theme" Target="../theme/theme60.xml"/><Relationship Id="rId3" Type="http://schemas.openxmlformats.org/officeDocument/2006/relationships/slideLayout" Target="../slideLayouts/slideLayout181.xml"/><Relationship Id="rId2" Type="http://schemas.openxmlformats.org/officeDocument/2006/relationships/slideLayout" Target="../slideLayouts/slideLayout180.xml"/><Relationship Id="rId1" Type="http://schemas.openxmlformats.org/officeDocument/2006/relationships/slideLayout" Target="../slideLayouts/slideLayout179.xml"/></Relationships>
</file>

<file path=ppt/slideMasters/_rels/slideMaster61.xml.rels><?xml version="1.0" encoding="UTF-8" standalone="yes"?>
<Relationships xmlns="http://schemas.openxmlformats.org/package/2006/relationships"><Relationship Id="rId4" Type="http://schemas.openxmlformats.org/officeDocument/2006/relationships/theme" Target="../theme/theme61.xml"/><Relationship Id="rId3" Type="http://schemas.openxmlformats.org/officeDocument/2006/relationships/slideLayout" Target="../slideLayouts/slideLayout184.xml"/><Relationship Id="rId2" Type="http://schemas.openxmlformats.org/officeDocument/2006/relationships/slideLayout" Target="../slideLayouts/slideLayout183.xml"/><Relationship Id="rId1" Type="http://schemas.openxmlformats.org/officeDocument/2006/relationships/slideLayout" Target="../slideLayouts/slideLayout182.xml"/></Relationships>
</file>

<file path=ppt/slideMasters/_rels/slideMaster62.xml.rels><?xml version="1.0" encoding="UTF-8" standalone="yes"?>
<Relationships xmlns="http://schemas.openxmlformats.org/package/2006/relationships"><Relationship Id="rId4" Type="http://schemas.openxmlformats.org/officeDocument/2006/relationships/theme" Target="../theme/theme62.xml"/><Relationship Id="rId3" Type="http://schemas.openxmlformats.org/officeDocument/2006/relationships/slideLayout" Target="../slideLayouts/slideLayout187.xml"/><Relationship Id="rId2" Type="http://schemas.openxmlformats.org/officeDocument/2006/relationships/slideLayout" Target="../slideLayouts/slideLayout186.xml"/><Relationship Id="rId1" Type="http://schemas.openxmlformats.org/officeDocument/2006/relationships/slideLayout" Target="../slideLayouts/slideLayout185.xml"/></Relationships>
</file>

<file path=ppt/slideMasters/_rels/slideMaster63.xml.rels><?xml version="1.0" encoding="UTF-8" standalone="yes"?>
<Relationships xmlns="http://schemas.openxmlformats.org/package/2006/relationships"><Relationship Id="rId4" Type="http://schemas.openxmlformats.org/officeDocument/2006/relationships/theme" Target="../theme/theme63.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 Type="http://schemas.openxmlformats.org/officeDocument/2006/relationships/slideLayout" Target="../slideLayouts/slideLayout188.xml"/></Relationships>
</file>

<file path=ppt/slideMasters/_rels/slideMaster64.xml.rels><?xml version="1.0" encoding="UTF-8" standalone="yes"?>
<Relationships xmlns="http://schemas.openxmlformats.org/package/2006/relationships"><Relationship Id="rId4" Type="http://schemas.openxmlformats.org/officeDocument/2006/relationships/theme" Target="../theme/theme64.xml"/><Relationship Id="rId3" Type="http://schemas.openxmlformats.org/officeDocument/2006/relationships/slideLayout" Target="../slideLayouts/slideLayout193.xml"/><Relationship Id="rId2" Type="http://schemas.openxmlformats.org/officeDocument/2006/relationships/slideLayout" Target="../slideLayouts/slideLayout192.xml"/><Relationship Id="rId1" Type="http://schemas.openxmlformats.org/officeDocument/2006/relationships/slideLayout" Target="../slideLayouts/slideLayout191.xml"/></Relationships>
</file>

<file path=ppt/slideMasters/_rels/slideMaster65.xml.rels><?xml version="1.0" encoding="UTF-8" standalone="yes"?>
<Relationships xmlns="http://schemas.openxmlformats.org/package/2006/relationships"><Relationship Id="rId4" Type="http://schemas.openxmlformats.org/officeDocument/2006/relationships/theme" Target="../theme/theme65.xml"/><Relationship Id="rId3" Type="http://schemas.openxmlformats.org/officeDocument/2006/relationships/slideLayout" Target="../slideLayouts/slideLayout196.xml"/><Relationship Id="rId2" Type="http://schemas.openxmlformats.org/officeDocument/2006/relationships/slideLayout" Target="../slideLayouts/slideLayout195.xml"/><Relationship Id="rId1" Type="http://schemas.openxmlformats.org/officeDocument/2006/relationships/slideLayout" Target="../slideLayouts/slideLayout194.xml"/></Relationships>
</file>

<file path=ppt/slideMasters/_rels/slideMaster66.xml.rels><?xml version="1.0" encoding="UTF-8" standalone="yes"?>
<Relationships xmlns="http://schemas.openxmlformats.org/package/2006/relationships"><Relationship Id="rId4" Type="http://schemas.openxmlformats.org/officeDocument/2006/relationships/theme" Target="../theme/theme66.xml"/><Relationship Id="rId3" Type="http://schemas.openxmlformats.org/officeDocument/2006/relationships/slideLayout" Target="../slideLayouts/slideLayout199.xml"/><Relationship Id="rId2" Type="http://schemas.openxmlformats.org/officeDocument/2006/relationships/slideLayout" Target="../slideLayouts/slideLayout198.xml"/><Relationship Id="rId1" Type="http://schemas.openxmlformats.org/officeDocument/2006/relationships/slideLayout" Target="../slideLayouts/slideLayout197.xml"/></Relationships>
</file>

<file path=ppt/slideMasters/_rels/slideMaster67.xml.rels><?xml version="1.0" encoding="UTF-8" standalone="yes"?>
<Relationships xmlns="http://schemas.openxmlformats.org/package/2006/relationships"><Relationship Id="rId4" Type="http://schemas.openxmlformats.org/officeDocument/2006/relationships/theme" Target="../theme/theme67.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 Type="http://schemas.openxmlformats.org/officeDocument/2006/relationships/slideLayout" Target="../slideLayouts/slideLayout200.xml"/></Relationships>
</file>

<file path=ppt/slideMasters/_rels/slideMaster68.xml.rels><?xml version="1.0" encoding="UTF-8" standalone="yes"?>
<Relationships xmlns="http://schemas.openxmlformats.org/package/2006/relationships"><Relationship Id="rId4" Type="http://schemas.openxmlformats.org/officeDocument/2006/relationships/theme" Target="../theme/theme68.xml"/><Relationship Id="rId3" Type="http://schemas.openxmlformats.org/officeDocument/2006/relationships/slideLayout" Target="../slideLayouts/slideLayout205.xml"/><Relationship Id="rId2" Type="http://schemas.openxmlformats.org/officeDocument/2006/relationships/slideLayout" Target="../slideLayouts/slideLayout204.xml"/><Relationship Id="rId1" Type="http://schemas.openxmlformats.org/officeDocument/2006/relationships/slideLayout" Target="../slideLayouts/slideLayout203.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txStyles>
    <p:titleStyle/>
    <p:bodyStyle/>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txStyles>
    <p:titleStyle/>
    <p:bodyStyle/>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p:bodyStyle/>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txStyles>
    <p:titleStyle/>
    <p:bodyStyle/>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Lst>
  <p:txStyles>
    <p:titleStyle/>
    <p:bodyStyle/>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Lst>
  <p:txStyles>
    <p:titleStyle/>
    <p:bodyStyle/>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p:bodyStyle/>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xStyles>
    <p:titleStyle/>
    <p:bodyStyle/>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txStyles>
    <p:titleStyle/>
    <p:bodyStyle/>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Lst>
  <p:txStyles>
    <p:titleStyle/>
    <p:bodyStyle/>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Lst>
  <p:txStyles>
    <p:titleStyle/>
    <p:bodyStyle/>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Lst>
  <p:txStyles>
    <p:titleStyle/>
    <p:bodyStyle/>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Lst>
  <p:txStyles>
    <p:titleStyle/>
    <p:bodyStyle/>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Lst>
  <p:txStyles>
    <p:titleStyle/>
    <p:bodyStyle/>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Lst>
  <p:txStyles>
    <p:titleStyle/>
    <p:bodyStyle/>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Lst>
  <p:txStyles>
    <p:titleStyle/>
    <p:bodyStyle/>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p:bodyStyle/>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Lst>
  <p:txStyles>
    <p:titleStyle/>
    <p:bodyStyle/>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Lst>
  <p:txStyles>
    <p:titleStyle/>
    <p:bodyStyle/>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Lst>
  <p:txStyles>
    <p:titleStyle/>
    <p:bodyStyle/>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Lst>
  <p:txStyles>
    <p:titleStyle/>
    <p:bodyStyle/>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Lst>
  <p:txStyles>
    <p:titleStyle/>
    <p:bodyStyle/>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Lst>
  <p:txStyles>
    <p:titleStyle/>
    <p:bodyStyle/>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Lst>
  <p:txStyles>
    <p:titleStyle/>
    <p:bodyStyle/>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Lst>
  <p:txStyles>
    <p:titleStyle/>
    <p:bodyStyle/>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Lst>
  <p:txStyles>
    <p:titleStyle/>
    <p:bodyStyle/>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p:bodyStyle/>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Lst>
  <p:txStyles>
    <p:titleStyle/>
    <p:bodyStyle/>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p:bodyStyle/>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Lst>
  <p:txStyles>
    <p:titleStyle/>
    <p:bodyStyle/>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Lst>
  <p:txStyles>
    <p:titleStyle/>
    <p:bodyStyle/>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Lst>
  <p:txStyles>
    <p:titleStyle/>
    <p:bodyStyle/>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Lst>
  <p:txStyles>
    <p:titleStyle/>
    <p:bodyStyle/>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Lst>
  <p:txStyles>
    <p:titleStyle/>
    <p:bodyStyle/>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Lst>
  <p:txStyles>
    <p:titleStyle/>
    <p:bodyStyle/>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5.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58.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image" Target="../media/image40.pn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42.png"/><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9.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52.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image" Target="../media/image53.png"/><Relationship Id="rId1"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54.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image" Target="../media/image56.png"/><Relationship Id="rId1" Type="http://schemas.openxmlformats.org/officeDocument/2006/relationships/image" Target="../media/image5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45.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48.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1.xml"/><Relationship Id="rId1"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64.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88.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68.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94.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0.xml"/><Relationship Id="rId2" Type="http://schemas.openxmlformats.org/officeDocument/2006/relationships/image" Target="../media/image73.png"/><Relationship Id="rId1"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image" Target="../media/image75.png"/><Relationship Id="rId1"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image" Target="../media/image77.png"/><Relationship Id="rId1" Type="http://schemas.openxmlformats.org/officeDocument/2006/relationships/image" Target="../media/image76.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4.xml"/><Relationship Id="rId2" Type="http://schemas.openxmlformats.org/officeDocument/2006/relationships/image" Target="../media/image79.png"/><Relationship Id="rId1" Type="http://schemas.openxmlformats.org/officeDocument/2006/relationships/image" Target="../media/image7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image" Target="../media/image81.png"/><Relationship Id="rId1" Type="http://schemas.openxmlformats.org/officeDocument/2006/relationships/image" Target="../media/image8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8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60.xml"/><Relationship Id="rId1" Type="http://schemas.openxmlformats.org/officeDocument/2006/relationships/image" Target="../media/image8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63.xml"/><Relationship Id="rId1" Type="http://schemas.openxmlformats.org/officeDocument/2006/relationships/image" Target="../media/image8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66.xml"/><Relationship Id="rId1" Type="http://schemas.openxmlformats.org/officeDocument/2006/relationships/image" Target="../media/image8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72.xml"/><Relationship Id="rId1" Type="http://schemas.openxmlformats.org/officeDocument/2006/relationships/image" Target="../media/image83.jpe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15.xml"/><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75.xml"/><Relationship Id="rId1" Type="http://schemas.openxmlformats.org/officeDocument/2006/relationships/image" Target="../media/image87.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4.xml"/><Relationship Id="rId1" Type="http://schemas.openxmlformats.org/officeDocument/2006/relationships/image" Target="../media/image8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7.xml"/><Relationship Id="rId1" Type="http://schemas.openxmlformats.org/officeDocument/2006/relationships/image" Target="../media/image8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7.xml"/><Relationship Id="rId1" Type="http://schemas.openxmlformats.org/officeDocument/2006/relationships/image" Target="../media/image9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image" Target="../media/image92.png"/><Relationship Id="rId1" Type="http://schemas.openxmlformats.org/officeDocument/2006/relationships/image" Target="../media/image91.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193.xml"/><Relationship Id="rId3" Type="http://schemas.openxmlformats.org/officeDocument/2006/relationships/image" Target="../media/image94.png"/><Relationship Id="rId2" Type="http://schemas.openxmlformats.org/officeDocument/2006/relationships/image" Target="../media/image92.png"/><Relationship Id="rId1" Type="http://schemas.openxmlformats.org/officeDocument/2006/relationships/image" Target="../media/image9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6.xml"/><Relationship Id="rId2" Type="http://schemas.openxmlformats.org/officeDocument/2006/relationships/image" Target="../media/image95.png"/><Relationship Id="rId1" Type="http://schemas.openxmlformats.org/officeDocument/2006/relationships/image" Target="../media/image92.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199.xml"/><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2.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02.xml"/><Relationship Id="rId3" Type="http://schemas.openxmlformats.org/officeDocument/2006/relationships/image" Target="../media/image98.png"/><Relationship Id="rId2" Type="http://schemas.openxmlformats.org/officeDocument/2006/relationships/image" Target="../media/image96.png"/><Relationship Id="rId1" Type="http://schemas.openxmlformats.org/officeDocument/2006/relationships/image" Target="../media/image9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image" Target="../media/image100.png"/><Relationship Id="rId1" Type="http://schemas.openxmlformats.org/officeDocument/2006/relationships/image" Target="../media/image99.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05.xml"/><Relationship Id="rId2" Type="http://schemas.openxmlformats.org/officeDocument/2006/relationships/image" Target="../media/image102.png"/><Relationship Id="rId1" Type="http://schemas.openxmlformats.org/officeDocument/2006/relationships/image" Target="../media/image10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36.xml"/><Relationship Id="rId2" Type="http://schemas.openxmlformats.org/officeDocument/2006/relationships/image" Target="../media/image104.png"/><Relationship Id="rId1" Type="http://schemas.openxmlformats.org/officeDocument/2006/relationships/image" Target="../media/image103.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39.xml"/><Relationship Id="rId2" Type="http://schemas.openxmlformats.org/officeDocument/2006/relationships/image" Target="../media/image106.png"/><Relationship Id="rId1" Type="http://schemas.openxmlformats.org/officeDocument/2006/relationships/image" Target="../media/image105.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2.xml"/><Relationship Id="rId2" Type="http://schemas.openxmlformats.org/officeDocument/2006/relationships/tags" Target="../tags/tag3.xml"/><Relationship Id="rId1" Type="http://schemas.openxmlformats.org/officeDocument/2006/relationships/image" Target="../media/image10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67030" y="504190"/>
            <a:ext cx="3883660" cy="708025"/>
          </a:xfrm>
          <a:prstGeom prst="rect">
            <a:avLst/>
          </a:prstGeom>
          <a:solidFill>
            <a:srgbClr val="3332B1"/>
          </a:solidFill>
        </p:spPr>
        <p:txBody>
          <a:bodyPr wrap="none" lIns="0" tIns="0" rIns="0" bIns="0">
            <a:noAutofit/>
          </a:bodyPr>
          <a:p>
            <a:pPr indent="0" algn="ctr"/>
            <a:endParaRPr lang="en-US" sz="1200">
              <a:solidFill>
                <a:srgbClr val="FFFFFF"/>
              </a:solidFill>
              <a:latin typeface="Arial" panose="020B0604020202020204"/>
            </a:endParaRPr>
          </a:p>
          <a:p>
            <a:pPr indent="0" algn="ctr"/>
            <a:r>
              <a:rPr lang="en-US" sz="1200">
                <a:solidFill>
                  <a:srgbClr val="FFFFFF"/>
                </a:solidFill>
                <a:latin typeface="Arial" panose="020B0604020202020204"/>
              </a:rPr>
              <a:t>EEE5015: Machine Learning &amp; Artificial Intelligence</a:t>
            </a:r>
            <a:endParaRPr lang="en-US" sz="1200">
              <a:solidFill>
                <a:srgbClr val="FFFFFF"/>
              </a:solidFill>
              <a:latin typeface="Arial" panose="020B0604020202020204"/>
            </a:endParaRPr>
          </a:p>
          <a:p>
            <a:pPr indent="0" algn="ctr"/>
            <a:endParaRPr lang="en-US" sz="1200">
              <a:solidFill>
                <a:srgbClr val="FFFFFF"/>
              </a:solidFill>
              <a:latin typeface="Arial" panose="020B0604020202020204"/>
            </a:endParaRPr>
          </a:p>
        </p:txBody>
      </p:sp>
      <p:sp>
        <p:nvSpPr>
          <p:cNvPr id="3" name="矩形 2"/>
          <p:cNvSpPr/>
          <p:nvPr/>
        </p:nvSpPr>
        <p:spPr>
          <a:xfrm>
            <a:off x="984250" y="1390015"/>
            <a:ext cx="2648585" cy="196215"/>
          </a:xfrm>
          <a:prstGeom prst="rect">
            <a:avLst/>
          </a:prstGeom>
          <a:solidFill>
            <a:srgbClr val="FFFFFF"/>
          </a:solidFill>
        </p:spPr>
        <p:txBody>
          <a:bodyPr wrap="none" lIns="0" tIns="0" rIns="0" bIns="0">
            <a:noAutofit/>
          </a:bodyPr>
          <a:p>
            <a:pPr indent="0" algn="ctr"/>
            <a:r>
              <a:rPr lang="en-US" sz="1400">
                <a:latin typeface="Arial" panose="020B0604020202020204"/>
              </a:rPr>
              <a:t>Zhiyun Lin</a:t>
            </a:r>
            <a:endParaRPr lang="en-US" sz="1400">
              <a:latin typeface="Arial" panose="020B0604020202020204"/>
            </a:endParaRPr>
          </a:p>
        </p:txBody>
      </p:sp>
      <p:pic>
        <p:nvPicPr>
          <p:cNvPr id="6" name="图片 5"/>
          <p:cNvPicPr>
            <a:picLocks noChangeAspect="1"/>
          </p:cNvPicPr>
          <p:nvPr/>
        </p:nvPicPr>
        <p:blipFill>
          <a:blip r:embed="rId1"/>
          <a:stretch>
            <a:fillRect/>
          </a:stretch>
        </p:blipFill>
        <p:spPr>
          <a:xfrm>
            <a:off x="1105535" y="2088515"/>
            <a:ext cx="2397125" cy="5353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 Arithmetic</a:t>
            </a:r>
            <a:endParaRPr lang="en-US" sz="1200">
              <a:solidFill>
                <a:srgbClr val="FFFFFF"/>
              </a:solidFill>
              <a:latin typeface="Arial" panose="020B0604020202020204"/>
            </a:endParaRPr>
          </a:p>
        </p:txBody>
      </p:sp>
      <p:pic>
        <p:nvPicPr>
          <p:cNvPr id="4" name="图片 3"/>
          <p:cNvPicPr>
            <a:picLocks noChangeAspect="1"/>
          </p:cNvPicPr>
          <p:nvPr/>
        </p:nvPicPr>
        <p:blipFill>
          <a:blip r:embed="rId1"/>
          <a:stretch>
            <a:fillRect/>
          </a:stretch>
        </p:blipFill>
        <p:spPr>
          <a:xfrm>
            <a:off x="144145" y="432435"/>
            <a:ext cx="4320000" cy="175540"/>
          </a:xfrm>
          <a:prstGeom prst="rect">
            <a:avLst/>
          </a:prstGeom>
        </p:spPr>
      </p:pic>
      <p:pic>
        <p:nvPicPr>
          <p:cNvPr id="5" name="图片 4"/>
          <p:cNvPicPr>
            <a:picLocks noChangeAspect="1"/>
          </p:cNvPicPr>
          <p:nvPr/>
        </p:nvPicPr>
        <p:blipFill>
          <a:blip r:embed="rId2"/>
          <a:stretch>
            <a:fillRect/>
          </a:stretch>
        </p:blipFill>
        <p:spPr>
          <a:xfrm>
            <a:off x="936625" y="725805"/>
            <a:ext cx="2741295" cy="902335"/>
          </a:xfrm>
          <a:prstGeom prst="rect">
            <a:avLst/>
          </a:prstGeom>
        </p:spPr>
      </p:pic>
      <p:pic>
        <p:nvPicPr>
          <p:cNvPr id="6" name="图片 5"/>
          <p:cNvPicPr>
            <a:picLocks noChangeAspect="1"/>
          </p:cNvPicPr>
          <p:nvPr/>
        </p:nvPicPr>
        <p:blipFill>
          <a:blip r:embed="rId3"/>
          <a:stretch>
            <a:fillRect/>
          </a:stretch>
        </p:blipFill>
        <p:spPr>
          <a:xfrm>
            <a:off x="1080770" y="1872615"/>
            <a:ext cx="2646680" cy="146113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sym typeface="+mn-ea"/>
              </a:rPr>
              <a:t>Linear Algebra: Tensor Arithmetic</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864235" y="935990"/>
            <a:ext cx="2858770" cy="2272665"/>
          </a:xfrm>
          <a:prstGeom prst="rect">
            <a:avLst/>
          </a:prstGeom>
        </p:spPr>
      </p:pic>
      <p:sp>
        <p:nvSpPr>
          <p:cNvPr id="10" name="文本框 9"/>
          <p:cNvSpPr txBox="1"/>
          <p:nvPr/>
        </p:nvSpPr>
        <p:spPr>
          <a:xfrm>
            <a:off x="144145" y="360045"/>
            <a:ext cx="4029710" cy="553085"/>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Multiplying or adding a tensor by a scalar also does not change the shape of the tensor, where each element of the operand tensor will be added or multiplied by the scalar.</a:t>
            </a:r>
            <a:endParaRPr lang="en-US"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Tensors: Reduction</a:t>
            </a:r>
            <a:endParaRPr lang="en-US" sz="1200">
              <a:solidFill>
                <a:srgbClr val="FFFFFF"/>
              </a:solidFill>
              <a:latin typeface="Arial" panose="020B0604020202020204"/>
            </a:endParaRPr>
          </a:p>
        </p:txBody>
      </p:sp>
      <p:grpSp>
        <p:nvGrpSpPr>
          <p:cNvPr id="5" name="组合 4"/>
          <p:cNvGrpSpPr/>
          <p:nvPr/>
        </p:nvGrpSpPr>
        <p:grpSpPr>
          <a:xfrm>
            <a:off x="144780" y="419735"/>
            <a:ext cx="4399280" cy="1938020"/>
            <a:chOff x="228" y="661"/>
            <a:chExt cx="6928" cy="3052"/>
          </a:xfrm>
        </p:grpSpPr>
        <p:pic>
          <p:nvPicPr>
            <p:cNvPr id="3" name="图片 2"/>
            <p:cNvPicPr>
              <a:picLocks noChangeAspect="1"/>
            </p:cNvPicPr>
            <p:nvPr/>
          </p:nvPicPr>
          <p:blipFill>
            <a:blip r:embed="rId1"/>
            <a:stretch>
              <a:fillRect/>
            </a:stretch>
          </p:blipFill>
          <p:spPr>
            <a:xfrm>
              <a:off x="568" y="681"/>
              <a:ext cx="2596" cy="298"/>
            </a:xfrm>
            <a:prstGeom prst="rect">
              <a:avLst/>
            </a:prstGeom>
          </p:spPr>
        </p:pic>
        <p:sp>
          <p:nvSpPr>
            <p:cNvPr id="4" name="文本框 3"/>
            <p:cNvSpPr txBox="1"/>
            <p:nvPr/>
          </p:nvSpPr>
          <p:spPr>
            <a:xfrm>
              <a:off x="228" y="661"/>
              <a:ext cx="6928" cy="3052"/>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ea typeface="微软雅黑" panose="020B0503020204020204" charset="-122"/>
                  <a:cs typeface="Calibri" panose="020F0502020204030204" charset="0"/>
                </a:rPr>
                <a:t> </a:t>
              </a: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r>
                <a:rPr lang="en-US" sz="1000">
                  <a:latin typeface="Calibri" panose="020F0502020204030204" charset="0"/>
                  <a:ea typeface="微软雅黑" panose="020B0503020204020204" charset="-122"/>
                  <a:cs typeface="Calibri" panose="020F0502020204030204" charset="0"/>
                </a:rPr>
                <a:t>By default, invoking the function for calculating the sum reduces a tensor along all its axes to a scalar. </a:t>
              </a:r>
              <a:endParaRPr lang="en-US" sz="1000">
                <a:latin typeface="Calibri" panose="020F0502020204030204" charset="0"/>
                <a:ea typeface="微软雅黑" panose="020B0503020204020204" charset="-122"/>
                <a:cs typeface="Calibri" panose="020F0502020204030204" charset="0"/>
              </a:endParaRPr>
            </a:p>
          </p:txBody>
        </p:sp>
      </p:grpSp>
      <p:pic>
        <p:nvPicPr>
          <p:cNvPr id="6" name="图片 5"/>
          <p:cNvPicPr>
            <a:picLocks noChangeAspect="1"/>
          </p:cNvPicPr>
          <p:nvPr/>
        </p:nvPicPr>
        <p:blipFill>
          <a:blip r:embed="rId2"/>
          <a:stretch>
            <a:fillRect/>
          </a:stretch>
        </p:blipFill>
        <p:spPr>
          <a:xfrm>
            <a:off x="288290" y="835025"/>
            <a:ext cx="2458085" cy="73279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Tensors: Reduction</a:t>
            </a:r>
            <a:endParaRPr lang="en-US" sz="1200">
              <a:solidFill>
                <a:srgbClr val="FFFFFF"/>
              </a:solidFill>
              <a:latin typeface="Arial" panose="020B0604020202020204"/>
            </a:endParaRPr>
          </a:p>
        </p:txBody>
      </p:sp>
      <p:grpSp>
        <p:nvGrpSpPr>
          <p:cNvPr id="5" name="组合 4"/>
          <p:cNvGrpSpPr/>
          <p:nvPr/>
        </p:nvGrpSpPr>
        <p:grpSpPr>
          <a:xfrm>
            <a:off x="144780" y="419735"/>
            <a:ext cx="4399280" cy="245110"/>
            <a:chOff x="228" y="661"/>
            <a:chExt cx="6928" cy="386"/>
          </a:xfrm>
        </p:grpSpPr>
        <p:pic>
          <p:nvPicPr>
            <p:cNvPr id="3" name="图片 2"/>
            <p:cNvPicPr>
              <a:picLocks noChangeAspect="1"/>
            </p:cNvPicPr>
            <p:nvPr/>
          </p:nvPicPr>
          <p:blipFill>
            <a:blip r:embed="rId1"/>
            <a:stretch>
              <a:fillRect/>
            </a:stretch>
          </p:blipFill>
          <p:spPr>
            <a:xfrm>
              <a:off x="568" y="681"/>
              <a:ext cx="2596" cy="298"/>
            </a:xfrm>
            <a:prstGeom prst="rect">
              <a:avLst/>
            </a:prstGeom>
          </p:spPr>
        </p:pic>
        <p:sp>
          <p:nvSpPr>
            <p:cNvPr id="4" name="文本框 3"/>
            <p:cNvSpPr txBox="1"/>
            <p:nvPr/>
          </p:nvSpPr>
          <p:spPr>
            <a:xfrm>
              <a:off x="228" y="661"/>
              <a:ext cx="6928" cy="386"/>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ea typeface="微软雅黑" panose="020B0503020204020204" charset="-122"/>
                  <a:cs typeface="Calibri" panose="020F0502020204030204" charset="0"/>
                </a:rPr>
                <a:t>  </a:t>
              </a:r>
              <a:endParaRPr lang="en-US" sz="1000">
                <a:latin typeface="Calibri" panose="020F0502020204030204" charset="0"/>
                <a:ea typeface="微软雅黑" panose="020B0503020204020204" charset="-122"/>
                <a:cs typeface="Calibri" panose="020F0502020204030204" charset="0"/>
              </a:endParaRPr>
            </a:p>
          </p:txBody>
        </p:sp>
      </p:grpSp>
      <p:pic>
        <p:nvPicPr>
          <p:cNvPr id="7" name="图片 6"/>
          <p:cNvPicPr>
            <a:picLocks noChangeAspect="1"/>
          </p:cNvPicPr>
          <p:nvPr/>
        </p:nvPicPr>
        <p:blipFill>
          <a:blip r:embed="rId2"/>
          <a:stretch>
            <a:fillRect/>
          </a:stretch>
        </p:blipFill>
        <p:spPr>
          <a:xfrm>
            <a:off x="216535" y="778510"/>
            <a:ext cx="1593850" cy="639445"/>
          </a:xfrm>
          <a:prstGeom prst="rect">
            <a:avLst/>
          </a:prstGeom>
        </p:spPr>
      </p:pic>
      <p:pic>
        <p:nvPicPr>
          <p:cNvPr id="8" name="图片 7"/>
          <p:cNvPicPr>
            <a:picLocks noChangeAspect="1"/>
          </p:cNvPicPr>
          <p:nvPr/>
        </p:nvPicPr>
        <p:blipFill>
          <a:blip r:embed="rId3"/>
          <a:stretch>
            <a:fillRect/>
          </a:stretch>
        </p:blipFill>
        <p:spPr>
          <a:xfrm>
            <a:off x="216535" y="1584325"/>
            <a:ext cx="2540635" cy="668020"/>
          </a:xfrm>
          <a:prstGeom prst="rect">
            <a:avLst/>
          </a:prstGeom>
        </p:spPr>
      </p:pic>
      <p:pic>
        <p:nvPicPr>
          <p:cNvPr id="9" name="图片 8"/>
          <p:cNvPicPr>
            <a:picLocks noChangeAspect="1"/>
          </p:cNvPicPr>
          <p:nvPr/>
        </p:nvPicPr>
        <p:blipFill>
          <a:blip r:embed="rId4"/>
          <a:stretch>
            <a:fillRect/>
          </a:stretch>
        </p:blipFill>
        <p:spPr>
          <a:xfrm>
            <a:off x="219710" y="2592705"/>
            <a:ext cx="1789430" cy="283845"/>
          </a:xfrm>
          <a:prstGeom prst="rect">
            <a:avLst/>
          </a:prstGeom>
        </p:spPr>
      </p:pic>
      <p:pic>
        <p:nvPicPr>
          <p:cNvPr id="10" name="图片 9"/>
          <p:cNvPicPr>
            <a:picLocks noChangeAspect="1"/>
          </p:cNvPicPr>
          <p:nvPr/>
        </p:nvPicPr>
        <p:blipFill>
          <a:blip r:embed="rId5"/>
          <a:stretch>
            <a:fillRect/>
          </a:stretch>
        </p:blipFill>
        <p:spPr>
          <a:xfrm>
            <a:off x="216535" y="2952750"/>
            <a:ext cx="2866390" cy="1873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Tensors: Reduction</a:t>
            </a:r>
            <a:endParaRPr lang="en-US" sz="1200">
              <a:solidFill>
                <a:srgbClr val="FFFFFF"/>
              </a:solidFill>
              <a:latin typeface="Arial" panose="020B0604020202020204"/>
            </a:endParaRPr>
          </a:p>
        </p:txBody>
      </p:sp>
      <p:pic>
        <p:nvPicPr>
          <p:cNvPr id="7" name="图片 6"/>
          <p:cNvPicPr>
            <a:picLocks noChangeAspect="1"/>
          </p:cNvPicPr>
          <p:nvPr/>
        </p:nvPicPr>
        <p:blipFill>
          <a:blip r:embed="rId1"/>
          <a:stretch>
            <a:fillRect/>
          </a:stretch>
        </p:blipFill>
        <p:spPr>
          <a:xfrm>
            <a:off x="144780" y="432435"/>
            <a:ext cx="1593850" cy="639445"/>
          </a:xfrm>
          <a:prstGeom prst="rect">
            <a:avLst/>
          </a:prstGeom>
        </p:spPr>
      </p:pic>
      <p:pic>
        <p:nvPicPr>
          <p:cNvPr id="6" name="图片 5"/>
          <p:cNvPicPr>
            <a:picLocks noChangeAspect="1"/>
          </p:cNvPicPr>
          <p:nvPr/>
        </p:nvPicPr>
        <p:blipFill>
          <a:blip r:embed="rId2"/>
          <a:stretch>
            <a:fillRect/>
          </a:stretch>
        </p:blipFill>
        <p:spPr>
          <a:xfrm>
            <a:off x="144780" y="1189990"/>
            <a:ext cx="2284730" cy="573405"/>
          </a:xfrm>
          <a:prstGeom prst="rect">
            <a:avLst/>
          </a:prstGeom>
        </p:spPr>
      </p:pic>
      <p:pic>
        <p:nvPicPr>
          <p:cNvPr id="11" name="图片 10"/>
          <p:cNvPicPr>
            <a:picLocks noChangeAspect="1"/>
          </p:cNvPicPr>
          <p:nvPr/>
        </p:nvPicPr>
        <p:blipFill>
          <a:blip r:embed="rId3"/>
          <a:stretch>
            <a:fillRect/>
          </a:stretch>
        </p:blipFill>
        <p:spPr>
          <a:xfrm>
            <a:off x="144780" y="1872615"/>
            <a:ext cx="1911350" cy="583565"/>
          </a:xfrm>
          <a:prstGeom prst="rect">
            <a:avLst/>
          </a:prstGeom>
        </p:spPr>
      </p:pic>
      <p:pic>
        <p:nvPicPr>
          <p:cNvPr id="12" name="图片 11"/>
          <p:cNvPicPr>
            <a:picLocks noChangeAspect="1"/>
          </p:cNvPicPr>
          <p:nvPr/>
        </p:nvPicPr>
        <p:blipFill>
          <a:blip r:embed="rId4"/>
          <a:stretch>
            <a:fillRect/>
          </a:stretch>
        </p:blipFill>
        <p:spPr>
          <a:xfrm>
            <a:off x="144780" y="2664460"/>
            <a:ext cx="3434080" cy="574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Tensors: Non-Reduction Sum</a:t>
            </a:r>
            <a:endParaRPr lang="en-US" sz="1200">
              <a:solidFill>
                <a:srgbClr val="FFFFFF"/>
              </a:solidFill>
              <a:latin typeface="Arial" panose="020B0604020202020204"/>
            </a:endParaRPr>
          </a:p>
        </p:txBody>
      </p:sp>
      <p:pic>
        <p:nvPicPr>
          <p:cNvPr id="7" name="图片 6"/>
          <p:cNvPicPr>
            <a:picLocks noChangeAspect="1"/>
          </p:cNvPicPr>
          <p:nvPr/>
        </p:nvPicPr>
        <p:blipFill>
          <a:blip r:embed="rId1"/>
          <a:stretch>
            <a:fillRect/>
          </a:stretch>
        </p:blipFill>
        <p:spPr>
          <a:xfrm>
            <a:off x="144780" y="934720"/>
            <a:ext cx="1593850" cy="639445"/>
          </a:xfrm>
          <a:prstGeom prst="rect">
            <a:avLst/>
          </a:prstGeom>
        </p:spPr>
      </p:pic>
      <p:pic>
        <p:nvPicPr>
          <p:cNvPr id="3" name="图片 2"/>
          <p:cNvPicPr>
            <a:picLocks noChangeAspect="1"/>
          </p:cNvPicPr>
          <p:nvPr/>
        </p:nvPicPr>
        <p:blipFill>
          <a:blip r:embed="rId2"/>
          <a:stretch>
            <a:fillRect/>
          </a:stretch>
        </p:blipFill>
        <p:spPr>
          <a:xfrm>
            <a:off x="72390" y="2014855"/>
            <a:ext cx="2124710" cy="1268730"/>
          </a:xfrm>
          <a:prstGeom prst="rect">
            <a:avLst/>
          </a:prstGeom>
        </p:spPr>
      </p:pic>
      <p:pic>
        <p:nvPicPr>
          <p:cNvPr id="4" name="图片 3"/>
          <p:cNvPicPr>
            <a:picLocks noChangeAspect="1"/>
          </p:cNvPicPr>
          <p:nvPr/>
        </p:nvPicPr>
        <p:blipFill>
          <a:blip r:embed="rId3"/>
          <a:stretch>
            <a:fillRect/>
          </a:stretch>
        </p:blipFill>
        <p:spPr>
          <a:xfrm>
            <a:off x="2304415" y="2291080"/>
            <a:ext cx="2214880" cy="992505"/>
          </a:xfrm>
          <a:prstGeom prst="rect">
            <a:avLst/>
          </a:prstGeom>
        </p:spPr>
      </p:pic>
      <p:pic>
        <p:nvPicPr>
          <p:cNvPr id="5" name="图片 4"/>
          <p:cNvPicPr>
            <a:picLocks noChangeAspect="1"/>
          </p:cNvPicPr>
          <p:nvPr/>
        </p:nvPicPr>
        <p:blipFill>
          <a:blip r:embed="rId4"/>
          <a:stretch>
            <a:fillRect/>
          </a:stretch>
        </p:blipFill>
        <p:spPr>
          <a:xfrm>
            <a:off x="2592705" y="862330"/>
            <a:ext cx="1687195" cy="1071880"/>
          </a:xfrm>
          <a:prstGeom prst="rect">
            <a:avLst/>
          </a:prstGeom>
          <a:ln>
            <a:solidFill>
              <a:schemeClr val="accent6"/>
            </a:solidFill>
          </a:ln>
        </p:spPr>
      </p:pic>
      <p:sp>
        <p:nvSpPr>
          <p:cNvPr id="6" name="文本框 5"/>
          <p:cNvSpPr txBox="1"/>
          <p:nvPr/>
        </p:nvSpPr>
        <p:spPr>
          <a:xfrm>
            <a:off x="144145" y="288290"/>
            <a:ext cx="4029710" cy="645160"/>
          </a:xfrm>
          <a:prstGeom prst="rect">
            <a:avLst/>
          </a:prstGeom>
          <a:noFill/>
        </p:spPr>
        <p:txBody>
          <a:bodyPr wrap="square" rtlCol="0" anchor="t">
            <a:spAutoFit/>
          </a:bodyPr>
          <a:p>
            <a:pPr marL="171450" indent="-171450" algn="just">
              <a:buFont typeface="Wingdings" panose="05000000000000000000" charset="0"/>
              <a:buChar char="p"/>
            </a:pPr>
            <a:r>
              <a:rPr lang="en-US" sz="1200">
                <a:latin typeface="Calibri" panose="020F0502020204030204" charset="0"/>
                <a:cs typeface="Calibri" panose="020F0502020204030204" charset="0"/>
              </a:rPr>
              <a:t>However, sometimes it can be useful to </a:t>
            </a:r>
            <a:r>
              <a:rPr lang="en-US" sz="1200" b="1">
                <a:solidFill>
                  <a:srgbClr val="3332B1"/>
                </a:solidFill>
                <a:latin typeface="Calibri" panose="020F0502020204030204" charset="0"/>
                <a:cs typeface="Calibri" panose="020F0502020204030204" charset="0"/>
              </a:rPr>
              <a:t>keep the number of axes unchanged</a:t>
            </a:r>
            <a:r>
              <a:rPr lang="en-US" sz="1200">
                <a:latin typeface="Calibri" panose="020F0502020204030204" charset="0"/>
                <a:cs typeface="Calibri" panose="020F0502020204030204" charset="0"/>
              </a:rPr>
              <a:t> when invoking the function for calculating the sum or mean.</a:t>
            </a:r>
            <a:endParaRPr lang="en-US" sz="12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Dot Products</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147320" y="432435"/>
            <a:ext cx="4320000" cy="277935"/>
          </a:xfrm>
          <a:prstGeom prst="rect">
            <a:avLst/>
          </a:prstGeom>
        </p:spPr>
      </p:pic>
      <p:pic>
        <p:nvPicPr>
          <p:cNvPr id="4" name="图片 3"/>
          <p:cNvPicPr>
            <a:picLocks noChangeAspect="1"/>
          </p:cNvPicPr>
          <p:nvPr/>
        </p:nvPicPr>
        <p:blipFill>
          <a:blip r:embed="rId2"/>
          <a:stretch>
            <a:fillRect/>
          </a:stretch>
        </p:blipFill>
        <p:spPr>
          <a:xfrm>
            <a:off x="216535" y="1080135"/>
            <a:ext cx="4251325" cy="812800"/>
          </a:xfrm>
          <a:prstGeom prst="rect">
            <a:avLst/>
          </a:prstGeom>
        </p:spPr>
      </p:pic>
      <p:pic>
        <p:nvPicPr>
          <p:cNvPr id="5" name="图片 4"/>
          <p:cNvPicPr>
            <a:picLocks noChangeAspect="1"/>
          </p:cNvPicPr>
          <p:nvPr/>
        </p:nvPicPr>
        <p:blipFill>
          <a:blip r:embed="rId3"/>
          <a:stretch>
            <a:fillRect/>
          </a:stretch>
        </p:blipFill>
        <p:spPr>
          <a:xfrm>
            <a:off x="1621155" y="2376170"/>
            <a:ext cx="1366520" cy="778510"/>
          </a:xfrm>
          <a:prstGeom prst="rect">
            <a:avLst/>
          </a:prstGeom>
        </p:spPr>
      </p:pic>
      <p:sp>
        <p:nvSpPr>
          <p:cNvPr id="6" name="上下箭头 5"/>
          <p:cNvSpPr/>
          <p:nvPr/>
        </p:nvSpPr>
        <p:spPr>
          <a:xfrm>
            <a:off x="2088515" y="1944370"/>
            <a:ext cx="215900" cy="360045"/>
          </a:xfrm>
          <a:prstGeom prst="upDownArrow">
            <a:avLst/>
          </a:prstGeom>
          <a:solidFill>
            <a:srgbClr val="FFC000"/>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Matrix-Vector Products</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1151890" y="1189355"/>
            <a:ext cx="1944370" cy="1108075"/>
          </a:xfrm>
          <a:prstGeom prst="rect">
            <a:avLst/>
          </a:prstGeom>
        </p:spPr>
      </p:pic>
      <p:pic>
        <p:nvPicPr>
          <p:cNvPr id="4" name="图片 3"/>
          <p:cNvPicPr>
            <a:picLocks noChangeAspect="1"/>
          </p:cNvPicPr>
          <p:nvPr/>
        </p:nvPicPr>
        <p:blipFill>
          <a:blip r:embed="rId2"/>
          <a:stretch>
            <a:fillRect/>
          </a:stretch>
        </p:blipFill>
        <p:spPr>
          <a:xfrm>
            <a:off x="216535" y="2447290"/>
            <a:ext cx="4320000" cy="596870"/>
          </a:xfrm>
          <a:prstGeom prst="rect">
            <a:avLst/>
          </a:prstGeom>
        </p:spPr>
      </p:pic>
      <p:sp>
        <p:nvSpPr>
          <p:cNvPr id="10" name="文本框 9"/>
          <p:cNvSpPr txBox="1"/>
          <p:nvPr/>
        </p:nvSpPr>
        <p:spPr>
          <a:xfrm>
            <a:off x="144145" y="431800"/>
            <a:ext cx="4029710" cy="39878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Now that we know how to calculate dot products, we can begin to understand </a:t>
            </a:r>
            <a:r>
              <a:rPr lang="en-US" sz="1000" b="1">
                <a:solidFill>
                  <a:srgbClr val="3332B1"/>
                </a:solidFill>
                <a:latin typeface="Calibri" panose="020F0502020204030204" charset="0"/>
                <a:cs typeface="Calibri" panose="020F0502020204030204" charset="0"/>
              </a:rPr>
              <a:t>matrix-vector product</a:t>
            </a:r>
            <a:r>
              <a:rPr lang="en-US" sz="1000">
                <a:latin typeface="Calibri" panose="020F0502020204030204" charset="0"/>
                <a:cs typeface="Calibri" panose="020F0502020204030204" charset="0"/>
              </a:rPr>
              <a:t>s.</a:t>
            </a:r>
            <a:endParaRPr lang="en-US"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Matrix-Matrix Multiplication</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144145" y="432435"/>
            <a:ext cx="4320000" cy="968276"/>
          </a:xfrm>
          <a:prstGeom prst="rect">
            <a:avLst/>
          </a:prstGeom>
        </p:spPr>
      </p:pic>
      <p:pic>
        <p:nvPicPr>
          <p:cNvPr id="4" name="图片 3"/>
          <p:cNvPicPr>
            <a:picLocks noChangeAspect="1"/>
          </p:cNvPicPr>
          <p:nvPr/>
        </p:nvPicPr>
        <p:blipFill>
          <a:blip r:embed="rId2"/>
          <a:stretch>
            <a:fillRect/>
          </a:stretch>
        </p:blipFill>
        <p:spPr>
          <a:xfrm>
            <a:off x="1440815" y="1656080"/>
            <a:ext cx="1905635" cy="15938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Norms</a:t>
            </a:r>
            <a:endParaRPr lang="en-US" sz="1200">
              <a:solidFill>
                <a:srgbClr val="FFFFFF"/>
              </a:solidFill>
              <a:latin typeface="Arial" panose="020B0604020202020204"/>
            </a:endParaRPr>
          </a:p>
        </p:txBody>
      </p:sp>
      <p:sp>
        <p:nvSpPr>
          <p:cNvPr id="3" name="文本框 2"/>
          <p:cNvSpPr txBox="1"/>
          <p:nvPr/>
        </p:nvSpPr>
        <p:spPr>
          <a:xfrm>
            <a:off x="144780" y="432435"/>
            <a:ext cx="4399280" cy="193802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ea typeface="微软雅黑" panose="020B0503020204020204" charset="-122"/>
                <a:cs typeface="Calibri" panose="020F0502020204030204" charset="0"/>
              </a:rPr>
              <a:t>Some of the most useful operators in linear algebra are </a:t>
            </a:r>
            <a:r>
              <a:rPr sz="1000">
                <a:solidFill>
                  <a:srgbClr val="3332B1"/>
                </a:solidFill>
                <a:latin typeface="Calibri" panose="020F0502020204030204" charset="0"/>
                <a:ea typeface="微软雅黑" panose="020B0503020204020204" charset="-122"/>
                <a:cs typeface="Calibri" panose="020F0502020204030204" charset="0"/>
              </a:rPr>
              <a:t>norms</a:t>
            </a:r>
            <a:r>
              <a:rPr sz="1000">
                <a:latin typeface="Calibri" panose="020F0502020204030204" charset="0"/>
                <a:ea typeface="微软雅黑" panose="020B0503020204020204" charset="-122"/>
                <a:cs typeface="Calibri" panose="020F0502020204030204" charset="0"/>
              </a:rPr>
              <a:t>. </a:t>
            </a:r>
            <a:endParaRPr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r>
              <a:rPr sz="1000">
                <a:latin typeface="Calibri" panose="020F0502020204030204" charset="0"/>
                <a:ea typeface="微软雅黑" panose="020B0503020204020204" charset="-122"/>
                <a:cs typeface="Calibri" panose="020F0502020204030204" charset="0"/>
              </a:rPr>
              <a:t>Informally, the norm of a vector</a:t>
            </a:r>
            <a:r>
              <a:rPr lang="en-US" sz="1000">
                <a:latin typeface="Calibri" panose="020F0502020204030204" charset="0"/>
                <a:ea typeface="微软雅黑" panose="020B0503020204020204" charset="-122"/>
                <a:cs typeface="Calibri" panose="020F0502020204030204" charset="0"/>
              </a:rPr>
              <a:t> </a:t>
            </a:r>
            <a:r>
              <a:rPr sz="1000">
                <a:latin typeface="Calibri" panose="020F0502020204030204" charset="0"/>
                <a:ea typeface="微软雅黑" panose="020B0503020204020204" charset="-122"/>
                <a:cs typeface="Calibri" panose="020F0502020204030204" charset="0"/>
              </a:rPr>
              <a:t>tells us </a:t>
            </a:r>
            <a:r>
              <a:rPr sz="1000">
                <a:solidFill>
                  <a:srgbClr val="3332B1"/>
                </a:solidFill>
                <a:latin typeface="Calibri" panose="020F0502020204030204" charset="0"/>
                <a:ea typeface="微软雅黑" panose="020B0503020204020204" charset="-122"/>
                <a:cs typeface="Calibri" panose="020F0502020204030204" charset="0"/>
              </a:rPr>
              <a:t>how big a vector is</a:t>
            </a:r>
            <a:r>
              <a:rPr sz="1000">
                <a:latin typeface="Calibri" panose="020F0502020204030204" charset="0"/>
                <a:ea typeface="微软雅黑" panose="020B0503020204020204" charset="-122"/>
                <a:cs typeface="Calibri" panose="020F0502020204030204" charset="0"/>
              </a:rPr>
              <a:t>.</a:t>
            </a:r>
            <a:endParaRPr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r>
              <a:rPr sz="1000">
                <a:latin typeface="Calibri" panose="020F0502020204030204" charset="0"/>
                <a:ea typeface="微软雅黑" panose="020B0503020204020204" charset="-122"/>
                <a:cs typeface="Calibri" panose="020F0502020204030204" charset="0"/>
              </a:rPr>
              <a:t>In linear algebra, a </a:t>
            </a:r>
            <a:r>
              <a:rPr sz="1000">
                <a:solidFill>
                  <a:srgbClr val="3332B1"/>
                </a:solidFill>
                <a:latin typeface="Calibri" panose="020F0502020204030204" charset="0"/>
                <a:ea typeface="微软雅黑" panose="020B0503020204020204" charset="-122"/>
                <a:cs typeface="Calibri" panose="020F0502020204030204" charset="0"/>
              </a:rPr>
              <a:t>vector norm is a function f</a:t>
            </a:r>
            <a:r>
              <a:rPr sz="1000">
                <a:latin typeface="Calibri" panose="020F0502020204030204" charset="0"/>
                <a:ea typeface="微软雅黑" panose="020B0503020204020204" charset="-122"/>
                <a:cs typeface="Calibri" panose="020F0502020204030204" charset="0"/>
              </a:rPr>
              <a:t> that maps a vector to a scalar, satisfying a handful</a:t>
            </a:r>
            <a:r>
              <a:rPr lang="en-US" sz="1000">
                <a:latin typeface="Calibri" panose="020F0502020204030204" charset="0"/>
                <a:ea typeface="微软雅黑" panose="020B0503020204020204" charset="-122"/>
                <a:cs typeface="Calibri" panose="020F0502020204030204" charset="0"/>
              </a:rPr>
              <a:t> </a:t>
            </a:r>
            <a:r>
              <a:rPr sz="1000">
                <a:latin typeface="Calibri" panose="020F0502020204030204" charset="0"/>
                <a:ea typeface="微软雅黑" panose="020B0503020204020204" charset="-122"/>
                <a:cs typeface="Calibri" panose="020F0502020204030204" charset="0"/>
              </a:rPr>
              <a:t>of properties.</a:t>
            </a:r>
            <a:endParaRPr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endParaRPr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r>
              <a:rPr lang="en-US" sz="1000">
                <a:latin typeface="Calibri" panose="020F0502020204030204" charset="0"/>
                <a:ea typeface="微软雅黑" panose="020B0503020204020204" charset="-122"/>
                <a:cs typeface="Calibri" panose="020F0502020204030204" charset="0"/>
              </a:rPr>
              <a:t>P1: </a:t>
            </a: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r>
              <a:rPr lang="en-US" sz="1000">
                <a:latin typeface="Calibri" panose="020F0502020204030204" charset="0"/>
                <a:ea typeface="微软雅黑" panose="020B0503020204020204" charset="-122"/>
                <a:cs typeface="Calibri" panose="020F0502020204030204" charset="0"/>
              </a:rPr>
              <a:t>P2:</a:t>
            </a: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r>
              <a:rPr lang="en-US" sz="1000">
                <a:latin typeface="Calibri" panose="020F0502020204030204" charset="0"/>
                <a:ea typeface="微软雅黑" panose="020B0503020204020204" charset="-122"/>
                <a:cs typeface="Calibri" panose="020F0502020204030204" charset="0"/>
              </a:rPr>
              <a:t>P3:</a:t>
            </a: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endParaRPr 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ü"/>
            </a:pPr>
            <a:r>
              <a:rPr lang="en-US" sz="1000">
                <a:latin typeface="Calibri" panose="020F0502020204030204" charset="0"/>
                <a:ea typeface="微软雅黑" panose="020B0503020204020204" charset="-122"/>
                <a:cs typeface="Calibri" panose="020F0502020204030204" charset="0"/>
              </a:rPr>
              <a:t>P4:</a:t>
            </a:r>
            <a:endParaRPr lang="en-US" sz="1000">
              <a:latin typeface="Calibri" panose="020F0502020204030204" charset="0"/>
              <a:ea typeface="微软雅黑" panose="020B0503020204020204" charset="-122"/>
              <a:cs typeface="Calibri" panose="020F0502020204030204" charset="0"/>
            </a:endParaRPr>
          </a:p>
        </p:txBody>
      </p:sp>
      <p:pic>
        <p:nvPicPr>
          <p:cNvPr id="4" name="图片 3"/>
          <p:cNvPicPr>
            <a:picLocks noChangeAspect="1"/>
          </p:cNvPicPr>
          <p:nvPr/>
        </p:nvPicPr>
        <p:blipFill>
          <a:blip r:embed="rId1"/>
          <a:stretch>
            <a:fillRect/>
          </a:stretch>
        </p:blipFill>
        <p:spPr>
          <a:xfrm>
            <a:off x="1224280" y="1224280"/>
            <a:ext cx="974298" cy="216000"/>
          </a:xfrm>
          <a:prstGeom prst="rect">
            <a:avLst/>
          </a:prstGeom>
        </p:spPr>
      </p:pic>
      <p:pic>
        <p:nvPicPr>
          <p:cNvPr id="5" name="图片 4"/>
          <p:cNvPicPr>
            <a:picLocks noChangeAspect="1"/>
          </p:cNvPicPr>
          <p:nvPr/>
        </p:nvPicPr>
        <p:blipFill>
          <a:blip r:embed="rId2"/>
          <a:stretch>
            <a:fillRect/>
          </a:stretch>
        </p:blipFill>
        <p:spPr>
          <a:xfrm>
            <a:off x="1224280" y="1512570"/>
            <a:ext cx="1300235" cy="216000"/>
          </a:xfrm>
          <a:prstGeom prst="rect">
            <a:avLst/>
          </a:prstGeom>
        </p:spPr>
      </p:pic>
      <p:pic>
        <p:nvPicPr>
          <p:cNvPr id="6" name="图片 5"/>
          <p:cNvPicPr>
            <a:picLocks noChangeAspect="1"/>
          </p:cNvPicPr>
          <p:nvPr/>
        </p:nvPicPr>
        <p:blipFill>
          <a:blip r:embed="rId3"/>
          <a:stretch>
            <a:fillRect/>
          </a:stretch>
        </p:blipFill>
        <p:spPr>
          <a:xfrm>
            <a:off x="1224280" y="1800860"/>
            <a:ext cx="642600" cy="216000"/>
          </a:xfrm>
          <a:prstGeom prst="rect">
            <a:avLst/>
          </a:prstGeom>
        </p:spPr>
      </p:pic>
      <p:pic>
        <p:nvPicPr>
          <p:cNvPr id="7" name="图片 6"/>
          <p:cNvPicPr>
            <a:picLocks noChangeAspect="1"/>
          </p:cNvPicPr>
          <p:nvPr/>
        </p:nvPicPr>
        <p:blipFill>
          <a:blip r:embed="rId4"/>
          <a:stretch>
            <a:fillRect/>
          </a:stretch>
        </p:blipFill>
        <p:spPr>
          <a:xfrm>
            <a:off x="1224280" y="2154555"/>
            <a:ext cx="1693894" cy="216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021455"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Lecture 04: </a:t>
            </a:r>
            <a:r>
              <a:rPr lang="en-US" sz="1200">
                <a:solidFill>
                  <a:srgbClr val="FFFFFF"/>
                </a:solidFill>
                <a:latin typeface="Arial" panose="020B0604020202020204"/>
                <a:sym typeface="+mn-ea"/>
              </a:rPr>
              <a:t>Mathematics preliminaries in machine learning</a:t>
            </a:r>
            <a:endParaRPr lang="en-US" sz="1200">
              <a:solidFill>
                <a:srgbClr val="FFFFFF"/>
              </a:solidFill>
              <a:latin typeface="Arial" panose="020B0604020202020204"/>
            </a:endParaRPr>
          </a:p>
        </p:txBody>
      </p:sp>
      <p:sp>
        <p:nvSpPr>
          <p:cNvPr id="3" name="矩形 2"/>
          <p:cNvSpPr/>
          <p:nvPr/>
        </p:nvSpPr>
        <p:spPr>
          <a:xfrm>
            <a:off x="930910" y="936625"/>
            <a:ext cx="2747645" cy="1736725"/>
          </a:xfrm>
          <a:prstGeom prst="rect">
            <a:avLst/>
          </a:prstGeom>
          <a:solidFill>
            <a:srgbClr val="FFFFFF"/>
          </a:solidFill>
        </p:spPr>
        <p:txBody>
          <a:bodyPr lIns="0" tIns="0" rIns="0" bIns="0">
            <a:noAutofit/>
          </a:bodyPr>
          <a:p>
            <a:pPr marL="171450" indent="-171450" algn="l">
              <a:buClrTx/>
              <a:buSzTx/>
              <a:buFont typeface="Wingdings" panose="05000000000000000000" charset="0"/>
              <a:buChar char="p"/>
            </a:pPr>
            <a:r>
              <a:rPr lang="en-US" sz="1200" b="1">
                <a:solidFill>
                  <a:schemeClr val="tx1"/>
                </a:solidFill>
                <a:latin typeface="Arial" panose="020B0604020202020204" pitchFamily="34" charset="0"/>
                <a:cs typeface="Arial" panose="020B0604020202020204" pitchFamily="34" charset="0"/>
              </a:rPr>
              <a:t>Linear </a:t>
            </a:r>
            <a:r>
              <a:rPr lang="en-US" sz="1200" b="1">
                <a:solidFill>
                  <a:schemeClr val="tx1"/>
                </a:solidFill>
                <a:latin typeface="Arial" panose="020B0604020202020204" pitchFamily="34" charset="0"/>
                <a:cs typeface="Arial" panose="020B0604020202020204" pitchFamily="34" charset="0"/>
              </a:rPr>
              <a:t>Algebra</a:t>
            </a: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65000"/>
                  </a:schemeClr>
                </a:solidFill>
                <a:latin typeface="Arial" panose="020B0604020202020204" pitchFamily="34" charset="0"/>
                <a:cs typeface="Arial" panose="020B0604020202020204" pitchFamily="34" charset="0"/>
              </a:rPr>
              <a:t>Calculus</a:t>
            </a: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65000"/>
                  </a:schemeClr>
                </a:solidFill>
                <a:latin typeface="Arial" panose="020B0604020202020204" pitchFamily="34" charset="0"/>
                <a:cs typeface="Arial" panose="020B0604020202020204" pitchFamily="34" charset="0"/>
              </a:rPr>
              <a:t>Automatic Differentiation</a:t>
            </a: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65000"/>
                  </a:schemeClr>
                </a:solidFill>
                <a:latin typeface="Arial" panose="020B0604020202020204" pitchFamily="34" charset="0"/>
                <a:cs typeface="Arial" panose="020B0604020202020204" pitchFamily="34" charset="0"/>
              </a:rPr>
              <a:t>Probabilities</a:t>
            </a: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65000"/>
                  </a:schemeClr>
                </a:solidFill>
                <a:latin typeface="Arial" panose="020B0604020202020204" pitchFamily="34" charset="0"/>
                <a:cs typeface="Arial" panose="020B0604020202020204" pitchFamily="34" charset="0"/>
              </a:rPr>
              <a:t>Documentation</a:t>
            </a:r>
            <a:endParaRPr lang="en-US" sz="1200" b="1">
              <a:solidFill>
                <a:schemeClr val="bg1">
                  <a:lumMod val="6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indent="0" algn="l">
              <a:buClrTx/>
              <a:buSzTx/>
              <a:buFont typeface="Wingdings" panose="05000000000000000000" charset="0"/>
              <a:buNone/>
            </a:pPr>
            <a:endParaRPr lang="en-US" sz="1200" b="1">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Norms</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144145" y="432435"/>
            <a:ext cx="4320000" cy="660659"/>
          </a:xfrm>
          <a:prstGeom prst="rect">
            <a:avLst/>
          </a:prstGeom>
        </p:spPr>
      </p:pic>
      <p:pic>
        <p:nvPicPr>
          <p:cNvPr id="4" name="图片 3"/>
          <p:cNvPicPr>
            <a:picLocks noChangeAspect="1"/>
          </p:cNvPicPr>
          <p:nvPr/>
        </p:nvPicPr>
        <p:blipFill>
          <a:blip r:embed="rId2"/>
          <a:stretch>
            <a:fillRect/>
          </a:stretch>
        </p:blipFill>
        <p:spPr>
          <a:xfrm>
            <a:off x="94615" y="648335"/>
            <a:ext cx="1884045" cy="764540"/>
          </a:xfrm>
          <a:prstGeom prst="rect">
            <a:avLst/>
          </a:prstGeom>
        </p:spPr>
      </p:pic>
      <p:pic>
        <p:nvPicPr>
          <p:cNvPr id="5" name="图片 4"/>
          <p:cNvPicPr>
            <a:picLocks noChangeAspect="1"/>
          </p:cNvPicPr>
          <p:nvPr/>
        </p:nvPicPr>
        <p:blipFill>
          <a:blip r:embed="rId3"/>
          <a:stretch>
            <a:fillRect/>
          </a:stretch>
        </p:blipFill>
        <p:spPr>
          <a:xfrm>
            <a:off x="2232660" y="1859280"/>
            <a:ext cx="987425" cy="503555"/>
          </a:xfrm>
          <a:prstGeom prst="rect">
            <a:avLst/>
          </a:prstGeom>
        </p:spPr>
      </p:pic>
      <p:pic>
        <p:nvPicPr>
          <p:cNvPr id="6" name="图片 5"/>
          <p:cNvPicPr>
            <a:picLocks noChangeAspect="1"/>
          </p:cNvPicPr>
          <p:nvPr/>
        </p:nvPicPr>
        <p:blipFill>
          <a:blip r:embed="rId4"/>
          <a:stretch>
            <a:fillRect/>
          </a:stretch>
        </p:blipFill>
        <p:spPr>
          <a:xfrm>
            <a:off x="94615" y="1800225"/>
            <a:ext cx="1263650" cy="622300"/>
          </a:xfrm>
          <a:prstGeom prst="rect">
            <a:avLst/>
          </a:prstGeom>
        </p:spPr>
      </p:pic>
      <p:pic>
        <p:nvPicPr>
          <p:cNvPr id="7" name="图片 6"/>
          <p:cNvPicPr>
            <a:picLocks noChangeAspect="1"/>
          </p:cNvPicPr>
          <p:nvPr/>
        </p:nvPicPr>
        <p:blipFill>
          <a:blip r:embed="rId5"/>
          <a:stretch>
            <a:fillRect/>
          </a:stretch>
        </p:blipFill>
        <p:spPr>
          <a:xfrm>
            <a:off x="2304415" y="2736215"/>
            <a:ext cx="1211580" cy="53721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Norms</a:t>
            </a:r>
            <a:endParaRPr lang="en-US" sz="1200">
              <a:solidFill>
                <a:srgbClr val="FFFFFF"/>
              </a:solidFill>
              <a:latin typeface="Arial" panose="020B0604020202020204"/>
            </a:endParaRPr>
          </a:p>
        </p:txBody>
      </p:sp>
      <p:pic>
        <p:nvPicPr>
          <p:cNvPr id="8" name="图片 7"/>
          <p:cNvPicPr>
            <a:picLocks noChangeAspect="1"/>
          </p:cNvPicPr>
          <p:nvPr/>
        </p:nvPicPr>
        <p:blipFill>
          <a:blip r:embed="rId1"/>
          <a:stretch>
            <a:fillRect/>
          </a:stretch>
        </p:blipFill>
        <p:spPr>
          <a:xfrm>
            <a:off x="144780" y="432435"/>
            <a:ext cx="4320000" cy="723364"/>
          </a:xfrm>
          <a:prstGeom prst="rect">
            <a:avLst/>
          </a:prstGeom>
        </p:spPr>
      </p:pic>
      <p:pic>
        <p:nvPicPr>
          <p:cNvPr id="9" name="图片 8"/>
          <p:cNvPicPr>
            <a:picLocks noChangeAspect="1"/>
          </p:cNvPicPr>
          <p:nvPr/>
        </p:nvPicPr>
        <p:blipFill>
          <a:blip r:embed="rId2"/>
          <a:stretch>
            <a:fillRect/>
          </a:stretch>
        </p:blipFill>
        <p:spPr>
          <a:xfrm>
            <a:off x="216535" y="1273810"/>
            <a:ext cx="2007235" cy="629285"/>
          </a:xfrm>
          <a:prstGeom prst="rect">
            <a:avLst/>
          </a:prstGeom>
        </p:spPr>
      </p:pic>
      <p:sp>
        <p:nvSpPr>
          <p:cNvPr id="10" name="文本框 9"/>
          <p:cNvSpPr txBox="1"/>
          <p:nvPr/>
        </p:nvSpPr>
        <p:spPr>
          <a:xfrm>
            <a:off x="216535" y="2448560"/>
            <a:ext cx="4029710" cy="398780"/>
          </a:xfrm>
          <a:prstGeom prst="rect">
            <a:avLst/>
          </a:prstGeom>
          <a:noFill/>
        </p:spPr>
        <p:txBody>
          <a:bodyPr wrap="square" rtlCol="0" anchor="t">
            <a:spAutoFit/>
          </a:bodyPr>
          <a:p>
            <a:pPr marL="171450" indent="-171450" algn="just">
              <a:buFont typeface="Wingdings" panose="05000000000000000000" charset="0"/>
              <a:buChar char="p"/>
            </a:pPr>
            <a:r>
              <a:rPr lang="zh-CN" altLang="en-US" sz="1000">
                <a:latin typeface="Calibri" panose="020F0502020204030204" charset="0"/>
                <a:cs typeface="Calibri" panose="020F0502020204030204" charset="0"/>
              </a:rPr>
              <a:t>Often</a:t>
            </a:r>
            <a:r>
              <a:rPr lang="en-US" altLang="zh-CN" sz="1000">
                <a:latin typeface="Calibri" panose="020F0502020204030204" charset="0"/>
                <a:cs typeface="Calibri" panose="020F0502020204030204" charset="0"/>
              </a:rPr>
              <a:t> </a:t>
            </a:r>
            <a:r>
              <a:rPr lang="zh-CN" altLang="en-US" sz="1000">
                <a:latin typeface="Calibri" panose="020F0502020204030204" charset="0"/>
                <a:cs typeface="Calibri" panose="020F0502020204030204" charset="0"/>
              </a:rPr>
              <a:t>times, the objectives, perhaps the most</a:t>
            </a:r>
            <a:r>
              <a:rPr lang="en-US" altLang="zh-CN" sz="1000">
                <a:latin typeface="Calibri" panose="020F0502020204030204" charset="0"/>
                <a:cs typeface="Calibri" panose="020F0502020204030204" charset="0"/>
              </a:rPr>
              <a:t> </a:t>
            </a:r>
            <a:r>
              <a:rPr lang="zh-CN" altLang="en-US" sz="1000">
                <a:latin typeface="Calibri" panose="020F0502020204030204" charset="0"/>
                <a:cs typeface="Calibri" panose="020F0502020204030204" charset="0"/>
              </a:rPr>
              <a:t>important components of deep learning algorithms (besides the data), are expressed as norms.</a:t>
            </a:r>
            <a:endParaRPr lang="zh-CN" altLang="en-US"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021455"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Lecture 04: </a:t>
            </a:r>
            <a:r>
              <a:rPr lang="en-US" sz="1200">
                <a:solidFill>
                  <a:srgbClr val="FFFFFF"/>
                </a:solidFill>
                <a:latin typeface="Arial" panose="020B0604020202020204"/>
                <a:sym typeface="+mn-ea"/>
              </a:rPr>
              <a:t>Mathematics preliminaries in machine learning</a:t>
            </a:r>
            <a:endParaRPr lang="en-US" sz="1200">
              <a:solidFill>
                <a:srgbClr val="FFFFFF"/>
              </a:solidFill>
              <a:latin typeface="Arial" panose="020B0604020202020204"/>
            </a:endParaRPr>
          </a:p>
        </p:txBody>
      </p:sp>
      <p:sp>
        <p:nvSpPr>
          <p:cNvPr id="3" name="矩形 2"/>
          <p:cNvSpPr/>
          <p:nvPr/>
        </p:nvSpPr>
        <p:spPr>
          <a:xfrm>
            <a:off x="930910" y="936625"/>
            <a:ext cx="2747645" cy="1736725"/>
          </a:xfrm>
          <a:prstGeom prst="rect">
            <a:avLst/>
          </a:prstGeom>
          <a:solidFill>
            <a:srgbClr val="FFFFFF"/>
          </a:solidFill>
        </p:spPr>
        <p:txBody>
          <a:bodyPr lIns="0" tIns="0" rIns="0" bIns="0">
            <a:noAutofit/>
          </a:bodyPr>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Linear Algebra</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tx1"/>
                </a:solidFill>
                <a:latin typeface="Arial" panose="020B0604020202020204" pitchFamily="34" charset="0"/>
                <a:cs typeface="Arial" panose="020B0604020202020204" pitchFamily="34" charset="0"/>
              </a:rPr>
              <a:t>Calculus</a:t>
            </a: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Automatic Differentiation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Probabilities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Documentation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indent="0" algn="l">
              <a:buClrTx/>
              <a:buSzTx/>
              <a:buFont typeface="Wingdings" panose="05000000000000000000" charset="0"/>
              <a:buNone/>
            </a:pPr>
            <a:endParaRPr lang="en-US" sz="1200" b="1">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Calculus</a:t>
            </a:r>
            <a:endParaRPr lang="en-US" sz="1200">
              <a:solidFill>
                <a:srgbClr val="FFFFFF"/>
              </a:solidFill>
              <a:latin typeface="Arial" panose="020B0604020202020204"/>
            </a:endParaRPr>
          </a:p>
        </p:txBody>
      </p:sp>
      <p:sp>
        <p:nvSpPr>
          <p:cNvPr id="10" name="文本框 9"/>
          <p:cNvSpPr txBox="1"/>
          <p:nvPr/>
        </p:nvSpPr>
        <p:spPr>
          <a:xfrm>
            <a:off x="147320" y="431800"/>
            <a:ext cx="4029710" cy="301498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How do we find the area of a circle</a:t>
            </a:r>
            <a:r>
              <a:rPr lang="zh-CN" altLang="en-US" sz="1000">
                <a:latin typeface="Calibri" panose="020F0502020204030204" charset="0"/>
                <a:cs typeface="Calibri" panose="020F0502020204030204" charset="0"/>
              </a:rPr>
              <a:t>？</a:t>
            </a:r>
            <a:endParaRPr lang="zh-CN" altLang="en-US" sz="1000">
              <a:latin typeface="Calibri" panose="020F0502020204030204" charset="0"/>
              <a:cs typeface="Calibri" panose="020F0502020204030204" charset="0"/>
            </a:endParaRPr>
          </a:p>
          <a:p>
            <a:pPr marL="171450" indent="-171450" algn="just">
              <a:buFont typeface="Wingdings" panose="05000000000000000000" charset="0"/>
              <a:buChar char="ü"/>
            </a:pPr>
            <a:r>
              <a:rPr lang="en-US" altLang="zh-CN" sz="1000">
                <a:latin typeface="Calibri" panose="020F0502020204030204" charset="0"/>
                <a:cs typeface="Calibri" panose="020F0502020204030204" charset="0"/>
              </a:rPr>
              <a:t>Ancient Greeks (2500 years ago) inscribed polygons inside a circle.</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r>
              <a:rPr lang="en-US" altLang="zh-CN" sz="1000">
                <a:latin typeface="Calibri" panose="020F0502020204030204" charset="0"/>
                <a:cs typeface="Calibri" panose="020F0502020204030204" charset="0"/>
              </a:rPr>
              <a:t>An inscribed polygon with more sides of equal lenght better approximates the circle.</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r>
              <a:rPr lang="en-US" altLang="zh-CN" sz="1000">
                <a:latin typeface="Calibri" panose="020F0502020204030204" charset="0"/>
                <a:cs typeface="Calibri" panose="020F0502020204030204" charset="0"/>
              </a:rPr>
              <a:t>Divide a polygon into triangles and sum their areas.</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The method of exhaustion is where </a:t>
            </a:r>
            <a:r>
              <a:rPr lang="en-US" altLang="zh-CN" sz="1000" b="1">
                <a:solidFill>
                  <a:srgbClr val="3332B1"/>
                </a:solidFill>
                <a:latin typeface="Calibri" panose="020F0502020204030204" charset="0"/>
                <a:cs typeface="Calibri" panose="020F0502020204030204" charset="0"/>
              </a:rPr>
              <a:t>integral calcus</a:t>
            </a:r>
            <a:r>
              <a:rPr lang="en-US" altLang="zh-CN" sz="1000">
                <a:latin typeface="Calibri" panose="020F0502020204030204" charset="0"/>
                <a:cs typeface="Calibri" panose="020F0502020204030204" charset="0"/>
              </a:rPr>
              <a:t> originates from</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2000 years later, the other branch of calculus, </a:t>
            </a:r>
            <a:r>
              <a:rPr lang="en-US" altLang="zh-CN" sz="1000" b="1">
                <a:solidFill>
                  <a:srgbClr val="3332B1"/>
                </a:solidFill>
                <a:latin typeface="Calibri" panose="020F0502020204030204" charset="0"/>
                <a:cs typeface="Calibri" panose="020F0502020204030204" charset="0"/>
              </a:rPr>
              <a:t>differential calculus</a:t>
            </a:r>
            <a:r>
              <a:rPr lang="en-US" altLang="zh-CN" sz="1000">
                <a:latin typeface="Calibri" panose="020F0502020204030204" charset="0"/>
                <a:cs typeface="Calibri" panose="020F0502020204030204" charset="0"/>
              </a:rPr>
              <a:t>, was invented.</a:t>
            </a:r>
            <a:endParaRPr lang="en-US" altLang="zh-CN" sz="1000">
              <a:latin typeface="Calibri" panose="020F0502020204030204" charset="0"/>
              <a:cs typeface="Calibri" panose="020F0502020204030204" charset="0"/>
            </a:endParaRPr>
          </a:p>
        </p:txBody>
      </p:sp>
      <p:pic>
        <p:nvPicPr>
          <p:cNvPr id="3" name="图片 2"/>
          <p:cNvPicPr>
            <a:picLocks noChangeAspect="1"/>
          </p:cNvPicPr>
          <p:nvPr>
            <p:custDataLst>
              <p:tags r:id="rId1"/>
            </p:custDataLst>
          </p:nvPr>
        </p:nvPicPr>
        <p:blipFill>
          <a:blip r:embed="rId2"/>
          <a:stretch>
            <a:fillRect/>
          </a:stretch>
        </p:blipFill>
        <p:spPr>
          <a:xfrm>
            <a:off x="144145" y="1409700"/>
            <a:ext cx="4320000" cy="129187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Derivatives and Differentiation</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144145" y="431800"/>
                <a:ext cx="4029710" cy="224536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We begin by addressing the calculation of derivatives, a crutial step in nearly all machine learning.</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We can interpret the derivative </a:t>
                </a:r>
                <a14:m>
                  <m:oMath xmlns:m="http://schemas.openxmlformats.org/officeDocument/2006/math">
                    <m:r>
                      <a:rPr lang="en-US" altLang="zh-CN" sz="1000" i="1">
                        <a:latin typeface="Cambria Math" panose="02040503050406030204" charset="0"/>
                        <a:cs typeface="Cambria Math" panose="02040503050406030204" charset="0"/>
                      </a:rPr>
                      <m:t>𝑓</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r>
                      <a:rPr lang="en-US" altLang="zh-CN" sz="1000" i="1">
                        <a:latin typeface="Cambria Math" panose="02040503050406030204" charset="0"/>
                        <a:cs typeface="Cambria Math" panose="02040503050406030204" charset="0"/>
                      </a:rPr>
                      <m:t>)</m:t>
                    </m:r>
                  </m:oMath>
                </a14:m>
                <a:r>
                  <a:rPr lang="en-US" altLang="zh-CN" sz="1000">
                    <a:latin typeface="Calibri" panose="020F0502020204030204" charset="0"/>
                    <a:cs typeface="Calibri" panose="020F0502020204030204" charset="0"/>
                  </a:rPr>
                  <a:t> as the </a:t>
                </a:r>
                <a:r>
                  <a:rPr lang="en-US" altLang="zh-CN" sz="1000" b="1">
                    <a:solidFill>
                      <a:srgbClr val="3332B1"/>
                    </a:solidFill>
                    <a:latin typeface="Calibri" panose="020F0502020204030204" charset="0"/>
                    <a:cs typeface="Calibri" panose="020F0502020204030204" charset="0"/>
                  </a:rPr>
                  <a:t>instantaneous rate</a:t>
                </a:r>
                <a:r>
                  <a:rPr lang="en-US" altLang="zh-CN" sz="1000">
                    <a:latin typeface="Calibri" panose="020F0502020204030204" charset="0"/>
                    <a:cs typeface="Calibri" panose="020F0502020204030204" charset="0"/>
                  </a:rPr>
                  <a:t> of change of </a:t>
                </a:r>
                <a14:m>
                  <m:oMath xmlns:m="http://schemas.openxmlformats.org/officeDocument/2006/math">
                    <m:r>
                      <a:rPr lang="en-US" altLang="zh-CN" sz="1000" i="1">
                        <a:latin typeface="Cambria Math" panose="02040503050406030204" charset="0"/>
                        <a:cs typeface="Cambria Math" panose="02040503050406030204" charset="0"/>
                      </a:rPr>
                      <m:t>𝑓</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r>
                      <a:rPr lang="en-US" altLang="zh-CN" sz="1000" i="1">
                        <a:latin typeface="Cambria Math" panose="02040503050406030204" charset="0"/>
                        <a:cs typeface="Cambria Math" panose="02040503050406030204" charset="0"/>
                      </a:rPr>
                      <m:t>)</m:t>
                    </m:r>
                  </m:oMath>
                </a14:m>
                <a:r>
                  <a:rPr lang="en-US" altLang="zh-CN" sz="1000">
                    <a:latin typeface="Calibri" panose="020F0502020204030204" charset="0"/>
                    <a:cs typeface="Calibri" panose="020F0502020204030204" charset="0"/>
                  </a:rPr>
                  <a:t> with respect to </a:t>
                </a:r>
                <a14:m>
                  <m:oMath xmlns:m="http://schemas.openxmlformats.org/officeDocument/2006/math">
                    <m:r>
                      <a:rPr lang="en-US" altLang="zh-CN" sz="1000" i="1">
                        <a:latin typeface="Cambria Math" panose="02040503050406030204" charset="0"/>
                        <a:cs typeface="Cambria Math" panose="02040503050406030204" charset="0"/>
                      </a:rPr>
                      <m:t>𝑥</m:t>
                    </m:r>
                  </m:oMath>
                </a14:m>
                <a:r>
                  <a:rPr lang="en-US" altLang="zh-CN" sz="1000">
                    <a:latin typeface="Calibri" panose="020F0502020204030204" charset="0"/>
                    <a:cs typeface="Calibri" panose="020F0502020204030204" charset="0"/>
                  </a:rPr>
                  <a:t>.</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This definition also provides a numerical way for computing the derivative.</a:t>
                </a:r>
                <a:endParaRPr lang="en-US" altLang="zh-CN"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44145" y="431800"/>
                <a:ext cx="4029710" cy="2245360"/>
              </a:xfrm>
              <a:prstGeom prst="rect">
                <a:avLst/>
              </a:prstGeom>
              <a:blipFill rotWithShape="1">
                <a:blip r:embed="rId1"/>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144145" y="1080135"/>
            <a:ext cx="4320000" cy="57182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Derivatives and Differentiation</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288290" y="360045"/>
                <a:ext cx="4029710" cy="133350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Example: Define </a:t>
                </a:r>
                <a14:m>
                  <m:oMath xmlns:m="http://schemas.openxmlformats.org/officeDocument/2006/math">
                    <m:r>
                      <a:rPr lang="en-US" sz="1000" i="1">
                        <a:latin typeface="Cambria Math" panose="02040503050406030204" charset="0"/>
                        <a:cs typeface="Cambria Math" panose="02040503050406030204" charset="0"/>
                      </a:rPr>
                      <m:t>𝑢</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𝑓</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𝑥</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3</m:t>
                    </m:r>
                    <m:sSup>
                      <m:sSupPr>
                        <m:ctrlPr>
                          <a:rPr lang="en-US" sz="1000" i="1">
                            <a:latin typeface="Cambria Math" panose="02040503050406030204" charset="0"/>
                            <a:cs typeface="Cambria Math" panose="02040503050406030204" charset="0"/>
                          </a:rPr>
                        </m:ctrlPr>
                      </m:sSupPr>
                      <m:e>
                        <m:r>
                          <a:rPr lang="en-US" sz="1000" i="1">
                            <a:latin typeface="Cambria Math" panose="02040503050406030204" charset="0"/>
                            <a:cs typeface="Cambria Math" panose="02040503050406030204" charset="0"/>
                          </a:rPr>
                          <m:t>𝑥</m:t>
                        </m:r>
                      </m:e>
                      <m:sup>
                        <m:r>
                          <a:rPr lang="en-US" sz="1000" i="1">
                            <a:latin typeface="Cambria Math" panose="02040503050406030204" charset="0"/>
                            <a:cs typeface="Cambria Math" panose="02040503050406030204" charset="0"/>
                          </a:rPr>
                          <m:t>2</m:t>
                        </m:r>
                      </m:sup>
                    </m:sSup>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4</m:t>
                    </m:r>
                    <m:r>
                      <a:rPr lang="en-US" sz="1000" i="1">
                        <a:latin typeface="Cambria Math" panose="02040503050406030204" charset="0"/>
                        <a:cs typeface="Cambria Math" panose="02040503050406030204" charset="0"/>
                      </a:rPr>
                      <m:t>𝑥</m:t>
                    </m:r>
                  </m:oMath>
                </a14:m>
                <a:r>
                  <a:rPr lang="en-US" altLang="zh-CN" sz="1000">
                    <a:latin typeface="Calibri" panose="020F0502020204030204" charset="0"/>
                    <a:cs typeface="Calibri" panose="020F0502020204030204" charset="0"/>
                  </a:rPr>
                  <a:t>. </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We know </a:t>
                </a:r>
                <a14:m>
                  <m:oMath xmlns:m="http://schemas.openxmlformats.org/officeDocument/2006/math">
                    <m:r>
                      <a:rPr lang="en-US" altLang="zh-CN" sz="1000" i="1">
                        <a:latin typeface="Cambria Math" panose="02040503050406030204" charset="0"/>
                        <a:cs typeface="Cambria Math" panose="02040503050406030204" charset="0"/>
                      </a:rPr>
                      <m:t>𝑓</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1</m:t>
                    </m:r>
                    <m:r>
                      <a:rPr lang="en-US" altLang="zh-CN" sz="1000" i="1">
                        <a:latin typeface="Cambria Math" panose="02040503050406030204" charset="0"/>
                        <a:cs typeface="Cambria Math" panose="02040503050406030204" charset="0"/>
                      </a:rPr>
                      <m:t>) = </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6</m:t>
                        </m:r>
                        <m:r>
                          <a:rPr lang="en-US" altLang="zh-CN" sz="1000" i="1">
                            <a:latin typeface="Cambria Math" panose="02040503050406030204" charset="0"/>
                            <a:cs typeface="Cambria Math" panose="02040503050406030204" charset="0"/>
                          </a:rPr>
                          <m:t>𝑥</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4</m:t>
                        </m:r>
                        <m:r>
                          <a:rPr lang="en-US" altLang="zh-CN" sz="1000" i="1">
                            <a:latin typeface="Cambria Math" panose="02040503050406030204" charset="0"/>
                            <a:cs typeface="Cambria Math" panose="02040503050406030204" charset="0"/>
                          </a:rPr>
                          <m:t>)</m:t>
                        </m:r>
                      </m:e>
                      <m:sub>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1</m:t>
                        </m:r>
                      </m:sub>
                    </m:sSub>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2</m:t>
                    </m:r>
                    <m:r>
                      <a:rPr lang="en-US" altLang="zh-CN" sz="1000" i="1">
                        <a:latin typeface="Cambria Math" panose="02040503050406030204" charset="0"/>
                        <a:cs typeface="Cambria Math" panose="02040503050406030204" charset="0"/>
                      </a:rPr>
                      <m:t>.</m:t>
                    </m:r>
                  </m:oMath>
                </a14:m>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88290" y="360045"/>
                <a:ext cx="4029710" cy="1333500"/>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360680" y="935990"/>
            <a:ext cx="3960000" cy="373947"/>
          </a:xfrm>
          <a:prstGeom prst="rect">
            <a:avLst/>
          </a:prstGeom>
        </p:spPr>
      </p:pic>
      <p:pic>
        <p:nvPicPr>
          <p:cNvPr id="5" name="图片 4"/>
          <p:cNvPicPr>
            <a:picLocks noChangeAspect="1"/>
          </p:cNvPicPr>
          <p:nvPr/>
        </p:nvPicPr>
        <p:blipFill>
          <a:blip r:embed="rId3"/>
          <a:stretch>
            <a:fillRect/>
          </a:stretch>
        </p:blipFill>
        <p:spPr>
          <a:xfrm>
            <a:off x="360680" y="1368425"/>
            <a:ext cx="3960000" cy="191926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Derivatives and Differentiation</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144145" y="431800"/>
                <a:ext cx="4029710" cy="1811655"/>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Given </a:t>
                </a:r>
                <a14:m>
                  <m:oMath xmlns:m="http://schemas.openxmlformats.org/officeDocument/2006/math">
                    <m:r>
                      <a:rPr lang="en-US" sz="1000" i="1">
                        <a:latin typeface="Cambria Math" panose="02040503050406030204" charset="0"/>
                        <a:cs typeface="Cambria Math" panose="02040503050406030204" charset="0"/>
                      </a:rPr>
                      <m:t>𝑦</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𝑓</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𝑥</m:t>
                    </m:r>
                    <m:r>
                      <a:rPr lang="en-US" sz="1000" i="1">
                        <a:latin typeface="Cambria Math" panose="02040503050406030204" charset="0"/>
                        <a:cs typeface="Cambria Math" panose="02040503050406030204" charset="0"/>
                      </a:rPr>
                      <m:t>)</m:t>
                    </m:r>
                  </m:oMath>
                </a14:m>
                <a:r>
                  <a:rPr lang="en-US" sz="1000">
                    <a:latin typeface="Calibri" panose="020F0502020204030204" charset="0"/>
                    <a:cs typeface="Calibri" panose="020F0502020204030204" charset="0"/>
                  </a:rPr>
                  <a:t>, the following expressions are equivalent: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Symbols </a:t>
                </a:r>
                <a14:m>
                  <m:oMath xmlns:m="http://schemas.openxmlformats.org/officeDocument/2006/math">
                    <m:box>
                      <m:boxPr>
                        <m:noBreak m:val="on"/>
                        <m:ctrlPr>
                          <a:rPr lang="en-US" altLang="zh-CN" sz="1000" i="1">
                            <a:latin typeface="Cambria Math" panose="02040503050406030204" charset="0"/>
                            <a:cs typeface="Cambria Math" panose="02040503050406030204" charset="0"/>
                          </a:rPr>
                        </m:ctrlPr>
                      </m:boxPr>
                      <m:e>
                        <m:argPr>
                          <m:argSz m:val="-1"/>
                        </m:argPr>
                        <m:f>
                          <m:fPr>
                            <m:ctrlPr>
                              <a:rPr lang="en-US" altLang="zh-CN" sz="1000" i="1">
                                <a:latin typeface="Cambria Math" panose="02040503050406030204" charset="0"/>
                                <a:cs typeface="Cambria Math" panose="02040503050406030204" charset="0"/>
                              </a:rPr>
                            </m:ctrlPr>
                          </m:fPr>
                          <m:num>
                            <m:r>
                              <a:rPr lang="en-US" altLang="zh-CN" sz="1000" i="1">
                                <a:latin typeface="Cambria Math" panose="02040503050406030204" charset="0"/>
                                <a:cs typeface="Cambria Math" panose="02040503050406030204" charset="0"/>
                              </a:rPr>
                              <m:t>𝑑</m:t>
                            </m:r>
                          </m:num>
                          <m:den>
                            <m:r>
                              <a:rPr lang="en-US" altLang="zh-CN" sz="1000" i="1">
                                <a:latin typeface="Cambria Math" panose="02040503050406030204" charset="0"/>
                                <a:cs typeface="Cambria Math" panose="02040503050406030204" charset="0"/>
                              </a:rPr>
                              <m:t>𝑑𝑥</m:t>
                            </m:r>
                          </m:den>
                        </m:f>
                      </m:e>
                    </m:box>
                    <m:r>
                      <a:rPr lang="en-US" altLang="zh-CN" sz="1000" i="1">
                        <a:latin typeface="Cambria Math" panose="02040503050406030204" charset="0"/>
                        <a:cs typeface="Cambria Math" panose="02040503050406030204" charset="0"/>
                      </a:rPr>
                      <m:t> </m:t>
                    </m:r>
                  </m:oMath>
                </a14:m>
                <a:r>
                  <a:rPr lang="en-US" altLang="zh-CN" sz="1000">
                    <a:latin typeface="Calibri" panose="020F0502020204030204" charset="0"/>
                    <a:cs typeface="Calibri" panose="020F0502020204030204" charset="0"/>
                  </a:rPr>
                  <a:t> and </a:t>
                </a:r>
                <a14:m>
                  <m:oMath xmlns:m="http://schemas.openxmlformats.org/officeDocument/2006/math">
                    <m:r>
                      <a:rPr lang="en-US" altLang="zh-CN" sz="1000" i="1">
                        <a:latin typeface="Cambria Math" panose="02040503050406030204" charset="0"/>
                        <a:cs typeface="Cambria Math" panose="02040503050406030204" charset="0"/>
                      </a:rPr>
                      <m:t>𝐷</m:t>
                    </m:r>
                  </m:oMath>
                </a14:m>
                <a:r>
                  <a:rPr lang="en-US" altLang="zh-CN" sz="1000">
                    <a:latin typeface="Calibri" panose="020F0502020204030204" charset="0"/>
                    <a:cs typeface="Calibri" panose="020F0502020204030204" charset="0"/>
                  </a:rPr>
                  <a:t> are </a:t>
                </a:r>
                <a:r>
                  <a:rPr lang="en-US" altLang="zh-CN" sz="1000" b="1">
                    <a:solidFill>
                      <a:srgbClr val="3332B1"/>
                    </a:solidFill>
                    <a:latin typeface="Calibri" panose="020F0502020204030204" charset="0"/>
                    <a:cs typeface="Calibri" panose="020F0502020204030204" charset="0"/>
                  </a:rPr>
                  <a:t>differentiation operators</a:t>
                </a:r>
                <a:r>
                  <a:rPr lang="en-US" altLang="zh-CN" sz="1000">
                    <a:latin typeface="Calibri" panose="020F0502020204030204" charset="0"/>
                    <a:cs typeface="Calibri" panose="020F0502020204030204" charset="0"/>
                  </a:rPr>
                  <a:t> that indicate operation of </a:t>
                </a:r>
                <a:r>
                  <a:rPr lang="en-US" altLang="zh-CN" sz="1000" b="1">
                    <a:solidFill>
                      <a:srgbClr val="3332B1"/>
                    </a:solidFill>
                    <a:latin typeface="Calibri" panose="020F0502020204030204" charset="0"/>
                    <a:cs typeface="Calibri" panose="020F0502020204030204" charset="0"/>
                    <a:sym typeface="+mn-ea"/>
                  </a:rPr>
                  <a:t>differentiation</a:t>
                </a:r>
                <a:r>
                  <a:rPr lang="en-US" altLang="zh-CN" sz="1000">
                    <a:latin typeface="Calibri" panose="020F0502020204030204" charset="0"/>
                    <a:cs typeface="Calibri" panose="020F0502020204030204" charset="0"/>
                  </a:rPr>
                  <a:t>.</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Some rules to differentiate common functions:</a:t>
                </a:r>
                <a:endParaRPr lang="en-US" altLang="zh-CN"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44145" y="431800"/>
                <a:ext cx="4029710" cy="181165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648335" y="791845"/>
            <a:ext cx="3132000" cy="408753"/>
          </a:xfrm>
          <a:prstGeom prst="rect">
            <a:avLst/>
          </a:prstGeom>
        </p:spPr>
      </p:pic>
      <p:pic>
        <p:nvPicPr>
          <p:cNvPr id="5" name="图片 4"/>
          <p:cNvPicPr>
            <a:picLocks noChangeAspect="1"/>
          </p:cNvPicPr>
          <p:nvPr/>
        </p:nvPicPr>
        <p:blipFill>
          <a:blip r:embed="rId3"/>
          <a:stretch>
            <a:fillRect/>
          </a:stretch>
        </p:blipFill>
        <p:spPr>
          <a:xfrm>
            <a:off x="438785" y="2304415"/>
            <a:ext cx="3341370" cy="9937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Derivatives and Differentiation</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216535" y="648335"/>
            <a:ext cx="4267200" cy="2500630"/>
          </a:xfrm>
          <a:prstGeom prst="rect">
            <a:avLst/>
          </a:prstGeom>
        </p:spPr>
      </p:pic>
      <p:sp>
        <p:nvSpPr>
          <p:cNvPr id="6" name="文本框 5"/>
          <p:cNvSpPr txBox="1"/>
          <p:nvPr/>
        </p:nvSpPr>
        <p:spPr>
          <a:xfrm>
            <a:off x="144145" y="431800"/>
            <a:ext cx="4029710" cy="553085"/>
          </a:xfrm>
          <a:prstGeom prst="rect">
            <a:avLst/>
          </a:prstGeom>
          <a:noFill/>
        </p:spPr>
        <p:txBody>
          <a:bodyPr wrap="square" rtlCol="0" anchor="t">
            <a:spAutoFit/>
          </a:bodyPr>
          <a:p>
            <a:pPr indent="0" algn="just">
              <a:buFont typeface="Wingdings" panose="05000000000000000000" charset="0"/>
              <a:buNone/>
            </a:pPr>
            <a:r>
              <a:rPr lang="en-US" sz="1000" i="1">
                <a:latin typeface="Calibri" panose="020F0502020204030204" charset="0"/>
                <a:cs typeface="Calibri" panose="020F0502020204030204" charset="0"/>
              </a:rPr>
              <a:t>The constant multiple rule</a:t>
            </a:r>
            <a:endParaRPr lang="en-US" sz="1000" i="1">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indent="0" algn="just">
              <a:buFont typeface="Wingdings" panose="05000000000000000000" charset="0"/>
              <a:buNone/>
            </a:pPr>
            <a:endParaRPr lang="en-US" altLang="zh-CN"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Partial Derivatives</a:t>
            </a:r>
            <a:endParaRPr lang="en-US" sz="1200">
              <a:solidFill>
                <a:srgbClr val="FFFFFF"/>
              </a:solidFill>
              <a:latin typeface="Arial" panose="020B0604020202020204"/>
            </a:endParaRPr>
          </a:p>
        </p:txBody>
      </p:sp>
      <p:sp>
        <p:nvSpPr>
          <p:cNvPr id="10" name="文本框 9"/>
          <p:cNvSpPr txBox="1"/>
          <p:nvPr/>
        </p:nvSpPr>
        <p:spPr>
          <a:xfrm>
            <a:off x="144145" y="504190"/>
            <a:ext cx="4311015" cy="706755"/>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So far, we have dealt with the differentiation of functions of just one variable. </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In machine learning, functions often depend on </a:t>
            </a:r>
            <a:r>
              <a:rPr lang="en-US" sz="1000" b="1">
                <a:solidFill>
                  <a:srgbClr val="3332B1"/>
                </a:solidFill>
                <a:latin typeface="Calibri" panose="020F0502020204030204" charset="0"/>
                <a:cs typeface="Calibri" panose="020F0502020204030204" charset="0"/>
              </a:rPr>
              <a:t>many variables</a:t>
            </a:r>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Thus, we extend the idea of differentiation to these </a:t>
            </a:r>
            <a:r>
              <a:rPr lang="en-US" sz="1000" b="1">
                <a:solidFill>
                  <a:srgbClr val="3332B1"/>
                </a:solidFill>
                <a:latin typeface="Calibri" panose="020F0502020204030204" charset="0"/>
                <a:cs typeface="Calibri" panose="020F0502020204030204" charset="0"/>
              </a:rPr>
              <a:t>multivariate functions</a:t>
            </a:r>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147320" y="1584325"/>
            <a:ext cx="4320000" cy="122154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Gradients</a:t>
            </a:r>
            <a:endParaRPr lang="en-US" sz="1200">
              <a:solidFill>
                <a:srgbClr val="FFFFFF"/>
              </a:solidFill>
              <a:latin typeface="Arial" panose="020B0604020202020204"/>
            </a:endParaRPr>
          </a:p>
        </p:txBody>
      </p:sp>
      <p:grpSp>
        <p:nvGrpSpPr>
          <p:cNvPr id="6" name="组合 5"/>
          <p:cNvGrpSpPr/>
          <p:nvPr/>
        </p:nvGrpSpPr>
        <p:grpSpPr>
          <a:xfrm>
            <a:off x="144145" y="935990"/>
            <a:ext cx="4319270" cy="1494790"/>
            <a:chOff x="114" y="680"/>
            <a:chExt cx="6802" cy="2354"/>
          </a:xfrm>
        </p:grpSpPr>
        <mc:AlternateContent xmlns:mc="http://schemas.openxmlformats.org/markup-compatibility/2006">
          <mc:Choice xmlns:a14="http://schemas.microsoft.com/office/drawing/2010/main" Requires="a14">
            <p:sp>
              <p:nvSpPr>
                <p:cNvPr id="10" name="文本框 9"/>
                <p:cNvSpPr txBox="1"/>
                <p:nvPr/>
              </p:nvSpPr>
              <p:spPr>
                <a:xfrm>
                  <a:off x="341" y="680"/>
                  <a:ext cx="6346" cy="1113"/>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We can concatenate partial derivatives of a multivariate function with respect to all its variables to obtain the </a:t>
                  </a:r>
                  <a:r>
                    <a:rPr lang="en-US" sz="1000" b="1">
                      <a:solidFill>
                        <a:srgbClr val="3332B1"/>
                      </a:solidFill>
                      <a:latin typeface="Calibri" panose="020F0502020204030204" charset="0"/>
                      <a:cs typeface="Calibri" panose="020F0502020204030204" charset="0"/>
                    </a:rPr>
                    <a:t>gradient</a:t>
                  </a:r>
                  <a:r>
                    <a:rPr lang="en-US" sz="1000">
                      <a:latin typeface="Calibri" panose="020F0502020204030204" charset="0"/>
                      <a:cs typeface="Calibri" panose="020F0502020204030204" charset="0"/>
                    </a:rPr>
                    <a:t> vector of the function.</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Let                               . Then the gradient of the function is </a:t>
                  </a:r>
                  <a14:m>
                    <m:oMath xmlns:m="http://schemas.openxmlformats.org/officeDocument/2006/math">
                      <m:r>
                        <a:rPr lang="en-US" sz="1000" i="1">
                          <a:latin typeface="Cambria Math" panose="02040503050406030204" charset="0"/>
                          <a:cs typeface="Cambria Math" panose="02040503050406030204" charset="0"/>
                        </a:rPr>
                        <m:t> </m:t>
                      </m:r>
                    </m:oMath>
                  </a14:m>
                  <a:endParaRPr lang="en-US"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341" y="680"/>
                  <a:ext cx="6346" cy="1113"/>
                </a:xfrm>
                <a:prstGeom prst="rect">
                  <a:avLst/>
                </a:prstGeom>
                <a:blipFill rotWithShape="1">
                  <a:blip r:embed="rId1"/>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114" y="1928"/>
              <a:ext cx="6803" cy="1106"/>
            </a:xfrm>
            <a:prstGeom prst="rect">
              <a:avLst/>
            </a:prstGeom>
          </p:spPr>
        </p:pic>
        <p:pic>
          <p:nvPicPr>
            <p:cNvPr id="5" name="图片 4"/>
            <p:cNvPicPr>
              <a:picLocks noChangeAspect="1"/>
            </p:cNvPicPr>
            <p:nvPr/>
          </p:nvPicPr>
          <p:blipFill>
            <a:blip r:embed="rId3"/>
            <a:stretch>
              <a:fillRect/>
            </a:stretch>
          </p:blipFill>
          <p:spPr>
            <a:xfrm>
              <a:off x="1104" y="1433"/>
              <a:ext cx="1302" cy="328"/>
            </a:xfrm>
            <a:prstGeom prst="rect">
              <a:avLst/>
            </a:prstGeom>
          </p:spPr>
        </p:pic>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Scalars</a:t>
            </a:r>
            <a:endParaRPr lang="en-US" sz="1200">
              <a:solidFill>
                <a:srgbClr val="FFFFFF"/>
              </a:solidFill>
              <a:latin typeface="Arial" panose="020B0604020202020204"/>
            </a:endParaRPr>
          </a:p>
        </p:txBody>
      </p:sp>
      <p:sp>
        <p:nvSpPr>
          <p:cNvPr id="3" name="文本框 2"/>
          <p:cNvSpPr txBox="1"/>
          <p:nvPr/>
        </p:nvSpPr>
        <p:spPr>
          <a:xfrm>
            <a:off x="94615" y="504190"/>
            <a:ext cx="4435475" cy="460375"/>
          </a:xfrm>
          <a:prstGeom prst="rect">
            <a:avLst/>
          </a:prstGeom>
          <a:noFill/>
        </p:spPr>
        <p:txBody>
          <a:bodyPr wrap="square" rtlCol="0" anchor="t">
            <a:spAutoFit/>
          </a:bodyPr>
          <a:p>
            <a:pPr marL="171450" indent="-171450">
              <a:buFont typeface="Wingdings" panose="05000000000000000000" charset="0"/>
              <a:buChar char="p"/>
            </a:pPr>
            <a:r>
              <a:rPr lang="en-US" altLang="zh-CN" sz="1200">
                <a:latin typeface="Calibri" panose="020F0502020204030204" charset="0"/>
                <a:ea typeface="微软雅黑" panose="020B0503020204020204" charset="-122"/>
                <a:cs typeface="Calibri" panose="020F0502020204030204" charset="0"/>
              </a:rPr>
              <a:t>V</a:t>
            </a:r>
            <a:r>
              <a:rPr lang="zh-CN" altLang="en-US" sz="1200">
                <a:latin typeface="Calibri" panose="020F0502020204030204" charset="0"/>
                <a:ea typeface="微软雅黑" panose="020B0503020204020204" charset="-122"/>
                <a:cs typeface="Calibri" panose="020F0502020204030204" charset="0"/>
              </a:rPr>
              <a:t>alues consisting of just one numerical quantity </a:t>
            </a:r>
            <a:r>
              <a:rPr lang="en-US" altLang="zh-CN" sz="1200">
                <a:latin typeface="Calibri" panose="020F0502020204030204" charset="0"/>
                <a:ea typeface="微软雅黑" panose="020B0503020204020204" charset="-122"/>
                <a:cs typeface="Calibri" panose="020F0502020204030204" charset="0"/>
              </a:rPr>
              <a:t>is called </a:t>
            </a:r>
            <a:r>
              <a:rPr lang="zh-CN" altLang="en-US" sz="1200" b="1">
                <a:solidFill>
                  <a:srgbClr val="3332B1"/>
                </a:solidFill>
                <a:latin typeface="Calibri" panose="020F0502020204030204" charset="0"/>
                <a:ea typeface="微软雅黑" panose="020B0503020204020204" charset="-122"/>
                <a:cs typeface="Calibri" panose="020F0502020204030204" charset="0"/>
              </a:rPr>
              <a:t>scalars</a:t>
            </a:r>
            <a:endParaRPr lang="zh-CN" altLang="en-US" sz="1200" b="1">
              <a:solidFill>
                <a:srgbClr val="3332B1"/>
              </a:solidFill>
              <a:latin typeface="Calibri" panose="020F0502020204030204" charset="0"/>
              <a:ea typeface="微软雅黑" panose="020B0503020204020204" charset="-122"/>
              <a:cs typeface="Calibri" panose="020F0502020204030204" charset="0"/>
            </a:endParaRPr>
          </a:p>
          <a:p>
            <a:pPr marL="171450" lvl="0" indent="-171450">
              <a:buFont typeface="Wingdings" panose="05000000000000000000" charset="0"/>
              <a:buChar char="ü"/>
            </a:pPr>
            <a:r>
              <a:rPr lang="en-US" altLang="zh-CN" sz="1200">
                <a:solidFill>
                  <a:srgbClr val="0945A5"/>
                </a:solidFill>
                <a:latin typeface="Calibri" panose="020F0502020204030204" charset="0"/>
                <a:ea typeface="微软雅黑" panose="020B0503020204020204" charset="-122"/>
                <a:cs typeface="Calibri" panose="020F0502020204030204" charset="0"/>
              </a:rPr>
              <a:t>e.g., </a:t>
            </a:r>
            <a:endParaRPr lang="en-US" altLang="zh-CN" sz="1200">
              <a:solidFill>
                <a:srgbClr val="0945A5"/>
              </a:solidFill>
              <a:latin typeface="Calibri" panose="020F0502020204030204" charset="0"/>
              <a:ea typeface="微软雅黑" panose="020B0503020204020204" charset="-122"/>
              <a:cs typeface="Calibri" panose="020F0502020204030204" charset="0"/>
            </a:endParaRPr>
          </a:p>
        </p:txBody>
      </p:sp>
      <p:pic>
        <p:nvPicPr>
          <p:cNvPr id="7" name="图片 6"/>
          <p:cNvPicPr>
            <a:picLocks noChangeAspect="1"/>
          </p:cNvPicPr>
          <p:nvPr>
            <p:custDataLst>
              <p:tags r:id="rId1"/>
            </p:custDataLst>
          </p:nvPr>
        </p:nvPicPr>
        <p:blipFill>
          <a:blip r:embed="rId2"/>
          <a:stretch>
            <a:fillRect/>
          </a:stretch>
        </p:blipFill>
        <p:spPr>
          <a:xfrm>
            <a:off x="199390" y="1224280"/>
            <a:ext cx="4320000" cy="1887436"/>
          </a:xfrm>
          <a:prstGeom prst="rect">
            <a:avLst/>
          </a:prstGeom>
        </p:spPr>
      </p:pic>
      <p:pic>
        <p:nvPicPr>
          <p:cNvPr id="8" name="图片 7"/>
          <p:cNvPicPr>
            <a:picLocks noChangeAspect="1"/>
          </p:cNvPicPr>
          <p:nvPr/>
        </p:nvPicPr>
        <p:blipFill>
          <a:blip r:embed="rId3"/>
          <a:stretch>
            <a:fillRect/>
          </a:stretch>
        </p:blipFill>
        <p:spPr>
          <a:xfrm>
            <a:off x="792480" y="757555"/>
            <a:ext cx="540000" cy="207209"/>
          </a:xfrm>
          <a:prstGeom prst="rect">
            <a:avLst/>
          </a:prstGeom>
        </p:spPr>
      </p:pic>
      <p:pic>
        <p:nvPicPr>
          <p:cNvPr id="9" name="图片 8"/>
          <p:cNvPicPr>
            <a:picLocks noChangeAspect="1"/>
          </p:cNvPicPr>
          <p:nvPr/>
        </p:nvPicPr>
        <p:blipFill>
          <a:blip r:embed="rId4"/>
          <a:stretch>
            <a:fillRect/>
          </a:stretch>
        </p:blipFill>
        <p:spPr>
          <a:xfrm>
            <a:off x="1512570" y="720090"/>
            <a:ext cx="972000" cy="31981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Gradients</a:t>
            </a:r>
            <a:endParaRPr lang="en-US" sz="1200">
              <a:solidFill>
                <a:srgbClr val="FFFFFF"/>
              </a:solidFill>
              <a:latin typeface="Arial" panose="020B0604020202020204"/>
            </a:endParaRPr>
          </a:p>
        </p:txBody>
      </p:sp>
      <p:pic>
        <p:nvPicPr>
          <p:cNvPr id="4" name="图片 3"/>
          <p:cNvPicPr>
            <a:picLocks noChangeAspect="1"/>
          </p:cNvPicPr>
          <p:nvPr/>
        </p:nvPicPr>
        <p:blipFill>
          <a:blip r:embed="rId1"/>
          <a:stretch>
            <a:fillRect/>
          </a:stretch>
        </p:blipFill>
        <p:spPr>
          <a:xfrm>
            <a:off x="504190" y="1368425"/>
            <a:ext cx="3472815" cy="1336675"/>
          </a:xfrm>
          <a:prstGeom prst="rect">
            <a:avLst/>
          </a:prstGeom>
        </p:spPr>
      </p:pic>
      <p:sp>
        <p:nvSpPr>
          <p:cNvPr id="5" name="文本框 4"/>
          <p:cNvSpPr txBox="1"/>
          <p:nvPr/>
        </p:nvSpPr>
        <p:spPr>
          <a:xfrm>
            <a:off x="275590" y="575310"/>
            <a:ext cx="4029710" cy="460375"/>
          </a:xfrm>
          <a:prstGeom prst="rect">
            <a:avLst/>
          </a:prstGeom>
          <a:noFill/>
        </p:spPr>
        <p:txBody>
          <a:bodyPr wrap="square" rtlCol="0" anchor="t">
            <a:spAutoFit/>
          </a:bodyPr>
          <a:p>
            <a:pPr marL="171450" indent="-171450" algn="just">
              <a:buFont typeface="Wingdings" panose="05000000000000000000" charset="0"/>
              <a:buChar char="p"/>
            </a:pPr>
            <a:r>
              <a:rPr lang="en-US" sz="1200">
                <a:latin typeface="Calibri" panose="020F0502020204030204" charset="0"/>
                <a:cs typeface="Calibri" panose="020F0502020204030204" charset="0"/>
              </a:rPr>
              <a:t>Let x be an n-dimensional vector, the following rules are often used.</a:t>
            </a:r>
            <a:endParaRPr lang="en-US" sz="12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Chain Rule</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288290" y="504190"/>
                <a:ext cx="4029710" cy="193802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Multivariate functions in machine learning are often </a:t>
                </a:r>
                <a:r>
                  <a:rPr lang="en-US" sz="1000" b="1">
                    <a:solidFill>
                      <a:srgbClr val="3332B1"/>
                    </a:solidFill>
                    <a:latin typeface="Calibri" panose="020F0502020204030204" charset="0"/>
                    <a:cs typeface="Calibri" panose="020F0502020204030204" charset="0"/>
                  </a:rPr>
                  <a:t>composite</a:t>
                </a:r>
                <a:r>
                  <a:rPr lang="zh-CN" altLang="en-US" sz="1000">
                    <a:latin typeface="Calibri" panose="020F0502020204030204" charset="0"/>
                    <a:cs typeface="Calibri" panose="020F0502020204030204" charset="0"/>
                  </a:rPr>
                  <a:t>.</a:t>
                </a:r>
                <a:endParaRPr lang="zh-CN" alt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The</a:t>
                </a:r>
                <a:r>
                  <a:rPr lang="en-US" altLang="zh-CN" sz="1000" b="1">
                    <a:solidFill>
                      <a:srgbClr val="3332B1"/>
                    </a:solidFill>
                    <a:latin typeface="Calibri" panose="020F0502020204030204" charset="0"/>
                    <a:cs typeface="Calibri" panose="020F0502020204030204" charset="0"/>
                  </a:rPr>
                  <a:t> chain rule</a:t>
                </a:r>
                <a:r>
                  <a:rPr lang="en-US" altLang="zh-CN" sz="1000">
                    <a:latin typeface="Calibri" panose="020F0502020204030204" charset="0"/>
                    <a:cs typeface="Calibri" panose="020F0502020204030204" charset="0"/>
                  </a:rPr>
                  <a:t> enables us to differentiate composite functions.</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Suppose that functions </a:t>
                </a:r>
                <a14:m>
                  <m:oMath xmlns:m="http://schemas.openxmlformats.org/officeDocument/2006/math">
                    <m:r>
                      <a:rPr lang="en-US" altLang="zh-CN" sz="1000" i="1">
                        <a:latin typeface="Cambria Math" panose="02040503050406030204" charset="0"/>
                        <a:cs typeface="Cambria Math" panose="02040503050406030204" charset="0"/>
                      </a:rPr>
                      <m:t>𝑦</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𝑓</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𝑢</m:t>
                    </m:r>
                    <m:r>
                      <a:rPr lang="en-US" altLang="zh-CN" sz="1000" i="1">
                        <a:latin typeface="Cambria Math" panose="02040503050406030204" charset="0"/>
                        <a:cs typeface="Cambria Math" panose="02040503050406030204" charset="0"/>
                      </a:rPr>
                      <m:t>)</m:t>
                    </m:r>
                  </m:oMath>
                </a14:m>
                <a:r>
                  <a:rPr lang="en-US" altLang="zh-CN" sz="1000">
                    <a:latin typeface="Calibri" panose="020F0502020204030204" charset="0"/>
                    <a:cs typeface="Calibri" panose="020F0502020204030204" charset="0"/>
                  </a:rPr>
                  <a:t> and </a:t>
                </a:r>
                <a14:m>
                  <m:oMath xmlns:m="http://schemas.openxmlformats.org/officeDocument/2006/math">
                    <m:r>
                      <a:rPr lang="en-US" altLang="zh-CN" sz="1000" i="1">
                        <a:latin typeface="Cambria Math" panose="02040503050406030204" charset="0"/>
                        <a:cs typeface="Cambria Math" panose="02040503050406030204" charset="0"/>
                      </a:rPr>
                      <m:t>𝑢</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𝑔</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r>
                      <a:rPr lang="en-US" altLang="zh-CN" sz="1000" i="1">
                        <a:latin typeface="Cambria Math" panose="02040503050406030204" charset="0"/>
                        <a:cs typeface="Cambria Math" panose="02040503050406030204" charset="0"/>
                      </a:rPr>
                      <m:t>)</m:t>
                    </m:r>
                  </m:oMath>
                </a14:m>
                <a:r>
                  <a:rPr lang="en-US" altLang="zh-CN" sz="1000">
                    <a:latin typeface="Calibri" panose="020F0502020204030204" charset="0"/>
                    <a:cs typeface="Calibri" panose="020F0502020204030204" charset="0"/>
                  </a:rPr>
                  <a:t> are both differentiable, then the chain rule states that </a:t>
                </a: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altLang="zh-CN" sz="1000">
                  <a:latin typeface="Calibri" panose="020F0502020204030204" charset="0"/>
                  <a:cs typeface="Calibri" panose="020F0502020204030204" charset="0"/>
                </a:endParaRPr>
              </a:p>
              <a:p>
                <a:pPr marL="171450" indent="-171450" algn="just">
                  <a:buFont typeface="Wingdings" panose="05000000000000000000" charset="0"/>
                  <a:buChar char="p"/>
                </a:pPr>
                <a:r>
                  <a:rPr lang="en-US" altLang="zh-CN" sz="1000">
                    <a:latin typeface="Calibri" panose="020F0502020204030204" charset="0"/>
                    <a:cs typeface="Calibri" panose="020F0502020204030204" charset="0"/>
                  </a:rPr>
                  <a:t>For multivariate functions, then the chain rule states that </a:t>
                </a:r>
                <a:endParaRPr lang="en-US" altLang="zh-CN"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88290" y="504190"/>
                <a:ext cx="4029710" cy="1938020"/>
              </a:xfrm>
              <a:prstGeom prst="rect">
                <a:avLst/>
              </a:prstGeom>
              <a:blipFill rotWithShape="1">
                <a:blip r:embed="rId1"/>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1656715" y="1440180"/>
            <a:ext cx="950595" cy="447040"/>
          </a:xfrm>
          <a:prstGeom prst="rect">
            <a:avLst/>
          </a:prstGeom>
        </p:spPr>
      </p:pic>
      <p:pic>
        <p:nvPicPr>
          <p:cNvPr id="4" name="图片 3"/>
          <p:cNvPicPr>
            <a:picLocks noChangeAspect="1"/>
          </p:cNvPicPr>
          <p:nvPr/>
        </p:nvPicPr>
        <p:blipFill>
          <a:blip r:embed="rId3"/>
          <a:stretch>
            <a:fillRect/>
          </a:stretch>
        </p:blipFill>
        <p:spPr>
          <a:xfrm>
            <a:off x="936625" y="2520315"/>
            <a:ext cx="2752090" cy="4781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Summary</a:t>
            </a:r>
            <a:endParaRPr lang="en-US" sz="1200">
              <a:solidFill>
                <a:srgbClr val="FFFFFF"/>
              </a:solidFill>
              <a:latin typeface="Arial" panose="020B0604020202020204"/>
            </a:endParaRPr>
          </a:p>
        </p:txBody>
      </p:sp>
      <p:sp>
        <p:nvSpPr>
          <p:cNvPr id="10" name="文本框 9"/>
          <p:cNvSpPr txBox="1"/>
          <p:nvPr/>
        </p:nvSpPr>
        <p:spPr>
          <a:xfrm>
            <a:off x="72390" y="575945"/>
            <a:ext cx="4389120" cy="2491740"/>
          </a:xfrm>
          <a:prstGeom prst="rect">
            <a:avLst/>
          </a:prstGeom>
          <a:noFill/>
        </p:spPr>
        <p:txBody>
          <a:bodyPr wrap="square" rtlCol="0" anchor="t">
            <a:spAutoFit/>
          </a:bodyPr>
          <a:p>
            <a:pPr marL="171450" indent="-171450" algn="just">
              <a:buFont typeface="Wingdings" panose="05000000000000000000" charset="0"/>
              <a:buChar char="p"/>
            </a:pPr>
            <a:r>
              <a:rPr sz="1200" b="1">
                <a:solidFill>
                  <a:srgbClr val="3332B1"/>
                </a:solidFill>
                <a:latin typeface="Calibri" panose="020F0502020204030204" charset="0"/>
                <a:cs typeface="Calibri" panose="020F0502020204030204" charset="0"/>
              </a:rPr>
              <a:t>Differential calculus</a:t>
            </a:r>
            <a:r>
              <a:rPr sz="1200">
                <a:latin typeface="Calibri" panose="020F0502020204030204" charset="0"/>
                <a:cs typeface="Calibri" panose="020F0502020204030204" charset="0"/>
              </a:rPr>
              <a:t> and </a:t>
            </a:r>
            <a:r>
              <a:rPr sz="1200" b="1">
                <a:solidFill>
                  <a:srgbClr val="3332B1"/>
                </a:solidFill>
                <a:latin typeface="Calibri" panose="020F0502020204030204" charset="0"/>
                <a:cs typeface="Calibri" panose="020F0502020204030204" charset="0"/>
              </a:rPr>
              <a:t>integral calculus</a:t>
            </a:r>
            <a:r>
              <a:rPr sz="1200">
                <a:latin typeface="Calibri" panose="020F0502020204030204" charset="0"/>
                <a:cs typeface="Calibri" panose="020F0502020204030204" charset="0"/>
              </a:rPr>
              <a:t> are two branches of calculus, where the former</a:t>
            </a:r>
            <a:r>
              <a:rPr lang="en-US" sz="1200">
                <a:latin typeface="Calibri" panose="020F0502020204030204" charset="0"/>
                <a:cs typeface="Calibri" panose="020F0502020204030204" charset="0"/>
              </a:rPr>
              <a:t> </a:t>
            </a:r>
            <a:r>
              <a:rPr sz="1200">
                <a:latin typeface="Calibri" panose="020F0502020204030204" charset="0"/>
                <a:cs typeface="Calibri" panose="020F0502020204030204" charset="0"/>
              </a:rPr>
              <a:t>can be applied to the ubiquitous optimization problems in deep learning.</a:t>
            </a:r>
            <a:endParaRPr sz="1200">
              <a:latin typeface="Calibri" panose="020F0502020204030204" charset="0"/>
              <a:cs typeface="Calibri" panose="020F0502020204030204" charset="0"/>
            </a:endParaRPr>
          </a:p>
          <a:p>
            <a:pPr marL="171450" indent="-171450" algn="just">
              <a:buFont typeface="Wingdings" panose="05000000000000000000" charset="0"/>
              <a:buChar char="p"/>
            </a:pPr>
            <a:endParaRPr sz="1200">
              <a:latin typeface="Calibri" panose="020F0502020204030204" charset="0"/>
              <a:cs typeface="Calibri" panose="020F0502020204030204" charset="0"/>
            </a:endParaRPr>
          </a:p>
          <a:p>
            <a:pPr marL="171450" indent="-171450" algn="just">
              <a:buFont typeface="Wingdings" panose="05000000000000000000" charset="0"/>
              <a:buChar char="p"/>
            </a:pPr>
            <a:r>
              <a:rPr sz="1200">
                <a:latin typeface="Calibri" panose="020F0502020204030204" charset="0"/>
                <a:cs typeface="Calibri" panose="020F0502020204030204" charset="0"/>
              </a:rPr>
              <a:t>A </a:t>
            </a:r>
            <a:r>
              <a:rPr sz="1200" b="1">
                <a:solidFill>
                  <a:srgbClr val="3332B1"/>
                </a:solidFill>
                <a:latin typeface="Calibri" panose="020F0502020204030204" charset="0"/>
                <a:cs typeface="Calibri" panose="020F0502020204030204" charset="0"/>
              </a:rPr>
              <a:t>derivative</a:t>
            </a:r>
            <a:r>
              <a:rPr sz="1200">
                <a:latin typeface="Calibri" panose="020F0502020204030204" charset="0"/>
                <a:cs typeface="Calibri" panose="020F0502020204030204" charset="0"/>
              </a:rPr>
              <a:t> can be interpreted as the instantaneous rate of change of a function with respect</a:t>
            </a:r>
            <a:r>
              <a:rPr lang="en-US" sz="1200">
                <a:latin typeface="Calibri" panose="020F0502020204030204" charset="0"/>
                <a:cs typeface="Calibri" panose="020F0502020204030204" charset="0"/>
              </a:rPr>
              <a:t> </a:t>
            </a:r>
            <a:r>
              <a:rPr sz="1200">
                <a:latin typeface="Calibri" panose="020F0502020204030204" charset="0"/>
                <a:cs typeface="Calibri" panose="020F0502020204030204" charset="0"/>
              </a:rPr>
              <a:t>to its variable. It is also the slope of the tangent line to the curve of the function.</a:t>
            </a:r>
            <a:endParaRPr sz="1200">
              <a:latin typeface="Calibri" panose="020F0502020204030204" charset="0"/>
              <a:cs typeface="Calibri" panose="020F0502020204030204" charset="0"/>
            </a:endParaRPr>
          </a:p>
          <a:p>
            <a:pPr marL="171450" indent="-171450" algn="just">
              <a:buFont typeface="Wingdings" panose="05000000000000000000" charset="0"/>
              <a:buChar char="p"/>
            </a:pPr>
            <a:endParaRPr sz="1200">
              <a:latin typeface="Calibri" panose="020F0502020204030204" charset="0"/>
              <a:cs typeface="Calibri" panose="020F0502020204030204" charset="0"/>
            </a:endParaRPr>
          </a:p>
          <a:p>
            <a:pPr marL="171450" indent="-171450" algn="just">
              <a:buFont typeface="Wingdings" panose="05000000000000000000" charset="0"/>
              <a:buChar char="p"/>
            </a:pPr>
            <a:r>
              <a:rPr sz="1200">
                <a:latin typeface="Calibri" panose="020F0502020204030204" charset="0"/>
                <a:cs typeface="Calibri" panose="020F0502020204030204" charset="0"/>
              </a:rPr>
              <a:t>A </a:t>
            </a:r>
            <a:r>
              <a:rPr sz="1200" b="1">
                <a:solidFill>
                  <a:srgbClr val="3332B1"/>
                </a:solidFill>
                <a:latin typeface="Calibri" panose="020F0502020204030204" charset="0"/>
                <a:cs typeface="Calibri" panose="020F0502020204030204" charset="0"/>
              </a:rPr>
              <a:t>gradient</a:t>
            </a:r>
            <a:r>
              <a:rPr sz="1200">
                <a:latin typeface="Calibri" panose="020F0502020204030204" charset="0"/>
                <a:cs typeface="Calibri" panose="020F0502020204030204" charset="0"/>
              </a:rPr>
              <a:t> is a vector whose components are the partial derivatives of a multivariate function</a:t>
            </a:r>
            <a:r>
              <a:rPr lang="en-US" sz="1200">
                <a:latin typeface="Calibri" panose="020F0502020204030204" charset="0"/>
                <a:cs typeface="Calibri" panose="020F0502020204030204" charset="0"/>
              </a:rPr>
              <a:t> </a:t>
            </a:r>
            <a:r>
              <a:rPr sz="1200">
                <a:latin typeface="Calibri" panose="020F0502020204030204" charset="0"/>
                <a:cs typeface="Calibri" panose="020F0502020204030204" charset="0"/>
              </a:rPr>
              <a:t>with respect to all its variables.</a:t>
            </a:r>
            <a:endParaRPr sz="1200">
              <a:latin typeface="Calibri" panose="020F0502020204030204" charset="0"/>
              <a:cs typeface="Calibri" panose="020F0502020204030204" charset="0"/>
            </a:endParaRPr>
          </a:p>
          <a:p>
            <a:pPr marL="171450" indent="-171450" algn="just">
              <a:buFont typeface="Wingdings" panose="05000000000000000000" charset="0"/>
              <a:buChar char="p"/>
            </a:pPr>
            <a:endParaRPr sz="1200">
              <a:latin typeface="Calibri" panose="020F0502020204030204" charset="0"/>
              <a:cs typeface="Calibri" panose="020F0502020204030204" charset="0"/>
            </a:endParaRPr>
          </a:p>
          <a:p>
            <a:pPr marL="171450" indent="-171450" algn="just">
              <a:buFont typeface="Wingdings" panose="05000000000000000000" charset="0"/>
              <a:buChar char="p"/>
            </a:pPr>
            <a:r>
              <a:rPr sz="1200">
                <a:latin typeface="Calibri" panose="020F0502020204030204" charset="0"/>
                <a:cs typeface="Calibri" panose="020F0502020204030204" charset="0"/>
              </a:rPr>
              <a:t>The </a:t>
            </a:r>
            <a:r>
              <a:rPr sz="1200" b="1">
                <a:solidFill>
                  <a:srgbClr val="3332B1"/>
                </a:solidFill>
                <a:latin typeface="Calibri" panose="020F0502020204030204" charset="0"/>
                <a:cs typeface="Calibri" panose="020F0502020204030204" charset="0"/>
              </a:rPr>
              <a:t>chain rule</a:t>
            </a:r>
            <a:r>
              <a:rPr sz="1200">
                <a:latin typeface="Calibri" panose="020F0502020204030204" charset="0"/>
                <a:cs typeface="Calibri" panose="020F0502020204030204" charset="0"/>
              </a:rPr>
              <a:t> enables us to differentiate composite functions.</a:t>
            </a:r>
            <a:endParaRPr sz="12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021455"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Lecture 04: </a:t>
            </a:r>
            <a:r>
              <a:rPr lang="en-US" sz="1200">
                <a:solidFill>
                  <a:srgbClr val="FFFFFF"/>
                </a:solidFill>
                <a:latin typeface="Arial" panose="020B0604020202020204"/>
                <a:sym typeface="+mn-ea"/>
              </a:rPr>
              <a:t>Mathematics preliminaries in machine learning</a:t>
            </a:r>
            <a:endParaRPr lang="en-US" sz="1200">
              <a:solidFill>
                <a:srgbClr val="FFFFFF"/>
              </a:solidFill>
              <a:latin typeface="Arial" panose="020B0604020202020204"/>
            </a:endParaRPr>
          </a:p>
        </p:txBody>
      </p:sp>
      <p:sp>
        <p:nvSpPr>
          <p:cNvPr id="3" name="矩形 2"/>
          <p:cNvSpPr/>
          <p:nvPr/>
        </p:nvSpPr>
        <p:spPr>
          <a:xfrm>
            <a:off x="930910" y="936625"/>
            <a:ext cx="2747645" cy="1736725"/>
          </a:xfrm>
          <a:prstGeom prst="rect">
            <a:avLst/>
          </a:prstGeom>
          <a:solidFill>
            <a:srgbClr val="FFFFFF"/>
          </a:solidFill>
        </p:spPr>
        <p:txBody>
          <a:bodyPr lIns="0" tIns="0" rIns="0" bIns="0">
            <a:noAutofit/>
          </a:bodyPr>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Linear Algebra</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Calculus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tx1"/>
                </a:solidFill>
                <a:latin typeface="Arial" panose="020B0604020202020204" pitchFamily="34" charset="0"/>
                <a:cs typeface="Arial" panose="020B0604020202020204" pitchFamily="34" charset="0"/>
              </a:rPr>
              <a:t>Automatic Differentiation</a:t>
            </a: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Probabilities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Documentation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indent="0" algn="l">
              <a:buClrTx/>
              <a:buSzTx/>
              <a:buFont typeface="Wingdings" panose="05000000000000000000" charset="0"/>
              <a:buNone/>
            </a:pPr>
            <a:endParaRPr lang="en-US" sz="1200" b="1">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Automatic Differentiation</a:t>
            </a:r>
            <a:endParaRPr lang="en-US" sz="1200">
              <a:solidFill>
                <a:srgbClr val="FFFFFF"/>
              </a:solidFill>
              <a:latin typeface="Arial" panose="020B0604020202020204"/>
            </a:endParaRPr>
          </a:p>
        </p:txBody>
      </p:sp>
      <p:sp>
        <p:nvSpPr>
          <p:cNvPr id="10" name="文本框 9"/>
          <p:cNvSpPr txBox="1"/>
          <p:nvPr/>
        </p:nvSpPr>
        <p:spPr>
          <a:xfrm>
            <a:off x="216535" y="431800"/>
            <a:ext cx="4029710" cy="39878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Deep learning frameworks expedite this work by automatically calculating derivatives, i.e., </a:t>
            </a:r>
            <a:r>
              <a:rPr sz="1000" b="1">
                <a:solidFill>
                  <a:srgbClr val="3332B1"/>
                </a:solidFill>
                <a:latin typeface="Calibri" panose="020F0502020204030204" charset="0"/>
                <a:cs typeface="Calibri" panose="020F0502020204030204" charset="0"/>
              </a:rPr>
              <a:t>automatic differentiation</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216535" y="1008380"/>
            <a:ext cx="3037205" cy="2279015"/>
          </a:xfrm>
          <a:prstGeom prst="rect">
            <a:avLst/>
          </a:prstGeom>
        </p:spPr>
      </p:pic>
      <p:pic>
        <p:nvPicPr>
          <p:cNvPr id="4" name="图片 3"/>
          <p:cNvPicPr>
            <a:picLocks noChangeAspect="1"/>
          </p:cNvPicPr>
          <p:nvPr/>
        </p:nvPicPr>
        <p:blipFill>
          <a:blip r:embed="rId2"/>
          <a:stretch>
            <a:fillRect/>
          </a:stretch>
        </p:blipFill>
        <p:spPr>
          <a:xfrm>
            <a:off x="3312795" y="830580"/>
            <a:ext cx="1099185" cy="2540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sym typeface="+mn-ea"/>
              </a:rPr>
              <a:t>Automatic Differentiation</a:t>
            </a:r>
            <a:endParaRPr lang="en-US" sz="1200">
              <a:solidFill>
                <a:srgbClr val="FFFFFF"/>
              </a:solidFill>
              <a:latin typeface="Arial" panose="020B0604020202020204"/>
            </a:endParaRPr>
          </a:p>
        </p:txBody>
      </p:sp>
      <p:sp>
        <p:nvSpPr>
          <p:cNvPr id="10" name="文本框 9"/>
          <p:cNvSpPr txBox="1"/>
          <p:nvPr/>
        </p:nvSpPr>
        <p:spPr>
          <a:xfrm>
            <a:off x="216535" y="465455"/>
            <a:ext cx="4029710" cy="2399665"/>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Let us calculate another function of x.</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Note: </a:t>
            </a:r>
            <a:r>
              <a:rPr lang="en-US" sz="1000" b="1">
                <a:solidFill>
                  <a:srgbClr val="3332B1"/>
                </a:solidFill>
                <a:latin typeface="Calibri" panose="020F0502020204030204" charset="0"/>
                <a:cs typeface="Calibri" panose="020F0502020204030204" charset="0"/>
              </a:rPr>
              <a:t>PyTorch accumulates the gradient in default, we need to clear the previous.</a:t>
            </a:r>
            <a:endParaRPr lang="en-US" sz="1000" b="1">
              <a:solidFill>
                <a:srgbClr val="3332B1"/>
              </a:solidFill>
              <a:latin typeface="Calibri" panose="020F0502020204030204" charset="0"/>
              <a:cs typeface="Calibri" panose="020F0502020204030204" charset="0"/>
            </a:endParaRPr>
          </a:p>
        </p:txBody>
      </p:sp>
      <p:pic>
        <p:nvPicPr>
          <p:cNvPr id="4" name="图片 3"/>
          <p:cNvPicPr>
            <a:picLocks noChangeAspect="1"/>
          </p:cNvPicPr>
          <p:nvPr/>
        </p:nvPicPr>
        <p:blipFill>
          <a:blip r:embed="rId1"/>
          <a:stretch>
            <a:fillRect/>
          </a:stretch>
        </p:blipFill>
        <p:spPr>
          <a:xfrm>
            <a:off x="2469515" y="835025"/>
            <a:ext cx="1990090" cy="1263015"/>
          </a:xfrm>
          <a:prstGeom prst="rect">
            <a:avLst/>
          </a:prstGeom>
        </p:spPr>
      </p:pic>
      <p:pic>
        <p:nvPicPr>
          <p:cNvPr id="5" name="图片 4"/>
          <p:cNvPicPr>
            <a:picLocks noChangeAspect="1"/>
          </p:cNvPicPr>
          <p:nvPr/>
        </p:nvPicPr>
        <p:blipFill>
          <a:blip r:embed="rId2"/>
          <a:stretch>
            <a:fillRect/>
          </a:stretch>
        </p:blipFill>
        <p:spPr>
          <a:xfrm>
            <a:off x="165100" y="1005205"/>
            <a:ext cx="2185670" cy="109283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Detaching Computation</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360680" y="935990"/>
            <a:ext cx="2395220" cy="1651000"/>
          </a:xfrm>
          <a:prstGeom prst="rect">
            <a:avLst/>
          </a:prstGeom>
        </p:spPr>
      </p:pic>
      <p:pic>
        <p:nvPicPr>
          <p:cNvPr id="5" name="图片 4"/>
          <p:cNvPicPr>
            <a:picLocks noChangeAspect="1"/>
          </p:cNvPicPr>
          <p:nvPr/>
        </p:nvPicPr>
        <p:blipFill>
          <a:blip r:embed="rId2"/>
          <a:stretch>
            <a:fillRect/>
          </a:stretch>
        </p:blipFill>
        <p:spPr>
          <a:xfrm>
            <a:off x="2851785" y="108585"/>
            <a:ext cx="1667510" cy="330581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Detaching Computation</a:t>
            </a:r>
            <a:endParaRPr lang="en-US" sz="1200">
              <a:solidFill>
                <a:srgbClr val="FFFFFF"/>
              </a:solidFill>
              <a:latin typeface="Arial" panose="020B0604020202020204"/>
            </a:endParaRPr>
          </a:p>
        </p:txBody>
      </p:sp>
      <p:pic>
        <p:nvPicPr>
          <p:cNvPr id="4" name="图片 3"/>
          <p:cNvPicPr>
            <a:picLocks noChangeAspect="1"/>
          </p:cNvPicPr>
          <p:nvPr/>
        </p:nvPicPr>
        <p:blipFill>
          <a:blip r:embed="rId1"/>
          <a:stretch>
            <a:fillRect/>
          </a:stretch>
        </p:blipFill>
        <p:spPr>
          <a:xfrm>
            <a:off x="288290" y="1008380"/>
            <a:ext cx="2310130" cy="1506855"/>
          </a:xfrm>
          <a:prstGeom prst="rect">
            <a:avLst/>
          </a:prstGeom>
        </p:spPr>
      </p:pic>
      <p:pic>
        <p:nvPicPr>
          <p:cNvPr id="6" name="图片 5"/>
          <p:cNvPicPr>
            <a:picLocks noChangeAspect="1"/>
          </p:cNvPicPr>
          <p:nvPr/>
        </p:nvPicPr>
        <p:blipFill>
          <a:blip r:embed="rId2"/>
          <a:stretch>
            <a:fillRect/>
          </a:stretch>
        </p:blipFill>
        <p:spPr>
          <a:xfrm>
            <a:off x="2988945" y="113030"/>
            <a:ext cx="1530350" cy="31896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Computing the Gradient of Python Control Flow</a:t>
            </a:r>
            <a:endParaRPr lang="en-US" sz="1200">
              <a:solidFill>
                <a:srgbClr val="FFFFFF"/>
              </a:solidFill>
              <a:latin typeface="Arial" panose="020B0604020202020204"/>
            </a:endParaRPr>
          </a:p>
        </p:txBody>
      </p:sp>
      <p:sp>
        <p:nvSpPr>
          <p:cNvPr id="10" name="文本框 9"/>
          <p:cNvSpPr txBox="1"/>
          <p:nvPr/>
        </p:nvSpPr>
        <p:spPr>
          <a:xfrm>
            <a:off x="216535" y="575945"/>
            <a:ext cx="2129155" cy="116840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One benefit of using automatic differentiation is that even if building the computational graph</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of a function required passing through a maze of </a:t>
            </a:r>
            <a:r>
              <a:rPr sz="1000" b="1">
                <a:solidFill>
                  <a:srgbClr val="3332B1"/>
                </a:solidFill>
                <a:latin typeface="Calibri" panose="020F0502020204030204" charset="0"/>
                <a:cs typeface="Calibri" panose="020F0502020204030204" charset="0"/>
              </a:rPr>
              <a:t>Python control flow</a:t>
            </a:r>
            <a:r>
              <a:rPr sz="1000">
                <a:latin typeface="Calibri" panose="020F0502020204030204" charset="0"/>
                <a:cs typeface="Calibri" panose="020F0502020204030204" charset="0"/>
              </a:rPr>
              <a:t>, we can still calculate the gradient of the resulting variable.</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2376805" y="431800"/>
            <a:ext cx="2033270" cy="1624330"/>
          </a:xfrm>
          <a:prstGeom prst="rect">
            <a:avLst/>
          </a:prstGeom>
        </p:spPr>
      </p:pic>
      <p:pic>
        <p:nvPicPr>
          <p:cNvPr id="4" name="图片 3"/>
          <p:cNvPicPr>
            <a:picLocks noChangeAspect="1"/>
          </p:cNvPicPr>
          <p:nvPr/>
        </p:nvPicPr>
        <p:blipFill>
          <a:blip r:embed="rId2"/>
          <a:stretch>
            <a:fillRect/>
          </a:stretch>
        </p:blipFill>
        <p:spPr>
          <a:xfrm>
            <a:off x="1080770" y="2173605"/>
            <a:ext cx="3331210" cy="11906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021455"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Lecture 04: </a:t>
            </a:r>
            <a:r>
              <a:rPr lang="en-US" sz="1200">
                <a:solidFill>
                  <a:srgbClr val="FFFFFF"/>
                </a:solidFill>
                <a:latin typeface="Arial" panose="020B0604020202020204"/>
                <a:sym typeface="+mn-ea"/>
              </a:rPr>
              <a:t>Mathematics preliminaries in machine learning</a:t>
            </a:r>
            <a:endParaRPr lang="en-US" sz="1200">
              <a:solidFill>
                <a:srgbClr val="FFFFFF"/>
              </a:solidFill>
              <a:latin typeface="Arial" panose="020B0604020202020204"/>
            </a:endParaRPr>
          </a:p>
        </p:txBody>
      </p:sp>
      <p:sp>
        <p:nvSpPr>
          <p:cNvPr id="3" name="矩形 2"/>
          <p:cNvSpPr/>
          <p:nvPr/>
        </p:nvSpPr>
        <p:spPr>
          <a:xfrm>
            <a:off x="930910" y="936625"/>
            <a:ext cx="2747645" cy="1736725"/>
          </a:xfrm>
          <a:prstGeom prst="rect">
            <a:avLst/>
          </a:prstGeom>
          <a:solidFill>
            <a:srgbClr val="FFFFFF"/>
          </a:solidFill>
        </p:spPr>
        <p:txBody>
          <a:bodyPr lIns="0" tIns="0" rIns="0" bIns="0">
            <a:noAutofit/>
          </a:bodyPr>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Linear Algebra</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Calculus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Automatic Differentiation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tx1"/>
                </a:solidFill>
                <a:latin typeface="Arial" panose="020B0604020202020204" pitchFamily="34" charset="0"/>
                <a:cs typeface="Arial" panose="020B0604020202020204" pitchFamily="34" charset="0"/>
              </a:rPr>
              <a:t>Probabilities</a:t>
            </a: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Documentation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indent="0" algn="l">
              <a:buClrTx/>
              <a:buSzTx/>
              <a:buFont typeface="Wingdings" panose="05000000000000000000" charset="0"/>
              <a:buNone/>
            </a:pPr>
            <a:endParaRPr lang="en-US" sz="1200" b="1">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Vectors</a:t>
            </a:r>
            <a:endParaRPr lang="en-US" sz="1200">
              <a:solidFill>
                <a:srgbClr val="FFFFFF"/>
              </a:solidFill>
              <a:latin typeface="Arial" panose="020B0604020202020204"/>
            </a:endParaRPr>
          </a:p>
        </p:txBody>
      </p:sp>
      <p:sp>
        <p:nvSpPr>
          <p:cNvPr id="3" name="文本框 2"/>
          <p:cNvSpPr txBox="1"/>
          <p:nvPr/>
        </p:nvSpPr>
        <p:spPr>
          <a:xfrm>
            <a:off x="94615" y="504190"/>
            <a:ext cx="4435475" cy="645160"/>
          </a:xfrm>
          <a:prstGeom prst="rect">
            <a:avLst/>
          </a:prstGeom>
          <a:noFill/>
        </p:spPr>
        <p:txBody>
          <a:bodyPr wrap="square" rtlCol="0" anchor="t">
            <a:spAutoFit/>
          </a:bodyPr>
          <a:p>
            <a:pPr marL="171450" indent="-171450">
              <a:buFont typeface="Wingdings" panose="05000000000000000000" charset="0"/>
              <a:buChar char="p"/>
            </a:pPr>
            <a:r>
              <a:rPr lang="en-US" sz="1200">
                <a:latin typeface="Calibri" panose="020F0502020204030204" charset="0"/>
                <a:ea typeface="微软雅黑" panose="020B0503020204020204" charset="-122"/>
                <a:cs typeface="Calibri" panose="020F0502020204030204" charset="0"/>
              </a:rPr>
              <a:t>T</a:t>
            </a:r>
            <a:r>
              <a:rPr sz="1200">
                <a:latin typeface="Calibri" panose="020F0502020204030204" charset="0"/>
                <a:ea typeface="微软雅黑" panose="020B0503020204020204" charset="-122"/>
                <a:cs typeface="Calibri" panose="020F0502020204030204" charset="0"/>
              </a:rPr>
              <a:t>hink of a </a:t>
            </a:r>
            <a:r>
              <a:rPr sz="1200" b="1">
                <a:solidFill>
                  <a:srgbClr val="3332B1"/>
                </a:solidFill>
                <a:latin typeface="Calibri" panose="020F0502020204030204" charset="0"/>
                <a:ea typeface="微软雅黑" panose="020B0503020204020204" charset="-122"/>
                <a:cs typeface="Calibri" panose="020F0502020204030204" charset="0"/>
              </a:rPr>
              <a:t>vector</a:t>
            </a:r>
            <a:r>
              <a:rPr sz="1200">
                <a:latin typeface="Calibri" panose="020F0502020204030204" charset="0"/>
                <a:ea typeface="微软雅黑" panose="020B0503020204020204" charset="-122"/>
                <a:cs typeface="Calibri" panose="020F0502020204030204" charset="0"/>
              </a:rPr>
              <a:t> as simply a list of scalar values</a:t>
            </a:r>
            <a:endParaRPr sz="1200">
              <a:latin typeface="Calibri" panose="020F0502020204030204" charset="0"/>
              <a:ea typeface="微软雅黑" panose="020B0503020204020204" charset="-122"/>
              <a:cs typeface="Calibri" panose="020F0502020204030204" charset="0"/>
            </a:endParaRPr>
          </a:p>
          <a:p>
            <a:pPr marL="171450" indent="-171450">
              <a:buFont typeface="Wingdings" panose="05000000000000000000" charset="0"/>
              <a:buChar char="p"/>
            </a:pPr>
            <a:r>
              <a:rPr lang="en-US" sz="1200">
                <a:latin typeface="Calibri" panose="020F0502020204030204" charset="0"/>
                <a:ea typeface="微软雅黑" panose="020B0503020204020204" charset="-122"/>
                <a:cs typeface="Calibri" panose="020F0502020204030204" charset="0"/>
              </a:rPr>
              <a:t>C</a:t>
            </a:r>
            <a:r>
              <a:rPr sz="1200">
                <a:latin typeface="Calibri" panose="020F0502020204030204" charset="0"/>
                <a:ea typeface="微软雅黑" panose="020B0503020204020204" charset="-122"/>
                <a:cs typeface="Calibri" panose="020F0502020204030204" charset="0"/>
              </a:rPr>
              <a:t>all these values the </a:t>
            </a:r>
            <a:r>
              <a:rPr sz="1200" b="1">
                <a:solidFill>
                  <a:srgbClr val="3332B1"/>
                </a:solidFill>
                <a:latin typeface="Calibri" panose="020F0502020204030204" charset="0"/>
                <a:ea typeface="微软雅黑" panose="020B0503020204020204" charset="-122"/>
                <a:cs typeface="Calibri" panose="020F0502020204030204" charset="0"/>
              </a:rPr>
              <a:t>elements</a:t>
            </a:r>
            <a:r>
              <a:rPr sz="1200">
                <a:latin typeface="Calibri" panose="020F0502020204030204" charset="0"/>
                <a:ea typeface="微软雅黑" panose="020B0503020204020204" charset="-122"/>
                <a:cs typeface="Calibri" panose="020F0502020204030204" charset="0"/>
              </a:rPr>
              <a:t> (entries</a:t>
            </a:r>
            <a:r>
              <a:rPr lang="en-US" sz="1200">
                <a:latin typeface="Calibri" panose="020F0502020204030204" charset="0"/>
                <a:ea typeface="微软雅黑" panose="020B0503020204020204" charset="-122"/>
                <a:cs typeface="Calibri" panose="020F0502020204030204" charset="0"/>
              </a:rPr>
              <a:t> </a:t>
            </a:r>
            <a:r>
              <a:rPr sz="1200">
                <a:latin typeface="Calibri" panose="020F0502020204030204" charset="0"/>
                <a:ea typeface="微软雅黑" panose="020B0503020204020204" charset="-122"/>
                <a:cs typeface="Calibri" panose="020F0502020204030204" charset="0"/>
              </a:rPr>
              <a:t>or components) of the vector</a:t>
            </a:r>
            <a:endParaRPr lang="en-US" altLang="zh-CN" sz="1200">
              <a:solidFill>
                <a:srgbClr val="0945A5"/>
              </a:solidFill>
              <a:latin typeface="Calibri" panose="020F0502020204030204" charset="0"/>
              <a:ea typeface="微软雅黑" panose="020B0503020204020204" charset="-122"/>
              <a:cs typeface="Calibri" panose="020F0502020204030204" charset="0"/>
            </a:endParaRPr>
          </a:p>
        </p:txBody>
      </p:sp>
      <p:grpSp>
        <p:nvGrpSpPr>
          <p:cNvPr id="6" name="组合 5"/>
          <p:cNvGrpSpPr/>
          <p:nvPr/>
        </p:nvGrpSpPr>
        <p:grpSpPr>
          <a:xfrm>
            <a:off x="648335" y="1224280"/>
            <a:ext cx="1438910" cy="676910"/>
            <a:chOff x="454" y="1815"/>
            <a:chExt cx="2266" cy="1066"/>
          </a:xfrm>
        </p:grpSpPr>
        <p:pic>
          <p:nvPicPr>
            <p:cNvPr id="4" name="图片 3"/>
            <p:cNvPicPr>
              <a:picLocks noChangeAspect="1"/>
            </p:cNvPicPr>
            <p:nvPr/>
          </p:nvPicPr>
          <p:blipFill>
            <a:blip r:embed="rId1"/>
            <a:stretch>
              <a:fillRect/>
            </a:stretch>
          </p:blipFill>
          <p:spPr>
            <a:xfrm>
              <a:off x="454" y="1815"/>
              <a:ext cx="2267" cy="854"/>
            </a:xfrm>
            <a:prstGeom prst="rect">
              <a:avLst/>
            </a:prstGeom>
          </p:spPr>
        </p:pic>
        <p:pic>
          <p:nvPicPr>
            <p:cNvPr id="5" name="图片 4"/>
            <p:cNvPicPr>
              <a:picLocks noChangeAspect="1"/>
            </p:cNvPicPr>
            <p:nvPr/>
          </p:nvPicPr>
          <p:blipFill>
            <a:blip r:embed="rId2"/>
            <a:stretch>
              <a:fillRect/>
            </a:stretch>
          </p:blipFill>
          <p:spPr>
            <a:xfrm>
              <a:off x="454" y="2463"/>
              <a:ext cx="2267" cy="419"/>
            </a:xfrm>
            <a:prstGeom prst="rect">
              <a:avLst/>
            </a:prstGeom>
          </p:spPr>
        </p:pic>
      </p:grpSp>
      <p:pic>
        <p:nvPicPr>
          <p:cNvPr id="7" name="图片 6"/>
          <p:cNvPicPr>
            <a:picLocks noChangeAspect="1"/>
          </p:cNvPicPr>
          <p:nvPr/>
        </p:nvPicPr>
        <p:blipFill>
          <a:blip r:embed="rId3"/>
          <a:stretch>
            <a:fillRect/>
          </a:stretch>
        </p:blipFill>
        <p:spPr>
          <a:xfrm>
            <a:off x="2808605" y="1440180"/>
            <a:ext cx="835025" cy="1031875"/>
          </a:xfrm>
          <a:prstGeom prst="rect">
            <a:avLst/>
          </a:prstGeom>
        </p:spPr>
      </p:pic>
      <p:pic>
        <p:nvPicPr>
          <p:cNvPr id="8" name="图片 7"/>
          <p:cNvPicPr>
            <a:picLocks noChangeAspect="1"/>
          </p:cNvPicPr>
          <p:nvPr/>
        </p:nvPicPr>
        <p:blipFill>
          <a:blip r:embed="rId4"/>
          <a:stretch>
            <a:fillRect/>
          </a:stretch>
        </p:blipFill>
        <p:spPr>
          <a:xfrm>
            <a:off x="648335" y="2376170"/>
            <a:ext cx="1674495" cy="7645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16535" y="791845"/>
            <a:ext cx="4029710" cy="147637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In some form or another, machine learning is all about making predictions.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We might want to</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predict the probability of a patient suffering a heart attack in the next year, given their clinical history.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In anomaly detection, we might want to assess how likely a set of readings from an airplaneʼs</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jet engine would be, were it operating normally.</a:t>
            </a:r>
            <a:endParaRPr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92100" y="360045"/>
            <a:ext cx="4029710" cy="860425"/>
          </a:xfrm>
          <a:prstGeom prst="rect">
            <a:avLst/>
          </a:prstGeom>
          <a:noFill/>
        </p:spPr>
        <p:txBody>
          <a:bodyPr wrap="square" rtlCol="0" anchor="t">
            <a:spAutoFit/>
          </a:bodyPr>
          <a:p>
            <a:pPr marL="171450" indent="-171450" algn="l">
              <a:buFont typeface="Wingdings" panose="05000000000000000000" charset="0"/>
              <a:buChar char="p"/>
            </a:pPr>
            <a:r>
              <a:rPr sz="1000">
                <a:latin typeface="Calibri" panose="020F0502020204030204" charset="0"/>
                <a:cs typeface="Calibri" panose="020F0502020204030204" charset="0"/>
              </a:rPr>
              <a:t>Let us get more serious now by considering the first case:</a:t>
            </a:r>
            <a:r>
              <a:rPr lang="en-US" sz="1000">
                <a:latin typeface="Calibri" panose="020F0502020204030204" charset="0"/>
                <a:cs typeface="Calibri" panose="020F0502020204030204" charset="0"/>
              </a:rPr>
              <a:t> </a:t>
            </a:r>
            <a:r>
              <a:rPr sz="1000" b="1">
                <a:solidFill>
                  <a:srgbClr val="3332B1"/>
                </a:solidFill>
                <a:latin typeface="Calibri" panose="020F0502020204030204" charset="0"/>
                <a:cs typeface="Calibri" panose="020F0502020204030204" charset="0"/>
              </a:rPr>
              <a:t>distinguishing cats and dogs based on photographs</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l">
              <a:buFont typeface="Wingdings" panose="05000000000000000000" charset="0"/>
              <a:buChar char="p"/>
            </a:pPr>
            <a:r>
              <a:rPr sz="1000">
                <a:latin typeface="Calibri" panose="020F0502020204030204" charset="0"/>
                <a:cs typeface="Calibri" panose="020F0502020204030204" charset="0"/>
              </a:rPr>
              <a:t>This might sound simple but it is actually a</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formidable challenge. </a:t>
            </a:r>
            <a:endParaRPr sz="1000">
              <a:latin typeface="Calibri" panose="020F0502020204030204" charset="0"/>
              <a:cs typeface="Calibri" panose="020F0502020204030204" charset="0"/>
            </a:endParaRPr>
          </a:p>
          <a:p>
            <a:pPr marL="171450" indent="-171450" algn="l">
              <a:buFont typeface="Wingdings" panose="05000000000000000000" charset="0"/>
              <a:buChar char="p"/>
            </a:pPr>
            <a:r>
              <a:rPr sz="1000">
                <a:latin typeface="Calibri" panose="020F0502020204030204" charset="0"/>
                <a:cs typeface="Calibri" panose="020F0502020204030204" charset="0"/>
              </a:rPr>
              <a:t>To start with, the difficulty of the problem may depend on the resolutionof the image.</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575945" y="1224280"/>
            <a:ext cx="3480435" cy="2108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92100" y="360045"/>
            <a:ext cx="4029710" cy="86042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Probability gives us a formal way of reasoning about our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level of certainty. </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If we are completely sure that the image depicts a cat, we say that the probability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that the corresponding label y is “cat”, denoted </a:t>
            </a:r>
            <a:endParaRPr sz="1000">
              <a:latin typeface="Calibri" panose="020F0502020204030204" charset="0"/>
              <a:cs typeface="Calibri" panose="020F0502020204030204" charset="0"/>
            </a:endParaRPr>
          </a:p>
          <a:p>
            <a:pPr indent="0" algn="just">
              <a:buFont typeface="Wingdings" panose="05000000000000000000" charset="0"/>
              <a:buNone/>
            </a:pPr>
            <a:r>
              <a:rPr lang="en-US" sz="1000">
                <a:latin typeface="Calibri" panose="020F0502020204030204" charset="0"/>
                <a:cs typeface="Calibri" panose="020F0502020204030204" charset="0"/>
              </a:rPr>
              <a:t>       </a:t>
            </a:r>
            <a:r>
              <a:rPr sz="1000" b="1">
                <a:solidFill>
                  <a:srgbClr val="3332B1"/>
                </a:solidFill>
                <a:latin typeface="Calibri" panose="020F0502020204030204" charset="0"/>
                <a:cs typeface="Calibri" panose="020F0502020204030204" charset="0"/>
              </a:rPr>
              <a:t>P(y = “cat”) </a:t>
            </a:r>
            <a:r>
              <a:rPr lang="en-US" sz="1000" b="1">
                <a:solidFill>
                  <a:srgbClr val="3332B1"/>
                </a:solidFill>
                <a:latin typeface="Calibri" panose="020F0502020204030204" charset="0"/>
                <a:cs typeface="Calibri" panose="020F0502020204030204" charset="0"/>
              </a:rPr>
              <a:t>=</a:t>
            </a:r>
            <a:r>
              <a:rPr sz="1000" b="1">
                <a:solidFill>
                  <a:srgbClr val="3332B1"/>
                </a:solidFill>
                <a:latin typeface="Calibri" panose="020F0502020204030204" charset="0"/>
                <a:cs typeface="Calibri" panose="020F0502020204030204" charset="0"/>
              </a:rPr>
              <a:t> 1</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576580" y="1220470"/>
            <a:ext cx="3480435" cy="2108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92100" y="360045"/>
            <a:ext cx="4029710" cy="55308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If we had no evidence to</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suggest that y = “cat” or that y = “dog”, then we might say that the two possibilities were equally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likely expressing this as </a:t>
            </a:r>
            <a:r>
              <a:rPr sz="1000" b="1">
                <a:solidFill>
                  <a:srgbClr val="3332B1"/>
                </a:solidFill>
                <a:latin typeface="Calibri" panose="020F0502020204030204" charset="0"/>
                <a:cs typeface="Calibri" panose="020F0502020204030204" charset="0"/>
              </a:rPr>
              <a:t>P(y = “cat”) = P(y = “dog”) = 0.5</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576580" y="1220470"/>
            <a:ext cx="3480435" cy="2108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92100" y="360045"/>
            <a:ext cx="4029710" cy="39878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If we were reasonably confident, but</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not sure that the image depicted a cat, we might assign a probability </a:t>
            </a:r>
            <a:r>
              <a:rPr sz="1000" b="1">
                <a:solidFill>
                  <a:srgbClr val="3332B1"/>
                </a:solidFill>
                <a:latin typeface="Calibri" panose="020F0502020204030204" charset="0"/>
                <a:cs typeface="Calibri" panose="020F0502020204030204" charset="0"/>
              </a:rPr>
              <a:t>0.5 &lt; P(y = “cat”) &lt; 1</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576580" y="1220470"/>
            <a:ext cx="3480435" cy="2108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Propability</a:t>
            </a:r>
            <a:endParaRPr lang="en-US" sz="1200">
              <a:solidFill>
                <a:srgbClr val="FFFFFF"/>
              </a:solidFill>
              <a:latin typeface="Arial" panose="020B0604020202020204"/>
            </a:endParaRPr>
          </a:p>
        </p:txBody>
      </p:sp>
      <p:sp>
        <p:nvSpPr>
          <p:cNvPr id="10" name="文本框 9"/>
          <p:cNvSpPr txBox="1"/>
          <p:nvPr/>
        </p:nvSpPr>
        <p:spPr>
          <a:xfrm>
            <a:off x="288290" y="791845"/>
            <a:ext cx="4029710" cy="163004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Now consider the second case: given some weather monitoring data, we want to predict the probability that it will rain</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tomorrow. If it is summertime, the rain might come with probability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0.5.</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In both cases, we have some value of interest. And we are uncertain about the outcome.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So probability is a</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flexible language for reasoning about our level of certainty, and it can be applied effectively in a</a:t>
            </a:r>
            <a:r>
              <a:rPr lang="en-US" sz="1000">
                <a:latin typeface="Calibri" panose="020F0502020204030204" charset="0"/>
                <a:cs typeface="Calibri" panose="020F0502020204030204" charset="0"/>
              </a:rPr>
              <a:t> broad set of contexts.</a:t>
            </a:r>
            <a:endParaRPr lang="en-US"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a:picLocks noChangeAspect="1"/>
          </p:cNvPicPr>
          <p:nvPr/>
        </p:nvPicPr>
        <p:blipFill>
          <a:blip r:embed="rId1"/>
          <a:stretch>
            <a:fillRect/>
          </a:stretch>
        </p:blipFill>
        <p:spPr>
          <a:xfrm>
            <a:off x="3816403" y="216535"/>
            <a:ext cx="792000" cy="743119"/>
          </a:xfrm>
          <a:prstGeom prst="rect">
            <a:avLst/>
          </a:prstGeom>
          <a:noFill/>
          <a:ln w="9525">
            <a:noFill/>
          </a:ln>
        </p:spPr>
      </p:pic>
      <p:sp>
        <p:nvSpPr>
          <p:cNvPr id="10" name="文本框 9"/>
          <p:cNvSpPr txBox="1"/>
          <p:nvPr/>
        </p:nvSpPr>
        <p:spPr>
          <a:xfrm>
            <a:off x="289560" y="504190"/>
            <a:ext cx="4023360" cy="270700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Say that we cast a die and want to know what the chance is of seeing a 1 rather than another digit.</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If the die is fair, all the six outcomes {1, . . . , 6} are equally likely to occur, and thus we would see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 1 in one out of six cases. Formally we state that </a:t>
            </a:r>
            <a:r>
              <a:rPr sz="1000" b="1">
                <a:solidFill>
                  <a:srgbClr val="3332B1"/>
                </a:solidFill>
                <a:latin typeface="Calibri" panose="020F0502020204030204" charset="0"/>
                <a:cs typeface="Calibri" panose="020F0502020204030204" charset="0"/>
              </a:rPr>
              <a:t>1 occurs with probability </a:t>
            </a:r>
            <a:r>
              <a:rPr lang="en-US" sz="1000" b="1">
                <a:solidFill>
                  <a:srgbClr val="3332B1"/>
                </a:solidFill>
                <a:latin typeface="Calibri" panose="020F0502020204030204" charset="0"/>
                <a:cs typeface="Calibri" panose="020F0502020204030204" charset="0"/>
              </a:rPr>
              <a:t>1/6</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For a real die that we receive from a factory, we might not know those proportions and we would</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need to check whether it is tainted.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One natural approach for each value is to take the individual count for that value and to divide it</a:t>
            </a:r>
            <a:r>
              <a:rPr lang="en-US" sz="1000">
                <a:latin typeface="Calibri" panose="020F0502020204030204" charset="0"/>
                <a:cs typeface="Calibri" panose="020F0502020204030204" charset="0"/>
              </a:rPr>
              <a:t> b</a:t>
            </a:r>
            <a:r>
              <a:rPr sz="1000">
                <a:latin typeface="Calibri" panose="020F0502020204030204" charset="0"/>
                <a:cs typeface="Calibri" panose="020F0502020204030204" charset="0"/>
              </a:rPr>
              <a:t>y the total number of tosses. This gives us an </a:t>
            </a:r>
            <a:r>
              <a:rPr sz="1000" b="1" i="1">
                <a:solidFill>
                  <a:srgbClr val="3332B1"/>
                </a:solidFill>
                <a:latin typeface="Calibri" panose="020F0502020204030204" charset="0"/>
                <a:cs typeface="Calibri" panose="020F0502020204030204" charset="0"/>
              </a:rPr>
              <a:t>estimate of the probability</a:t>
            </a:r>
            <a:r>
              <a:rPr sz="1000">
                <a:latin typeface="Calibri" panose="020F0502020204030204" charset="0"/>
                <a:cs typeface="Calibri" panose="020F0502020204030204" charset="0"/>
              </a:rPr>
              <a:t> of a given event.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The </a:t>
            </a:r>
            <a:r>
              <a:rPr sz="1000" b="1">
                <a:solidFill>
                  <a:srgbClr val="3332B1"/>
                </a:solidFill>
                <a:latin typeface="Calibri" panose="020F0502020204030204" charset="0"/>
                <a:cs typeface="Calibri" panose="020F0502020204030204" charset="0"/>
              </a:rPr>
              <a:t>law</a:t>
            </a:r>
            <a:r>
              <a:rPr lang="en-US" sz="1000" b="1">
                <a:solidFill>
                  <a:srgbClr val="3332B1"/>
                </a:solidFill>
                <a:latin typeface="Calibri" panose="020F0502020204030204" charset="0"/>
                <a:cs typeface="Calibri" panose="020F0502020204030204" charset="0"/>
              </a:rPr>
              <a:t> </a:t>
            </a:r>
            <a:r>
              <a:rPr sz="1000" b="1">
                <a:solidFill>
                  <a:srgbClr val="3332B1"/>
                </a:solidFill>
                <a:latin typeface="Calibri" panose="020F0502020204030204" charset="0"/>
                <a:cs typeface="Calibri" panose="020F0502020204030204" charset="0"/>
              </a:rPr>
              <a:t>of large numbers</a:t>
            </a:r>
            <a:r>
              <a:rPr sz="1000">
                <a:latin typeface="Calibri" panose="020F0502020204030204" charset="0"/>
                <a:cs typeface="Calibri" panose="020F0502020204030204" charset="0"/>
              </a:rPr>
              <a:t> tell us that as the number of tosses grows this estimate will draw closer and closer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to the true underlying probability.</a:t>
            </a:r>
            <a:endParaRPr sz="1000">
              <a:latin typeface="Calibri" panose="020F0502020204030204" charset="0"/>
              <a:cs typeface="Calibri" panose="020F0502020204030204" charset="0"/>
            </a:endParaRPr>
          </a:p>
        </p:txBody>
      </p:sp>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Basic Propability Theory</a:t>
            </a:r>
            <a:endParaRPr lang="en-US" sz="1200">
              <a:solidFill>
                <a:srgbClr val="FFFFFF"/>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sym typeface="+mn-ea"/>
              </a:rPr>
              <a:t>Basic Propability Theory</a:t>
            </a:r>
            <a:endParaRPr lang="en-US" sz="1200">
              <a:solidFill>
                <a:srgbClr val="FFFFFF"/>
              </a:solidFill>
              <a:latin typeface="Arial" panose="020B0604020202020204"/>
            </a:endParaRPr>
          </a:p>
        </p:txBody>
      </p:sp>
      <p:sp>
        <p:nvSpPr>
          <p:cNvPr id="10" name="文本框 9"/>
          <p:cNvSpPr txBox="1"/>
          <p:nvPr/>
        </p:nvSpPr>
        <p:spPr>
          <a:xfrm>
            <a:off x="288290" y="504190"/>
            <a:ext cx="4029710" cy="398780"/>
          </a:xfrm>
          <a:prstGeom prst="rect">
            <a:avLst/>
          </a:prstGeom>
          <a:noFill/>
        </p:spPr>
        <p:txBody>
          <a:bodyPr wrap="square" rtlCol="0" anchor="t">
            <a:spAutoFit/>
          </a:bodyPr>
          <a:p>
            <a:pPr marL="171450" indent="-171450" algn="just">
              <a:buFont typeface="Wingdings" panose="05000000000000000000" charset="0"/>
              <a:buChar char="p"/>
            </a:pPr>
            <a:r>
              <a:rPr lang="en-US" sz="1000">
                <a:latin typeface="Calibri" panose="020F0502020204030204" charset="0"/>
                <a:cs typeface="Calibri" panose="020F0502020204030204" charset="0"/>
              </a:rPr>
              <a:t>Example of Die:</a:t>
            </a:r>
            <a:r>
              <a:rPr sz="1000">
                <a:latin typeface="Calibri" panose="020F0502020204030204" charset="0"/>
                <a:cs typeface="Calibri" panose="020F0502020204030204" charset="0"/>
              </a:rPr>
              <a:t> The distribution that assigns probabilities to a number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of discrete choices is called the multinomial distribution.</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576580" y="935990"/>
            <a:ext cx="2880000" cy="801429"/>
          </a:xfrm>
          <a:prstGeom prst="rect">
            <a:avLst/>
          </a:prstGeom>
          <a:ln w="28575" cmpd="sng">
            <a:solidFill>
              <a:schemeClr val="accent6">
                <a:lumMod val="60000"/>
                <a:lumOff val="40000"/>
              </a:schemeClr>
            </a:solidFill>
            <a:prstDash val="solid"/>
          </a:ln>
        </p:spPr>
      </p:pic>
      <p:pic>
        <p:nvPicPr>
          <p:cNvPr id="4" name="图片 3"/>
          <p:cNvPicPr>
            <a:picLocks noChangeAspect="1"/>
          </p:cNvPicPr>
          <p:nvPr/>
        </p:nvPicPr>
        <p:blipFill>
          <a:blip r:embed="rId2"/>
          <a:stretch>
            <a:fillRect/>
          </a:stretch>
        </p:blipFill>
        <p:spPr>
          <a:xfrm>
            <a:off x="576580" y="1871980"/>
            <a:ext cx="2880000" cy="658768"/>
          </a:xfrm>
          <a:prstGeom prst="rect">
            <a:avLst/>
          </a:prstGeom>
          <a:ln w="28575">
            <a:solidFill>
              <a:schemeClr val="accent6">
                <a:lumMod val="60000"/>
                <a:lumOff val="40000"/>
              </a:schemeClr>
            </a:solidFill>
          </a:ln>
        </p:spPr>
      </p:pic>
      <p:pic>
        <p:nvPicPr>
          <p:cNvPr id="5" name="图片 4"/>
          <p:cNvPicPr>
            <a:picLocks noChangeAspect="1"/>
          </p:cNvPicPr>
          <p:nvPr/>
        </p:nvPicPr>
        <p:blipFill>
          <a:blip r:embed="rId3"/>
          <a:stretch>
            <a:fillRect/>
          </a:stretch>
        </p:blipFill>
        <p:spPr>
          <a:xfrm>
            <a:off x="576580" y="2736215"/>
            <a:ext cx="3393440" cy="649605"/>
          </a:xfrm>
          <a:prstGeom prst="rect">
            <a:avLst/>
          </a:prstGeom>
          <a:ln w="28575">
            <a:solidFill>
              <a:schemeClr val="accent6">
                <a:lumMod val="60000"/>
                <a:lumOff val="40000"/>
              </a:schemeClr>
            </a:solidFill>
          </a:ln>
        </p:spPr>
      </p:pic>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Axioms of Probability Theory</a:t>
            </a:r>
            <a:endParaRPr lang="en-US" sz="1200">
              <a:solidFill>
                <a:srgbClr val="FFFFFF"/>
              </a:solidFill>
              <a:latin typeface="Arial" panose="020B0604020202020204"/>
            </a:endParaRPr>
          </a:p>
        </p:txBody>
      </p:sp>
      <p:sp>
        <p:nvSpPr>
          <p:cNvPr id="10" name="文本框 9"/>
          <p:cNvSpPr txBox="1"/>
          <p:nvPr/>
        </p:nvSpPr>
        <p:spPr>
          <a:xfrm>
            <a:off x="289560" y="682625"/>
            <a:ext cx="4029710" cy="209169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When dealing with the rolls of a die, we call the set S = {1, 2, 3, 4, 5, 6} the</a:t>
            </a:r>
            <a:r>
              <a:rPr sz="1000" b="1">
                <a:solidFill>
                  <a:srgbClr val="3332B1"/>
                </a:solidFill>
                <a:latin typeface="Calibri" panose="020F0502020204030204" charset="0"/>
                <a:cs typeface="Calibri" panose="020F0502020204030204" charset="0"/>
              </a:rPr>
              <a:t> sample space</a:t>
            </a:r>
            <a:r>
              <a:rPr sz="1000">
                <a:latin typeface="Calibri" panose="020F0502020204030204" charset="0"/>
                <a:cs typeface="Calibri" panose="020F0502020204030204" charset="0"/>
              </a:rPr>
              <a:t> or </a:t>
            </a:r>
            <a:r>
              <a:rPr sz="1000" b="1">
                <a:solidFill>
                  <a:srgbClr val="3332B1"/>
                </a:solidFill>
                <a:latin typeface="Calibri" panose="020F0502020204030204" charset="0"/>
                <a:cs typeface="Calibri" panose="020F0502020204030204" charset="0"/>
              </a:rPr>
              <a:t>outcome</a:t>
            </a:r>
            <a:r>
              <a:rPr lang="en-US" sz="1000" b="1">
                <a:solidFill>
                  <a:srgbClr val="3332B1"/>
                </a:solidFill>
                <a:latin typeface="Calibri" panose="020F0502020204030204" charset="0"/>
                <a:cs typeface="Calibri" panose="020F0502020204030204" charset="0"/>
              </a:rPr>
              <a:t> </a:t>
            </a:r>
            <a:r>
              <a:rPr sz="1000" b="1">
                <a:solidFill>
                  <a:srgbClr val="3332B1"/>
                </a:solidFill>
                <a:latin typeface="Calibri" panose="020F0502020204030204" charset="0"/>
                <a:cs typeface="Calibri" panose="020F0502020204030204" charset="0"/>
              </a:rPr>
              <a:t>space</a:t>
            </a:r>
            <a:r>
              <a:rPr sz="1000">
                <a:latin typeface="Calibri" panose="020F0502020204030204" charset="0"/>
                <a:cs typeface="Calibri" panose="020F0502020204030204" charset="0"/>
              </a:rPr>
              <a:t>, where each element is an </a:t>
            </a:r>
            <a:r>
              <a:rPr sz="1000" b="1">
                <a:solidFill>
                  <a:srgbClr val="3332B1"/>
                </a:solidFill>
                <a:latin typeface="Calibri" panose="020F0502020204030204" charset="0"/>
                <a:cs typeface="Calibri" panose="020F0502020204030204" charset="0"/>
              </a:rPr>
              <a:t>outcome</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An </a:t>
            </a:r>
            <a:r>
              <a:rPr sz="1000" b="1">
                <a:solidFill>
                  <a:srgbClr val="3332B1"/>
                </a:solidFill>
                <a:latin typeface="Calibri" panose="020F0502020204030204" charset="0"/>
                <a:cs typeface="Calibri" panose="020F0502020204030204" charset="0"/>
              </a:rPr>
              <a:t>event</a:t>
            </a:r>
            <a:r>
              <a:rPr sz="1000">
                <a:latin typeface="Calibri" panose="020F0502020204030204" charset="0"/>
                <a:cs typeface="Calibri" panose="020F0502020204030204" charset="0"/>
              </a:rPr>
              <a:t> is a set of outcomes from a given sample space.</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For instance, “seeing a 5” ({5}) and “seeing an odd number” ({1, 3, 5}) are both valid events of</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rolling a die.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Note that if the outcome of a random experiment is in event A, then event A has</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occurred. </a:t>
            </a: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solidFill>
                  <a:srgbClr val="3332B1"/>
                </a:solidFill>
                <a:latin typeface="Calibri" panose="020F0502020204030204" charset="0"/>
                <a:cs typeface="Calibri" panose="020F0502020204030204" charset="0"/>
              </a:rPr>
              <a:t>That is to say, if 3 dots faced up after rolling a die, since 3 ∈ {1, 3, 5}, we can say that the</a:t>
            </a:r>
            <a:r>
              <a:rPr lang="en-US" sz="1000">
                <a:solidFill>
                  <a:srgbClr val="3332B1"/>
                </a:solidFill>
                <a:latin typeface="Calibri" panose="020F0502020204030204" charset="0"/>
                <a:cs typeface="Calibri" panose="020F0502020204030204" charset="0"/>
              </a:rPr>
              <a:t> </a:t>
            </a:r>
            <a:r>
              <a:rPr sz="1000">
                <a:solidFill>
                  <a:srgbClr val="3332B1"/>
                </a:solidFill>
                <a:latin typeface="Calibri" panose="020F0502020204030204" charset="0"/>
                <a:cs typeface="Calibri" panose="020F0502020204030204" charset="0"/>
              </a:rPr>
              <a:t>event “seeing an odd number” has occurred.</a:t>
            </a:r>
            <a:endParaRPr sz="1000">
              <a:solidFill>
                <a:srgbClr val="3332B1"/>
              </a:solidFill>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Axioms of Probability Theory</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289560" y="682625"/>
                <a:ext cx="4029710" cy="227457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Formally, probability can be thought of as a function that maps </a:t>
                </a:r>
                <a:r>
                  <a:rPr sz="1000" b="1">
                    <a:solidFill>
                      <a:srgbClr val="3332B1"/>
                    </a:solidFill>
                    <a:latin typeface="Calibri" panose="020F0502020204030204" charset="0"/>
                    <a:cs typeface="Calibri" panose="020F0502020204030204" charset="0"/>
                  </a:rPr>
                  <a:t>a set to a real value</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The probability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of an event A in the given sample space S, denoted as P(A), </a:t>
                </a:r>
                <a:r>
                  <a:rPr sz="1000" b="1">
                    <a:solidFill>
                      <a:srgbClr val="3332B1"/>
                    </a:solidFill>
                    <a:latin typeface="Calibri" panose="020F0502020204030204" charset="0"/>
                    <a:cs typeface="Calibri" panose="020F0502020204030204" charset="0"/>
                  </a:rPr>
                  <a:t>satisfies the following properties</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For any event A, its probability is</a:t>
                </a:r>
                <a:r>
                  <a:rPr sz="1000" b="1">
                    <a:solidFill>
                      <a:srgbClr val="3332B1"/>
                    </a:solidFill>
                    <a:latin typeface="Calibri" panose="020F0502020204030204" charset="0"/>
                    <a:cs typeface="Calibri" panose="020F0502020204030204" charset="0"/>
                  </a:rPr>
                  <a:t> never negative</a:t>
                </a:r>
                <a:r>
                  <a:rPr sz="1000">
                    <a:latin typeface="Calibri" panose="020F0502020204030204" charset="0"/>
                    <a:cs typeface="Calibri" panose="020F0502020204030204" charset="0"/>
                  </a:rPr>
                  <a:t>, i.e., P(A) ≥ 0</a:t>
                </a:r>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ü"/>
                </a:pPr>
                <a:endParaRPr lang="en-US"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Probability of the entire sample space is 1, i.e., </a:t>
                </a:r>
                <a:r>
                  <a:rPr sz="1000" b="1">
                    <a:solidFill>
                      <a:srgbClr val="3332B1"/>
                    </a:solidFill>
                    <a:latin typeface="Calibri" panose="020F0502020204030204" charset="0"/>
                    <a:cs typeface="Calibri" panose="020F0502020204030204" charset="0"/>
                  </a:rPr>
                  <a:t>P(S) = 1</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ü"/>
                </a:pP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For any countable sequence of events </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1</m:t>
                        </m:r>
                      </m:sub>
                    </m:sSub>
                  </m:oMath>
                </a14:m>
                <a:r>
                  <a:rPr sz="1000">
                    <a:latin typeface="Calibri" panose="020F0502020204030204" charset="0"/>
                    <a:cs typeface="Calibri" panose="020F0502020204030204" charset="0"/>
                  </a:rPr>
                  <a:t>, </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2</m:t>
                        </m:r>
                      </m:sub>
                    </m:sSub>
                  </m:oMath>
                </a14:m>
                <a:r>
                  <a:rPr sz="1000">
                    <a:latin typeface="Calibri" panose="020F0502020204030204" charset="0"/>
                    <a:cs typeface="Calibri" panose="020F0502020204030204" charset="0"/>
                  </a:rPr>
                  <a:t>, . . . that are mutually exclusive (</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𝑖</m:t>
                        </m:r>
                      </m:sub>
                    </m:sSub>
                  </m:oMath>
                </a14:m>
                <a:r>
                  <a:rPr sz="1000">
                    <a:latin typeface="Calibri" panose="020F0502020204030204" charset="0"/>
                    <a:cs typeface="Calibri" panose="020F0502020204030204" charset="0"/>
                  </a:rPr>
                  <a:t>∩</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𝑗</m:t>
                        </m:r>
                      </m:sub>
                    </m:sSub>
                  </m:oMath>
                </a14:m>
                <a:r>
                  <a:rPr sz="1000">
                    <a:latin typeface="Calibri" panose="020F0502020204030204" charset="0"/>
                    <a:cs typeface="Calibri" panose="020F0502020204030204" charset="0"/>
                  </a:rPr>
                  <a:t> = ∅ for all</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 </a:t>
                </a:r>
                <a14:m>
                  <m:oMath xmlns:m="http://schemas.openxmlformats.org/officeDocument/2006/math">
                    <m:r>
                      <a:rPr lang="en-US" sz="1000" i="1">
                        <a:latin typeface="Cambria Math" panose="02040503050406030204" charset="0"/>
                        <a:cs typeface="Cambria Math" panose="02040503050406030204" charset="0"/>
                      </a:rPr>
                      <m:t>≠</m:t>
                    </m:r>
                  </m:oMath>
                </a14:m>
                <a:r>
                  <a:rPr sz="1000">
                    <a:latin typeface="Calibri" panose="020F0502020204030204" charset="0"/>
                    <a:cs typeface="Calibri" panose="020F0502020204030204" charset="0"/>
                  </a:rPr>
                  <a:t> j), the probability that any happens is </a:t>
                </a:r>
                <a:r>
                  <a:rPr sz="1000" b="1">
                    <a:solidFill>
                      <a:srgbClr val="3332B1"/>
                    </a:solidFill>
                    <a:latin typeface="Calibri" panose="020F0502020204030204" charset="0"/>
                    <a:cs typeface="Calibri" panose="020F0502020204030204" charset="0"/>
                  </a:rPr>
                  <a:t>equal to the sum of their individual probabilities</a:t>
                </a:r>
                <a:r>
                  <a:rPr sz="1000">
                    <a:latin typeface="Calibri" panose="020F0502020204030204" charset="0"/>
                    <a:cs typeface="Calibri" panose="020F0502020204030204" charset="0"/>
                  </a:rPr>
                  <a:t>,</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i.e., </a:t>
                </a:r>
                <a:endParaRPr sz="1000">
                  <a:latin typeface="Calibri" panose="020F0502020204030204" charset="0"/>
                  <a:cs typeface="Calibri" panose="020F0502020204030204" charset="0"/>
                </a:endParaRPr>
              </a:p>
              <a:p>
                <a:pPr indent="0" algn="just">
                  <a:buFont typeface="Wingdings" panose="05000000000000000000" charset="0"/>
                  <a:buNone/>
                </a:pP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P(</a:t>
                </a:r>
                <a14:m>
                  <m:oMath xmlns:m="http://schemas.openxmlformats.org/officeDocument/2006/math">
                    <m:nary>
                      <m:naryPr>
                        <m:chr m:val="⋃"/>
                        <m:limLoc m:val="subSup"/>
                        <m:ctrlPr>
                          <a:rPr lang="en-US" sz="1000" i="1">
                            <a:latin typeface="Cambria Math" panose="02040503050406030204" charset="0"/>
                            <a:cs typeface="Cambria Math" panose="02040503050406030204" charset="0"/>
                          </a:rPr>
                        </m:ctrlPr>
                      </m:naryPr>
                      <m:sub>
                        <m:r>
                          <a:rPr lang="en-US" sz="1000" i="1">
                            <a:latin typeface="Cambria Math" panose="02040503050406030204" charset="0"/>
                            <a:cs typeface="Cambria Math" panose="02040503050406030204" charset="0"/>
                          </a:rPr>
                          <m:t>𝑖</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1</m:t>
                        </m:r>
                      </m:sub>
                      <m:sup>
                        <m:r>
                          <a:rPr lang="en-US" sz="1000" i="1">
                            <a:latin typeface="Cambria Math" panose="02040503050406030204" charset="0"/>
                            <a:cs typeface="Cambria Math" panose="02040503050406030204" charset="0"/>
                          </a:rPr>
                          <m:t>∞</m:t>
                        </m:r>
                      </m:sup>
                      <m:e>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𝑖</m:t>
                            </m:r>
                          </m:sub>
                        </m:sSub>
                      </m:e>
                    </m:nary>
                  </m:oMath>
                </a14:m>
                <a:r>
                  <a:rPr sz="1000">
                    <a:latin typeface="Calibri" panose="020F0502020204030204" charset="0"/>
                    <a:cs typeface="Calibri" panose="020F0502020204030204" charset="0"/>
                  </a:rPr>
                  <a:t>) = </a:t>
                </a:r>
                <a14:m>
                  <m:oMath xmlns:m="http://schemas.openxmlformats.org/officeDocument/2006/math">
                    <m:nary>
                      <m:naryPr>
                        <m:chr m:val="∑"/>
                        <m:limLoc m:val="subSup"/>
                        <m:ctrlPr>
                          <a:rPr lang="en-US" sz="1000" i="1">
                            <a:latin typeface="Cambria Math" panose="02040503050406030204" charset="0"/>
                            <a:cs typeface="Cambria Math" panose="02040503050406030204" charset="0"/>
                          </a:rPr>
                        </m:ctrlPr>
                      </m:naryPr>
                      <m:sub>
                        <m:r>
                          <a:rPr lang="en-US" sz="1000" i="1">
                            <a:latin typeface="Cambria Math" panose="02040503050406030204" charset="0"/>
                            <a:cs typeface="Cambria Math" panose="02040503050406030204" charset="0"/>
                          </a:rPr>
                          <m:t>𝑖</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1</m:t>
                        </m:r>
                      </m:sub>
                      <m:sup>
                        <m:r>
                          <a:rPr lang="en-US" sz="1000" i="1">
                            <a:latin typeface="Cambria Math" panose="02040503050406030204" charset="0"/>
                            <a:cs typeface="Cambria Math" panose="02040503050406030204" charset="0"/>
                          </a:rPr>
                          <m:t>∞</m:t>
                        </m:r>
                      </m:sup>
                      <m:e>
                        <m:r>
                          <a:rPr lang="en-US" sz="1000" i="1">
                            <a:latin typeface="Cambria Math" panose="02040503050406030204" charset="0"/>
                            <a:cs typeface="Cambria Math" panose="02040503050406030204" charset="0"/>
                          </a:rPr>
                          <m:t>𝑃</m:t>
                        </m:r>
                        <m:r>
                          <a:rPr lang="en-US" sz="1000" i="1">
                            <a:latin typeface="Cambria Math" panose="02040503050406030204" charset="0"/>
                            <a:cs typeface="Cambria Math" panose="02040503050406030204" charset="0"/>
                          </a:rPr>
                          <m:t>(</m:t>
                        </m:r>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𝐴</m:t>
                            </m:r>
                          </m:e>
                          <m:sub>
                            <m:r>
                              <a:rPr lang="en-US" sz="1000" i="1">
                                <a:latin typeface="Cambria Math" panose="02040503050406030204" charset="0"/>
                                <a:cs typeface="Cambria Math" panose="02040503050406030204" charset="0"/>
                              </a:rPr>
                              <m:t>𝑖</m:t>
                            </m:r>
                          </m:sub>
                        </m:sSub>
                        <m:r>
                          <a:rPr lang="en-US" sz="1000" i="1">
                            <a:latin typeface="Cambria Math" panose="02040503050406030204" charset="0"/>
                            <a:cs typeface="Cambria Math" panose="02040503050406030204" charset="0"/>
                          </a:rPr>
                          <m:t>)</m:t>
                        </m:r>
                      </m:e>
                    </m:nary>
                  </m:oMath>
                </a14:m>
                <a:r>
                  <a:rPr sz="1000">
                    <a:latin typeface="Calibri" panose="020F0502020204030204" charset="0"/>
                    <a:cs typeface="Calibri" panose="020F0502020204030204" charset="0"/>
                  </a:rPr>
                  <a:t>.</a:t>
                </a:r>
                <a:r>
                  <a:rPr lang="en-US" sz="1000">
                    <a:latin typeface="Calibri" panose="020F0502020204030204" charset="0"/>
                    <a:cs typeface="Calibri" panose="020F0502020204030204" charset="0"/>
                  </a:rPr>
                  <a:t> </a:t>
                </a:r>
                <a:endParaRPr lang="en-US"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89560" y="682625"/>
                <a:ext cx="4029710" cy="2274570"/>
              </a:xfrm>
              <a:prstGeom prst="rect">
                <a:avLst/>
              </a:prstGeom>
              <a:blipFill rotWithShape="1">
                <a:blip r:embed="rId1"/>
                <a:stretch>
                  <a:fillRect b="-6812"/>
                </a:stretch>
              </a:blipFill>
            </p:spPr>
            <p:txBody>
              <a:bodyPr/>
              <a:lstStyle/>
              <a:p>
                <a:r>
                  <a:rPr lang="zh-CN" alt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Vectors: Length, Dimensionality ,and Shape</a:t>
            </a:r>
            <a:endParaRPr lang="en-US" sz="1200">
              <a:solidFill>
                <a:srgbClr val="FFFFFF"/>
              </a:solidFill>
              <a:latin typeface="Arial" panose="020B0604020202020204"/>
            </a:endParaRPr>
          </a:p>
        </p:txBody>
      </p:sp>
      <p:sp>
        <p:nvSpPr>
          <p:cNvPr id="3" name="文本框 2"/>
          <p:cNvSpPr txBox="1"/>
          <p:nvPr/>
        </p:nvSpPr>
        <p:spPr>
          <a:xfrm>
            <a:off x="288290" y="2376170"/>
            <a:ext cx="4105910" cy="706755"/>
          </a:xfrm>
          <a:prstGeom prst="rect">
            <a:avLst/>
          </a:prstGeom>
          <a:noFill/>
        </p:spPr>
        <p:txBody>
          <a:bodyPr wrap="square" rtlCol="0" anchor="t">
            <a:spAutoFit/>
          </a:bodyPr>
          <a:p>
            <a:pPr marL="171450" indent="-171450" algn="just">
              <a:buFont typeface="Wingdings" panose="05000000000000000000" charset="0"/>
              <a:buChar char="p"/>
            </a:pPr>
            <a:r>
              <a:rPr lang="zh-CN" altLang="en-US" sz="1000">
                <a:latin typeface="Calibri" panose="020F0502020204030204" charset="0"/>
                <a:ea typeface="微软雅黑" panose="020B0503020204020204" charset="-122"/>
                <a:cs typeface="Calibri" panose="020F0502020204030204" charset="0"/>
              </a:rPr>
              <a:t>To clarify, we use the </a:t>
            </a:r>
            <a:r>
              <a:rPr lang="zh-CN" altLang="en-US" sz="1000" b="1">
                <a:solidFill>
                  <a:srgbClr val="3332B1"/>
                </a:solidFill>
                <a:latin typeface="Calibri" panose="020F0502020204030204" charset="0"/>
                <a:ea typeface="微软雅黑" panose="020B0503020204020204" charset="-122"/>
                <a:cs typeface="Calibri" panose="020F0502020204030204" charset="0"/>
              </a:rPr>
              <a:t>dimensionality of a vector or an axis</a:t>
            </a:r>
            <a:r>
              <a:rPr lang="zh-CN" altLang="en-US" sz="1000">
                <a:latin typeface="Calibri" panose="020F0502020204030204" charset="0"/>
                <a:ea typeface="微软雅黑" panose="020B0503020204020204" charset="-122"/>
                <a:cs typeface="Calibri" panose="020F0502020204030204" charset="0"/>
              </a:rPr>
              <a:t> to refer to its length, i.e., the</a:t>
            </a:r>
            <a:r>
              <a:rPr lang="en-US" altLang="zh-CN" sz="1000">
                <a:latin typeface="Calibri" panose="020F0502020204030204" charset="0"/>
                <a:ea typeface="微软雅黑" panose="020B0503020204020204" charset="-122"/>
                <a:cs typeface="Calibri" panose="020F0502020204030204" charset="0"/>
              </a:rPr>
              <a:t> </a:t>
            </a:r>
            <a:r>
              <a:rPr lang="zh-CN" altLang="en-US" sz="1000">
                <a:latin typeface="Calibri" panose="020F0502020204030204" charset="0"/>
                <a:ea typeface="微软雅黑" panose="020B0503020204020204" charset="-122"/>
                <a:cs typeface="Calibri" panose="020F0502020204030204" charset="0"/>
              </a:rPr>
              <a:t>number of elements of a vector or an axis. </a:t>
            </a:r>
            <a:endParaRPr lang="zh-CN" altLang="en-US"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r>
              <a:rPr lang="zh-CN" altLang="en-US" sz="1000">
                <a:latin typeface="Calibri" panose="020F0502020204030204" charset="0"/>
                <a:ea typeface="微软雅黑" panose="020B0503020204020204" charset="-122"/>
                <a:cs typeface="Calibri" panose="020F0502020204030204" charset="0"/>
              </a:rPr>
              <a:t>However, we use </a:t>
            </a:r>
            <a:r>
              <a:rPr lang="zh-CN" altLang="en-US" sz="1000" b="1">
                <a:solidFill>
                  <a:srgbClr val="3332B1"/>
                </a:solidFill>
                <a:latin typeface="Calibri" panose="020F0502020204030204" charset="0"/>
                <a:ea typeface="微软雅黑" panose="020B0503020204020204" charset="-122"/>
                <a:cs typeface="Calibri" panose="020F0502020204030204" charset="0"/>
              </a:rPr>
              <a:t>the dimensionality of a tensor</a:t>
            </a:r>
            <a:r>
              <a:rPr lang="zh-CN" altLang="en-US" sz="1000">
                <a:latin typeface="Calibri" panose="020F0502020204030204" charset="0"/>
                <a:ea typeface="微软雅黑" panose="020B0503020204020204" charset="-122"/>
                <a:cs typeface="Calibri" panose="020F0502020204030204" charset="0"/>
              </a:rPr>
              <a:t> to refer</a:t>
            </a:r>
            <a:r>
              <a:rPr lang="en-US" altLang="zh-CN" sz="1000">
                <a:latin typeface="Calibri" panose="020F0502020204030204" charset="0"/>
                <a:ea typeface="微软雅黑" panose="020B0503020204020204" charset="-122"/>
                <a:cs typeface="Calibri" panose="020F0502020204030204" charset="0"/>
              </a:rPr>
              <a:t> </a:t>
            </a:r>
            <a:r>
              <a:rPr lang="zh-CN" altLang="en-US" sz="1000">
                <a:latin typeface="Calibri" panose="020F0502020204030204" charset="0"/>
                <a:ea typeface="微软雅黑" panose="020B0503020204020204" charset="-122"/>
                <a:cs typeface="Calibri" panose="020F0502020204030204" charset="0"/>
              </a:rPr>
              <a:t>to the number of axes that a tensor has.</a:t>
            </a:r>
            <a:endParaRPr lang="zh-CN" altLang="en-US" sz="1000">
              <a:latin typeface="Calibri" panose="020F0502020204030204" charset="0"/>
              <a:ea typeface="微软雅黑" panose="020B0503020204020204" charset="-122"/>
              <a:cs typeface="Calibri" panose="020F0502020204030204" charset="0"/>
            </a:endParaRPr>
          </a:p>
        </p:txBody>
      </p:sp>
      <p:grpSp>
        <p:nvGrpSpPr>
          <p:cNvPr id="6" name="组合 5"/>
          <p:cNvGrpSpPr/>
          <p:nvPr/>
        </p:nvGrpSpPr>
        <p:grpSpPr>
          <a:xfrm>
            <a:off x="504825" y="956945"/>
            <a:ext cx="1438910" cy="676910"/>
            <a:chOff x="454" y="1815"/>
            <a:chExt cx="2266" cy="1066"/>
          </a:xfrm>
        </p:grpSpPr>
        <p:pic>
          <p:nvPicPr>
            <p:cNvPr id="4" name="图片 3"/>
            <p:cNvPicPr>
              <a:picLocks noChangeAspect="1"/>
            </p:cNvPicPr>
            <p:nvPr/>
          </p:nvPicPr>
          <p:blipFill>
            <a:blip r:embed="rId1"/>
            <a:stretch>
              <a:fillRect/>
            </a:stretch>
          </p:blipFill>
          <p:spPr>
            <a:xfrm>
              <a:off x="454" y="1815"/>
              <a:ext cx="2267" cy="854"/>
            </a:xfrm>
            <a:prstGeom prst="rect">
              <a:avLst/>
            </a:prstGeom>
          </p:spPr>
        </p:pic>
        <p:pic>
          <p:nvPicPr>
            <p:cNvPr id="5" name="图片 4"/>
            <p:cNvPicPr>
              <a:picLocks noChangeAspect="1"/>
            </p:cNvPicPr>
            <p:nvPr/>
          </p:nvPicPr>
          <p:blipFill>
            <a:blip r:embed="rId2"/>
            <a:stretch>
              <a:fillRect/>
            </a:stretch>
          </p:blipFill>
          <p:spPr>
            <a:xfrm>
              <a:off x="454" y="2463"/>
              <a:ext cx="2267" cy="419"/>
            </a:xfrm>
            <a:prstGeom prst="rect">
              <a:avLst/>
            </a:prstGeom>
          </p:spPr>
        </p:pic>
      </p:grpSp>
      <p:pic>
        <p:nvPicPr>
          <p:cNvPr id="7" name="图片 6"/>
          <p:cNvPicPr>
            <a:picLocks noChangeAspect="1"/>
          </p:cNvPicPr>
          <p:nvPr/>
        </p:nvPicPr>
        <p:blipFill>
          <a:blip r:embed="rId3"/>
          <a:stretch>
            <a:fillRect/>
          </a:stretch>
        </p:blipFill>
        <p:spPr>
          <a:xfrm>
            <a:off x="3024505" y="575945"/>
            <a:ext cx="789305" cy="681355"/>
          </a:xfrm>
          <a:prstGeom prst="rect">
            <a:avLst/>
          </a:prstGeom>
        </p:spPr>
      </p:pic>
      <p:pic>
        <p:nvPicPr>
          <p:cNvPr id="8" name="图片 7"/>
          <p:cNvPicPr>
            <a:picLocks noChangeAspect="1"/>
          </p:cNvPicPr>
          <p:nvPr/>
        </p:nvPicPr>
        <p:blipFill>
          <a:blip r:embed="rId4"/>
          <a:stretch>
            <a:fillRect/>
          </a:stretch>
        </p:blipFill>
        <p:spPr>
          <a:xfrm>
            <a:off x="3024505" y="1478280"/>
            <a:ext cx="1046480" cy="6115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Random Variables</a:t>
            </a:r>
            <a:endParaRPr lang="en-US" sz="1200">
              <a:solidFill>
                <a:srgbClr val="FFFFFF"/>
              </a:solidFill>
              <a:latin typeface="Arial" panose="020B0604020202020204"/>
            </a:endParaRPr>
          </a:p>
        </p:txBody>
      </p:sp>
      <p:sp>
        <p:nvSpPr>
          <p:cNvPr id="10" name="文本框 9"/>
          <p:cNvSpPr txBox="1"/>
          <p:nvPr/>
        </p:nvSpPr>
        <p:spPr>
          <a:xfrm>
            <a:off x="288290" y="360045"/>
            <a:ext cx="4029710" cy="301498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In our random experiment of casting a die, we introduced the notion of a </a:t>
            </a:r>
            <a:r>
              <a:rPr sz="1000" b="1">
                <a:solidFill>
                  <a:srgbClr val="3332B1"/>
                </a:solidFill>
                <a:latin typeface="Calibri" panose="020F0502020204030204" charset="0"/>
                <a:cs typeface="Calibri" panose="020F0502020204030204" charset="0"/>
              </a:rPr>
              <a:t>random variable</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A ran</a:t>
            </a:r>
            <a:r>
              <a:rPr lang="en-US" sz="1000">
                <a:latin typeface="Calibri" panose="020F0502020204030204" charset="0"/>
                <a:cs typeface="Calibri" panose="020F0502020204030204" charset="0"/>
              </a:rPr>
              <a:t>d</a:t>
            </a:r>
            <a:r>
              <a:rPr sz="1000">
                <a:latin typeface="Calibri" panose="020F0502020204030204" charset="0"/>
                <a:cs typeface="Calibri" panose="020F0502020204030204" charset="0"/>
              </a:rPr>
              <a:t>om variable can be pretty much any quantity and is not deterministic. It could take one value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among a set of possibilities in a random experiment.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Consider a random variable X whose value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is in the sample space S = {1, 2, 3, 4, 5, 6} of rolling a die.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We can denote the event “seeing a 5”</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as {X = 5} or X = 5, and its probability as P({X = 5}) or P(X = 5).</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By P(X = a), we make a</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distinction between the random variable X and the values (e.g., a) that X can take.</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For a compact notation, on one hand, we can just </a:t>
            </a:r>
            <a:r>
              <a:rPr sz="1000" b="1">
                <a:solidFill>
                  <a:srgbClr val="3332B1"/>
                </a:solidFill>
                <a:latin typeface="Calibri" panose="020F0502020204030204" charset="0"/>
                <a:cs typeface="Calibri" panose="020F0502020204030204" charset="0"/>
              </a:rPr>
              <a:t>denote P(X) as the distribution over the random variable X</a:t>
            </a:r>
            <a:r>
              <a:rPr sz="1000">
                <a:latin typeface="Calibri" panose="020F0502020204030204" charset="0"/>
                <a:cs typeface="Calibri" panose="020F0502020204030204" charset="0"/>
              </a:rPr>
              <a:t>: the distribution tells us the probability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that X takes any value.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On the other hand, we can simply write </a:t>
            </a:r>
            <a:r>
              <a:rPr sz="1000" b="1">
                <a:solidFill>
                  <a:srgbClr val="3332B1"/>
                </a:solidFill>
                <a:latin typeface="Calibri" panose="020F0502020204030204" charset="0"/>
                <a:cs typeface="Calibri" panose="020F0502020204030204" charset="0"/>
              </a:rPr>
              <a:t>P(a) to denote the probability</a:t>
            </a:r>
            <a:r>
              <a:rPr sz="1000">
                <a:latin typeface="Calibri" panose="020F0502020204030204" charset="0"/>
                <a:cs typeface="Calibri" panose="020F0502020204030204" charset="0"/>
              </a:rPr>
              <a:t> that</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 random variable takes the value a.</a:t>
            </a:r>
            <a:endParaRPr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Random Variables</a:t>
            </a:r>
            <a:endParaRPr lang="en-US" sz="1200">
              <a:solidFill>
                <a:srgbClr val="FFFFFF"/>
              </a:solidFill>
              <a:latin typeface="Arial" panose="020B0604020202020204"/>
            </a:endParaRPr>
          </a:p>
        </p:txBody>
      </p:sp>
      <p:sp>
        <p:nvSpPr>
          <p:cNvPr id="10" name="文本框 9"/>
          <p:cNvSpPr txBox="1"/>
          <p:nvPr/>
        </p:nvSpPr>
        <p:spPr>
          <a:xfrm>
            <a:off x="288290" y="360045"/>
            <a:ext cx="4029710" cy="163004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Since an event in probability theory is a set of outcomes from</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the sample space, we can specify a range of values for a random variable to take.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For example,</a:t>
            </a: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P(1 ≤ X ≤ 3) denotes the probability of the event {1 ≤ X ≤ 3}, which means {X = 1, 2, or, 3}.</a:t>
            </a:r>
            <a:endParaRPr sz="1000">
              <a:latin typeface="Calibri" panose="020F0502020204030204" charset="0"/>
              <a:cs typeface="Calibri" panose="020F0502020204030204" charset="0"/>
            </a:endParaRPr>
          </a:p>
          <a:p>
            <a:pPr marL="171450" indent="-171450" algn="just">
              <a:buFont typeface="Wingdings" panose="05000000000000000000" charset="0"/>
              <a:buChar char="ü"/>
            </a:pP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Equivalently, P(1 ≤ X ≤ 3) represents the probability that the random variable X can take a</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value from {1, 2, 3}</a:t>
            </a:r>
            <a:endParaRPr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Dealing with Multiple Random Variables</a:t>
            </a:r>
            <a:endParaRPr lang="en-US" sz="1200">
              <a:solidFill>
                <a:srgbClr val="FFFFFF"/>
              </a:solidFill>
              <a:latin typeface="Arial" panose="020B0604020202020204"/>
            </a:endParaRPr>
          </a:p>
        </p:txBody>
      </p:sp>
      <p:sp>
        <p:nvSpPr>
          <p:cNvPr id="10" name="文本框 9"/>
          <p:cNvSpPr txBox="1"/>
          <p:nvPr/>
        </p:nvSpPr>
        <p:spPr>
          <a:xfrm>
            <a:off x="289560" y="575945"/>
            <a:ext cx="4029710" cy="209169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Very often, we will want to consider </a:t>
            </a:r>
            <a:r>
              <a:rPr sz="1000" b="1">
                <a:solidFill>
                  <a:srgbClr val="3332B1"/>
                </a:solidFill>
                <a:latin typeface="Calibri" panose="020F0502020204030204" charset="0"/>
                <a:cs typeface="Calibri" panose="020F0502020204030204" charset="0"/>
              </a:rPr>
              <a:t>more than one random variable</a:t>
            </a:r>
            <a:r>
              <a:rPr sz="1000">
                <a:latin typeface="Calibri" panose="020F0502020204030204" charset="0"/>
                <a:cs typeface="Calibri" panose="020F0502020204030204" charset="0"/>
              </a:rPr>
              <a:t> at a time.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For instance, we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may want to model the relationship between diseases and symptoms.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Given a disease and a symptom, say “flu” and “cough”, either may or may not occur in a patient with some probability.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While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we hope that the probability of both would be close to zero, we may want to estimate these probabilities and their relationships to each other so that we may apply our inferences to effect better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medical care.</a:t>
            </a:r>
            <a:endParaRPr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Joint Probability</a:t>
            </a:r>
            <a:endParaRPr lang="en-US" sz="1200">
              <a:solidFill>
                <a:srgbClr val="FFFFFF"/>
              </a:solidFill>
              <a:latin typeface="Arial" panose="020B0604020202020204"/>
            </a:endParaRPr>
          </a:p>
        </p:txBody>
      </p:sp>
      <p:sp>
        <p:nvSpPr>
          <p:cNvPr id="10" name="文本框 9"/>
          <p:cNvSpPr txBox="1"/>
          <p:nvPr/>
        </p:nvSpPr>
        <p:spPr>
          <a:xfrm>
            <a:off x="144145" y="431800"/>
            <a:ext cx="4029710" cy="239966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The first is called the </a:t>
            </a:r>
            <a:r>
              <a:rPr sz="1000" b="1">
                <a:solidFill>
                  <a:srgbClr val="3332B1"/>
                </a:solidFill>
                <a:latin typeface="Calibri" panose="020F0502020204030204" charset="0"/>
                <a:cs typeface="Calibri" panose="020F0502020204030204" charset="0"/>
              </a:rPr>
              <a:t>joint probability</a:t>
            </a:r>
            <a:r>
              <a:rPr sz="1000">
                <a:latin typeface="Calibri" panose="020F0502020204030204" charset="0"/>
                <a:cs typeface="Calibri" panose="020F0502020204030204" charset="0"/>
              </a:rPr>
              <a:t> P(A = a, B = b).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Given any values a and b, the joint probability lets us answer, what is the probability that </a:t>
            </a:r>
            <a:r>
              <a:rPr sz="1000">
                <a:solidFill>
                  <a:srgbClr val="3332B1"/>
                </a:solidFill>
                <a:latin typeface="Calibri" panose="020F0502020204030204" charset="0"/>
                <a:cs typeface="Calibri" panose="020F0502020204030204" charset="0"/>
              </a:rPr>
              <a:t>A = a and B = b</a:t>
            </a:r>
            <a:r>
              <a:rPr sz="1000" b="1">
                <a:solidFill>
                  <a:srgbClr val="3332B1"/>
                </a:solidFill>
                <a:latin typeface="Calibri" panose="020F0502020204030204" charset="0"/>
                <a:cs typeface="Calibri" panose="020F0502020204030204" charset="0"/>
              </a:rPr>
              <a:t> simultaneously</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solidFill>
                  <a:schemeClr val="tx1"/>
                </a:solidFill>
                <a:latin typeface="Calibri" panose="020F0502020204030204" charset="0"/>
                <a:cs typeface="Calibri" panose="020F0502020204030204" charset="0"/>
              </a:rPr>
              <a:t>Note that for</a:t>
            </a:r>
            <a:r>
              <a:rPr lang="en-US" sz="1000">
                <a:solidFill>
                  <a:schemeClr val="tx1"/>
                </a:solidFill>
                <a:latin typeface="Calibri" panose="020F0502020204030204" charset="0"/>
                <a:cs typeface="Calibri" panose="020F0502020204030204" charset="0"/>
              </a:rPr>
              <a:t> </a:t>
            </a:r>
            <a:r>
              <a:rPr sz="1000">
                <a:solidFill>
                  <a:schemeClr val="tx1"/>
                </a:solidFill>
                <a:latin typeface="Calibri" panose="020F0502020204030204" charset="0"/>
                <a:cs typeface="Calibri" panose="020F0502020204030204" charset="0"/>
              </a:rPr>
              <a:t>any values a and b, </a:t>
            </a:r>
            <a:r>
              <a:rPr sz="1000">
                <a:solidFill>
                  <a:srgbClr val="3332B1"/>
                </a:solidFill>
                <a:latin typeface="Calibri" panose="020F0502020204030204" charset="0"/>
                <a:cs typeface="Calibri" panose="020F0502020204030204" charset="0"/>
              </a:rPr>
              <a:t>P(A = a, B = b) ≤ P(A = a). </a:t>
            </a:r>
            <a:endParaRPr sz="1000">
              <a:solidFill>
                <a:srgbClr val="3332B1"/>
              </a:solidFill>
              <a:latin typeface="Calibri" panose="020F0502020204030204" charset="0"/>
              <a:cs typeface="Calibri" panose="020F0502020204030204" charset="0"/>
            </a:endParaRPr>
          </a:p>
          <a:p>
            <a:pPr marL="171450" indent="-171450" algn="just">
              <a:buFont typeface="Wingdings" panose="05000000000000000000" charset="0"/>
              <a:buChar char="p"/>
            </a:pPr>
            <a:endParaRPr sz="1000">
              <a:solidFill>
                <a:srgbClr val="3332B1"/>
              </a:solidFill>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This has to be the case, since for A = a and</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B = b to happen, A = a has to happen and B = b also has to happen (and vice versa).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Thus, A = a</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and B = b cannot be more likely than A = a or B = b individually.</a:t>
            </a:r>
            <a:endParaRPr sz="10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Conditional Probability</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144145" y="431800"/>
                <a:ext cx="4029710" cy="140779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This brings us to an interesting ratio: 0 ≤</a:t>
                </a:r>
                <a:r>
                  <a:rPr lang="en-US" sz="1000">
                    <a:latin typeface="Calibri" panose="020F0502020204030204" charset="0"/>
                    <a:cs typeface="Calibri" panose="020F0502020204030204" charset="0"/>
                  </a:rPr>
                  <a:t>  </a:t>
                </a:r>
                <a14:m>
                  <m:oMath xmlns:m="http://schemas.openxmlformats.org/officeDocument/2006/math">
                    <m:f>
                      <m:fPr>
                        <m:ctrlPr>
                          <a:rPr lang="en-US" sz="1000" i="1">
                            <a:latin typeface="Cambria Math" panose="02040503050406030204" charset="0"/>
                            <a:cs typeface="Cambria Math" panose="02040503050406030204" charset="0"/>
                          </a:rPr>
                        </m:ctrlPr>
                      </m:fPr>
                      <m:num>
                        <m:r>
                          <a:rPr lang="en-US" sz="1000" i="1">
                            <a:latin typeface="Cambria Math" panose="02040503050406030204" charset="0"/>
                            <a:cs typeface="Cambria Math" panose="02040503050406030204" charset="0"/>
                          </a:rPr>
                          <m:t>𝑃</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𝐴</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𝑎</m:t>
                        </m:r>
                        <m:r>
                          <a:rPr lang="en-US" sz="1000" i="1">
                            <a:latin typeface="Cambria Math" panose="02040503050406030204" charset="0"/>
                            <a:cs typeface="Cambria Math" panose="02040503050406030204" charset="0"/>
                          </a:rPr>
                          <m:t>, </m:t>
                        </m:r>
                        <m:r>
                          <a:rPr lang="en-US" sz="1000" i="1">
                            <a:latin typeface="Cambria Math" panose="02040503050406030204" charset="0"/>
                            <a:cs typeface="Cambria Math" panose="02040503050406030204" charset="0"/>
                          </a:rPr>
                          <m:t>𝐵</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𝑏</m:t>
                        </m:r>
                        <m:r>
                          <a:rPr lang="en-US" sz="1000" i="1">
                            <a:latin typeface="Cambria Math" panose="02040503050406030204" charset="0"/>
                            <a:cs typeface="Cambria Math" panose="02040503050406030204" charset="0"/>
                          </a:rPr>
                          <m:t>)</m:t>
                        </m:r>
                      </m:num>
                      <m:den>
                        <m:r>
                          <a:rPr lang="en-US" sz="1000" i="1">
                            <a:latin typeface="Cambria Math" panose="02040503050406030204" charset="0"/>
                            <a:cs typeface="Cambria Math" panose="02040503050406030204" charset="0"/>
                          </a:rPr>
                          <m:t>𝑃</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𝐴</m:t>
                        </m:r>
                        <m:r>
                          <a:rPr lang="en-US" sz="1000" i="1">
                            <a:latin typeface="Cambria Math" panose="02040503050406030204" charset="0"/>
                            <a:cs typeface="Cambria Math" panose="02040503050406030204" charset="0"/>
                          </a:rPr>
                          <m:t>=</m:t>
                        </m:r>
                        <m:r>
                          <a:rPr lang="en-US" sz="1000" i="1">
                            <a:latin typeface="Cambria Math" panose="02040503050406030204" charset="0"/>
                            <a:cs typeface="Cambria Math" panose="02040503050406030204" charset="0"/>
                          </a:rPr>
                          <m:t>𝑎</m:t>
                        </m:r>
                        <m:r>
                          <a:rPr lang="en-US" sz="1000" i="1">
                            <a:latin typeface="Cambria Math" panose="02040503050406030204" charset="0"/>
                            <a:cs typeface="Cambria Math" panose="02040503050406030204" charset="0"/>
                          </a:rPr>
                          <m:t>)</m:t>
                        </m:r>
                      </m:den>
                    </m:f>
                  </m:oMath>
                </a14:m>
                <a:r>
                  <a:rPr sz="1000">
                    <a:latin typeface="Calibri" panose="020F0502020204030204" charset="0"/>
                    <a:cs typeface="Calibri" panose="020F0502020204030204" charset="0"/>
                  </a:rPr>
                  <a:t>  ≤ 1.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We call this ratio a conditional probability</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and denote it by </a:t>
                </a:r>
                <a:endParaRPr sz="1000">
                  <a:latin typeface="Calibri" panose="020F0502020204030204" charset="0"/>
                  <a:cs typeface="Calibri" panose="020F0502020204030204" charset="0"/>
                </a:endParaRPr>
              </a:p>
              <a:p>
                <a:pPr indent="0" algn="just">
                  <a:buFont typeface="Wingdings" panose="05000000000000000000" charset="0"/>
                  <a:buNone/>
                </a:pPr>
                <a:r>
                  <a:rPr lang="en-US" sz="1000">
                    <a:latin typeface="Calibri" panose="020F0502020204030204" charset="0"/>
                    <a:cs typeface="Calibri" panose="020F0502020204030204" charset="0"/>
                  </a:rPr>
                  <a:t>      </a:t>
                </a:r>
                <a:r>
                  <a:rPr lang="en-US" sz="1000" b="1">
                    <a:solidFill>
                      <a:schemeClr val="tx1"/>
                    </a:solidFill>
                    <a:latin typeface="Calibri" panose="020F0502020204030204" charset="0"/>
                    <a:cs typeface="Calibri" panose="020F0502020204030204" charset="0"/>
                  </a:rPr>
                  <a:t> </a:t>
                </a:r>
                <a:r>
                  <a:rPr sz="1000" b="1">
                    <a:solidFill>
                      <a:srgbClr val="3332B1"/>
                    </a:solidFill>
                    <a:latin typeface="Calibri" panose="020F0502020204030204" charset="0"/>
                    <a:cs typeface="Calibri" panose="020F0502020204030204" charset="0"/>
                  </a:rPr>
                  <a:t>P(B = b | A = a)</a:t>
                </a:r>
                <a:r>
                  <a:rPr lang="en-US" sz="1000">
                    <a:solidFill>
                      <a:srgbClr val="3332B1"/>
                    </a:solidFill>
                    <a:latin typeface="Calibri" panose="020F0502020204030204" charset="0"/>
                    <a:cs typeface="Calibri" panose="020F0502020204030204" charset="0"/>
                  </a:rPr>
                  <a:t>. </a:t>
                </a:r>
                <a:endParaRPr lang="en-US" sz="1000">
                  <a:latin typeface="Calibri" panose="020F0502020204030204" charset="0"/>
                  <a:cs typeface="Calibri" panose="020F0502020204030204" charset="0"/>
                </a:endParaRPr>
              </a:p>
              <a:p>
                <a:pPr indent="0" algn="just">
                  <a:buFont typeface="Wingdings" panose="05000000000000000000" charset="0"/>
                  <a:buNone/>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I</a:t>
                </a:r>
                <a:r>
                  <a:rPr sz="1000">
                    <a:latin typeface="Calibri" panose="020F0502020204030204" charset="0"/>
                    <a:cs typeface="Calibri" panose="020F0502020204030204" charset="0"/>
                  </a:rPr>
                  <a:t>t is the probability of B = b, provided that A = a has occurred.</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44145" y="431800"/>
                <a:ext cx="4029710" cy="140779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Bayes’ Theorem</a:t>
            </a:r>
            <a:endParaRPr lang="en-US" sz="1200">
              <a:solidFill>
                <a:srgbClr val="FFFFFF"/>
              </a:solidFill>
              <a:latin typeface="Arial" panose="020B0604020202020204"/>
            </a:endParaRPr>
          </a:p>
        </p:txBody>
      </p:sp>
      <p:sp>
        <p:nvSpPr>
          <p:cNvPr id="10" name="文本框 9"/>
          <p:cNvSpPr txBox="1"/>
          <p:nvPr/>
        </p:nvSpPr>
        <p:spPr>
          <a:xfrm>
            <a:off x="144145" y="431800"/>
            <a:ext cx="4029710" cy="2861310"/>
          </a:xfrm>
          <a:prstGeom prst="rect">
            <a:avLst/>
          </a:prstGeom>
          <a:noFill/>
        </p:spPr>
        <p:txBody>
          <a:bodyPr wrap="square" rtlCol="0" anchor="t">
            <a:spAutoFit/>
          </a:bodyPr>
          <a:p>
            <a:pPr marL="171450" indent="-171450" algn="just">
              <a:buFont typeface="Wingdings" panose="05000000000000000000" charset="0"/>
              <a:buChar char="p"/>
            </a:pPr>
            <a:r>
              <a:rPr sz="1000"/>
              <a:t>Using the definition of conditional probabilities, we can derive one of the most useful and celebrated equations in statistics: </a:t>
            </a:r>
            <a:r>
              <a:rPr sz="1000" b="1">
                <a:solidFill>
                  <a:srgbClr val="3332B1"/>
                </a:solidFill>
              </a:rPr>
              <a:t>Bayes’ theorem.</a:t>
            </a: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r>
              <a:rPr sz="1000"/>
              <a:t>By construction, we have the</a:t>
            </a:r>
            <a:r>
              <a:rPr lang="en-US" sz="1000"/>
              <a:t> </a:t>
            </a:r>
            <a:r>
              <a:rPr sz="1000"/>
              <a:t>multiplication rule that </a:t>
            </a:r>
            <a:endParaRPr sz="1000"/>
          </a:p>
          <a:p>
            <a:pPr indent="0" algn="just">
              <a:buFont typeface="Wingdings" panose="05000000000000000000" charset="0"/>
              <a:buNone/>
            </a:pPr>
            <a:r>
              <a:rPr lang="en-US" sz="1000"/>
              <a:t>                                                               </a:t>
            </a:r>
            <a:r>
              <a:rPr sz="1000"/>
              <a:t>P(A, B) = P(B | A)P(A).</a:t>
            </a: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r>
              <a:rPr sz="1000"/>
              <a:t>By symmetry, this also holds for P(A, B) =P(A | B)P(B).</a:t>
            </a: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endParaRPr sz="1000"/>
          </a:p>
          <a:p>
            <a:pPr marL="171450" indent="-171450" algn="just">
              <a:buFont typeface="Wingdings" panose="05000000000000000000" charset="0"/>
              <a:buChar char="p"/>
            </a:pPr>
            <a:r>
              <a:rPr sz="1000"/>
              <a:t>Bayesʼ theorem is very useful if we want to infer one thing from the other, say cause and effect,</a:t>
            </a:r>
            <a:r>
              <a:rPr lang="en-US" sz="1000"/>
              <a:t> </a:t>
            </a:r>
            <a:r>
              <a:rPr sz="1000"/>
              <a:t>but we only know the properties</a:t>
            </a:r>
            <a:r>
              <a:rPr sz="1000" b="1">
                <a:solidFill>
                  <a:srgbClr val="3332B1"/>
                </a:solidFill>
              </a:rPr>
              <a:t> in the reverse direction</a:t>
            </a:r>
            <a:r>
              <a:rPr lang="en-US" sz="1000" b="1">
                <a:solidFill>
                  <a:srgbClr val="3332B1"/>
                </a:solidFill>
              </a:rPr>
              <a:t>.</a:t>
            </a:r>
            <a:endParaRPr lang="en-US" sz="1000" b="1">
              <a:solidFill>
                <a:srgbClr val="3332B1"/>
              </a:solidFill>
            </a:endParaRPr>
          </a:p>
        </p:txBody>
      </p:sp>
      <p:pic>
        <p:nvPicPr>
          <p:cNvPr id="3" name="图片 2"/>
          <p:cNvPicPr>
            <a:picLocks noChangeAspect="1"/>
          </p:cNvPicPr>
          <p:nvPr/>
        </p:nvPicPr>
        <p:blipFill>
          <a:blip r:embed="rId1"/>
          <a:stretch>
            <a:fillRect/>
          </a:stretch>
        </p:blipFill>
        <p:spPr>
          <a:xfrm>
            <a:off x="1224280" y="2089150"/>
            <a:ext cx="2014220" cy="564515"/>
          </a:xfrm>
          <a:prstGeom prst="rect">
            <a:avLst/>
          </a:prstGeom>
        </p:spPr>
      </p:pic>
      <p:sp>
        <p:nvSpPr>
          <p:cNvPr id="4" name="文本框 3"/>
          <p:cNvSpPr txBox="1"/>
          <p:nvPr/>
        </p:nvSpPr>
        <p:spPr>
          <a:xfrm>
            <a:off x="1370330" y="1729105"/>
            <a:ext cx="1661160" cy="368300"/>
          </a:xfrm>
          <a:prstGeom prst="rect">
            <a:avLst/>
          </a:prstGeom>
          <a:noFill/>
        </p:spPr>
        <p:txBody>
          <a:bodyPr wrap="none" rtlCol="0" anchor="t">
            <a:spAutoFit/>
          </a:bodyPr>
          <a:p>
            <a:r>
              <a:rPr b="1">
                <a:solidFill>
                  <a:srgbClr val="3332B1"/>
                </a:solidFill>
                <a:sym typeface="+mn-ea"/>
              </a:rPr>
              <a:t>Bayes’ theorem</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Marginalization</a:t>
            </a:r>
            <a:endParaRPr lang="en-US" sz="1200">
              <a:solidFill>
                <a:srgbClr val="FFFFFF"/>
              </a:solidFill>
              <a:latin typeface="Arial" panose="020B0604020202020204"/>
            </a:endParaRPr>
          </a:p>
        </p:txBody>
      </p:sp>
      <p:sp>
        <p:nvSpPr>
          <p:cNvPr id="10" name="文本框 9"/>
          <p:cNvSpPr txBox="1"/>
          <p:nvPr/>
        </p:nvSpPr>
        <p:spPr>
          <a:xfrm>
            <a:off x="292100" y="504190"/>
            <a:ext cx="4029710" cy="209169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 It is the operation of</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determining P(B) from P(A, B). We can see that the probability of B amounts to accounting for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all possible choices of A and aggregating the joint probabilities over all of them:</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which is also known as </a:t>
            </a:r>
            <a:r>
              <a:rPr sz="1000" b="1">
                <a:solidFill>
                  <a:srgbClr val="3332B1"/>
                </a:solidFill>
                <a:latin typeface="Calibri" panose="020F0502020204030204" charset="0"/>
                <a:cs typeface="Calibri" panose="020F0502020204030204" charset="0"/>
              </a:rPr>
              <a:t>the sum rule</a:t>
            </a:r>
            <a:r>
              <a:rPr sz="1000">
                <a:latin typeface="Calibri" panose="020F0502020204030204" charset="0"/>
                <a:cs typeface="Calibri" panose="020F0502020204030204" charset="0"/>
              </a:rPr>
              <a: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The probability or distribution as a result of marginalization</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is called a </a:t>
            </a:r>
            <a:r>
              <a:rPr sz="1000" b="1">
                <a:solidFill>
                  <a:srgbClr val="3332B1"/>
                </a:solidFill>
                <a:latin typeface="Calibri" panose="020F0502020204030204" charset="0"/>
                <a:cs typeface="Calibri" panose="020F0502020204030204" charset="0"/>
              </a:rPr>
              <a:t>marginal probability</a:t>
            </a:r>
            <a:r>
              <a:rPr sz="1000">
                <a:latin typeface="Calibri" panose="020F0502020204030204" charset="0"/>
                <a:cs typeface="Calibri" panose="020F0502020204030204" charset="0"/>
              </a:rPr>
              <a:t> or a </a:t>
            </a:r>
            <a:r>
              <a:rPr sz="1000" b="1">
                <a:solidFill>
                  <a:srgbClr val="3332B1"/>
                </a:solidFill>
                <a:latin typeface="Calibri" panose="020F0502020204030204" charset="0"/>
                <a:cs typeface="Calibri" panose="020F0502020204030204" charset="0"/>
              </a:rPr>
              <a:t>marginal distribution</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1728470" y="1224280"/>
            <a:ext cx="1308735" cy="39179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Independence</a:t>
            </a:r>
            <a:endParaRPr lang="en-US" sz="1200">
              <a:solidFill>
                <a:srgbClr val="FFFFFF"/>
              </a:solidFill>
              <a:latin typeface="Arial" panose="020B0604020202020204"/>
            </a:endParaRPr>
          </a:p>
        </p:txBody>
      </p:sp>
      <p:sp>
        <p:nvSpPr>
          <p:cNvPr id="10" name="文本框 9"/>
          <p:cNvSpPr txBox="1"/>
          <p:nvPr/>
        </p:nvSpPr>
        <p:spPr>
          <a:xfrm>
            <a:off x="288290" y="360045"/>
            <a:ext cx="4097020" cy="2722880"/>
          </a:xfrm>
          <a:prstGeom prst="rect">
            <a:avLst/>
          </a:prstGeom>
          <a:noFill/>
        </p:spPr>
        <p:txBody>
          <a:bodyPr wrap="square" rtlCol="0" anchor="t">
            <a:spAutoFit/>
          </a:bodyPr>
          <a:p>
            <a:pPr marL="171450" indent="-171450" algn="just">
              <a:buFont typeface="Wingdings" panose="05000000000000000000" charset="0"/>
              <a:buChar char="p"/>
            </a:pPr>
            <a:r>
              <a:rPr sz="900">
                <a:latin typeface="Calibri" panose="020F0502020204030204" charset="0"/>
                <a:cs typeface="Calibri" panose="020F0502020204030204" charset="0"/>
              </a:rPr>
              <a:t> Two random variables A and</a:t>
            </a:r>
            <a:r>
              <a:rPr lang="en-US" sz="900">
                <a:latin typeface="Calibri" panose="020F0502020204030204" charset="0"/>
                <a:cs typeface="Calibri" panose="020F0502020204030204" charset="0"/>
              </a:rPr>
              <a:t> </a:t>
            </a:r>
            <a:r>
              <a:rPr sz="900">
                <a:latin typeface="Calibri" panose="020F0502020204030204" charset="0"/>
                <a:cs typeface="Calibri" panose="020F0502020204030204" charset="0"/>
              </a:rPr>
              <a:t>B being </a:t>
            </a:r>
            <a:r>
              <a:rPr sz="900" b="1">
                <a:solidFill>
                  <a:srgbClr val="3332B1"/>
                </a:solidFill>
                <a:latin typeface="Calibri" panose="020F0502020204030204" charset="0"/>
                <a:cs typeface="Calibri" panose="020F0502020204030204" charset="0"/>
              </a:rPr>
              <a:t>independent</a:t>
            </a:r>
            <a:r>
              <a:rPr sz="900">
                <a:latin typeface="Calibri" panose="020F0502020204030204" charset="0"/>
                <a:cs typeface="Calibri" panose="020F0502020204030204" charset="0"/>
              </a:rPr>
              <a:t> means that the occurrence of one event of A does not reveal any information</a:t>
            </a:r>
            <a:r>
              <a:rPr lang="en-US" sz="900">
                <a:latin typeface="Calibri" panose="020F0502020204030204" charset="0"/>
                <a:cs typeface="Calibri" panose="020F0502020204030204" charset="0"/>
              </a:rPr>
              <a:t> </a:t>
            </a:r>
            <a:r>
              <a:rPr sz="900">
                <a:latin typeface="Calibri" panose="020F0502020204030204" charset="0"/>
                <a:cs typeface="Calibri" panose="020F0502020204030204" charset="0"/>
              </a:rPr>
              <a:t>about the occurrence of an event of B. </a:t>
            </a:r>
            <a:endParaRPr sz="900">
              <a:latin typeface="Calibri" panose="020F0502020204030204" charset="0"/>
              <a:cs typeface="Calibri" panose="020F0502020204030204" charset="0"/>
            </a:endParaRPr>
          </a:p>
          <a:p>
            <a:pPr marL="171450" indent="-171450" algn="just">
              <a:buFont typeface="Wingdings" panose="05000000000000000000" charset="0"/>
              <a:buChar char="p"/>
            </a:pPr>
            <a:endParaRPr sz="900">
              <a:latin typeface="Calibri" panose="020F0502020204030204" charset="0"/>
              <a:cs typeface="Calibri" panose="020F0502020204030204" charset="0"/>
            </a:endParaRPr>
          </a:p>
          <a:p>
            <a:pPr marL="171450" indent="-171450" algn="just">
              <a:buFont typeface="Wingdings" panose="05000000000000000000" charset="0"/>
              <a:buChar char="p"/>
            </a:pPr>
            <a:r>
              <a:rPr sz="900">
                <a:latin typeface="Calibri" panose="020F0502020204030204" charset="0"/>
                <a:cs typeface="Calibri" panose="020F0502020204030204" charset="0"/>
              </a:rPr>
              <a:t>In this case P(B | A) = P(B). Statisticians typically</a:t>
            </a:r>
            <a:r>
              <a:rPr lang="en-US" sz="900">
                <a:latin typeface="Calibri" panose="020F0502020204030204" charset="0"/>
                <a:cs typeface="Calibri" panose="020F0502020204030204" charset="0"/>
              </a:rPr>
              <a:t> </a:t>
            </a:r>
            <a:r>
              <a:rPr sz="900">
                <a:latin typeface="Calibri" panose="020F0502020204030204" charset="0"/>
                <a:cs typeface="Calibri" panose="020F0502020204030204" charset="0"/>
              </a:rPr>
              <a:t>express this as A ⊥ B. </a:t>
            </a:r>
            <a:endParaRPr sz="900">
              <a:latin typeface="Calibri" panose="020F0502020204030204" charset="0"/>
              <a:cs typeface="Calibri" panose="020F0502020204030204" charset="0"/>
            </a:endParaRPr>
          </a:p>
          <a:p>
            <a:pPr marL="171450" indent="-171450" algn="just">
              <a:buFont typeface="Wingdings" panose="05000000000000000000" charset="0"/>
              <a:buChar char="p"/>
            </a:pPr>
            <a:endParaRPr sz="900">
              <a:latin typeface="Calibri" panose="020F0502020204030204" charset="0"/>
              <a:cs typeface="Calibri" panose="020F0502020204030204" charset="0"/>
            </a:endParaRPr>
          </a:p>
          <a:p>
            <a:pPr marL="171450" indent="-171450" algn="just">
              <a:buFont typeface="Wingdings" panose="05000000000000000000" charset="0"/>
              <a:buChar char="p"/>
            </a:pPr>
            <a:r>
              <a:rPr sz="900">
                <a:latin typeface="Calibri" panose="020F0502020204030204" charset="0"/>
                <a:cs typeface="Calibri" panose="020F0502020204030204" charset="0"/>
              </a:rPr>
              <a:t>From Bayesʼ theorem, it follows immediately that also P(A | B) = P(A).</a:t>
            </a:r>
            <a:endParaRPr sz="900">
              <a:latin typeface="Calibri" panose="020F0502020204030204" charset="0"/>
              <a:cs typeface="Calibri" panose="020F0502020204030204" charset="0"/>
            </a:endParaRPr>
          </a:p>
          <a:p>
            <a:pPr marL="171450" indent="-171450" algn="just">
              <a:buFont typeface="Wingdings" panose="05000000000000000000" charset="0"/>
              <a:buChar char="p"/>
            </a:pPr>
            <a:endParaRPr sz="900">
              <a:latin typeface="Calibri" panose="020F0502020204030204" charset="0"/>
              <a:cs typeface="Calibri" panose="020F0502020204030204" charset="0"/>
            </a:endParaRPr>
          </a:p>
          <a:p>
            <a:pPr marL="171450" indent="-171450" algn="just">
              <a:buFont typeface="Wingdings" panose="05000000000000000000" charset="0"/>
              <a:buChar char="p"/>
            </a:pPr>
            <a:r>
              <a:rPr sz="900">
                <a:latin typeface="Calibri" panose="020F0502020204030204" charset="0"/>
                <a:cs typeface="Calibri" panose="020F0502020204030204" charset="0"/>
              </a:rPr>
              <a:t>In all the other cases we call A and B </a:t>
            </a:r>
            <a:r>
              <a:rPr sz="900" b="1">
                <a:solidFill>
                  <a:srgbClr val="3332B1"/>
                </a:solidFill>
                <a:latin typeface="Calibri" panose="020F0502020204030204" charset="0"/>
                <a:cs typeface="Calibri" panose="020F0502020204030204" charset="0"/>
              </a:rPr>
              <a:t>dependent</a:t>
            </a:r>
            <a:r>
              <a:rPr sz="900">
                <a:latin typeface="Calibri" panose="020F0502020204030204" charset="0"/>
                <a:cs typeface="Calibri" panose="020F0502020204030204" charset="0"/>
              </a:rPr>
              <a:t>. </a:t>
            </a:r>
            <a:endParaRPr sz="900">
              <a:latin typeface="Calibri" panose="020F0502020204030204" charset="0"/>
              <a:cs typeface="Calibri" panose="020F0502020204030204" charset="0"/>
            </a:endParaRPr>
          </a:p>
          <a:p>
            <a:pPr marL="171450" indent="-171450" algn="just">
              <a:buFont typeface="Wingdings" panose="05000000000000000000" charset="0"/>
              <a:buChar char="p"/>
            </a:pPr>
            <a:endParaRPr sz="900">
              <a:latin typeface="Calibri" panose="020F0502020204030204" charset="0"/>
              <a:cs typeface="Calibri" panose="020F0502020204030204" charset="0"/>
            </a:endParaRPr>
          </a:p>
          <a:p>
            <a:pPr marL="171450" indent="-171450" algn="just">
              <a:buFont typeface="Wingdings" panose="05000000000000000000" charset="0"/>
              <a:buChar char="p"/>
            </a:pPr>
            <a:r>
              <a:rPr sz="900">
                <a:latin typeface="Calibri" panose="020F0502020204030204" charset="0"/>
                <a:cs typeface="Calibri" panose="020F0502020204030204" charset="0"/>
              </a:rPr>
              <a:t>For instance, two successive rolls of a die are</a:t>
            </a:r>
            <a:r>
              <a:rPr lang="en-US" sz="900">
                <a:latin typeface="Calibri" panose="020F0502020204030204" charset="0"/>
                <a:cs typeface="Calibri" panose="020F0502020204030204" charset="0"/>
              </a:rPr>
              <a:t> </a:t>
            </a:r>
            <a:r>
              <a:rPr sz="900" b="1">
                <a:solidFill>
                  <a:srgbClr val="3332B1"/>
                </a:solidFill>
                <a:latin typeface="Calibri" panose="020F0502020204030204" charset="0"/>
                <a:cs typeface="Calibri" panose="020F0502020204030204" charset="0"/>
              </a:rPr>
              <a:t>independent</a:t>
            </a:r>
            <a:r>
              <a:rPr sz="900">
                <a:latin typeface="Calibri" panose="020F0502020204030204" charset="0"/>
                <a:cs typeface="Calibri" panose="020F0502020204030204" charset="0"/>
              </a:rPr>
              <a:t>.</a:t>
            </a:r>
            <a:endParaRPr sz="900">
              <a:latin typeface="Calibri" panose="020F0502020204030204" charset="0"/>
              <a:cs typeface="Calibri" panose="020F0502020204030204" charset="0"/>
            </a:endParaRPr>
          </a:p>
          <a:p>
            <a:pPr marL="171450" indent="-171450" algn="just">
              <a:buFont typeface="Wingdings" panose="05000000000000000000" charset="0"/>
              <a:buChar char="p"/>
            </a:pPr>
            <a:endParaRPr sz="900">
              <a:latin typeface="Calibri" panose="020F0502020204030204" charset="0"/>
              <a:cs typeface="Calibri" panose="020F0502020204030204" charset="0"/>
            </a:endParaRPr>
          </a:p>
          <a:p>
            <a:pPr marL="171450" indent="-171450" algn="just">
              <a:buFont typeface="Wingdings" panose="05000000000000000000" charset="0"/>
              <a:buChar char="p"/>
            </a:pPr>
            <a:r>
              <a:rPr lang="en-US" sz="900">
                <a:latin typeface="Calibri" panose="020F0502020204030204" charset="0"/>
                <a:cs typeface="Calibri" panose="020F0502020204030204" charset="0"/>
              </a:rPr>
              <a:t>T</a:t>
            </a:r>
            <a:r>
              <a:rPr sz="900">
                <a:latin typeface="Calibri" panose="020F0502020204030204" charset="0"/>
                <a:cs typeface="Calibri" panose="020F0502020204030204" charset="0"/>
              </a:rPr>
              <a:t>wo random variables are</a:t>
            </a:r>
            <a:r>
              <a:rPr lang="en-US" sz="900">
                <a:latin typeface="Calibri" panose="020F0502020204030204" charset="0"/>
                <a:cs typeface="Calibri" panose="020F0502020204030204" charset="0"/>
              </a:rPr>
              <a:t> </a:t>
            </a:r>
            <a:r>
              <a:rPr sz="900">
                <a:latin typeface="Calibri" panose="020F0502020204030204" charset="0"/>
                <a:cs typeface="Calibri" panose="020F0502020204030204" charset="0"/>
              </a:rPr>
              <a:t>independent </a:t>
            </a:r>
            <a:r>
              <a:rPr sz="900" b="1">
                <a:solidFill>
                  <a:srgbClr val="3332B1"/>
                </a:solidFill>
                <a:latin typeface="Calibri" panose="020F0502020204030204" charset="0"/>
                <a:cs typeface="Calibri" panose="020F0502020204030204" charset="0"/>
              </a:rPr>
              <a:t>if and only </a:t>
            </a:r>
            <a:r>
              <a:rPr sz="900">
                <a:latin typeface="Calibri" panose="020F0502020204030204" charset="0"/>
                <a:cs typeface="Calibri" panose="020F0502020204030204" charset="0"/>
              </a:rPr>
              <a:t>if their joint distribution is the product of their individual distributions</a:t>
            </a:r>
            <a:r>
              <a:rPr lang="en-US" sz="900">
                <a:latin typeface="Calibri" panose="020F0502020204030204" charset="0"/>
                <a:cs typeface="Calibri" panose="020F0502020204030204" charset="0"/>
              </a:rPr>
              <a:t>, namely,  </a:t>
            </a:r>
            <a:r>
              <a:rPr lang="en-US" sz="900" b="1">
                <a:solidFill>
                  <a:srgbClr val="3332B1"/>
                </a:solidFill>
                <a:latin typeface="Calibri" panose="020F0502020204030204" charset="0"/>
                <a:cs typeface="Calibri" panose="020F0502020204030204" charset="0"/>
              </a:rPr>
              <a:t>P(A, B) = P(A)P(B)</a:t>
            </a:r>
            <a:endParaRPr lang="en-US" sz="900">
              <a:latin typeface="Calibri" panose="020F0502020204030204" charset="0"/>
              <a:cs typeface="Calibri" panose="020F0502020204030204" charset="0"/>
            </a:endParaRPr>
          </a:p>
          <a:p>
            <a:pPr marL="171450" indent="-171450" algn="just">
              <a:buFont typeface="Wingdings" panose="05000000000000000000" charset="0"/>
              <a:buChar char="p"/>
            </a:pPr>
            <a:endParaRPr lang="en-US" sz="900">
              <a:latin typeface="Calibri" panose="020F0502020204030204" charset="0"/>
              <a:cs typeface="Calibri" panose="020F0502020204030204" charset="0"/>
            </a:endParaRPr>
          </a:p>
          <a:p>
            <a:pPr marL="171450" indent="-171450" algn="just">
              <a:buFont typeface="Wingdings" panose="05000000000000000000" charset="0"/>
              <a:buChar char="p"/>
            </a:pPr>
            <a:r>
              <a:rPr lang="en-US" sz="900">
                <a:latin typeface="Calibri" panose="020F0502020204030204" charset="0"/>
                <a:cs typeface="Calibri" panose="020F0502020204030204" charset="0"/>
              </a:rPr>
              <a:t>Likewise, two random variables A and B are </a:t>
            </a:r>
            <a:r>
              <a:rPr lang="en-US" sz="900" b="1">
                <a:solidFill>
                  <a:srgbClr val="3332B1"/>
                </a:solidFill>
                <a:latin typeface="Calibri" panose="020F0502020204030204" charset="0"/>
                <a:cs typeface="Calibri" panose="020F0502020204030204" charset="0"/>
              </a:rPr>
              <a:t>conditionally independent</a:t>
            </a:r>
            <a:r>
              <a:rPr lang="en-US" sz="900">
                <a:latin typeface="Calibri" panose="020F0502020204030204" charset="0"/>
                <a:cs typeface="Calibri" panose="020F0502020204030204" charset="0"/>
              </a:rPr>
              <a:t> given another random variable C </a:t>
            </a:r>
            <a:r>
              <a:rPr lang="en-US" sz="900">
                <a:solidFill>
                  <a:srgbClr val="3332B1"/>
                </a:solidFill>
                <a:latin typeface="Calibri" panose="020F0502020204030204" charset="0"/>
                <a:cs typeface="Calibri" panose="020F0502020204030204" charset="0"/>
              </a:rPr>
              <a:t>if and only if </a:t>
            </a:r>
            <a:r>
              <a:rPr lang="en-US" sz="900" b="1">
                <a:solidFill>
                  <a:srgbClr val="3332B1"/>
                </a:solidFill>
                <a:latin typeface="Calibri" panose="020F0502020204030204" charset="0"/>
                <a:cs typeface="Calibri" panose="020F0502020204030204" charset="0"/>
              </a:rPr>
              <a:t>P(A, B|C) = P(A|C)P(B|C)</a:t>
            </a:r>
            <a:r>
              <a:rPr lang="en-US" sz="900">
                <a:latin typeface="Calibri" panose="020F0502020204030204" charset="0"/>
                <a:cs typeface="Calibri" panose="020F0502020204030204" charset="0"/>
              </a:rPr>
              <a:t>. This is expressed as A⊥B|C.</a:t>
            </a:r>
            <a:endParaRPr lang="en-US" sz="90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Application</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216535" y="575945"/>
                <a:ext cx="4029710" cy="270700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Assume that a doctor administers an HIV test to a patient. </a:t>
                </a: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This</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test is fairly accurate and it fails only with 1% probability if the patient is healthy but reporting</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him as diseased. </a:t>
                </a:r>
                <a:endParaRPr sz="1000">
                  <a:latin typeface="Calibri" panose="020F0502020204030204" charset="0"/>
                  <a:cs typeface="Calibri" panose="020F0502020204030204" charset="0"/>
                </a:endParaRPr>
              </a:p>
              <a:p>
                <a:pPr marL="171450" indent="-171450" algn="just">
                  <a:buFont typeface="Wingdings" panose="05000000000000000000" charset="0"/>
                  <a:buChar char="ü"/>
                </a:pPr>
                <a:r>
                  <a:rPr sz="1000">
                    <a:latin typeface="Calibri" panose="020F0502020204030204" charset="0"/>
                    <a:cs typeface="Calibri" panose="020F0502020204030204" charset="0"/>
                  </a:rPr>
                  <a:t>Moreover, it never fails to detect HIV if the patient actually has it. </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We use </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𝐷</m:t>
                        </m:r>
                      </m:e>
                      <m:sub>
                        <m:r>
                          <a:rPr lang="en-US" sz="1000" i="1">
                            <a:latin typeface="Cambria Math" panose="02040503050406030204" charset="0"/>
                            <a:cs typeface="Cambria Math" panose="02040503050406030204" charset="0"/>
                          </a:rPr>
                          <m:t>1</m:t>
                        </m:r>
                      </m:sub>
                    </m:sSub>
                  </m:oMath>
                </a14:m>
                <a:r>
                  <a:rPr sz="1000">
                    <a:latin typeface="Calibri" panose="020F0502020204030204" charset="0"/>
                    <a:cs typeface="Calibri" panose="020F0502020204030204" charset="0"/>
                  </a:rPr>
                  <a:t> to</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indicate the diagnosis (1 if positive and 0 if negative) and H to denote the HIV status (1 if positive</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and 0 if negative).</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Note that the </a:t>
                </a:r>
                <a:r>
                  <a:rPr sz="1000" b="1">
                    <a:solidFill>
                      <a:srgbClr val="3332B1"/>
                    </a:solidFill>
                    <a:latin typeface="Calibri" panose="020F0502020204030204" charset="0"/>
                    <a:cs typeface="Calibri" panose="020F0502020204030204" charset="0"/>
                  </a:rPr>
                  <a:t>column sums are all 1</a:t>
                </a:r>
                <a:r>
                  <a:rPr sz="1000">
                    <a:latin typeface="Calibri" panose="020F0502020204030204" charset="0"/>
                    <a:cs typeface="Calibri" panose="020F0502020204030204" charset="0"/>
                  </a:rPr>
                  <a:t> (but the row sums are not), since the conditional probability needs to sum up to 1</a:t>
                </a:r>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16535" y="575945"/>
                <a:ext cx="4029710" cy="2707005"/>
              </a:xfrm>
              <a:prstGeom prst="rect">
                <a:avLst/>
              </a:prstGeom>
              <a:blipFill rotWithShape="1">
                <a:blip r:embed="rId1"/>
                <a:stretch>
                  <a:fillRect b="-3964"/>
                </a:stretch>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418465" y="1944370"/>
            <a:ext cx="3771900" cy="9791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Application</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216535" y="1296035"/>
                <a:ext cx="4029710" cy="101473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 Let us work out the probability of the patient</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having HIV if the test comes back positive, i.e., P(H = 1 | </a:t>
                </a:r>
                <a14:m>
                  <m:oMath xmlns:m="http://schemas.openxmlformats.org/officeDocument/2006/math">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𝐷</m:t>
                        </m:r>
                      </m:e>
                      <m:sub>
                        <m:r>
                          <a:rPr lang="en-US" sz="1000" i="1">
                            <a:latin typeface="Cambria Math" panose="02040503050406030204" charset="0"/>
                            <a:cs typeface="Cambria Math" panose="02040503050406030204" charset="0"/>
                          </a:rPr>
                          <m:t>1</m:t>
                        </m:r>
                      </m:sub>
                    </m:sSub>
                  </m:oMath>
                </a14:m>
                <a:r>
                  <a:rPr sz="1000">
                    <a:latin typeface="Calibri" panose="020F0502020204030204" charset="0"/>
                    <a:cs typeface="Calibri" panose="020F0502020204030204" charset="0"/>
                  </a:rPr>
                  <a:t> = 1)</a:t>
                </a:r>
                <a:r>
                  <a:rPr lang="en-US"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solidFill>
                      <a:srgbClr val="FF0000"/>
                    </a:solidFill>
                    <a:latin typeface="Calibri" panose="020F0502020204030204" charset="0"/>
                    <a:cs typeface="Calibri" panose="020F0502020204030204" charset="0"/>
                  </a:rPr>
                  <a:t>You may guess it. What is it?</a:t>
                </a:r>
                <a:endParaRPr lang="en-US" sz="1000">
                  <a:solidFill>
                    <a:srgbClr val="FF0000"/>
                  </a:solidFill>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How do we solve for it? </a:t>
                </a:r>
                <a:r>
                  <a:rPr lang="en-US" sz="1000" b="1">
                    <a:solidFill>
                      <a:srgbClr val="3332B1"/>
                    </a:solidFill>
                    <a:latin typeface="Calibri" panose="020F0502020204030204" charset="0"/>
                    <a:cs typeface="Calibri" panose="020F0502020204030204" charset="0"/>
                  </a:rPr>
                  <a:t>using Bayes’ theorem</a:t>
                </a:r>
                <a:endParaRPr lang="en-US" sz="1000" b="1">
                  <a:solidFill>
                    <a:srgbClr val="3332B1"/>
                  </a:solidFill>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16535" y="1296035"/>
                <a:ext cx="4029710" cy="1014730"/>
              </a:xfrm>
              <a:prstGeom prst="rect">
                <a:avLst/>
              </a:prstGeom>
              <a:blipFill rotWithShape="1">
                <a:blip r:embed="rId1"/>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859155" y="314325"/>
            <a:ext cx="2890520" cy="750570"/>
          </a:xfrm>
          <a:prstGeom prst="rect">
            <a:avLst/>
          </a:prstGeom>
        </p:spPr>
      </p:pic>
      <p:pic>
        <p:nvPicPr>
          <p:cNvPr id="4" name="图片 3"/>
          <p:cNvPicPr>
            <a:picLocks noChangeAspect="1"/>
          </p:cNvPicPr>
          <p:nvPr/>
        </p:nvPicPr>
        <p:blipFill>
          <a:blip r:embed="rId3"/>
          <a:stretch>
            <a:fillRect/>
          </a:stretch>
        </p:blipFill>
        <p:spPr>
          <a:xfrm>
            <a:off x="1368425" y="2448560"/>
            <a:ext cx="2158365" cy="6934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Matrices</a:t>
            </a:r>
            <a:endParaRPr lang="en-US" sz="1200">
              <a:solidFill>
                <a:srgbClr val="FFFFFF"/>
              </a:solidFill>
              <a:latin typeface="Arial" panose="020B0604020202020204"/>
            </a:endParaRPr>
          </a:p>
        </p:txBody>
      </p:sp>
      <p:sp>
        <p:nvSpPr>
          <p:cNvPr id="3" name="文本框 2"/>
          <p:cNvSpPr txBox="1"/>
          <p:nvPr/>
        </p:nvSpPr>
        <p:spPr>
          <a:xfrm>
            <a:off x="144780" y="432435"/>
            <a:ext cx="4399280" cy="398780"/>
          </a:xfrm>
          <a:prstGeom prst="rect">
            <a:avLst/>
          </a:prstGeom>
          <a:noFill/>
        </p:spPr>
        <p:txBody>
          <a:bodyPr wrap="square" rtlCol="0" anchor="t">
            <a:spAutoFit/>
          </a:bodyPr>
          <a:p>
            <a:pPr marL="171450" indent="-171450" algn="just">
              <a:buFont typeface="Wingdings" panose="05000000000000000000" charset="0"/>
              <a:buChar char="p"/>
            </a:pPr>
            <a:r>
              <a:rPr lang="zh-CN" altLang="en-US" sz="1000">
                <a:latin typeface="Calibri" panose="020F0502020204030204" charset="0"/>
                <a:ea typeface="微软雅黑" panose="020B0503020204020204" charset="-122"/>
                <a:cs typeface="Calibri" panose="020F0502020204030204" charset="0"/>
              </a:rPr>
              <a:t>Just as vectors generalize scalars from order zero to order one, </a:t>
            </a:r>
            <a:r>
              <a:rPr lang="zh-CN" altLang="en-US" sz="1000" b="1">
                <a:solidFill>
                  <a:srgbClr val="3332B1"/>
                </a:solidFill>
                <a:latin typeface="Calibri" panose="020F0502020204030204" charset="0"/>
                <a:ea typeface="微软雅黑" panose="020B0503020204020204" charset="-122"/>
                <a:cs typeface="Calibri" panose="020F0502020204030204" charset="0"/>
              </a:rPr>
              <a:t>matrices</a:t>
            </a:r>
            <a:r>
              <a:rPr lang="zh-CN" altLang="en-US" sz="1000">
                <a:solidFill>
                  <a:srgbClr val="0945A5"/>
                </a:solidFill>
                <a:latin typeface="Calibri" panose="020F0502020204030204" charset="0"/>
                <a:ea typeface="微软雅黑" panose="020B0503020204020204" charset="-122"/>
                <a:cs typeface="Calibri" panose="020F0502020204030204" charset="0"/>
              </a:rPr>
              <a:t> </a:t>
            </a:r>
            <a:r>
              <a:rPr lang="zh-CN" altLang="en-US" sz="1000">
                <a:latin typeface="Calibri" panose="020F0502020204030204" charset="0"/>
                <a:ea typeface="微软雅黑" panose="020B0503020204020204" charset="-122"/>
                <a:cs typeface="Calibri" panose="020F0502020204030204" charset="0"/>
              </a:rPr>
              <a:t>generalize vectors from</a:t>
            </a:r>
            <a:r>
              <a:rPr lang="en-US" altLang="zh-CN" sz="1000">
                <a:latin typeface="Calibri" panose="020F0502020204030204" charset="0"/>
                <a:ea typeface="微软雅黑" panose="020B0503020204020204" charset="-122"/>
                <a:cs typeface="Calibri" panose="020F0502020204030204" charset="0"/>
              </a:rPr>
              <a:t> </a:t>
            </a:r>
            <a:r>
              <a:rPr lang="zh-CN" altLang="en-US" sz="1000">
                <a:latin typeface="Calibri" panose="020F0502020204030204" charset="0"/>
                <a:ea typeface="微软雅黑" panose="020B0503020204020204" charset="-122"/>
                <a:cs typeface="Calibri" panose="020F0502020204030204" charset="0"/>
              </a:rPr>
              <a:t>order one to order two.</a:t>
            </a:r>
            <a:endParaRPr lang="zh-CN" altLang="en-US" sz="1000">
              <a:latin typeface="Calibri" panose="020F0502020204030204" charset="0"/>
              <a:ea typeface="微软雅黑" panose="020B0503020204020204" charset="-122"/>
              <a:cs typeface="Calibri" panose="020F0502020204030204" charset="0"/>
            </a:endParaRPr>
          </a:p>
        </p:txBody>
      </p:sp>
      <p:grpSp>
        <p:nvGrpSpPr>
          <p:cNvPr id="6" name="组合 5"/>
          <p:cNvGrpSpPr/>
          <p:nvPr/>
        </p:nvGrpSpPr>
        <p:grpSpPr>
          <a:xfrm>
            <a:off x="936625" y="864235"/>
            <a:ext cx="2474595" cy="840740"/>
            <a:chOff x="854" y="1379"/>
            <a:chExt cx="3897" cy="1324"/>
          </a:xfrm>
        </p:grpSpPr>
        <p:pic>
          <p:nvPicPr>
            <p:cNvPr id="4" name="图片 3"/>
            <p:cNvPicPr>
              <a:picLocks noChangeAspect="1"/>
            </p:cNvPicPr>
            <p:nvPr/>
          </p:nvPicPr>
          <p:blipFill>
            <a:blip r:embed="rId1"/>
            <a:stretch>
              <a:fillRect/>
            </a:stretch>
          </p:blipFill>
          <p:spPr>
            <a:xfrm>
              <a:off x="854" y="1379"/>
              <a:ext cx="2738" cy="1325"/>
            </a:xfrm>
            <a:prstGeom prst="rect">
              <a:avLst/>
            </a:prstGeom>
          </p:spPr>
        </p:pic>
        <p:pic>
          <p:nvPicPr>
            <p:cNvPr id="5" name="图片 4"/>
            <p:cNvPicPr>
              <a:picLocks noChangeAspect="1"/>
            </p:cNvPicPr>
            <p:nvPr/>
          </p:nvPicPr>
          <p:blipFill>
            <a:blip r:embed="rId2"/>
            <a:stretch>
              <a:fillRect/>
            </a:stretch>
          </p:blipFill>
          <p:spPr>
            <a:xfrm>
              <a:off x="3743" y="1815"/>
              <a:ext cx="1009" cy="387"/>
            </a:xfrm>
            <a:prstGeom prst="rect">
              <a:avLst/>
            </a:prstGeom>
          </p:spPr>
        </p:pic>
      </p:grpSp>
      <p:pic>
        <p:nvPicPr>
          <p:cNvPr id="7" name="图片 6"/>
          <p:cNvPicPr>
            <a:picLocks noChangeAspect="1"/>
          </p:cNvPicPr>
          <p:nvPr/>
        </p:nvPicPr>
        <p:blipFill>
          <a:blip r:embed="rId3"/>
          <a:stretch>
            <a:fillRect/>
          </a:stretch>
        </p:blipFill>
        <p:spPr>
          <a:xfrm>
            <a:off x="288290" y="1944370"/>
            <a:ext cx="2098675" cy="1309370"/>
          </a:xfrm>
          <a:prstGeom prst="rect">
            <a:avLst/>
          </a:prstGeom>
        </p:spPr>
      </p:pic>
      <p:pic>
        <p:nvPicPr>
          <p:cNvPr id="8" name="图片 7"/>
          <p:cNvPicPr>
            <a:picLocks noChangeAspect="1"/>
          </p:cNvPicPr>
          <p:nvPr/>
        </p:nvPicPr>
        <p:blipFill>
          <a:blip r:embed="rId4"/>
          <a:stretch>
            <a:fillRect/>
          </a:stretch>
        </p:blipFill>
        <p:spPr>
          <a:xfrm>
            <a:off x="2448560" y="1948180"/>
            <a:ext cx="2098675" cy="130556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Application</a:t>
            </a:r>
            <a:endParaRPr lang="en-US" sz="1200">
              <a:solidFill>
                <a:srgbClr val="FFFFFF"/>
              </a:solidFill>
              <a:latin typeface="Arial" panose="020B0604020202020204"/>
            </a:endParaRPr>
          </a:p>
        </p:txBody>
      </p:sp>
      <p:sp>
        <p:nvSpPr>
          <p:cNvPr id="10" name="文本框 9"/>
          <p:cNvSpPr txBox="1"/>
          <p:nvPr/>
        </p:nvSpPr>
        <p:spPr>
          <a:xfrm>
            <a:off x="216535" y="1151890"/>
            <a:ext cx="4029710" cy="70675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 </a:t>
            </a:r>
            <a:r>
              <a:rPr sz="1000"/>
              <a:t>Assume that</a:t>
            </a:r>
            <a:r>
              <a:rPr lang="en-US" sz="1000"/>
              <a:t> </a:t>
            </a:r>
            <a:r>
              <a:rPr sz="1000"/>
              <a:t>the population is quite healthy, e.g., </a:t>
            </a:r>
            <a:r>
              <a:rPr sz="1000">
                <a:solidFill>
                  <a:srgbClr val="FF0000"/>
                </a:solidFill>
              </a:rPr>
              <a:t>P(H = 1) = 0.0015</a:t>
            </a:r>
            <a:r>
              <a:rPr sz="1000"/>
              <a:t>.</a:t>
            </a:r>
            <a:r>
              <a:rPr lang="en-US" sz="1000">
                <a:solidFill>
                  <a:srgbClr val="FF0000"/>
                </a:solidFill>
                <a:latin typeface="Calibri" panose="020F0502020204030204" charset="0"/>
                <a:cs typeface="Calibri" panose="020F0502020204030204" charset="0"/>
              </a:rPr>
              <a:t> </a:t>
            </a:r>
            <a:endParaRPr lang="en-US" sz="1000">
              <a:solidFill>
                <a:srgbClr val="FF0000"/>
              </a:solidFill>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b="1">
              <a:solidFill>
                <a:srgbClr val="3332B1"/>
              </a:solidFill>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859155" y="314325"/>
            <a:ext cx="2890520" cy="750570"/>
          </a:xfrm>
          <a:prstGeom prst="rect">
            <a:avLst/>
          </a:prstGeom>
        </p:spPr>
      </p:pic>
      <p:pic>
        <p:nvPicPr>
          <p:cNvPr id="5" name="图片 4"/>
          <p:cNvPicPr>
            <a:picLocks noChangeAspect="1"/>
          </p:cNvPicPr>
          <p:nvPr/>
        </p:nvPicPr>
        <p:blipFill>
          <a:blip r:embed="rId2"/>
          <a:stretch>
            <a:fillRect/>
          </a:stretch>
        </p:blipFill>
        <p:spPr>
          <a:xfrm>
            <a:off x="288290" y="1511935"/>
            <a:ext cx="4307840" cy="1896110"/>
          </a:xfrm>
          <a:prstGeom prst="rect">
            <a:avLst/>
          </a:prstGeom>
        </p:spPr>
      </p:pic>
      <p:sp>
        <p:nvSpPr>
          <p:cNvPr id="6" name="矩形标注 5"/>
          <p:cNvSpPr/>
          <p:nvPr/>
        </p:nvSpPr>
        <p:spPr>
          <a:xfrm>
            <a:off x="1151890" y="2376170"/>
            <a:ext cx="2947670" cy="611505"/>
          </a:xfrm>
          <a:prstGeom prst="wedgeRectCallout">
            <a:avLst>
              <a:gd name="adj1" fmla="val -11525"/>
              <a:gd name="adj2" fmla="val 8717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900"/>
              <a:t>In other words, there is only a 13.06% chance that the patient actually has HIV, despite using a</a:t>
            </a:r>
            <a:r>
              <a:rPr lang="en-US" altLang="zh-CN" sz="900"/>
              <a:t> </a:t>
            </a:r>
            <a:r>
              <a:rPr lang="zh-CN" altLang="en-US" sz="900"/>
              <a:t>very accurate test. As we can see, probability can be counterintuitive.</a:t>
            </a:r>
            <a:endParaRPr lang="zh-CN" altLang="en-US" sz="9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Application</a:t>
            </a:r>
            <a:endParaRPr lang="en-US" sz="1200">
              <a:solidFill>
                <a:srgbClr val="FFFFFF"/>
              </a:solidFill>
              <a:latin typeface="Arial" panose="020B0604020202020204"/>
            </a:endParaRPr>
          </a:p>
        </p:txBody>
      </p:sp>
      <p:sp>
        <p:nvSpPr>
          <p:cNvPr id="10" name="文本框 9"/>
          <p:cNvSpPr txBox="1"/>
          <p:nvPr/>
        </p:nvSpPr>
        <p:spPr>
          <a:xfrm>
            <a:off x="216535" y="1151890"/>
            <a:ext cx="4029710" cy="70675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 </a:t>
            </a:r>
            <a:r>
              <a:rPr lang="en-US" sz="1000">
                <a:latin typeface="Calibri" panose="020F0502020204030204" charset="0"/>
                <a:cs typeface="Calibri" panose="020F0502020204030204" charset="0"/>
              </a:rPr>
              <a:t>Joint conditional probability:</a:t>
            </a:r>
            <a:r>
              <a:rPr lang="en-US" sz="1000">
                <a:solidFill>
                  <a:srgbClr val="FF0000"/>
                </a:solidFill>
                <a:latin typeface="Calibri" panose="020F0502020204030204" charset="0"/>
                <a:cs typeface="Calibri" panose="020F0502020204030204" charset="0"/>
              </a:rPr>
              <a:t> </a:t>
            </a:r>
            <a:endParaRPr lang="en-US" sz="1000">
              <a:solidFill>
                <a:srgbClr val="FF0000"/>
              </a:solidFill>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b="1">
              <a:solidFill>
                <a:srgbClr val="3332B1"/>
              </a:solidFill>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94615" y="357505"/>
            <a:ext cx="2232000" cy="579501"/>
          </a:xfrm>
          <a:prstGeom prst="rect">
            <a:avLst/>
          </a:prstGeom>
        </p:spPr>
      </p:pic>
      <p:pic>
        <p:nvPicPr>
          <p:cNvPr id="4" name="图片 3"/>
          <p:cNvPicPr>
            <a:picLocks noChangeAspect="1"/>
          </p:cNvPicPr>
          <p:nvPr/>
        </p:nvPicPr>
        <p:blipFill>
          <a:blip r:embed="rId2"/>
          <a:stretch>
            <a:fillRect/>
          </a:stretch>
        </p:blipFill>
        <p:spPr>
          <a:xfrm>
            <a:off x="2297430" y="375285"/>
            <a:ext cx="2232000" cy="527788"/>
          </a:xfrm>
          <a:prstGeom prst="rect">
            <a:avLst/>
          </a:prstGeom>
        </p:spPr>
      </p:pic>
      <p:pic>
        <p:nvPicPr>
          <p:cNvPr id="7" name="图片 6"/>
          <p:cNvPicPr>
            <a:picLocks noChangeAspect="1"/>
          </p:cNvPicPr>
          <p:nvPr/>
        </p:nvPicPr>
        <p:blipFill>
          <a:blip r:embed="rId3"/>
          <a:stretch>
            <a:fillRect/>
          </a:stretch>
        </p:blipFill>
        <p:spPr>
          <a:xfrm>
            <a:off x="896620" y="1511935"/>
            <a:ext cx="2821305" cy="143383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Application</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94615" y="357505"/>
            <a:ext cx="2232000" cy="579501"/>
          </a:xfrm>
          <a:prstGeom prst="rect">
            <a:avLst/>
          </a:prstGeom>
        </p:spPr>
      </p:pic>
      <p:pic>
        <p:nvPicPr>
          <p:cNvPr id="4" name="图片 3"/>
          <p:cNvPicPr>
            <a:picLocks noChangeAspect="1"/>
          </p:cNvPicPr>
          <p:nvPr/>
        </p:nvPicPr>
        <p:blipFill>
          <a:blip r:embed="rId2"/>
          <a:stretch>
            <a:fillRect/>
          </a:stretch>
        </p:blipFill>
        <p:spPr>
          <a:xfrm>
            <a:off x="2297430" y="375285"/>
            <a:ext cx="2232000" cy="527788"/>
          </a:xfrm>
          <a:prstGeom prst="rect">
            <a:avLst/>
          </a:prstGeom>
        </p:spPr>
      </p:pic>
      <p:pic>
        <p:nvPicPr>
          <p:cNvPr id="5" name="图片 4"/>
          <p:cNvPicPr>
            <a:picLocks noChangeAspect="1"/>
          </p:cNvPicPr>
          <p:nvPr/>
        </p:nvPicPr>
        <p:blipFill>
          <a:blip r:embed="rId3"/>
          <a:stretch>
            <a:fillRect/>
          </a:stretch>
        </p:blipFill>
        <p:spPr>
          <a:xfrm>
            <a:off x="165100" y="1224280"/>
            <a:ext cx="4364355" cy="1809115"/>
          </a:xfrm>
          <a:prstGeom prst="rect">
            <a:avLst/>
          </a:prstGeom>
        </p:spPr>
      </p:pic>
      <p:sp>
        <p:nvSpPr>
          <p:cNvPr id="6" name="矩形标注 5"/>
          <p:cNvSpPr/>
          <p:nvPr/>
        </p:nvSpPr>
        <p:spPr>
          <a:xfrm>
            <a:off x="581660" y="1807845"/>
            <a:ext cx="3865880" cy="819785"/>
          </a:xfrm>
          <a:prstGeom prst="wedgeRectCallout">
            <a:avLst>
              <a:gd name="adj1" fmla="val -14865"/>
              <a:gd name="adj2" fmla="val 7698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28600" indent="-228600" algn="just">
              <a:buFont typeface="Wingdings" panose="05000000000000000000" charset="0"/>
              <a:buChar char="ü"/>
            </a:pPr>
            <a:r>
              <a:rPr sz="1000"/>
              <a:t>That is, the second test allowed us to gain much higher confidence that not all is well. </a:t>
            </a:r>
            <a:endParaRPr sz="1000"/>
          </a:p>
          <a:p>
            <a:pPr marL="228600" indent="-228600" algn="just">
              <a:buFont typeface="Wingdings" panose="05000000000000000000" charset="0"/>
              <a:buChar char="ü"/>
            </a:pPr>
            <a:r>
              <a:rPr sz="1000"/>
              <a:t>Despite the</a:t>
            </a:r>
            <a:r>
              <a:rPr lang="en-US" sz="1000"/>
              <a:t> </a:t>
            </a:r>
            <a:r>
              <a:rPr sz="1000"/>
              <a:t>second test being considerably less accurate than the first one, it still significantly improved our</a:t>
            </a:r>
            <a:r>
              <a:rPr lang="en-US" sz="1000"/>
              <a:t> </a:t>
            </a:r>
            <a:r>
              <a:rPr sz="1000"/>
              <a:t>estimate.</a:t>
            </a:r>
            <a:endParaRPr sz="10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Expectation and Variance</a:t>
            </a:r>
            <a:endParaRPr lang="en-US" sz="1200">
              <a:solidFill>
                <a:srgbClr val="FFFFFF"/>
              </a:solidFill>
              <a:latin typeface="Arial" panose="020B0604020202020204"/>
            </a:endParaRPr>
          </a:p>
        </p:txBody>
      </p:sp>
      <p:sp>
        <p:nvSpPr>
          <p:cNvPr id="10" name="文本框 9"/>
          <p:cNvSpPr txBox="1"/>
          <p:nvPr/>
        </p:nvSpPr>
        <p:spPr>
          <a:xfrm>
            <a:off x="216535" y="503555"/>
            <a:ext cx="4029710" cy="193802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To summarize key characteristics of probability distributions, we need some </a:t>
            </a:r>
            <a:r>
              <a:rPr sz="1000" b="1">
                <a:solidFill>
                  <a:srgbClr val="3332B1"/>
                </a:solidFill>
                <a:latin typeface="Calibri" panose="020F0502020204030204" charset="0"/>
                <a:cs typeface="Calibri" panose="020F0502020204030204" charset="0"/>
              </a:rPr>
              <a:t>measures</a:t>
            </a:r>
            <a:r>
              <a:rPr sz="1000">
                <a:latin typeface="Calibri" panose="020F0502020204030204" charset="0"/>
                <a:cs typeface="Calibri" panose="020F0502020204030204" charset="0"/>
              </a:rPr>
              <a:t>.</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The </a:t>
            </a:r>
            <a:r>
              <a:rPr sz="1000" b="1">
                <a:solidFill>
                  <a:srgbClr val="3332B1"/>
                </a:solidFill>
                <a:latin typeface="Calibri" panose="020F0502020204030204" charset="0"/>
                <a:cs typeface="Calibri" panose="020F0502020204030204" charset="0"/>
              </a:rPr>
              <a:t>expectation</a:t>
            </a:r>
            <a:r>
              <a:rPr sz="1000">
                <a:latin typeface="Calibri" panose="020F0502020204030204" charset="0"/>
                <a:cs typeface="Calibri" panose="020F0502020204030204" charset="0"/>
              </a:rPr>
              <a:t> (or average) of the random variable X is denoted as</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When the input of a function f(x) is a random variable drawn from the distribution P with different values x, the expectation of f(x) is computed as</a:t>
            </a:r>
            <a:endParaRPr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1296670" y="1225550"/>
            <a:ext cx="1868805" cy="494030"/>
          </a:xfrm>
          <a:prstGeom prst="rect">
            <a:avLst/>
          </a:prstGeom>
        </p:spPr>
      </p:pic>
      <p:pic>
        <p:nvPicPr>
          <p:cNvPr id="4" name="图片 3"/>
          <p:cNvPicPr>
            <a:picLocks noChangeAspect="1"/>
          </p:cNvPicPr>
          <p:nvPr/>
        </p:nvPicPr>
        <p:blipFill>
          <a:blip r:embed="rId2"/>
          <a:stretch>
            <a:fillRect/>
          </a:stretch>
        </p:blipFill>
        <p:spPr>
          <a:xfrm>
            <a:off x="1224280" y="2519680"/>
            <a:ext cx="2445385" cy="54991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Expectation and Variance</a:t>
            </a:r>
            <a:endParaRPr lang="en-US" sz="1200">
              <a:solidFill>
                <a:srgbClr val="FFFFFF"/>
              </a:solidFill>
              <a:latin typeface="Arial" panose="020B0604020202020204"/>
            </a:endParaRPr>
          </a:p>
        </p:txBody>
      </p:sp>
      <p:sp>
        <p:nvSpPr>
          <p:cNvPr id="10" name="文本框 9"/>
          <p:cNvSpPr txBox="1"/>
          <p:nvPr/>
        </p:nvSpPr>
        <p:spPr>
          <a:xfrm>
            <a:off x="216535" y="503555"/>
            <a:ext cx="4029710" cy="178371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In many cases we want to measure by how much the random variable X </a:t>
            </a:r>
            <a:r>
              <a:rPr sz="1000" b="1">
                <a:solidFill>
                  <a:srgbClr val="3332B1"/>
                </a:solidFill>
                <a:latin typeface="Calibri" panose="020F0502020204030204" charset="0"/>
                <a:cs typeface="Calibri" panose="020F0502020204030204" charset="0"/>
              </a:rPr>
              <a:t>deviates from its expectation</a:t>
            </a:r>
            <a:r>
              <a:rPr sz="1000">
                <a:latin typeface="Calibri" panose="020F0502020204030204" charset="0"/>
                <a:cs typeface="Calibri" panose="020F0502020204030204" charset="0"/>
              </a:rPr>
              <a:t>. This can be quantified by the</a:t>
            </a:r>
            <a:r>
              <a:rPr sz="1000" b="1">
                <a:solidFill>
                  <a:srgbClr val="3332B1"/>
                </a:solidFill>
                <a:latin typeface="Calibri" panose="020F0502020204030204" charset="0"/>
                <a:cs typeface="Calibri" panose="020F0502020204030204" charset="0"/>
              </a:rPr>
              <a:t> variance</a:t>
            </a:r>
            <a:endParaRPr sz="1000" b="1">
              <a:solidFill>
                <a:srgbClr val="3332B1"/>
              </a:solidFill>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Its square root is called the </a:t>
            </a:r>
            <a:r>
              <a:rPr sz="1000" b="1">
                <a:solidFill>
                  <a:srgbClr val="3332B1"/>
                </a:solidFill>
                <a:latin typeface="Calibri" panose="020F0502020204030204" charset="0"/>
                <a:cs typeface="Calibri" panose="020F0502020204030204" charset="0"/>
              </a:rPr>
              <a:t>standard deviation</a:t>
            </a:r>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The variance of a function of a random variable measures by how much the function deviates from the expectation of the function:</a:t>
            </a:r>
            <a:endParaRPr lang="en-US" sz="1000">
              <a:latin typeface="Calibri" panose="020F0502020204030204" charset="0"/>
              <a:cs typeface="Calibri" panose="020F0502020204030204" charset="0"/>
            </a:endParaRPr>
          </a:p>
        </p:txBody>
      </p:sp>
      <p:pic>
        <p:nvPicPr>
          <p:cNvPr id="5" name="图片 4"/>
          <p:cNvPicPr>
            <a:picLocks noChangeAspect="1"/>
          </p:cNvPicPr>
          <p:nvPr/>
        </p:nvPicPr>
        <p:blipFill>
          <a:blip r:embed="rId1"/>
          <a:stretch>
            <a:fillRect/>
          </a:stretch>
        </p:blipFill>
        <p:spPr>
          <a:xfrm>
            <a:off x="732790" y="1151255"/>
            <a:ext cx="2997835" cy="356235"/>
          </a:xfrm>
          <a:prstGeom prst="rect">
            <a:avLst/>
          </a:prstGeom>
        </p:spPr>
      </p:pic>
      <p:pic>
        <p:nvPicPr>
          <p:cNvPr id="6" name="图片 5"/>
          <p:cNvPicPr>
            <a:picLocks noChangeAspect="1"/>
          </p:cNvPicPr>
          <p:nvPr/>
        </p:nvPicPr>
        <p:blipFill>
          <a:blip r:embed="rId2"/>
          <a:stretch>
            <a:fillRect/>
          </a:stretch>
        </p:blipFill>
        <p:spPr>
          <a:xfrm>
            <a:off x="1080770" y="2519680"/>
            <a:ext cx="2562860" cy="4019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021455"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Lecture 04: </a:t>
            </a:r>
            <a:r>
              <a:rPr lang="en-US" sz="1200">
                <a:solidFill>
                  <a:srgbClr val="FFFFFF"/>
                </a:solidFill>
                <a:latin typeface="Arial" panose="020B0604020202020204"/>
                <a:sym typeface="+mn-ea"/>
              </a:rPr>
              <a:t>Mathematics preliminaries in machine learning</a:t>
            </a:r>
            <a:endParaRPr lang="en-US" sz="1200">
              <a:solidFill>
                <a:srgbClr val="FFFFFF"/>
              </a:solidFill>
              <a:latin typeface="Arial" panose="020B0604020202020204"/>
            </a:endParaRPr>
          </a:p>
        </p:txBody>
      </p:sp>
      <p:sp>
        <p:nvSpPr>
          <p:cNvPr id="3" name="矩形 2"/>
          <p:cNvSpPr/>
          <p:nvPr/>
        </p:nvSpPr>
        <p:spPr>
          <a:xfrm>
            <a:off x="930910" y="936625"/>
            <a:ext cx="2747645" cy="1736725"/>
          </a:xfrm>
          <a:prstGeom prst="rect">
            <a:avLst/>
          </a:prstGeom>
          <a:solidFill>
            <a:srgbClr val="FFFFFF"/>
          </a:solidFill>
        </p:spPr>
        <p:txBody>
          <a:bodyPr lIns="0" tIns="0" rIns="0" bIns="0">
            <a:noAutofit/>
          </a:bodyPr>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Linear Algebra</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Calculus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Automatic Differentiation</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bg1">
                    <a:lumMod val="75000"/>
                  </a:schemeClr>
                </a:solidFill>
                <a:latin typeface="Arial" panose="020B0604020202020204" pitchFamily="34" charset="0"/>
                <a:cs typeface="Arial" panose="020B0604020202020204" pitchFamily="34" charset="0"/>
              </a:rPr>
              <a:t>Probabilities</a:t>
            </a:r>
            <a:endParaRPr lang="en-US" sz="1200" b="1">
              <a:solidFill>
                <a:schemeClr val="bg1">
                  <a:lumMod val="75000"/>
                </a:schemeClr>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r>
              <a:rPr lang="en-US" sz="1200" b="1">
                <a:solidFill>
                  <a:schemeClr val="tx1"/>
                </a:solidFill>
                <a:latin typeface="Arial" panose="020B0604020202020204" pitchFamily="34" charset="0"/>
                <a:cs typeface="Arial" panose="020B0604020202020204" pitchFamily="34" charset="0"/>
              </a:rPr>
              <a:t>Documentation</a:t>
            </a:r>
            <a:endParaRPr lang="en-US" sz="1200" b="1">
              <a:solidFill>
                <a:schemeClr val="tx1"/>
              </a:solidFill>
              <a:latin typeface="Arial" panose="020B0604020202020204" pitchFamily="34" charset="0"/>
              <a:cs typeface="Arial" panose="020B0604020202020204" pitchFamily="34" charset="0"/>
            </a:endParaRPr>
          </a:p>
          <a:p>
            <a:pPr marL="171450" indent="-171450" algn="l">
              <a:buClrTx/>
              <a:buSzTx/>
              <a:buFont typeface="Wingdings" panose="05000000000000000000" charset="0"/>
              <a:buChar char="p"/>
            </a:pPr>
            <a:endParaRPr lang="en-US" sz="1200" b="1">
              <a:solidFill>
                <a:schemeClr val="tx1"/>
              </a:solidFill>
              <a:latin typeface="Arial" panose="020B0604020202020204" pitchFamily="34" charset="0"/>
              <a:cs typeface="Arial" panose="020B0604020202020204" pitchFamily="34" charset="0"/>
            </a:endParaRPr>
          </a:p>
          <a:p>
            <a:pPr indent="0" algn="l">
              <a:buClrTx/>
              <a:buSzTx/>
              <a:buFont typeface="Wingdings" panose="05000000000000000000" charset="0"/>
              <a:buNone/>
            </a:pPr>
            <a:endParaRPr lang="en-US" sz="1200" b="1">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Finding All the Functions and Classes in a Module</a:t>
            </a:r>
            <a:endParaRPr lang="en-US" sz="1200">
              <a:solidFill>
                <a:srgbClr val="FFFFFF"/>
              </a:solidFill>
              <a:latin typeface="Arial" panose="020B0604020202020204"/>
            </a:endParaRPr>
          </a:p>
        </p:txBody>
      </p:sp>
      <p:sp>
        <p:nvSpPr>
          <p:cNvPr id="10" name="文本框 9"/>
          <p:cNvSpPr txBox="1"/>
          <p:nvPr/>
        </p:nvSpPr>
        <p:spPr>
          <a:xfrm>
            <a:off x="144145" y="360045"/>
            <a:ext cx="4029710" cy="70675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In order to know which functions and classes can be called in a module, we invoke the</a:t>
            </a:r>
            <a:r>
              <a:rPr sz="1000" b="1">
                <a:solidFill>
                  <a:srgbClr val="3332B1"/>
                </a:solidFill>
                <a:latin typeface="Calibri" panose="020F0502020204030204" charset="0"/>
                <a:cs typeface="Calibri" panose="020F0502020204030204" charset="0"/>
              </a:rPr>
              <a:t> dir</a:t>
            </a:r>
            <a:r>
              <a:rPr sz="1000">
                <a:latin typeface="Calibri" panose="020F0502020204030204" charset="0"/>
                <a:cs typeface="Calibri" panose="020F0502020204030204" charset="0"/>
              </a:rPr>
              <a:t> function.</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For instance</a:t>
            </a:r>
            <a:endParaRPr lang="en-US"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1224280" y="935990"/>
            <a:ext cx="1784350" cy="450215"/>
          </a:xfrm>
          <a:prstGeom prst="rect">
            <a:avLst/>
          </a:prstGeom>
        </p:spPr>
      </p:pic>
      <p:pic>
        <p:nvPicPr>
          <p:cNvPr id="4" name="图片 3"/>
          <p:cNvPicPr>
            <a:picLocks noChangeAspect="1"/>
          </p:cNvPicPr>
          <p:nvPr/>
        </p:nvPicPr>
        <p:blipFill>
          <a:blip r:embed="rId2"/>
          <a:stretch>
            <a:fillRect/>
          </a:stretch>
        </p:blipFill>
        <p:spPr>
          <a:xfrm>
            <a:off x="144145" y="1584325"/>
            <a:ext cx="4328795" cy="163766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Finding the Usage of Specific Functions and Classes</a:t>
            </a:r>
            <a:endParaRPr lang="en-US" sz="1200">
              <a:solidFill>
                <a:srgbClr val="FFFFFF"/>
              </a:solidFill>
              <a:latin typeface="Arial" panose="020B0604020202020204"/>
            </a:endParaRPr>
          </a:p>
        </p:txBody>
      </p:sp>
      <p:sp>
        <p:nvSpPr>
          <p:cNvPr id="10" name="文本框 9"/>
          <p:cNvSpPr txBox="1"/>
          <p:nvPr/>
        </p:nvSpPr>
        <p:spPr>
          <a:xfrm>
            <a:off x="216535" y="360045"/>
            <a:ext cx="4029710" cy="70675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For more specific instructions on how to use a given function or class, we can invoke the</a:t>
            </a:r>
            <a:r>
              <a:rPr sz="1000" b="1">
                <a:solidFill>
                  <a:srgbClr val="3332B1"/>
                </a:solidFill>
                <a:latin typeface="Calibri" panose="020F0502020204030204" charset="0"/>
                <a:cs typeface="Calibri" panose="020F0502020204030204" charset="0"/>
              </a:rPr>
              <a:t> help</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function.</a:t>
            </a:r>
            <a:endParaRPr sz="1000">
              <a:latin typeface="Calibri" panose="020F0502020204030204" charset="0"/>
              <a:cs typeface="Calibri" panose="020F0502020204030204" charset="0"/>
            </a:endParaRPr>
          </a:p>
          <a:p>
            <a:pPr marL="171450" indent="-171450" algn="just">
              <a:buFont typeface="Wingdings" panose="05000000000000000000" charset="0"/>
              <a:buChar char="p"/>
            </a:pP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For instance</a:t>
            </a:r>
            <a:endParaRPr lang="en-US" sz="1000">
              <a:latin typeface="Calibri" panose="020F0502020204030204" charset="0"/>
              <a:cs typeface="Calibri" panose="020F0502020204030204" charset="0"/>
            </a:endParaRPr>
          </a:p>
        </p:txBody>
      </p:sp>
      <p:pic>
        <p:nvPicPr>
          <p:cNvPr id="3" name="图片 2"/>
          <p:cNvPicPr>
            <a:picLocks noChangeAspect="1"/>
          </p:cNvPicPr>
          <p:nvPr/>
        </p:nvPicPr>
        <p:blipFill>
          <a:blip r:embed="rId1"/>
          <a:stretch>
            <a:fillRect/>
          </a:stretch>
        </p:blipFill>
        <p:spPr>
          <a:xfrm>
            <a:off x="1224280" y="864235"/>
            <a:ext cx="1249680" cy="336550"/>
          </a:xfrm>
          <a:prstGeom prst="rect">
            <a:avLst/>
          </a:prstGeom>
        </p:spPr>
      </p:pic>
      <p:pic>
        <p:nvPicPr>
          <p:cNvPr id="5" name="图片 4"/>
          <p:cNvPicPr>
            <a:picLocks noChangeAspect="1"/>
          </p:cNvPicPr>
          <p:nvPr/>
        </p:nvPicPr>
        <p:blipFill>
          <a:blip r:embed="rId2"/>
          <a:stretch>
            <a:fillRect/>
          </a:stretch>
        </p:blipFill>
        <p:spPr>
          <a:xfrm>
            <a:off x="106045" y="1224280"/>
            <a:ext cx="4413250" cy="2051685"/>
          </a:xfrm>
          <a:prstGeom prst="rect">
            <a:avLst/>
          </a:prstGeom>
          <a:ln>
            <a:solidFill>
              <a:schemeClr val="accent6"/>
            </a:solidFill>
          </a:ln>
        </p:spPr>
      </p:pic>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Homework Assignment</a:t>
            </a:r>
            <a:endParaRPr lang="en-US" sz="1200">
              <a:solidFill>
                <a:srgbClr val="FFFFFF"/>
              </a:solidFill>
              <a:latin typeface="Arial" panose="020B0604020202020204"/>
            </a:endParaRPr>
          </a:p>
        </p:txBody>
      </p:sp>
      <mc:AlternateContent xmlns:mc="http://schemas.openxmlformats.org/markup-compatibility/2006">
        <mc:Choice xmlns:a14="http://schemas.microsoft.com/office/drawing/2010/main" Requires="a14">
          <p:sp>
            <p:nvSpPr>
              <p:cNvPr id="10" name="文本框 9"/>
              <p:cNvSpPr txBox="1"/>
              <p:nvPr/>
            </p:nvSpPr>
            <p:spPr>
              <a:xfrm>
                <a:off x="94615" y="431800"/>
                <a:ext cx="4029710" cy="2405380"/>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cs typeface="Calibri" panose="020F0502020204030204" charset="0"/>
                  </a:rPr>
                  <a:t>For a tensor X of arbitrary shape, does len(X) always correspond to the length of a certain</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axis of X? What is that axis?</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Run A / A.sum(axis=1) and see what happens. Can you analyze the reason?</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When traveling between two points in Manhattan, what is the distance that you need to cover</a:t>
                </a:r>
                <a:r>
                  <a:rPr lang="en-US" sz="1000">
                    <a:latin typeface="Calibri" panose="020F0502020204030204" charset="0"/>
                    <a:cs typeface="Calibri" panose="020F0502020204030204" charset="0"/>
                  </a:rPr>
                  <a:t> </a:t>
                </a:r>
                <a:r>
                  <a:rPr sz="1000">
                    <a:latin typeface="Calibri" panose="020F0502020204030204" charset="0"/>
                    <a:cs typeface="Calibri" panose="020F0502020204030204" charset="0"/>
                  </a:rPr>
                  <a:t>in terms of the coordinates, i.e., in terms of avenues and streets? Can you travel diagonally?</a:t>
                </a:r>
                <a:endParaRPr sz="1000">
                  <a:latin typeface="Calibri" panose="020F0502020204030204" charset="0"/>
                  <a:cs typeface="Calibri" panose="020F0502020204030204" charset="0"/>
                </a:endParaRPr>
              </a:p>
              <a:p>
                <a:pPr marL="171450" indent="-171450" algn="just">
                  <a:buFont typeface="Wingdings" panose="05000000000000000000" charset="0"/>
                  <a:buChar char="p"/>
                </a:pPr>
                <a:r>
                  <a:rPr sz="1000">
                    <a:latin typeface="Calibri" panose="020F0502020204030204" charset="0"/>
                    <a:cs typeface="Calibri" panose="020F0502020204030204" charset="0"/>
                  </a:rPr>
                  <a:t>Find the gradient of the function</a:t>
                </a:r>
                <a:r>
                  <a:rPr lang="en-US" sz="1000">
                    <a:latin typeface="Calibri" panose="020F0502020204030204" charset="0"/>
                    <a:cs typeface="Calibri" panose="020F0502020204030204" charset="0"/>
                  </a:rPr>
                  <a:t> </a:t>
                </a:r>
                <a14:m>
                  <m:oMath xmlns:m="http://schemas.openxmlformats.org/officeDocument/2006/math">
                    <m:r>
                      <a:rPr lang="en-US" sz="1000" i="1">
                        <a:latin typeface="Cambria Math" panose="02040503050406030204" charset="0"/>
                        <a:cs typeface="Cambria Math" panose="02040503050406030204" charset="0"/>
                      </a:rPr>
                      <m:t>𝑓</m:t>
                    </m:r>
                    <m:r>
                      <a:rPr lang="en-US" sz="1000" i="1">
                        <a:latin typeface="Cambria Math" panose="02040503050406030204" charset="0"/>
                        <a:ea typeface="MS Mincho" charset="0"/>
                        <a:cs typeface="Cambria Math" panose="02040503050406030204" charset="0"/>
                      </a:rPr>
                      <m:t>(</m:t>
                    </m:r>
                    <m:r>
                      <a:rPr lang="en-US" sz="1000" i="1">
                        <a:latin typeface="Cambria Math" panose="02040503050406030204" charset="0"/>
                        <a:cs typeface="Cambria Math" panose="02040503050406030204" charset="0"/>
                      </a:rPr>
                      <m:t>𝑥</m:t>
                    </m:r>
                    <m:r>
                      <a:rPr lang="en-US" sz="1000" i="1">
                        <a:latin typeface="Cambria Math" panose="02040503050406030204" charset="0"/>
                        <a:ea typeface="MS Mincho" charset="0"/>
                        <a:cs typeface="Cambria Math" panose="02040503050406030204" charset="0"/>
                      </a:rPr>
                      <m:t>)=</m:t>
                    </m:r>
                    <m:r>
                      <a:rPr lang="en-US" sz="1000" i="1">
                        <a:latin typeface="Cambria Math" panose="02040503050406030204" charset="0"/>
                        <a:ea typeface="MS Mincho" charset="0"/>
                        <a:cs typeface="Cambria Math" panose="02040503050406030204" charset="0"/>
                      </a:rPr>
                      <m:t>3</m:t>
                    </m:r>
                    <m:sSubSup>
                      <m:sSubSupPr>
                        <m:ctrlPr>
                          <a:rPr lang="en-US" sz="1000" i="1">
                            <a:latin typeface="Cambria Math" panose="02040503050406030204" charset="0"/>
                            <a:cs typeface="Cambria Math" panose="02040503050406030204" charset="0"/>
                          </a:rPr>
                        </m:ctrlPr>
                      </m:sSubSupPr>
                      <m:e>
                        <m:r>
                          <a:rPr lang="en-US" sz="1000" i="1">
                            <a:latin typeface="Cambria Math" panose="02040503050406030204" charset="0"/>
                            <a:cs typeface="Cambria Math" panose="02040503050406030204" charset="0"/>
                          </a:rPr>
                          <m:t>𝑥</m:t>
                        </m:r>
                      </m:e>
                      <m:sub>
                        <m:r>
                          <a:rPr lang="en-US" sz="1000" i="1">
                            <a:latin typeface="Cambria Math" panose="02040503050406030204" charset="0"/>
                            <a:ea typeface="MS Mincho" charset="0"/>
                            <a:cs typeface="Cambria Math" panose="02040503050406030204" charset="0"/>
                          </a:rPr>
                          <m:t>1</m:t>
                        </m:r>
                      </m:sub>
                      <m:sup>
                        <m:r>
                          <a:rPr lang="en-US" sz="1000" i="1">
                            <a:latin typeface="Cambria Math" panose="02040503050406030204" charset="0"/>
                            <a:ea typeface="MS Mincho" charset="0"/>
                            <a:cs typeface="Cambria Math" panose="02040503050406030204" charset="0"/>
                          </a:rPr>
                          <m:t>2</m:t>
                        </m:r>
                      </m:sup>
                    </m:sSubSup>
                    <m:r>
                      <a:rPr lang="en-US" sz="1000" i="1">
                        <a:latin typeface="Cambria Math" panose="02040503050406030204" charset="0"/>
                        <a:ea typeface="MS Mincho" charset="0"/>
                        <a:cs typeface="Cambria Math" panose="02040503050406030204" charset="0"/>
                      </a:rPr>
                      <m:t>+</m:t>
                    </m:r>
                    <m:r>
                      <a:rPr lang="en-US" sz="1000" i="1">
                        <a:latin typeface="Cambria Math" panose="02040503050406030204" charset="0"/>
                        <a:ea typeface="MS Mincho" charset="0"/>
                        <a:cs typeface="Cambria Math" panose="02040503050406030204" charset="0"/>
                      </a:rPr>
                      <m:t>5</m:t>
                    </m:r>
                    <m:sSup>
                      <m:sSupPr>
                        <m:ctrlPr>
                          <a:rPr lang="en-US" sz="1000" i="1">
                            <a:latin typeface="Cambria Math" panose="02040503050406030204" charset="0"/>
                            <a:cs typeface="Cambria Math" panose="02040503050406030204" charset="0"/>
                          </a:rPr>
                        </m:ctrlPr>
                      </m:sSupPr>
                      <m:e>
                        <m:r>
                          <a:rPr lang="en-US" sz="1000" i="1">
                            <a:latin typeface="Cambria Math" panose="02040503050406030204" charset="0"/>
                            <a:cs typeface="Cambria Math" panose="02040503050406030204" charset="0"/>
                          </a:rPr>
                          <m:t>𝑒</m:t>
                        </m:r>
                      </m:e>
                      <m:sup>
                        <m:sSub>
                          <m:sSubPr>
                            <m:ctrlPr>
                              <a:rPr lang="en-US" sz="1000" i="1">
                                <a:latin typeface="Cambria Math" panose="02040503050406030204" charset="0"/>
                                <a:cs typeface="Cambria Math" panose="02040503050406030204" charset="0"/>
                              </a:rPr>
                            </m:ctrlPr>
                          </m:sSubPr>
                          <m:e>
                            <m:r>
                              <a:rPr lang="en-US" sz="1000" i="1">
                                <a:latin typeface="Cambria Math" panose="02040503050406030204" charset="0"/>
                                <a:cs typeface="Cambria Math" panose="02040503050406030204" charset="0"/>
                              </a:rPr>
                              <m:t>𝑥</m:t>
                            </m:r>
                          </m:e>
                          <m:sub>
                            <m:r>
                              <a:rPr lang="en-US" sz="1000" i="1">
                                <a:latin typeface="Cambria Math" panose="02040503050406030204" charset="0"/>
                                <a:ea typeface="MS Mincho" charset="0"/>
                                <a:cs typeface="Cambria Math" panose="02040503050406030204" charset="0"/>
                              </a:rPr>
                              <m:t>2</m:t>
                            </m:r>
                          </m:sub>
                        </m:sSub>
                      </m:sup>
                    </m:sSup>
                  </m:oMath>
                </a14:m>
                <a:r>
                  <a:rPr lang="en-US" sz="1000">
                    <a:latin typeface="Calibri" panose="020F0502020204030204" charset="0"/>
                    <a:cs typeface="Calibri" panose="020F0502020204030204" charset="0"/>
                  </a:rPr>
                  <a: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Can you write out the chain rule for the case where u = f(x, y, z) and x = x(a, b), y = y(a, b), and z = z(a, b)?</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Redesign an example of finding the gradient of the control flow. Run and analyze the result.</a:t>
                </a:r>
                <a:endParaRPr lang="en-US" sz="1000">
                  <a:latin typeface="Calibri" panose="020F0502020204030204" charset="0"/>
                  <a:cs typeface="Calibri" panose="020F0502020204030204" charset="0"/>
                </a:endParaRPr>
              </a:p>
              <a:p>
                <a:pPr marL="171450" indent="-171450" algn="just">
                  <a:buFont typeface="Wingdings" panose="05000000000000000000" charset="0"/>
                  <a:buChar char="p"/>
                </a:pPr>
                <a:r>
                  <a:rPr lang="en-US" sz="1000">
                    <a:latin typeface="Calibri" panose="020F0502020204030204" charset="0"/>
                    <a:cs typeface="Calibri" panose="020F0502020204030204" charset="0"/>
                  </a:rPr>
                  <a:t>A coin with 40% chance for heads is tossed 10 times. Let X be the variable representing the number of heads. The probabilities for X, P(</a:t>
                </a:r>
                <a:r>
                  <a:rPr lang="en-US" sz="1000">
                    <a:latin typeface="Calibri" panose="020F0502020204030204" charset="0"/>
                    <a:cs typeface="Calibri" panose="020F0502020204030204" charset="0"/>
                  </a:rPr>
                  <a:t>X), are shown in the table below. What is the value of the variance?</a:t>
                </a:r>
                <a:endParaRPr lang="en-US" sz="1000">
                  <a:latin typeface="Calibri" panose="020F0502020204030204" charset="0"/>
                  <a:cs typeface="Calibri" panose="020F0502020204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94615" y="431800"/>
                <a:ext cx="4029710" cy="2405380"/>
              </a:xfrm>
              <a:prstGeom prst="rect">
                <a:avLst/>
              </a:prstGeom>
              <a:blipFill rotWithShape="1">
                <a:blip r:embed="rId1"/>
                <a:stretch>
                  <a:fillRect b="-4382"/>
                </a:stretch>
              </a:blipFill>
            </p:spPr>
            <p:txBody>
              <a:bodyPr/>
              <a:lstStyle/>
              <a:p>
                <a:r>
                  <a:rPr lang="zh-CN" altLang="en-US">
                    <a:noFill/>
                  </a:rPr>
                  <a:t> </a:t>
                </a:r>
              </a:p>
            </p:txBody>
          </p:sp>
        </mc:Fallback>
      </mc:AlternateContent>
      <p:graphicFrame>
        <p:nvGraphicFramePr>
          <p:cNvPr id="5" name="表格 4"/>
          <p:cNvGraphicFramePr/>
          <p:nvPr>
            <p:custDataLst>
              <p:tags r:id="rId2"/>
            </p:custDataLst>
          </p:nvPr>
        </p:nvGraphicFramePr>
        <p:xfrm>
          <a:off x="233045" y="2951921"/>
          <a:ext cx="8020050" cy="330200"/>
        </p:xfrm>
        <a:graphic>
          <a:graphicData uri="http://schemas.openxmlformats.org/drawingml/2006/table">
            <a:tbl>
              <a:tblPr firstRow="1" bandRow="1">
                <a:tableStyleId>{5C22544A-7EE6-4342-B048-85BDC9FD1C3A}</a:tableStyleId>
              </a:tblPr>
              <a:tblGrid>
                <a:gridCol w="246380"/>
                <a:gridCol w="354330"/>
                <a:gridCol w="354965"/>
                <a:gridCol w="354965"/>
                <a:gridCol w="354330"/>
                <a:gridCol w="354965"/>
                <a:gridCol w="354330"/>
                <a:gridCol w="354965"/>
                <a:gridCol w="354330"/>
                <a:gridCol w="354965"/>
                <a:gridCol w="354330"/>
                <a:gridCol w="354965"/>
              </a:tblGrid>
              <a:tr h="165100">
                <a:tc>
                  <a:txBody>
                    <a:bodyPr/>
                    <a:p>
                      <a:pPr marL="0" indent="0" algn="l">
                        <a:buNone/>
                      </a:pPr>
                      <a:r>
                        <a:rPr lang="en-US" sz="700" b="1">
                          <a:solidFill>
                            <a:srgbClr val="555555"/>
                          </a:solidFill>
                          <a:latin typeface="Helvetica" charset="-122"/>
                        </a:rPr>
                        <a:t>X</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1</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2</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3</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4</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5</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6</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7</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8</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9</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10</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r>
              <a:tr h="0">
                <a:tc>
                  <a:txBody>
                    <a:bodyPr/>
                    <a:p>
                      <a:pPr marL="0" indent="0" algn="l">
                        <a:buNone/>
                      </a:pPr>
                      <a:r>
                        <a:rPr lang="en-US" sz="700" b="1">
                          <a:solidFill>
                            <a:srgbClr val="555555"/>
                          </a:solidFill>
                          <a:latin typeface="Helvetica" charset="-122"/>
                        </a:rPr>
                        <a:t>P(X)</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0.006</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0.0403</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0.1209</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0.215</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0.2508</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0.2007</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0.1115</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0.0425</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0.0106</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c>
                  <a:txBody>
                    <a:bodyPr/>
                    <a:p>
                      <a:pPr marL="0" indent="0" algn="l">
                        <a:buNone/>
                      </a:pPr>
                      <a:r>
                        <a:rPr lang="en-US" sz="700" b="1">
                          <a:solidFill>
                            <a:srgbClr val="555555"/>
                          </a:solidFill>
                          <a:latin typeface="Helvetica" charset="-122"/>
                        </a:rPr>
                        <a:t>0.0016</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sz="700" b="1">
                          <a:solidFill>
                            <a:srgbClr val="555555"/>
                          </a:solidFill>
                          <a:latin typeface="Helvetica" charset="-122"/>
                        </a:rPr>
                        <a:t>0.0001</a:t>
                      </a:r>
                      <a:endParaRPr lang="en-US" altLang="en-US" sz="700" b="1">
                        <a:solidFill>
                          <a:srgbClr val="555555"/>
                        </a:solidFill>
                        <a:latin typeface="Helvetica"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EEEEE"/>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Matrices</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432435" y="432435"/>
            <a:ext cx="3704590" cy="236220"/>
          </a:xfrm>
          <a:prstGeom prst="rect">
            <a:avLst/>
          </a:prstGeom>
        </p:spPr>
      </p:pic>
      <p:pic>
        <p:nvPicPr>
          <p:cNvPr id="4" name="图片 3"/>
          <p:cNvPicPr>
            <a:picLocks noChangeAspect="1"/>
          </p:cNvPicPr>
          <p:nvPr/>
        </p:nvPicPr>
        <p:blipFill>
          <a:blip r:embed="rId2"/>
          <a:stretch>
            <a:fillRect/>
          </a:stretch>
        </p:blipFill>
        <p:spPr>
          <a:xfrm>
            <a:off x="792480" y="1008380"/>
            <a:ext cx="2933700" cy="21545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Tensors</a:t>
            </a:r>
            <a:endParaRPr lang="en-US" sz="1200">
              <a:solidFill>
                <a:srgbClr val="FFFFFF"/>
              </a:solidFill>
              <a:latin typeface="Arial" panose="020B0604020202020204"/>
            </a:endParaRPr>
          </a:p>
        </p:txBody>
      </p:sp>
      <p:sp>
        <p:nvSpPr>
          <p:cNvPr id="3" name="文本框 2"/>
          <p:cNvSpPr txBox="1"/>
          <p:nvPr/>
        </p:nvSpPr>
        <p:spPr>
          <a:xfrm>
            <a:off x="144780" y="432435"/>
            <a:ext cx="4399280" cy="706755"/>
          </a:xfrm>
          <a:prstGeom prst="rect">
            <a:avLst/>
          </a:prstGeom>
          <a:noFill/>
        </p:spPr>
        <p:txBody>
          <a:bodyPr wrap="square" rtlCol="0" anchor="t">
            <a:spAutoFit/>
          </a:bodyPr>
          <a:p>
            <a:pPr marL="171450" indent="-171450" algn="just">
              <a:buFont typeface="Wingdings" panose="05000000000000000000" charset="0"/>
              <a:buChar char="p"/>
            </a:pPr>
            <a:r>
              <a:rPr sz="1000">
                <a:latin typeface="Calibri" panose="020F0502020204030204" charset="0"/>
                <a:ea typeface="微软雅黑" panose="020B0503020204020204" charset="-122"/>
                <a:cs typeface="Calibri" panose="020F0502020204030204" charset="0"/>
              </a:rPr>
              <a:t>Just as vectors generalize scalars, and matrices generalize vectors, we can build data structures</a:t>
            </a:r>
            <a:r>
              <a:rPr lang="en-US" sz="1000">
                <a:latin typeface="Calibri" panose="020F0502020204030204" charset="0"/>
                <a:ea typeface="微软雅黑" panose="020B0503020204020204" charset="-122"/>
                <a:cs typeface="Calibri" panose="020F0502020204030204" charset="0"/>
              </a:rPr>
              <a:t> </a:t>
            </a:r>
            <a:r>
              <a:rPr sz="1000">
                <a:latin typeface="Calibri" panose="020F0502020204030204" charset="0"/>
                <a:ea typeface="微软雅黑" panose="020B0503020204020204" charset="-122"/>
                <a:cs typeface="Calibri" panose="020F0502020204030204" charset="0"/>
              </a:rPr>
              <a:t>with even more axes. </a:t>
            </a:r>
            <a:endParaRPr sz="1000">
              <a:latin typeface="Calibri" panose="020F0502020204030204" charset="0"/>
              <a:ea typeface="微软雅黑" panose="020B0503020204020204" charset="-122"/>
              <a:cs typeface="Calibri" panose="020F0502020204030204" charset="0"/>
            </a:endParaRPr>
          </a:p>
          <a:p>
            <a:pPr marL="171450" indent="-171450" algn="just">
              <a:buFont typeface="Wingdings" panose="05000000000000000000" charset="0"/>
              <a:buChar char="p"/>
            </a:pPr>
            <a:r>
              <a:rPr sz="1000" b="1">
                <a:solidFill>
                  <a:srgbClr val="3332B1"/>
                </a:solidFill>
                <a:latin typeface="Calibri" panose="020F0502020204030204" charset="0"/>
                <a:ea typeface="微软雅黑" panose="020B0503020204020204" charset="-122"/>
                <a:cs typeface="Calibri" panose="020F0502020204030204" charset="0"/>
              </a:rPr>
              <a:t>Tensors</a:t>
            </a:r>
            <a:r>
              <a:rPr sz="1000">
                <a:latin typeface="Calibri" panose="020F0502020204030204" charset="0"/>
                <a:ea typeface="微软雅黑" panose="020B0503020204020204" charset="-122"/>
                <a:cs typeface="Calibri" panose="020F0502020204030204" charset="0"/>
              </a:rPr>
              <a:t> (refer to algebraic objects) give us a</a:t>
            </a:r>
            <a:r>
              <a:rPr lang="en-US" sz="1000">
                <a:latin typeface="Calibri" panose="020F0502020204030204" charset="0"/>
                <a:ea typeface="微软雅黑" panose="020B0503020204020204" charset="-122"/>
                <a:cs typeface="Calibri" panose="020F0502020204030204" charset="0"/>
              </a:rPr>
              <a:t> </a:t>
            </a:r>
            <a:r>
              <a:rPr sz="1000">
                <a:latin typeface="Calibri" panose="020F0502020204030204" charset="0"/>
                <a:ea typeface="微软雅黑" panose="020B0503020204020204" charset="-122"/>
                <a:cs typeface="Calibri" panose="020F0502020204030204" charset="0"/>
              </a:rPr>
              <a:t>generic way of describing </a:t>
            </a:r>
            <a:r>
              <a:rPr sz="1000" b="1">
                <a:solidFill>
                  <a:srgbClr val="3332B1"/>
                </a:solidFill>
                <a:latin typeface="Calibri" panose="020F0502020204030204" charset="0"/>
                <a:ea typeface="微软雅黑" panose="020B0503020204020204" charset="-122"/>
                <a:cs typeface="Calibri" panose="020F0502020204030204" charset="0"/>
              </a:rPr>
              <a:t>n-dimensional arrays</a:t>
            </a:r>
            <a:r>
              <a:rPr sz="1000">
                <a:latin typeface="Calibri" panose="020F0502020204030204" charset="0"/>
                <a:ea typeface="微软雅黑" panose="020B0503020204020204" charset="-122"/>
                <a:cs typeface="Calibri" panose="020F0502020204030204" charset="0"/>
              </a:rPr>
              <a:t> with an arbitrary number of axes.</a:t>
            </a:r>
            <a:endParaRPr sz="1000">
              <a:latin typeface="Calibri" panose="020F0502020204030204" charset="0"/>
              <a:ea typeface="微软雅黑" panose="020B0503020204020204" charset="-122"/>
              <a:cs typeface="Calibri" panose="020F0502020204030204" charset="0"/>
            </a:endParaRPr>
          </a:p>
        </p:txBody>
      </p:sp>
      <p:grpSp>
        <p:nvGrpSpPr>
          <p:cNvPr id="7" name="组合 6"/>
          <p:cNvGrpSpPr/>
          <p:nvPr/>
        </p:nvGrpSpPr>
        <p:grpSpPr>
          <a:xfrm>
            <a:off x="1273810" y="1440180"/>
            <a:ext cx="2139950" cy="1559560"/>
            <a:chOff x="2042" y="1980"/>
            <a:chExt cx="3370" cy="2456"/>
          </a:xfrm>
        </p:grpSpPr>
        <p:pic>
          <p:nvPicPr>
            <p:cNvPr id="4" name="图片 3"/>
            <p:cNvPicPr>
              <a:picLocks noChangeAspect="1"/>
            </p:cNvPicPr>
            <p:nvPr/>
          </p:nvPicPr>
          <p:blipFill>
            <a:blip r:embed="rId1"/>
            <a:stretch>
              <a:fillRect/>
            </a:stretch>
          </p:blipFill>
          <p:spPr>
            <a:xfrm>
              <a:off x="2042" y="1980"/>
              <a:ext cx="3371" cy="1881"/>
            </a:xfrm>
            <a:prstGeom prst="rect">
              <a:avLst/>
            </a:prstGeom>
          </p:spPr>
        </p:pic>
        <p:pic>
          <p:nvPicPr>
            <p:cNvPr id="5" name="图片 4"/>
            <p:cNvPicPr>
              <a:picLocks noChangeAspect="1"/>
            </p:cNvPicPr>
            <p:nvPr/>
          </p:nvPicPr>
          <p:blipFill>
            <a:blip r:embed="rId2"/>
            <a:stretch>
              <a:fillRect/>
            </a:stretch>
          </p:blipFill>
          <p:spPr>
            <a:xfrm>
              <a:off x="2042" y="3856"/>
              <a:ext cx="2848" cy="580"/>
            </a:xfrm>
            <a:prstGeom prst="rect">
              <a:avLst/>
            </a:prstGeom>
          </p:spPr>
        </p:pic>
      </p:gr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 y="113030"/>
            <a:ext cx="4424680" cy="201295"/>
          </a:xfrm>
          <a:prstGeom prst="rect">
            <a:avLst/>
          </a:prstGeom>
          <a:solidFill>
            <a:srgbClr val="3332B1"/>
          </a:solidFill>
        </p:spPr>
        <p:txBody>
          <a:bodyPr wrap="none" lIns="0" tIns="0" rIns="0" bIns="0">
            <a:noAutofit/>
          </a:bodyPr>
          <a:p>
            <a:pPr algn="l">
              <a:buClrTx/>
              <a:buSzTx/>
              <a:buFontTx/>
            </a:pPr>
            <a:r>
              <a:rPr lang="en-US" sz="1200">
                <a:solidFill>
                  <a:srgbClr val="FFFFFF"/>
                </a:solidFill>
                <a:latin typeface="Arial" panose="020B0604020202020204"/>
              </a:rPr>
              <a:t>Linear Algebra: Tensor Arithmetic</a:t>
            </a:r>
            <a:endParaRPr lang="en-US" sz="1200">
              <a:solidFill>
                <a:srgbClr val="FFFFFF"/>
              </a:solidFill>
              <a:latin typeface="Arial" panose="020B0604020202020204"/>
            </a:endParaRPr>
          </a:p>
        </p:txBody>
      </p:sp>
      <p:pic>
        <p:nvPicPr>
          <p:cNvPr id="3" name="图片 2"/>
          <p:cNvPicPr>
            <a:picLocks noChangeAspect="1"/>
          </p:cNvPicPr>
          <p:nvPr/>
        </p:nvPicPr>
        <p:blipFill>
          <a:blip r:embed="rId1"/>
          <a:stretch>
            <a:fillRect/>
          </a:stretch>
        </p:blipFill>
        <p:spPr>
          <a:xfrm>
            <a:off x="144780" y="792480"/>
            <a:ext cx="4333875" cy="2212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KSO_WM_UNIT_PLACING_PICTURE_USER_VIEWPORT" val="{&quot;height&quot;:4830,&quot;width&quot;:11055}"/>
</p:tagLst>
</file>

<file path=ppt/tags/tag2.xml><?xml version="1.0" encoding="utf-8"?>
<p:tagLst xmlns:p="http://schemas.openxmlformats.org/presentationml/2006/main">
  <p:tag name="KSO_WM_UNIT_PLACING_PICTURE_USER_VIEWPORT" val="{&quot;height&quot;:4230,&quot;width&quot;:14145}"/>
</p:tagLst>
</file>

<file path=ppt/tags/tag3.xml><?xml version="1.0" encoding="utf-8"?>
<p:tagLst xmlns:p="http://schemas.openxmlformats.org/presentationml/2006/main">
  <p:tag name="KSO_WM_UNIT_TABLE_BEAUTIFY" val="smartTable{6a779db9-31ae-4530-9a6d-ca6e75297229}"/>
</p:tagLst>
</file>

<file path=ppt/tags/tag4.xml><?xml version="1.0" encoding="utf-8"?>
<p:tagLst xmlns:p="http://schemas.openxmlformats.org/presentationml/2006/main">
  <p:tag name="COMMONDATA" val="eyJoZGlkIjoiYTc2ZGZiNzZiNDVlOGViOWVmM2JhOTY0NGJkNjUyYz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5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5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5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5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5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5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6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6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6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3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5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5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7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7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3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7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7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7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7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17199</Words>
  <Application>WPS 文字</Application>
  <PresentationFormat/>
  <Paragraphs>618</Paragraphs>
  <Slides>68</Slides>
  <Notes>0</Notes>
  <HiddenSlides>0</HiddenSlides>
  <MMClips>0</MMClips>
  <ScaleCrop>false</ScaleCrop>
  <HeadingPairs>
    <vt:vector size="6" baseType="variant">
      <vt:variant>
        <vt:lpstr>已用的字体</vt:lpstr>
      </vt:variant>
      <vt:variant>
        <vt:i4>19</vt:i4>
      </vt:variant>
      <vt:variant>
        <vt:lpstr>主题</vt:lpstr>
      </vt:variant>
      <vt:variant>
        <vt:i4>68</vt:i4>
      </vt:variant>
      <vt:variant>
        <vt:lpstr>幻灯片标题</vt:lpstr>
      </vt:variant>
      <vt:variant>
        <vt:i4>68</vt:i4>
      </vt:variant>
    </vt:vector>
  </HeadingPairs>
  <TitlesOfParts>
    <vt:vector size="155" baseType="lpstr">
      <vt:lpstr>Arial</vt:lpstr>
      <vt:lpstr>宋体</vt:lpstr>
      <vt:lpstr>Wingdings</vt:lpstr>
      <vt:lpstr>Arial</vt:lpstr>
      <vt:lpstr>Wingdings</vt:lpstr>
      <vt:lpstr>Calibri</vt:lpstr>
      <vt:lpstr>Helvetica Neue</vt:lpstr>
      <vt:lpstr>微软雅黑</vt:lpstr>
      <vt:lpstr>Cambria Math</vt:lpstr>
      <vt:lpstr>MS Mincho</vt:lpstr>
      <vt:lpstr>Helvetica</vt:lpstr>
      <vt:lpstr>汉仪旗黑</vt:lpstr>
      <vt:lpstr>宋体</vt:lpstr>
      <vt:lpstr>Arial Unicode MS</vt:lpstr>
      <vt:lpstr>汉仪书宋二KW</vt:lpstr>
      <vt:lpstr>Kingsoft Math</vt:lpstr>
      <vt:lpstr>DejaVu Math TeX Gyre</vt:lpstr>
      <vt:lpstr>宋体-简</vt:lpstr>
      <vt:lpstr>Hiragino Sans</vt:lpstr>
      <vt:lpstr>Office Theme</vt:lpstr>
      <vt:lpstr>24_Office Theme</vt:lpstr>
      <vt:lpstr>55_Office Theme</vt:lpstr>
      <vt:lpstr>43_Office Theme</vt:lpstr>
      <vt:lpstr>44_Office Theme</vt:lpstr>
      <vt:lpstr>45_Office Theme</vt:lpstr>
      <vt:lpstr>46_Office Theme</vt:lpstr>
      <vt:lpstr>47_Office Theme</vt:lpstr>
      <vt:lpstr>48_Office Theme</vt:lpstr>
      <vt:lpstr>49_Office Theme</vt:lpstr>
      <vt:lpstr>50_Office Theme</vt:lpstr>
      <vt:lpstr>51_Office Theme</vt:lpstr>
      <vt:lpstr>52_Office Theme</vt:lpstr>
      <vt:lpstr>53_Office Theme</vt:lpstr>
      <vt:lpstr>54_Office Theme</vt:lpstr>
      <vt:lpstr>56_Office Theme</vt:lpstr>
      <vt:lpstr>57_Office Theme</vt:lpstr>
      <vt:lpstr>61_Office Theme</vt:lpstr>
      <vt:lpstr>62_Office Theme</vt:lpstr>
      <vt:lpstr>63_Office Theme</vt:lpstr>
      <vt:lpstr>19_Office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20_Office Theme</vt:lpstr>
      <vt:lpstr>21_Office Theme</vt:lpstr>
      <vt:lpstr>22_Office Theme</vt:lpstr>
      <vt:lpstr>23_Office Theme</vt:lpstr>
      <vt:lpstr>32_Office Theme</vt:lpstr>
      <vt:lpstr>33_Office Theme</vt:lpstr>
      <vt:lpstr>34_Office Theme</vt:lpstr>
      <vt:lpstr>35_Office Theme</vt:lpstr>
      <vt:lpstr>36_Office Theme</vt:lpstr>
      <vt:lpstr>37_Office Theme</vt:lpstr>
      <vt:lpstr>38_Office Theme</vt:lpstr>
      <vt:lpstr>39_Office Theme</vt:lpstr>
      <vt:lpstr>42_Office Theme</vt:lpstr>
      <vt:lpstr>58_Office Theme</vt:lpstr>
      <vt:lpstr>59_Office Theme</vt:lpstr>
      <vt:lpstr>70_Office Theme</vt:lpstr>
      <vt:lpstr>71_Office Theme</vt:lpstr>
      <vt:lpstr>72_Office Theme</vt:lpstr>
      <vt:lpstr>12_Office Theme</vt:lpstr>
      <vt:lpstr>13_Office Theme</vt:lpstr>
      <vt:lpstr>14_Office Theme</vt:lpstr>
      <vt:lpstr>15_Office Theme</vt:lpstr>
      <vt:lpstr>16_Office Theme</vt:lpstr>
      <vt:lpstr>17_Office Theme</vt:lpstr>
      <vt:lpstr>18_Office Theme</vt:lpstr>
      <vt:lpstr>25_Office Theme</vt:lpstr>
      <vt:lpstr>26_Office Theme</vt:lpstr>
      <vt:lpstr>27_Office Theme</vt:lpstr>
      <vt:lpstr>28_Office Theme</vt:lpstr>
      <vt:lpstr>29_Office Theme</vt:lpstr>
      <vt:lpstr>30_Office Theme</vt:lpstr>
      <vt:lpstr>31_Office Theme</vt:lpstr>
      <vt:lpstr>73_Office Theme</vt:lpstr>
      <vt:lpstr>74_Office Theme</vt:lpstr>
      <vt:lpstr>75_Office Theme</vt:lpstr>
      <vt:lpstr>76_Office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Daniel</cp:lastModifiedBy>
  <cp:revision>325</cp:revision>
  <dcterms:created xsi:type="dcterms:W3CDTF">2023-02-22T03:41:07Z</dcterms:created>
  <dcterms:modified xsi:type="dcterms:W3CDTF">2023-02-22T03:41:07Z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9E8CE8B33BEA27E475CCE8631CBD0F8D</vt:lpwstr>
  </property>
  <property fmtid="{D5CDD505-2E9C-101B-9397-08002B2CF9AE}" pid="3" name="KSOProductBuildVer">
    <vt:lpwstr>2052-5.0.0.7550</vt:lpwstr>
  </property>
</Properties>
</file>