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7"/>
  </p:notesMasterIdLst>
  <p:sldIdLst>
    <p:sldId id="605" r:id="rId4"/>
    <p:sldId id="379" r:id="rId5"/>
    <p:sldId id="508" r:id="rId6"/>
    <p:sldId id="509" r:id="rId8"/>
    <p:sldId id="510" r:id="rId9"/>
    <p:sldId id="511" r:id="rId10"/>
    <p:sldId id="512" r:id="rId11"/>
    <p:sldId id="513" r:id="rId12"/>
    <p:sldId id="514" r:id="rId13"/>
    <p:sldId id="515" r:id="rId14"/>
    <p:sldId id="516" r:id="rId15"/>
    <p:sldId id="517" r:id="rId16"/>
    <p:sldId id="518" r:id="rId17"/>
    <p:sldId id="519" r:id="rId18"/>
    <p:sldId id="521" r:id="rId19"/>
    <p:sldId id="526" r:id="rId20"/>
    <p:sldId id="520" r:id="rId21"/>
    <p:sldId id="522" r:id="rId22"/>
    <p:sldId id="523" r:id="rId23"/>
    <p:sldId id="524" r:id="rId24"/>
    <p:sldId id="525" r:id="rId25"/>
    <p:sldId id="527" r:id="rId26"/>
    <p:sldId id="528" r:id="rId27"/>
    <p:sldId id="529" r:id="rId28"/>
    <p:sldId id="530" r:id="rId29"/>
    <p:sldId id="531" r:id="rId30"/>
    <p:sldId id="535" r:id="rId31"/>
    <p:sldId id="533" r:id="rId32"/>
    <p:sldId id="534" r:id="rId33"/>
    <p:sldId id="532"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4" r:id="rId50"/>
    <p:sldId id="45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35" autoAdjust="0"/>
    <p:restoredTop sz="80400" autoAdjust="0"/>
  </p:normalViewPr>
  <p:slideViewPr>
    <p:cSldViewPr snapToGrid="0">
      <p:cViewPr varScale="1">
        <p:scale>
          <a:sx n="101" d="100"/>
          <a:sy n="101" d="100"/>
        </p:scale>
        <p:origin x="36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259A7-5386-49FD-83B9-BAD415B9CFAA}" type="datetimeFigureOut">
              <a:rPr lang="zh-TW" altLang="en-US" smtClean="0"/>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9E8A1-852F-4483-B97B-027903F81BE5}"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dirty="0"/>
              <a:t>The nonvolitional cue is based on the saliency and conspicuity of objects in the environment. Imagine there are five objects in front of you: a newspaper, a research paper, a cup of coffee, a notebook, and a book such as in</a:t>
            </a:r>
            <a:r>
              <a:rPr lang="en-US" altLang="zh-TW" dirty="0"/>
              <a:t> the</a:t>
            </a:r>
            <a:r>
              <a:rPr lang="zh-TW" altLang="en-US" dirty="0"/>
              <a:t> </a:t>
            </a:r>
            <a:r>
              <a:rPr lang="en-US" altLang="zh-TW" dirty="0"/>
              <a:t>f</a:t>
            </a:r>
            <a:r>
              <a:rPr lang="zh-TW" altLang="en-US" dirty="0"/>
              <a:t>ig</a:t>
            </a:r>
            <a:r>
              <a:rPr lang="en-US" altLang="zh-TW" dirty="0"/>
              <a:t>ure</a:t>
            </a:r>
            <a:r>
              <a:rPr lang="zh-TW" altLang="en-US" dirty="0"/>
              <a:t>. While all the paper products are printed in black and white, the coffee cup is red. In other words, this coffee is intrinsically salient and conspicuous in this visual environment, automatically drawing attention. So you bring the fovea (the center of the macula where visual acuity is highest) onto the coffee as shown in </a:t>
            </a:r>
            <a:r>
              <a:rPr lang="en-US" altLang="zh-TW" dirty="0"/>
              <a:t>the figure. </a:t>
            </a:r>
            <a:endParaRPr lang="en-US" altLang="zh-TW" dirty="0"/>
          </a:p>
          <a:p>
            <a:pPr marL="228600" indent="-228600">
              <a:buFont typeface="+mj-lt"/>
              <a:buAutoNum type="arabicPeriod"/>
            </a:pPr>
            <a:endParaRPr lang="en-US" altLang="zh-TW" dirty="0"/>
          </a:p>
          <a:p>
            <a:pPr marL="228600" indent="-228600">
              <a:buFont typeface="+mj-lt"/>
              <a:buAutoNum type="arabicPeriod"/>
            </a:pPr>
            <a:r>
              <a:rPr lang="en-US" altLang="zh-TW" dirty="0"/>
              <a:t>After drinking coffee, you become caffeinated and want to read a book. So you turn your head, refocus your eyes, and look at the book as depicted in the figure. Different from the previous case where the coffee biases you towards selecting based on saliency, in this task-dependent case you select the book under cognitive and volitional control. Using the volitional cue based on variable selection criteria, this form of attention is more deliberate.</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After training the parametric attention model, we can plot its prediction. Trying to fit the training dataset with noise, the predicted line is less smooth than its nonparametric counterpart that was plotted earlier.</a:t>
            </a:r>
            <a:endParaRPr lang="zh-TW" altLang="en-US" dirty="0"/>
          </a:p>
          <a:p>
            <a:pPr marL="228600" indent="-228600">
              <a:buAutoNum type="arabicPeriod"/>
            </a:pPr>
            <a:endParaRPr lang="zh-TW" altLang="en-US" dirty="0"/>
          </a:p>
          <a:p>
            <a:pPr marL="228600" indent="-228600">
              <a:buAutoNum type="arabicPeriod"/>
            </a:pPr>
            <a:r>
              <a:rPr lang="zh-TW" altLang="en-US" dirty="0"/>
              <a:t>Comparing with nonparametric attention pooling, the region with large attention weights becomes sharper in the learnable and parametric setting.</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Denoting an attention scoring function by  𝑎 , </a:t>
            </a:r>
            <a:r>
              <a:rPr lang="en-US" altLang="zh-TW" dirty="0"/>
              <a:t>the figure</a:t>
            </a:r>
            <a:r>
              <a:rPr lang="zh-TW" altLang="en-US" dirty="0"/>
              <a:t> illustrates how the output of attention pooling can be computed as a weighted sum of values. Since attention weights are a probability distribution, the weighted sum is essentially a weighted average.</a:t>
            </a:r>
            <a:endParaRPr lang="zh-TW" altLang="en-US" dirty="0"/>
          </a:p>
          <a:p>
            <a:pPr marL="228600" indent="-228600">
              <a:buAutoNum type="arabicPeriod"/>
            </a:pPr>
            <a:endParaRPr lang="zh-TW" altLang="en-US" dirty="0"/>
          </a:p>
          <a:p>
            <a:pPr marL="228600" indent="-228600">
              <a:buAutoNum type="arabicPeriod"/>
            </a:pPr>
            <a:r>
              <a:rPr lang="zh-TW" altLang="en-US" dirty="0"/>
              <a:t>Mathematically, suppose that we have a query  𝐪∈ℝ𝑞  and  𝑚  key-value pairs  (𝐤1,𝐯1),…,(𝐤𝑚,𝐯𝑚) , The attention pooling  𝑓  is instantiated as a weighted sum of the values:</a:t>
            </a:r>
            <a:r>
              <a:rPr lang="en-US" altLang="zh-TW" dirty="0"/>
              <a:t> where the attention weight (scalar) for the query  𝐪  and key  𝐤𝑖  is computed by the softmax operation of an attention scoring function  𝑎  that maps two vectors to a scalar:</a:t>
            </a:r>
            <a:endParaRPr lang="en-US" altLang="zh-TW" dirty="0"/>
          </a:p>
          <a:p>
            <a:pPr marL="228600" indent="-228600">
              <a:buAutoNum type="arabicPeriod"/>
            </a:pPr>
            <a:endParaRPr lang="en-US" altLang="zh-TW" dirty="0"/>
          </a:p>
          <a:p>
            <a:pPr marL="228600" indent="-228600">
              <a:buAutoNum type="arabicPeriod"/>
            </a:pPr>
            <a:r>
              <a:rPr lang="en-US" altLang="zh-TW" dirty="0"/>
              <a:t>As we can see, different choices of the attention scoring function  𝑎  lead to different behaviors of attention pooling.</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en-US" altLang="zh-TW" dirty="0"/>
              <a:t>For additive attention, t</a:t>
            </a:r>
            <a:r>
              <a:rPr lang="zh-TW" altLang="en-US" dirty="0"/>
              <a:t>he query and the key are concatenated and fed into an MLP with a single hidden layer whose number of hidden units is  </a:t>
            </a:r>
            <a:r>
              <a:rPr lang="en-US" altLang="zh-TW" dirty="0"/>
              <a:t>h</a:t>
            </a:r>
            <a:r>
              <a:rPr lang="zh-TW" altLang="en-US" dirty="0"/>
              <a:t>, a hyperparameter. </a:t>
            </a:r>
            <a:r>
              <a:rPr lang="en-US" altLang="zh-TW" dirty="0"/>
              <a:t>Then</a:t>
            </a:r>
            <a:r>
              <a:rPr lang="zh-TW" altLang="en-US" dirty="0"/>
              <a:t> us</a:t>
            </a:r>
            <a:r>
              <a:rPr lang="en-US" altLang="zh-TW" dirty="0"/>
              <a:t>e</a:t>
            </a:r>
            <a:r>
              <a:rPr lang="zh-TW" altLang="en-US" dirty="0"/>
              <a:t>  tanh  as the activation function and disabl</a:t>
            </a:r>
            <a:r>
              <a:rPr lang="en-US" altLang="zh-TW" dirty="0"/>
              <a:t>e</a:t>
            </a:r>
            <a:r>
              <a:rPr lang="zh-TW" altLang="en-US" dirty="0"/>
              <a:t> bias terms</a:t>
            </a:r>
            <a:r>
              <a:rPr lang="en-US" altLang="zh-TW" dirty="0"/>
              <a:t>, and w_v is the weight for the maping from the hidden layer to the output layer. </a:t>
            </a:r>
            <a:endParaRPr lang="en-US" altLang="zh-TW" dirty="0"/>
          </a:p>
          <a:p>
            <a:pPr marL="228600" indent="-228600">
              <a:buFont typeface="+mj-lt"/>
              <a:buAutoNum type="arabicPeriod"/>
            </a:pPr>
            <a:endParaRPr lang="en-US" altLang="zh-TW" dirty="0"/>
          </a:p>
          <a:p>
            <a:pPr marL="228600" indent="-228600">
              <a:buFont typeface="+mj-lt"/>
              <a:buAutoNum type="arabicPeriod"/>
            </a:pP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dirty="0"/>
              <a:t>Let us take a moment to review sequence to sequence learning. </a:t>
            </a:r>
            <a:endParaRPr lang="en-US" altLang="zh-TW" dirty="0"/>
          </a:p>
          <a:p>
            <a:pPr marL="228600" indent="-228600">
              <a:buAutoNum type="arabicPeriod"/>
            </a:pPr>
            <a:endParaRPr lang="en-US" altLang="zh-TW" dirty="0"/>
          </a:p>
          <a:p>
            <a:pPr marL="228600" indent="-228600">
              <a:buAutoNum type="arabicPeriod"/>
            </a:pPr>
            <a:r>
              <a:rPr lang="en-US" altLang="zh-TW" dirty="0"/>
              <a:t>Following the design principle of the encoder-decoder architecture, the RNN encoder can take a variable-length sequence as the input and transforms it into a fixed-shape hidden state.  In other words, information of the input (source) sequence is encoded in the hidden state of the RNN encoder. </a:t>
            </a:r>
            <a:endParaRPr lang="en-US" altLang="zh-TW" dirty="0"/>
          </a:p>
          <a:p>
            <a:pPr marL="228600" indent="-228600">
              <a:buAutoNum type="arabicPeriod"/>
            </a:pPr>
            <a:endParaRPr lang="en-US" altLang="zh-TW" dirty="0"/>
          </a:p>
          <a:p>
            <a:pPr marL="228600" indent="-228600">
              <a:buAutoNum type="arabicPeriod"/>
            </a:pPr>
            <a:r>
              <a:rPr lang="en-US" altLang="zh-TW" dirty="0"/>
              <a:t>To generate the output sequence token by token, a separate RNN decoder can predict the next token based on what tokens have been seen, together with the encoded information of the input sequence. The figure illustrates how to use two RNNs for sequence to sequence learning in machine translation.</a:t>
            </a:r>
            <a:endParaRPr lang="en-US" altLang="zh-TW" dirty="0"/>
          </a:p>
          <a:p>
            <a:pPr marL="228600" indent="-228600">
              <a:buAutoNum type="arabicPeriod"/>
            </a:pPr>
            <a:endParaRPr lang="en-US" altLang="zh-TW" dirty="0"/>
          </a:p>
          <a:p>
            <a:pPr marL="228600" indent="-228600">
              <a:buAutoNum type="arabicPeriod"/>
            </a:pPr>
            <a:r>
              <a:rPr lang="en-US" altLang="zh-TW" dirty="0"/>
              <a:t>Technically speaking, the encoder transforms an input sequence of variable length into a fixed-shape context variable  𝐜 , and encodes the input sequence information in this context variable. </a:t>
            </a:r>
            <a:endParaRPr lang="en-US" altLang="zh-TW" dirty="0"/>
          </a:p>
          <a:p>
            <a:pPr marL="228600" indent="-228600">
              <a:buAutoNum type="arabicPeriod"/>
            </a:pPr>
            <a:endParaRPr lang="en-US" altLang="zh-TW" dirty="0"/>
          </a:p>
          <a:p>
            <a:pPr marL="228600" indent="-228600">
              <a:buAutoNum type="arabicPeriod"/>
            </a:pPr>
            <a:r>
              <a:rPr lang="en-US" altLang="zh-TW" dirty="0"/>
              <a:t>Let us consider a sequence example. Suppose that the input sequence is  x_1,…,x_T , such that  x_t  is the  t-th  token in the input text sequence. At time step  t , the RNN transforms the input feature vector  x_t and the hidden state  h_{t-1} from the previous time step into the current hidden state h_t. We can use a function  𝑓  to express the transformation of the RNN's recurrent layer:</a:t>
            </a:r>
            <a:endParaRPr lang="en-US" altLang="zh-TW" dirty="0"/>
          </a:p>
          <a:p>
            <a:pPr marL="228600" indent="-228600">
              <a:buAutoNum type="arabicPeriod"/>
            </a:pPr>
            <a:endParaRPr lang="en-US" altLang="zh-TW" dirty="0"/>
          </a:p>
          <a:p>
            <a:pPr marL="228600" indent="-228600">
              <a:buAutoNum type="arabicPeriod"/>
            </a:pPr>
            <a:r>
              <a:rPr lang="en-US" altLang="zh-TW" dirty="0"/>
              <a:t>In general, the encoder transforms the hidden states at all the time steps into the context variable through a customized function  𝑞 :</a:t>
            </a:r>
            <a:endParaRPr lang="en-US" altLang="zh-TW" dirty="0"/>
          </a:p>
          <a:p>
            <a:pPr marL="228600" indent="-228600">
              <a:buAutoNum type="arabicPeriod"/>
            </a:pPr>
            <a:endParaRPr lang="en-US" altLang="zh-TW" dirty="0"/>
          </a:p>
          <a:p>
            <a:pPr marL="228600" indent="-228600">
              <a:buAutoNum type="arabicPeriod"/>
            </a:pPr>
            <a:r>
              <a:rPr lang="en-US" altLang="zh-TW" dirty="0"/>
              <a:t>the context variable is just the hidden state  𝐡𝑇  of the input sequence at the final time step.</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dirty="0"/>
              <a:t>At any time step  t’on the output sequence, the RNN takes the output  y_{t’-1}  from the previous time step and the context variable  𝐜 as its input, then transforms them and the previous hidden state  s_{t’-1}  into the hidden state s_{t’} at the current time step. </a:t>
            </a:r>
            <a:endParaRPr lang="en-US" altLang="zh-TW" dirty="0"/>
          </a:p>
          <a:p>
            <a:pPr marL="228600" indent="-228600">
              <a:buAutoNum type="arabicPeriod"/>
            </a:pPr>
            <a:endParaRPr lang="en-US" altLang="zh-TW" dirty="0"/>
          </a:p>
          <a:p>
            <a:pPr marL="228600" indent="-228600">
              <a:buAutoNum type="arabicPeriod"/>
            </a:pP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dirty="0"/>
              <a:t>where the decoder hidden state s_{t’-1} at time step t’-1  is the query, and the encoder hidden states h_t  are both the keys and values, and the attention weight  𝛼  is computed using the additive attention scoring function.</a:t>
            </a:r>
            <a:endParaRPr lang="en-US" altLang="zh-TW" dirty="0"/>
          </a:p>
          <a:p>
            <a:pPr marL="228600" indent="-228600">
              <a:buAutoNum type="arabicPeriod"/>
            </a:pPr>
            <a:endParaRPr lang="en-US" altLang="zh-TW" dirty="0"/>
          </a:p>
          <a:p>
            <a:pPr marL="228600" indent="-228600">
              <a:buAutoNum type="arabicPeriod"/>
            </a:pPr>
            <a:endParaRPr lang="en-US" altLang="zh-TW" dirty="0"/>
          </a:p>
          <a:p>
            <a:pPr marL="228600" indent="-228600">
              <a:buAutoNum type="arabicPeriod"/>
            </a:pPr>
            <a:r>
              <a:rPr lang="en-US" altLang="zh-TW" dirty="0"/>
              <a:t>Slightly different from the vanilla RNN encoder-decoder architecture in the top, the same architecture with Bahdanau attention is depicted in the bottom.</a:t>
            </a:r>
            <a:endParaRPr lang="en-US" altLang="zh-TW" dirty="0"/>
          </a:p>
          <a:p>
            <a:pPr marL="228600" indent="-228600">
              <a:buAutoNum type="arabicPeriod"/>
            </a:pPr>
            <a:endParaRPr lang="en-US" altLang="zh-TW" dirty="0"/>
          </a:p>
          <a:p>
            <a:pPr indent="0">
              <a:buNone/>
            </a:pPr>
            <a:endParaRPr lang="en-US" altLang="zh-TW" dirty="0"/>
          </a:p>
          <a:p>
            <a:pPr indent="0">
              <a:buNone/>
            </a:pP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In practice, given the same set of queries, keys, and values we may want our model to combine knowledge from different behaviors of the same attention mechanism, such as capturing dependencies of various ranges (e.g., shorter-range vs. longer-range) within a sequence. Thus, it may be beneficial to allow our attention mechanism to jointly use different representation subspaces of queries, keys, and values.</a:t>
            </a:r>
            <a:endParaRPr lang="zh-TW" altLang="en-US" dirty="0"/>
          </a:p>
          <a:p>
            <a:pPr marL="228600" indent="-228600">
              <a:buAutoNum type="arabicPeriod"/>
            </a:pPr>
            <a:endParaRPr lang="zh-TW" altLang="en-US" dirty="0"/>
          </a:p>
          <a:p>
            <a:pPr marL="228600" indent="-228600">
              <a:buAutoNum type="arabicPeriod"/>
            </a:pPr>
            <a:r>
              <a:rPr lang="zh-TW" altLang="en-US" dirty="0"/>
              <a:t>To this end, instead of performing a single attention pooling, queries, keys, and values can be transformed with  ℎ  independently learned linear projections. Then these  ℎ  projected queries, keys, and values are fed into attention pooling in parallel. In the end,  ℎ  attention pooling outputs are concatenated and transformed with another learned linear projection to produce the final output.</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r>
              <a:rPr lang="zh-TW" altLang="en-US" dirty="0"/>
              <a:t>𝑓  is attention pooling, such as additive attention and scaled dot-product attention</a:t>
            </a:r>
            <a:r>
              <a:rPr lang="en-US" altLang="zh-TW" dirty="0"/>
              <a:t>.</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In deep learning, we often use CNNs or RNNs to encode a sequence. Now with attention mechanisms, imagine that we feed a sequence of tokens into attention pooling so that the same set of tokens act as queries, keys, and values. </a:t>
            </a:r>
            <a:endParaRPr lang="zh-TW" altLang="en-US" dirty="0"/>
          </a:p>
          <a:p>
            <a:pPr marL="228600" indent="-228600">
              <a:buAutoNum type="arabicPeriod"/>
            </a:pPr>
            <a:endParaRPr lang="zh-TW" altLang="en-US" dirty="0"/>
          </a:p>
          <a:p>
            <a:pPr marL="228600" indent="-228600">
              <a:buAutoNum type="arabicPeriod"/>
            </a:pPr>
            <a:r>
              <a:rPr lang="zh-TW" altLang="en-US" dirty="0"/>
              <a:t>Specifically, each query attends to all the key-value pairs and generates one attention output. Since the queries, keys, and values come from the same place, this performs self-attention</a:t>
            </a:r>
            <a:r>
              <a:rPr lang="en-US" altLang="zh-TW" dirty="0"/>
              <a:t>.</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Unlike RNNs that recurrently process tokens of a sequence one by one, self-attention ditches sequential operations in favor of parallel computation. To use the sequence order information, we can inject absolute or relative positional information by adding positional encoding to the input representations. Positional encodings can be either learned or fixed.</a:t>
            </a:r>
            <a:endParaRPr lang="zh-TW" altLang="en-US" dirty="0"/>
          </a:p>
          <a:p>
            <a:pPr marL="228600" indent="-228600">
              <a:buAutoNum type="arabicPeriod"/>
            </a:pPr>
            <a:endParaRPr lang="zh-TW" altLang="en-US" dirty="0"/>
          </a:p>
          <a:p>
            <a:pPr marL="228600" indent="-228600">
              <a:buAutoNum type="arabicPeriod"/>
            </a:pPr>
            <a:r>
              <a:rPr lang="zh-TW" altLang="en-US" dirty="0"/>
              <a:t>In the positional embedding matrix  𝐏 , rows correspond to positions within a sequence and columns represent different positional encoding dimensions.</a:t>
            </a:r>
            <a:r>
              <a:rPr lang="en-US" altLang="zh-TW" dirty="0"/>
              <a:t> Each row has a distinct vector as shown in the figure. </a:t>
            </a:r>
            <a:endParaRPr lang="en-US" altLang="zh-TW" dirty="0"/>
          </a:p>
          <a:p>
            <a:pPr marL="228600" indent="-228600">
              <a:buAutoNum type="arabicPeriod"/>
            </a:pPr>
            <a:endParaRPr lang="en-US" altLang="zh-TW" dirty="0"/>
          </a:p>
          <a:p>
            <a:pPr marL="228600" indent="-228600">
              <a:buAutoNum type="arabicPeriod"/>
            </a:pPr>
            <a:r>
              <a:rPr lang="en-US" altLang="zh-TW" dirty="0"/>
              <a:t>In the example, we can see that the  6th  and the  7th  columns of the positional embedding matrix have a higher frequency than the  8th  and the  9th  columns. </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Inspired by the nonvolitional and volitional attention cues that explain the attentional deployment, in the following we will describe a framework for designing attention mechanisms by incorporating these two attention cues.</a:t>
            </a:r>
            <a:endParaRPr lang="zh-TW" altLang="en-US" dirty="0"/>
          </a:p>
          <a:p>
            <a:pPr marL="228600" indent="-228600">
              <a:buAutoNum type="arabicPeriod"/>
            </a:pPr>
            <a:endParaRPr lang="zh-TW" altLang="en-US" dirty="0"/>
          </a:p>
          <a:p>
            <a:pPr marL="228600" indent="-228600">
              <a:buAutoNum type="arabicPeriod"/>
            </a:pPr>
            <a:r>
              <a:rPr lang="en-US" altLang="zh-TW" dirty="0"/>
              <a:t>W</a:t>
            </a:r>
            <a:r>
              <a:rPr lang="zh-TW" altLang="en-US" dirty="0"/>
              <a:t>hat sets attention mechanisms apart from those fully-connected layers or pooling layers is the inclusion of the volitional cues. In the context of attention mechanisms, we refer to volitional cues as queries. Given any query, attention mechanisms bias selection over sensory inputs (e.g., intermediate feature representations) via attention pooling. These sensory inputs are called values in the context of attention mechanisms. More generally, every value is paired with a key, which can be thought of the nonvolitional cue of that sensory input. As shown in </a:t>
            </a:r>
            <a:r>
              <a:rPr lang="en-US" altLang="zh-TW" dirty="0"/>
              <a:t>the figure</a:t>
            </a:r>
            <a:r>
              <a:rPr lang="zh-TW" altLang="en-US" dirty="0"/>
              <a:t> we can design attention pooling so that the given query (volitional cue) can interact with keys (nonvolitional cues), which guides bias selection over values (sensory inputs).</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To see how the monotonically decreased frequency along the encoding dimension relates to absolute positional information, let us print out the binary representations of  0,1,…,7 . </a:t>
            </a:r>
            <a:endParaRPr lang="zh-TW" altLang="en-US" dirty="0"/>
          </a:p>
          <a:p>
            <a:pPr marL="228600" indent="-228600">
              <a:buAutoNum type="arabicPeriod"/>
            </a:pPr>
            <a:endParaRPr lang="zh-TW" altLang="en-US" dirty="0"/>
          </a:p>
          <a:p>
            <a:pPr marL="228600" indent="-228600">
              <a:buAutoNum type="arabicPeriod"/>
            </a:pPr>
            <a:r>
              <a:rPr lang="zh-TW" altLang="en-US" dirty="0"/>
              <a:t>As we can see, the lowest bit, the second-lowest bit, and the third-lowest bit alternate on every number, every two numbers, and every four numbers, respectively.</a:t>
            </a:r>
            <a:endParaRPr lang="zh-TW" altLang="en-US" dirty="0"/>
          </a:p>
          <a:p>
            <a:pPr marL="228600" indent="-228600">
              <a:buAutoNum type="arabicPeriod"/>
            </a:pPr>
            <a:endParaRPr lang="zh-TW" altLang="en-US" dirty="0"/>
          </a:p>
          <a:p>
            <a:pPr marL="228600" indent="-228600">
              <a:buAutoNum type="arabicPeriod"/>
            </a:pPr>
            <a:r>
              <a:rPr lang="en-US" altLang="zh-TW" dirty="0"/>
              <a:t>I</a:t>
            </a:r>
            <a:r>
              <a:rPr lang="zh-TW" altLang="en-US" dirty="0"/>
              <a:t>n binary representations, a higher bit has a lower frequency than a lower bit.</a:t>
            </a:r>
            <a:r>
              <a:rPr lang="en-US" altLang="zh-TW" dirty="0"/>
              <a:t> </a:t>
            </a:r>
            <a:endParaRPr lang="en-US" altLang="zh-TW" dirty="0"/>
          </a:p>
          <a:p>
            <a:pPr marL="228600" indent="-228600">
              <a:buAutoNum type="arabicPeriod"/>
            </a:pPr>
            <a:endParaRPr lang="en-US" altLang="zh-TW" dirty="0"/>
          </a:p>
          <a:p>
            <a:pPr marL="228600" indent="-228600">
              <a:buAutoNum type="arabicPeriod"/>
            </a:pPr>
            <a:r>
              <a:rPr lang="en-US" altLang="zh-TW" dirty="0"/>
              <a:t>Similarly, the positional encoding decreases frequencies along the encoding dimension by using trigonometric functions. Since the outputs are float numbers, such continuous representations are more space-efficient than binary representations.</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Besides capturing absolute positional information, the above positional encoding also allows a model to easily learn to attend by relative positions. </a:t>
            </a:r>
            <a:endParaRPr lang="zh-TW" altLang="en-US" dirty="0"/>
          </a:p>
          <a:p>
            <a:pPr marL="228600" indent="-228600">
              <a:buAutoNum type="arabicPeriod"/>
            </a:pPr>
            <a:endParaRPr lang="zh-TW" altLang="en-US" dirty="0"/>
          </a:p>
          <a:p>
            <a:pPr marL="228600" indent="-228600">
              <a:buAutoNum type="arabicPeriod"/>
            </a:pPr>
            <a:r>
              <a:rPr lang="en-US" altLang="zh-TW" dirty="0"/>
              <a:t>Suppose we have a shift of an index from i to i+delta. From the above formula, we can see that index j will be shifted with the same offset delta. So it is called relative position information. </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Unlike earlier self-attention models that still rely on RNNs for input representations, the transformer model is solely based on attention mechanisms without any convolutional or recurrent layer</a:t>
            </a:r>
            <a:r>
              <a:rPr lang="en-US" altLang="zh-TW" dirty="0"/>
              <a:t>. </a:t>
            </a:r>
            <a:endParaRPr lang="en-US" altLang="zh-TW" dirty="0"/>
          </a:p>
          <a:p>
            <a:pPr marL="228600" indent="-228600">
              <a:buAutoNum type="arabicPeriod"/>
            </a:pPr>
            <a:endParaRPr lang="en-US" altLang="zh-TW" dirty="0"/>
          </a:p>
          <a:p>
            <a:pPr marL="228600" indent="-228600">
              <a:buAutoNum type="arabicPeriod"/>
            </a:pPr>
            <a:r>
              <a:rPr lang="en-US" altLang="zh-TW" dirty="0"/>
              <a:t>Though originally proposed for sequence to sequence learning on text data, transformers have been pervasive in a wide range of modern deep learning applications, such as in areas of language, vision, speech, and reinforcement learning.</a:t>
            </a:r>
            <a:endParaRPr lang="en-US" altLang="zh-TW" dirty="0"/>
          </a:p>
          <a:p>
            <a:pPr marL="228600" indent="-228600">
              <a:buAutoNum type="arabicPeriod"/>
            </a:pPr>
            <a:endParaRPr lang="en-US" altLang="zh-TW" dirty="0"/>
          </a:p>
          <a:p>
            <a:pPr marL="228600" indent="-228600">
              <a:buAutoNum type="arabicPeriod"/>
            </a:pPr>
            <a:r>
              <a:rPr lang="en-US" altLang="zh-TW" dirty="0"/>
              <a:t>As an instance of the encoder-decoder architecture, the overall architecture of the transformer is presented in the slide. </a:t>
            </a:r>
            <a:endParaRPr lang="en-US" altLang="zh-TW" dirty="0"/>
          </a:p>
          <a:p>
            <a:pPr marL="228600" indent="-228600">
              <a:buAutoNum type="arabicPeriod"/>
            </a:pPr>
            <a:endParaRPr lang="en-US" altLang="zh-TW" dirty="0"/>
          </a:p>
          <a:p>
            <a:pPr marL="228600" indent="-228600">
              <a:buAutoNum type="arabicPeriod"/>
            </a:pPr>
            <a:r>
              <a:rPr lang="en-US" altLang="zh-TW" dirty="0"/>
              <a:t>Different from Bahdanau attention for sequence to sequence learning, the input (source) and output (target) sequence embeddings are added with positional encoding before being fed into the encoder and the decoder that stack modules based on self-attention.</a:t>
            </a:r>
            <a:endParaRPr lang="en-US" altLang="zh-TW" dirty="0"/>
          </a:p>
          <a:p>
            <a:pPr marL="228600" indent="-228600">
              <a:buAutoNum type="arabicPeriod"/>
            </a:pPr>
            <a:endParaRPr lang="en-US" altLang="zh-TW" dirty="0"/>
          </a:p>
          <a:p>
            <a:pPr marL="228600" indent="-228600">
              <a:buAutoNum type="arabicPeriod"/>
            </a:pPr>
            <a:r>
              <a:rPr lang="en-US" altLang="zh-TW" dirty="0"/>
              <a:t>The first is a multi-head self-attention pooling and the second is a positionwise feed-forward network.</a:t>
            </a:r>
            <a:endParaRPr lang="en-US" altLang="zh-TW" dirty="0"/>
          </a:p>
          <a:p>
            <a:pPr marL="228600" indent="-228600">
              <a:buAutoNum type="arabicPeriod"/>
            </a:pPr>
            <a:endParaRPr lang="en-US" altLang="zh-TW" dirty="0"/>
          </a:p>
          <a:p>
            <a:pPr marL="228600" indent="-228600">
              <a:buAutoNum type="arabicPeriod"/>
            </a:pPr>
            <a:r>
              <a:rPr lang="en-US" altLang="zh-TW" dirty="0"/>
              <a:t>Specifically, in the encoder self-attention, queries, keys, and values are all from the the outputs of the previous encoder layer. </a:t>
            </a:r>
            <a:endParaRPr lang="en-US" altLang="zh-TW" dirty="0"/>
          </a:p>
          <a:p>
            <a:pPr marL="228600" indent="-228600">
              <a:buAutoNum type="arabicPeriod"/>
            </a:pPr>
            <a:endParaRPr lang="en-US" altLang="zh-TW" dirty="0"/>
          </a:p>
          <a:p>
            <a:pPr marL="228600" indent="-228600">
              <a:buAutoNum type="arabicPeriod"/>
            </a:pPr>
            <a:r>
              <a:rPr lang="en-US" altLang="zh-TW" dirty="0"/>
              <a:t>Inspired by the ResNet design, a residual connection is employed around both sublayers.</a:t>
            </a:r>
            <a:endParaRPr lang="en-US" altLang="zh-TW" dirty="0"/>
          </a:p>
          <a:p>
            <a:pPr marL="228600" indent="-228600">
              <a:buAutoNum type="arabicPeriod"/>
            </a:pPr>
            <a:endParaRPr lang="en-US" altLang="zh-TW" dirty="0"/>
          </a:p>
          <a:p>
            <a:pPr marL="228600" indent="-228600">
              <a:buAutoNum type="arabicPeriod"/>
            </a:pPr>
            <a:r>
              <a:rPr lang="en-US" altLang="zh-TW" dirty="0"/>
              <a:t>In the encoder-decoder attention, queries are from the outputs of the previous decoder layer, and the keys and values are from the transformer encoder outputs. </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dirty="0"/>
              <a:t>I</a:t>
            </a:r>
            <a:r>
              <a:rPr lang="zh-TW" altLang="en-US" dirty="0"/>
              <a:t>n the implementation </a:t>
            </a:r>
            <a:r>
              <a:rPr lang="en-US" altLang="zh-TW" dirty="0"/>
              <a:t>in the slide</a:t>
            </a:r>
            <a:r>
              <a:rPr lang="zh-TW" altLang="en-US" dirty="0"/>
              <a:t>, the input X with shape (batch size, number of time steps, number of hidden units) will be transformed by a two-layer MLP into an output tensor of shape (batch size, number of time steps, ffn_num_outputs).</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dirty="0"/>
              <a:t>If you read the book in sequence up to this point you already used a number of optimization algorithms to train deep learning models. They were the tools that allowed us to continue updating model parameters and to minimize the value of the loss function, as evaluated on the training set.</a:t>
            </a:r>
            <a:endParaRPr lang="zh-TW" altLang="en-US" dirty="0"/>
          </a:p>
          <a:p>
            <a:pPr marL="228600" indent="-228600">
              <a:buFont typeface="+mj-lt"/>
              <a:buAutoNum type="arabicPeriod"/>
            </a:pPr>
            <a:endParaRPr lang="zh-TW" altLang="en-US" dirty="0"/>
          </a:p>
          <a:p>
            <a:pPr marL="228600" indent="-228600">
              <a:buFont typeface="+mj-lt"/>
              <a:buAutoNum type="arabicPeriod"/>
            </a:pPr>
            <a:r>
              <a:rPr lang="zh-TW" altLang="en-US" dirty="0"/>
              <a:t>Optimization algorithms are important for deep learning. On one hand, training a complex deep learning model can take hours, days, or even weeks. The performance of the optimization algorithm directly affects the model's training efficiency. On the other hand, understanding the principles of different optimization algorithms and the role of their hyperparameters will enable us to tune the hyperparameters in a targeted manner to improve the performance of deep learning models.</a:t>
            </a:r>
            <a:endParaRPr lang="zh-TW" altLang="en-US" dirty="0"/>
          </a:p>
          <a:p>
            <a:pPr marL="228600" indent="-228600">
              <a:buFont typeface="+mj-lt"/>
              <a:buAutoNum type="arabicPeriod"/>
            </a:pPr>
            <a:endParaRPr lang="zh-TW" altLang="en-US" dirty="0"/>
          </a:p>
          <a:p>
            <a:pPr marL="228600" indent="-228600">
              <a:buFont typeface="+mj-lt"/>
              <a:buAutoNum type="arabicPeriod"/>
            </a:pPr>
            <a:r>
              <a:rPr lang="zh-TW" altLang="en-US" dirty="0"/>
              <a:t>There are many challenges in deep learning optimization. Some of the most vexing ones are local minima, saddle points, and vanishing gradients.</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For any objective function  𝑓(𝑥) , if the value of  𝑓(𝑥)  at  𝑥  is smaller than the values of  𝑓(𝑥)  at any other points in the vicinity of  𝑥 , then  𝑓(𝑥)  could be a local minimum. If the value of  𝑓(𝑥)  at  𝑥  is the minimum of the objective function over the entire domain, then  𝑓(𝑥)  is the global minimum.</a:t>
            </a:r>
            <a:endParaRPr lang="zh-TW" altLang="en-US" dirty="0"/>
          </a:p>
          <a:p>
            <a:pPr marL="228600" indent="-228600">
              <a:buAutoNum type="arabicPeriod"/>
            </a:pPr>
            <a:endParaRPr lang="zh-TW" altLang="en-US" dirty="0"/>
          </a:p>
          <a:p>
            <a:pPr marL="228600" indent="-228600">
              <a:buAutoNum type="arabicPeriod"/>
            </a:pPr>
            <a:r>
              <a:rPr lang="zh-TW" altLang="en-US" dirty="0"/>
              <a:t>When the numerical solution of an optimization problem is near the local optimum, the numerical solution obtained by the final iteration may only minimize the objective function locally, rather than globally, as the gradient of the objective function's solutions approaches or becomes zero.</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Besides local minima, saddle points are another reason for gradients to vanish.</a:t>
            </a:r>
            <a:r>
              <a:rPr lang="en-US" altLang="zh-TW" dirty="0"/>
              <a:t> A saddle point is any location where all gradients of a function vanish but which is neither a global nor a local minimum. </a:t>
            </a:r>
            <a:endParaRPr lang="en-US" altLang="zh-TW" dirty="0"/>
          </a:p>
          <a:p>
            <a:pPr marL="228600" indent="-228600">
              <a:buAutoNum type="arabicPeriod"/>
            </a:pPr>
            <a:endParaRPr lang="en-US" altLang="zh-TW" dirty="0"/>
          </a:p>
          <a:p>
            <a:pPr marL="228600" indent="-228600">
              <a:buAutoNum type="arabicPeriod"/>
            </a:pPr>
            <a:r>
              <a:rPr lang="en-US" altLang="zh-TW" dirty="0"/>
              <a:t>Consider the function  𝑓(𝑥)=x^3. Its first and second derivative vanish for  𝑥=0 . Optimization might stall at this point, even though it is not a minimum.</a:t>
            </a:r>
            <a:endParaRPr lang="en-US" altLang="zh-TW" dirty="0"/>
          </a:p>
          <a:p>
            <a:pPr marL="228600" indent="-228600">
              <a:buAutoNum type="arabicPeriod"/>
            </a:pPr>
            <a:endParaRPr lang="en-US" altLang="zh-TW" dirty="0"/>
          </a:p>
          <a:p>
            <a:pPr marL="228600" indent="-228600">
              <a:buAutoNum type="arabicPeriod"/>
            </a:pPr>
            <a:r>
              <a:rPr lang="en-US" altLang="zh-TW" dirty="0"/>
              <a:t>Saddle points in higher dimensions are even more insidious, as the example shown in the right. Consider the function  𝑓(𝑥,𝑦)=x^2−y^2 . It has its saddle point at  (0,0) . This is a maximum with respect to  𝑦  and a minimum with respect to  𝑥 . Moreover, it looks like a saddle, which is where this mathematical property got its name.</a:t>
            </a:r>
            <a:endParaRPr lang="en-US" altLang="zh-TW" dirty="0"/>
          </a:p>
          <a:p>
            <a:pPr marL="228600" indent="-228600">
              <a:buAutoNum type="arabicPeriod"/>
            </a:pPr>
            <a:endParaRPr lang="en-US" altLang="zh-TW" dirty="0"/>
          </a:p>
          <a:p>
            <a:pPr marL="228600" indent="-228600">
              <a:buAutoNum type="arabicPeriod"/>
            </a:pPr>
            <a:endParaRPr lang="en-US" altLang="zh-TW" dirty="0"/>
          </a:p>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We assume that the input of a function is a  𝑘 -dimensional vector and its output is a scalar, so its Hessian matrix will have  𝑘  eigenvalues</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dirty="0"/>
              <a:t>For instance, assume that we want to minimize the function  𝑓(𝑥)=tanh(𝑥)  and we happen to get started at  𝑥=4 . As we can see, the gradient of  𝑓  is close to nil.</a:t>
            </a:r>
            <a:endParaRPr lang="zh-TW" altLang="en-US" dirty="0"/>
          </a:p>
          <a:p>
            <a:pPr marL="228600" indent="-228600">
              <a:buFont typeface="+mj-lt"/>
              <a:buAutoNum type="arabicPeriod"/>
            </a:pPr>
            <a:endParaRPr lang="zh-TW" altLang="en-US" dirty="0"/>
          </a:p>
          <a:p>
            <a:pPr marL="228600" indent="-228600">
              <a:buFont typeface="+mj-lt"/>
              <a:buAutoNum type="arabicPeriod"/>
            </a:pPr>
            <a:r>
              <a:rPr lang="zh-TW" altLang="en-US" dirty="0"/>
              <a:t>Consequently, optimization will get stuck for a long time before we make progress. This turns out to be one of the reasons that training deep learning models was quite tricky prior to the introduction of the ReLU activation function.</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Average pooling can be treated as a weighted average of inputs, where weights are uniform. In practice, attention pooling aggregates values using weighted average, where weights are computed between the given query and different keys.</a:t>
            </a:r>
            <a:endParaRPr lang="zh-TW" altLang="en-US" dirty="0"/>
          </a:p>
          <a:p>
            <a:pPr marL="228600" indent="-228600">
              <a:buAutoNum type="arabicPeriod"/>
            </a:pPr>
            <a:endParaRPr lang="zh-TW" altLang="en-US" dirty="0"/>
          </a:p>
          <a:p>
            <a:pPr marL="228600" indent="-228600">
              <a:buAutoNum type="arabicPeriod"/>
            </a:pPr>
            <a:r>
              <a:rPr lang="zh-CN" altLang="en-US">
                <a:sym typeface="+mn-ea"/>
              </a:rPr>
              <a:t>For demonstration, we consider a simple case where the attention weight is one only when the query and the key are the same; otherwise it is zero.</a:t>
            </a:r>
            <a:endParaRPr lang="zh-CN" altLang="en-US"/>
          </a:p>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As expected, the cosine function is nonconvex, whereas the parabola and the exponential function are. </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Here the variables  𝛼𝑖  ( 𝑖=1,…,𝑛 ) are the so-called Lagrange multipliers that ensure that constraints are properly enforced. </a:t>
            </a:r>
            <a:endParaRPr lang="zh-TW" altLang="en-US" dirty="0"/>
          </a:p>
          <a:p>
            <a:pPr marL="228600" indent="-228600">
              <a:buAutoNum type="arabicPeriod"/>
            </a:pPr>
            <a:endParaRPr lang="zh-TW" altLang="en-US" dirty="0"/>
          </a:p>
          <a:p>
            <a:pPr marL="228600" indent="-228600">
              <a:buAutoNum type="arabicPeriod"/>
            </a:pPr>
            <a:r>
              <a:rPr lang="en-US" altLang="zh-TW" dirty="0"/>
              <a:t>T</a:t>
            </a:r>
            <a:r>
              <a:rPr lang="zh-TW" altLang="en-US" dirty="0"/>
              <a:t>his is a saddle point optimization problem where one wants to maximize  𝐿  with respect to all  </a:t>
            </a:r>
            <a:r>
              <a:rPr lang="en-US" altLang="zh-TW" dirty="0"/>
              <a:t>\alpha_i</a:t>
            </a:r>
            <a:r>
              <a:rPr lang="zh-TW" altLang="en-US" dirty="0"/>
              <a:t>  and simultaneously minimize it with respect to  𝐱.</a:t>
            </a:r>
            <a:r>
              <a:rPr lang="en-US" altLang="zh-TW" dirty="0"/>
              <a:t> That is how the name comes from.</a:t>
            </a:r>
            <a:endParaRPr lang="en-US" altLang="zh-TW" dirty="0"/>
          </a:p>
          <a:p>
            <a:pPr marL="228600" indent="-228600">
              <a:buAutoNum type="arabicPeriod"/>
            </a:pPr>
            <a:endParaRPr lang="en-US" altLang="zh-TW" dirty="0"/>
          </a:p>
          <a:p>
            <a:pPr marL="228600" indent="-228600">
              <a:buAutoNum type="arabicPeriod"/>
            </a:pPr>
            <a:r>
              <a:rPr lang="en-US" altLang="zh-TW" dirty="0"/>
              <a:t>In fact, we have been using this trick all along. Consider the weight decay in our previous lectures. We add an addition term of weights into the loss function. </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If the derivative  𝑓′(𝑥)≠0  does not vanish we make progress since  𝜂𝑓′2(𝑥)&gt;0 . Moreover, we can always choose  𝜂  small enough for the higher-order terms to become irrelevant. </a:t>
            </a:r>
            <a:endParaRPr lang="zh-TW" altLang="en-US" dirty="0"/>
          </a:p>
          <a:p>
            <a:pPr marL="228600" indent="-228600">
              <a:buAutoNum type="arabicPeriod"/>
            </a:pPr>
            <a:endParaRPr lang="zh-TW" altLang="en-US" dirty="0"/>
          </a:p>
          <a:p>
            <a:pPr marL="228600" indent="-228600">
              <a:buAutoNum type="arabicPeriod"/>
            </a:pPr>
            <a:r>
              <a:rPr lang="zh-TW" altLang="en-US" dirty="0"/>
              <a:t>Therefore, in gradient descent we first choose an initial value  𝑥  and a constant  𝜂&gt;0  and then use them to continuously iterate  𝑥  until the stop condition is reached, for example, when the magnitude of the gradient  |𝑓′(𝑥)|  is small enough or the number of iterations has reached a certain value.</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This function has infinitely many local minima. Depending on our choice of the learning rate and depending on how well conditioned the problem is, we may end up with one of many solutions. The example below illustrates how an (unrealistically) high learning rate will lead to a poor local minimum.</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dirty="0"/>
              <a:t>getting the learning rate  𝜂  "just right" is tricky. If we pick it too small, we make little progress. If we pick it too large, the solution oscillates and in the worst case it might even diverge. What if we could determine  𝜂  automatically or get rid of having to select a learning rate at all?</a:t>
            </a:r>
            <a:endParaRPr lang="zh-TW" altLang="en-US" dirty="0"/>
          </a:p>
          <a:p>
            <a:pPr marL="228600" indent="-228600">
              <a:buFont typeface="+mj-lt"/>
              <a:buAutoNum type="arabicPeriod"/>
            </a:pPr>
            <a:endParaRPr lang="zh-TW" altLang="en-US" dirty="0"/>
          </a:p>
          <a:p>
            <a:pPr marL="228600" indent="-228600">
              <a:buFont typeface="+mj-lt"/>
              <a:buAutoNum type="arabicPeriod"/>
            </a:pPr>
            <a:r>
              <a:rPr lang="zh-TW" altLang="en-US" dirty="0"/>
              <a:t>Second-order methods that look not only at the value and gradient of the objective function but also at its curvature can help in this case.</a:t>
            </a:r>
            <a:endParaRPr lang="zh-TW" altLang="en-US" dirty="0"/>
          </a:p>
          <a:p>
            <a:pPr marL="228600" indent="-228600">
              <a:buFont typeface="+mj-lt"/>
              <a:buAutoNum type="arabicPeriod"/>
            </a:pPr>
            <a:endParaRPr lang="zh-TW" altLang="en-US" dirty="0"/>
          </a:p>
          <a:p>
            <a:pPr marL="228600" indent="-228600">
              <a:buFont typeface="+mj-lt"/>
              <a:buAutoNum type="arabicPeriod"/>
            </a:pPr>
            <a:r>
              <a:rPr lang="en-US" altLang="zh-TW" dirty="0"/>
              <a:t>After all, the minimum of  𝑓  satisfies  ∇𝑓=0. B</a:t>
            </a:r>
            <a:r>
              <a:rPr lang="zh-TW" altLang="en-US" dirty="0"/>
              <a:t>y taking derivatives with regard to  𝝐  and ignoring higher-order terms we arrive at</a:t>
            </a:r>
            <a:r>
              <a:rPr lang="en-US" altLang="zh-TW" dirty="0"/>
              <a:t> </a:t>
            </a:r>
            <a:endParaRPr lang="en-US" altLang="zh-TW" dirty="0"/>
          </a:p>
          <a:p>
            <a:pPr marL="228600" indent="-228600">
              <a:buFont typeface="+mj-lt"/>
              <a:buAutoNum type="arabicPeriod"/>
            </a:pPr>
            <a:endParaRPr lang="en-US" altLang="zh-TW" dirty="0"/>
          </a:p>
          <a:p>
            <a:pPr marL="228600" indent="-228600">
              <a:buFont typeface="+mj-lt"/>
              <a:buAutoNum type="arabicPeriod"/>
            </a:pPr>
            <a:r>
              <a:rPr lang="en-US" altLang="zh-TW" dirty="0"/>
              <a:t>These methods cannot be applied to deep learning directly due to the computational cost.</a:t>
            </a:r>
            <a:endParaRPr lang="en-US" altLang="zh-TW" dirty="0"/>
          </a:p>
          <a:p>
            <a:pPr marL="228600" indent="-228600">
              <a:buFont typeface="+mj-lt"/>
              <a:buAutoNum type="arabicPeriod"/>
            </a:pPr>
            <a:endParaRPr lang="en-US" altLang="zh-TW" dirty="0"/>
          </a:p>
          <a:p>
            <a:pPr marL="228600" indent="-228600">
              <a:buFont typeface="+mj-lt"/>
              <a:buAutoNum type="arabicPeriod"/>
            </a:pPr>
            <a:r>
              <a:rPr lang="en-US" altLang="zh-TW" dirty="0"/>
              <a:t>Quite unsurprisingly computing and storing the full Hessian is very expensive. It is thus desirable to find alternatives. One way to improve matters is preconditioning. It avoids computing the Hessian in its entirety but only computes the diagonal entries.</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dirty="0"/>
              <a:t>In deep learning, the objective function is usually the average of the loss functions for each example in the training dataset. Given a training dataset of  </a:t>
            </a:r>
            <a:r>
              <a:rPr lang="en-US" altLang="zh-TW" dirty="0"/>
              <a:t>n</a:t>
            </a:r>
            <a:r>
              <a:rPr lang="zh-TW" altLang="en-US" dirty="0"/>
              <a:t> examples, we assume that  </a:t>
            </a:r>
            <a:r>
              <a:rPr lang="en-US" altLang="zh-TW" dirty="0"/>
              <a:t>f_i</a:t>
            </a:r>
            <a:r>
              <a:rPr lang="zh-CN" altLang="en-US" dirty="0"/>
              <a:t>（</a:t>
            </a:r>
            <a:r>
              <a:rPr lang="en-US" altLang="zh-CN" dirty="0"/>
              <a:t>x</a:t>
            </a:r>
            <a:r>
              <a:rPr lang="zh-CN" altLang="en-US" dirty="0"/>
              <a:t>）</a:t>
            </a:r>
            <a:r>
              <a:rPr lang="zh-TW" altLang="en-US" dirty="0"/>
              <a:t> is the loss function with respect to the training example of index </a:t>
            </a:r>
            <a:r>
              <a:rPr lang="en-US" altLang="zh-TW" dirty="0"/>
              <a:t> i</a:t>
            </a:r>
            <a:r>
              <a:rPr lang="zh-TW" altLang="en-US" dirty="0"/>
              <a:t>, where </a:t>
            </a:r>
            <a:r>
              <a:rPr lang="en-US" altLang="zh-TW" dirty="0"/>
              <a:t>x</a:t>
            </a:r>
            <a:r>
              <a:rPr lang="zh-TW" altLang="en-US" dirty="0"/>
              <a:t> is the parameter vector. </a:t>
            </a:r>
            <a:endParaRPr lang="zh-TW" altLang="en-US" dirty="0"/>
          </a:p>
          <a:p>
            <a:pPr marL="228600" indent="-228600">
              <a:buFont typeface="+mj-lt"/>
              <a:buAutoNum type="arabicPeriod"/>
            </a:pPr>
            <a:endParaRPr lang="zh-TW" altLang="en-US" dirty="0"/>
          </a:p>
          <a:p>
            <a:pPr marL="228600" indent="-228600">
              <a:buFont typeface="+mj-lt"/>
              <a:buAutoNum type="arabicPeriod"/>
            </a:pPr>
            <a:r>
              <a:rPr lang="zh-TW" altLang="en-US" dirty="0"/>
              <a:t>If gradient descent is used, the computational cost for each independent variable iteration is </a:t>
            </a:r>
            <a:r>
              <a:rPr lang="en-US" altLang="zh-TW" dirty="0"/>
              <a:t>O(n)</a:t>
            </a:r>
            <a:r>
              <a:rPr lang="zh-TW" altLang="en-US" dirty="0"/>
              <a:t> , which grows linearly with  𝑛 . Therefore, when the training dataset is larger, the cost of gradient descent for each iteration will be higher.</a:t>
            </a:r>
            <a:endParaRPr lang="zh-TW" altLang="en-US" dirty="0"/>
          </a:p>
          <a:p>
            <a:pPr marL="228600" indent="-228600">
              <a:buFont typeface="+mj-lt"/>
              <a:buAutoNum type="arabicPeriod"/>
            </a:pPr>
            <a:endParaRPr lang="zh-TW" altLang="en-US" dirty="0"/>
          </a:p>
          <a:p>
            <a:pPr marL="228600" indent="-228600">
              <a:buFont typeface="+mj-lt"/>
              <a:buAutoNum type="arabicPeriod"/>
            </a:pPr>
            <a:r>
              <a:rPr lang="zh-TW" altLang="en-US" dirty="0"/>
              <a:t>Stochastic gradient descent (SGD) reduces computational cost at each iteration. At each iteration of stochastic gradient descent, we uniformly sample an index  𝑖∈{1,…,𝑛}  for data examples at random, and compute the gradient  ∇𝑓𝑖(𝐱)  to update  𝐱 :</a:t>
            </a:r>
            <a:endParaRPr lang="zh-TW" altLang="en-US" dirty="0"/>
          </a:p>
          <a:p>
            <a:pPr marL="228600" indent="-228600">
              <a:buFont typeface="+mj-lt"/>
              <a:buAutoNum type="arabicPeriod"/>
            </a:pPr>
            <a:endParaRPr lang="zh-TW" altLang="en-US" dirty="0"/>
          </a:p>
          <a:p>
            <a:pPr marL="228600" indent="-228600">
              <a:buFont typeface="+mj-lt"/>
              <a:buAutoNum type="arabicPeriod"/>
            </a:pPr>
            <a:r>
              <a:rPr lang="zh-TW" altLang="en-US" dirty="0"/>
              <a:t>As we can see, the trajectory of the variables in the stochastic gradient descent is much more noisy than the one we observed in gradient descent. This is due to the stochastic nature of the gradient. That is, even when we arrive near the minimum, we are still subject to the uncertainty injected by the instantaneous gradient</a:t>
            </a:r>
            <a:r>
              <a:rPr lang="en-US" altLang="zh-TW" dirty="0"/>
              <a:t>.</a:t>
            </a:r>
            <a:endParaRPr lang="zh-TW" altLang="en-US" dirty="0"/>
          </a:p>
          <a:p>
            <a:pPr marL="228600" indent="-228600">
              <a:buFont typeface="+mj-lt"/>
              <a:buAutoNum type="arabicPeriod"/>
            </a:pPr>
            <a:endParaRPr lang="zh-TW" altLang="en-US" dirty="0"/>
          </a:p>
          <a:p>
            <a:pPr marL="228600" indent="-228600">
              <a:buFont typeface="+mj-lt"/>
              <a:buAutoNum type="arabicPeriod"/>
            </a:pPr>
            <a:endParaRPr lang="zh-TW" altLang="en-US" dirty="0"/>
          </a:p>
          <a:p>
            <a:pPr marL="228600" indent="-228600">
              <a:buFont typeface="+mj-lt"/>
              <a:buAutoNum type="arabicPeriod"/>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dirty="0"/>
              <a:t>Replacing  𝜂  with a time-dependent learning rate  𝜂(𝑡)  adds to the complexity of controlling convergence of an optimization algorithm. In particular, we need to figure out how rapidly  𝜂  should decay. If it is too quick, we will stop optimizing prematurely. If we decrease it too slowly, we waste too much time on optimization. The following are a few basic strategies that are used in adjusting  𝜂  over time</a:t>
            </a:r>
            <a:r>
              <a:rPr lang="en-US" altLang="zh-TW" dirty="0"/>
              <a:t>.</a:t>
            </a:r>
            <a:endParaRPr lang="en-US" altLang="zh-TW" dirty="0"/>
          </a:p>
          <a:p>
            <a:pPr marL="228600" indent="-228600">
              <a:buFont typeface="+mj-lt"/>
              <a:buAutoNum type="arabicPeriod"/>
            </a:pPr>
            <a:endParaRPr lang="en-US" altLang="zh-TW" dirty="0"/>
          </a:p>
          <a:p>
            <a:pPr marL="228600" indent="-228600">
              <a:buFont typeface="+mj-lt"/>
              <a:buAutoNum type="arabicPeriod"/>
            </a:pPr>
            <a:r>
              <a:rPr lang="en-US" altLang="zh-TW" dirty="0"/>
              <a:t>In the first piecewise constant scenario we decrease the learning rate, e.g., whenever progress in optimization stalls. This is a common strategy for training deep networks.</a:t>
            </a:r>
            <a:endParaRPr lang="en-US" altLang="zh-TW" dirty="0"/>
          </a:p>
          <a:p>
            <a:pPr marL="228600" indent="-228600">
              <a:buFont typeface="+mj-lt"/>
              <a:buAutoNum type="arabicPeriod"/>
            </a:pPr>
            <a:endParaRPr lang="en-US" altLang="zh-TW" dirty="0"/>
          </a:p>
          <a:p>
            <a:pPr marL="228600" indent="-228600">
              <a:buFont typeface="+mj-lt"/>
              <a:buAutoNum type="arabicPeriod"/>
            </a:pPr>
            <a:r>
              <a:rPr lang="en-US" altLang="zh-TW" dirty="0"/>
              <a:t>Alternatively we could decrease it much more aggressively by an exponential decay. Unfortunately this often leads to premature stopping before the algorithm has converged. A popular choice is polynomial decay with  𝛼=0.5 . </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So far we encountered two extremes in the approach to gradient based learning:</a:t>
            </a:r>
            <a:r>
              <a:rPr lang="en-US" altLang="zh-TW" dirty="0"/>
              <a:t>  One uses the full dataset to compute gradients and to update parameters. Conversely the other processes one observation at a time to make progress.</a:t>
            </a:r>
            <a:endParaRPr lang="en-US" altLang="zh-TW" dirty="0"/>
          </a:p>
          <a:p>
            <a:pPr marL="228600" indent="-228600">
              <a:buAutoNum type="arabicPeriod"/>
            </a:pPr>
            <a:endParaRPr lang="en-US" altLang="zh-TW" dirty="0"/>
          </a:p>
          <a:p>
            <a:pPr marL="228600" indent="-228600">
              <a:buAutoNum type="arabicPeriod"/>
            </a:pPr>
            <a:r>
              <a:rPr lang="en-US" altLang="zh-TW" dirty="0"/>
              <a:t>This suggests that there might be a happy medium, called minibatch stochastic gradient descent. </a:t>
            </a:r>
            <a:endParaRPr lang="en-US" altLang="zh-TW" dirty="0"/>
          </a:p>
          <a:p>
            <a:pPr marL="228600" indent="-228600">
              <a:buAutoNum type="arabicPeriod"/>
            </a:pPr>
            <a:endParaRPr lang="en-US" altLang="zh-TW" dirty="0"/>
          </a:p>
          <a:p>
            <a:pPr marL="228600" indent="-228600">
              <a:buAutoNum type="arabicPeriod"/>
            </a:pPr>
            <a:r>
              <a:rPr lang="en-US" altLang="zh-TW" dirty="0"/>
              <a:t>We can increase the computational efficiency of this operation by applying it to a minibatch of observations at a time. That is, we replace the gradient  g_t  over a single observation by one over a small batch.</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en-US" altLang="zh-TW" dirty="0"/>
              <a:t>In this slide, </a:t>
            </a:r>
            <a:r>
              <a:rPr lang="zh-TW" altLang="en-US" dirty="0"/>
              <a:t>we will explore more effective optimization algorithms, especially for certain types of optimization problems that are common in practice.</a:t>
            </a:r>
            <a:endParaRPr lang="zh-TW" altLang="en-US" dirty="0"/>
          </a:p>
          <a:p>
            <a:pPr marL="228600" indent="-228600">
              <a:buFont typeface="+mj-lt"/>
              <a:buAutoNum type="arabicPeriod"/>
            </a:pPr>
            <a:endParaRPr lang="zh-TW" altLang="en-US" dirty="0"/>
          </a:p>
          <a:p>
            <a:pPr marL="228600" indent="-228600">
              <a:buFont typeface="+mj-lt"/>
              <a:buAutoNum type="arabicPeriod"/>
            </a:pPr>
            <a:r>
              <a:rPr lang="zh-TW" altLang="en-US" dirty="0"/>
              <a:t>One option to accomplish this task is to replace the gradient computation by a "leaky average":</a:t>
            </a:r>
            <a:r>
              <a:rPr lang="en-US" altLang="zh-TW" dirty="0"/>
              <a:t> </a:t>
            </a:r>
            <a:endParaRPr lang="en-US" altLang="zh-TW" dirty="0"/>
          </a:p>
          <a:p>
            <a:pPr marL="228600" indent="-228600">
              <a:buFont typeface="+mj-lt"/>
              <a:buAutoNum type="arabicPeriod"/>
            </a:pPr>
            <a:endParaRPr lang="en-US" altLang="zh-TW" dirty="0"/>
          </a:p>
          <a:p>
            <a:pPr marL="228600" indent="-228600">
              <a:buFont typeface="+mj-lt"/>
              <a:buAutoNum type="arabicPeriod"/>
            </a:pPr>
            <a:r>
              <a:rPr lang="en-US" altLang="zh-TW" dirty="0"/>
              <a:t>This effectively replaces the instantaneous gradient by one that's been averaged over multiple past gradients.  𝐯  is called momentum. </a:t>
            </a:r>
            <a:endParaRPr lang="en-US" altLang="zh-TW" dirty="0"/>
          </a:p>
          <a:p>
            <a:pPr marL="228600" indent="-228600">
              <a:buFont typeface="+mj-lt"/>
              <a:buAutoNum type="arabicPeriod"/>
            </a:pPr>
            <a:endParaRPr lang="en-US" altLang="zh-TW" dirty="0"/>
          </a:p>
          <a:p>
            <a:pPr marL="228600" indent="-228600">
              <a:buFont typeface="+mj-lt"/>
              <a:buAutoNum type="arabicPeriod"/>
            </a:pPr>
            <a:r>
              <a:rPr lang="en-US" altLang="zh-TW" dirty="0"/>
              <a:t>It accumulates past gradients similar to how a heavy ball rolling down the objective function landscape integrates over past forces. </a:t>
            </a:r>
            <a:endParaRPr lang="en-US" altLang="zh-TW" dirty="0"/>
          </a:p>
          <a:p>
            <a:pPr marL="228600" indent="-228600">
              <a:buFont typeface="+mj-lt"/>
              <a:buAutoNum type="arabicPeriod"/>
            </a:pPr>
            <a:endParaRPr lang="en-US" altLang="zh-TW" dirty="0"/>
          </a:p>
          <a:p>
            <a:pPr marL="228600" indent="-228600">
              <a:buFont typeface="+mj-lt"/>
              <a:buAutoNum type="arabicPeriod"/>
            </a:pPr>
            <a:r>
              <a:rPr lang="en-US" altLang="zh-TW" dirty="0"/>
              <a:t>Large  𝛽  amounts to a long-range average, whereas small  𝛽  amounts to only a slight correction relative to a gradient method. </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Adam combines </a:t>
            </a:r>
            <a:r>
              <a:rPr lang="en-US" altLang="zh-TW" dirty="0"/>
              <a:t>several</a:t>
            </a:r>
            <a:r>
              <a:rPr lang="zh-TW" altLang="en-US" dirty="0"/>
              <a:t> techniques into one efficient learning algorithm. As expected, this is an algorithm that has become rather popular as one of the more robust and effective optimization algorithms to use in deep learning.</a:t>
            </a:r>
            <a:r>
              <a:rPr lang="en-US" altLang="zh-TW" dirty="0"/>
              <a:t> </a:t>
            </a:r>
            <a:endParaRPr lang="en-US" altLang="zh-TW" dirty="0"/>
          </a:p>
          <a:p>
            <a:pPr marL="228600" indent="-228600">
              <a:buAutoNum type="arabicPeriod"/>
            </a:pPr>
            <a:endParaRPr lang="en-US" altLang="zh-TW" dirty="0"/>
          </a:p>
          <a:p>
            <a:pPr marL="228600" indent="-228600">
              <a:buAutoNum type="arabicPeriod"/>
            </a:pPr>
            <a:r>
              <a:rPr lang="en-US" altLang="zh-TW" dirty="0"/>
              <a:t>The variance estimate moves much more slowly than the momentum term. The variance is the elelement-wise square.</a:t>
            </a:r>
            <a:endParaRPr lang="en-US" altLang="zh-TW" dirty="0"/>
          </a:p>
          <a:p>
            <a:pPr marL="228600" indent="-228600">
              <a:buAutoNum type="arabicPeriod"/>
            </a:pPr>
            <a:endParaRPr lang="en-US" altLang="zh-TW" dirty="0"/>
          </a:p>
          <a:p>
            <a:pPr marL="228600" indent="-228600">
              <a:buAutoNum type="arabicPeriod"/>
            </a:pPr>
            <a:r>
              <a:rPr lang="en-US" altLang="zh-TW" dirty="0"/>
              <a:t>Note that if we initialize  𝐯0=𝐬0=0  we have a significant amount of bias initially towards smaller values. </a:t>
            </a:r>
            <a:endParaRPr lang="en-US" altLang="zh-TW" dirty="0"/>
          </a:p>
          <a:p>
            <a:pPr marL="228600" indent="-228600">
              <a:buAutoNum type="arabicPeriod"/>
            </a:pPr>
            <a:endParaRPr lang="en-US" altLang="zh-TW" dirty="0"/>
          </a:p>
          <a:p>
            <a:pPr marL="228600" indent="-228600">
              <a:buAutoNum type="arabicPeriod"/>
            </a:pPr>
            <a:r>
              <a:rPr lang="en-US" altLang="zh-TW" dirty="0"/>
              <a:t>Armed with the proper estimates we can now write out the update equations. First, we rescale the gradient to obtain.</a:t>
            </a:r>
            <a:endParaRPr lang="en-US" altLang="zh-TW" dirty="0"/>
          </a:p>
          <a:p>
            <a:pPr marL="228600" indent="-228600">
              <a:buAutoNum type="arabicPeriod"/>
            </a:pPr>
            <a:endParaRPr lang="en-US" altLang="zh-TW" dirty="0"/>
          </a:p>
          <a:p>
            <a:pPr marL="228600" indent="-228600">
              <a:buAutoNum type="arabicPeriod"/>
            </a:pP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dirty="0"/>
              <a:t>To recapitulate, the interactions between queries (volitional cues) and keys (nonvolitional cues) result in attention pooling. The attention pooling selectively aggregates values (sensory inputs) to produce the output. We now describe attention pooling in greater detail to give you a high-level view of how attention mechanisms work in practice. </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dirty="0"/>
              <a:t>A better idea ....</a:t>
            </a:r>
            <a:endParaRPr lang="zh-TW" altLang="en-US" dirty="0"/>
          </a:p>
          <a:p>
            <a:pPr marL="228600" indent="-228600">
              <a:buAutoNum type="arabicPeriod"/>
            </a:pPr>
            <a:endParaRPr lang="zh-TW" altLang="en-US" dirty="0"/>
          </a:p>
          <a:p>
            <a:pPr marL="228600" indent="-228600">
              <a:buAutoNum type="arabicPeriod"/>
            </a:pPr>
            <a:r>
              <a:rPr lang="zh-TW" altLang="en-US" dirty="0"/>
              <a:t>The attention weight  𝛼</a:t>
            </a:r>
            <a:r>
              <a:rPr lang="en-US" altLang="zh-TW" dirty="0"/>
              <a:t>(x,x_i)</a:t>
            </a:r>
            <a:r>
              <a:rPr lang="zh-TW" altLang="en-US" dirty="0"/>
              <a:t> is assigned to the corresponding value </a:t>
            </a:r>
            <a:r>
              <a:rPr lang="en-US" altLang="zh-TW" dirty="0"/>
              <a:t>y_i</a:t>
            </a:r>
            <a:r>
              <a:rPr lang="zh-TW" altLang="en-US" dirty="0"/>
              <a:t> based on the interaction between the query  𝑥 and the key </a:t>
            </a:r>
            <a:r>
              <a:rPr lang="en-US" altLang="zh-TW" dirty="0"/>
              <a:t>x_i </a:t>
            </a:r>
            <a:r>
              <a:rPr lang="zh-TW" altLang="en-US" dirty="0"/>
              <a:t>modeled by  𝛼. For any query, its attention weights over all the key-value pairs are a valid probability distribution: they are non-negative and sum up to one.</a:t>
            </a:r>
            <a:endParaRPr lang="zh-TW" altLang="en-US" dirty="0"/>
          </a:p>
          <a:p>
            <a:pPr marL="228600" indent="-228600">
              <a:buAutoNum type="arabicPeriod"/>
            </a:pPr>
            <a:endParaRPr lang="zh-TW" altLang="en-US" dirty="0"/>
          </a:p>
          <a:p>
            <a:pPr marL="228600" indent="-228600">
              <a:buAutoNum type="arabicPeriod"/>
            </a:pPr>
            <a:r>
              <a:rPr lang="en-US" altLang="zh-TW" dirty="0"/>
              <a:t>A</a:t>
            </a:r>
            <a:r>
              <a:rPr lang="zh-TW" altLang="en-US" dirty="0"/>
              <a:t> key  </a:t>
            </a:r>
            <a:r>
              <a:rPr lang="en-US" altLang="zh-TW" dirty="0"/>
              <a:t>x_i</a:t>
            </a:r>
            <a:r>
              <a:rPr lang="zh-TW" altLang="en-US" dirty="0"/>
              <a:t>  that is closer to the given query  𝑥  will get more attention via a larger attention weight assigned to the key's corresponding value  </a:t>
            </a:r>
            <a:r>
              <a:rPr lang="en-US" altLang="zh-TW" dirty="0"/>
              <a:t>y_i</a:t>
            </a:r>
            <a:r>
              <a:rPr lang="zh-TW" altLang="en-US" dirty="0"/>
              <a:t>.</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Notably, Nadaraya-Watson kernel regression is a nonparametric model; thus </a:t>
            </a:r>
            <a:r>
              <a:rPr lang="en-US" altLang="zh-TW" dirty="0"/>
              <a:t>it </a:t>
            </a:r>
            <a:r>
              <a:rPr lang="zh-TW" altLang="en-US" dirty="0"/>
              <a:t>is an example of nonparametric attention pooling</a:t>
            </a:r>
            <a:r>
              <a:rPr lang="en-US" altLang="zh-TW" dirty="0"/>
              <a:t>.</a:t>
            </a:r>
            <a:endParaRPr lang="en-US" altLang="zh-TW" dirty="0"/>
          </a:p>
          <a:p>
            <a:pPr marL="228600" indent="-228600">
              <a:buAutoNum type="arabicPeriod"/>
            </a:pPr>
            <a:endParaRPr lang="en-US" altLang="zh-TW" dirty="0"/>
          </a:p>
          <a:p>
            <a:pPr marL="228600" indent="-228600">
              <a:buAutoNum type="arabicPeriod"/>
            </a:pPr>
            <a:r>
              <a:rPr lang="en-US" altLang="zh-TW" dirty="0"/>
              <a:t>The predicted line is smooth and closer to the ground-truth than that produced by average pooling.</a:t>
            </a:r>
            <a:endParaRPr lang="en-US" altLang="zh-TW" dirty="0"/>
          </a:p>
          <a:p>
            <a:pPr marL="228600" indent="-228600">
              <a:buAutoNum type="arabicPeriod"/>
            </a:pPr>
            <a:endParaRPr lang="en-US" altLang="zh-TW" dirty="0"/>
          </a:p>
          <a:p>
            <a:pPr marL="228600" indent="-228600">
              <a:buAutoNum type="arabicPeriod"/>
            </a:pPr>
            <a:r>
              <a:rPr lang="en-US" altLang="zh-TW" dirty="0"/>
              <a:t>Since both inputs are sorted, we can see that the closer the query-key pair is, the higher attention weight is in the attention pooling.</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Nonparametric Nadaraya-Watson kernel regression enjoys the consistency benefit: given enough data this model converges to the optimal solution. Nonetheless, we can easily integrate learnable parameters into attention pooling.</a:t>
            </a:r>
            <a:endParaRPr lang="zh-TW" altLang="en-US" dirty="0"/>
          </a:p>
          <a:p>
            <a:pPr marL="228600" indent="-228600">
              <a:buAutoNum type="arabicPeriod"/>
            </a:pPr>
            <a:endParaRPr lang="zh-TW" altLang="en-US" dirty="0"/>
          </a:p>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Using the squared loss and stochastic gradient descent, we train the parametric attention model.</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hasCustomPrompt="1"/>
          </p:nvPr>
        </p:nvSpPr>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hasCustomPrompt="1"/>
          </p:nvPr>
        </p:nvSpPr>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endParaRPr lang="zh-TW" altLang="en-US"/>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hasCustomPrompt="1"/>
          </p:nvPr>
        </p:nvSpPr>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endParaRPr lang="zh-TW"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endParaRPr lang="zh-TW"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7" name="Date Placeholder 6"/>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endParaRPr lang="zh-TW" altLang="en-US"/>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endParaRPr lang="zh-TW" altLang="en-US"/>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hasCustomPrompt="1"/>
          </p:nvPr>
        </p:nvSpPr>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endParaRPr lang="zh-TW" altLang="en-US"/>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endParaRPr lang="zh-TW"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endParaRPr lang="zh-TW"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7" name="Date Placeholder 6"/>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endParaRPr lang="zh-TW" altLang="en-US"/>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endParaRPr lang="zh-TW" altLang="en-US"/>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5" Type="http://schemas.openxmlformats.org/officeDocument/2006/relationships/theme" Target="../theme/theme2.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D6659-2584-4F41-9346-BD823C040088}"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D6659-2584-4F41-9346-BD823C040088}"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wmf"/><Relationship Id="rId3" Type="http://schemas.openxmlformats.org/officeDocument/2006/relationships/oleObject" Target="../embeddings/oleObject2.bin"/><Relationship Id="rId2" Type="http://schemas.openxmlformats.org/officeDocument/2006/relationships/image" Target="../media/image39.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7.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9.w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6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image" Target="../media/image65.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86.png"/><Relationship Id="rId1" Type="http://schemas.openxmlformats.org/officeDocument/2006/relationships/image" Target="../media/image85.png"/></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75.png"/><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image" Target="../media/image87.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2.xml"/><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image" Target="../media/image9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94.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96.png"/><Relationship Id="rId1" Type="http://schemas.openxmlformats.org/officeDocument/2006/relationships/image" Target="../media/image95.png"/></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2.xml"/><Relationship Id="rId4" Type="http://schemas.openxmlformats.org/officeDocument/2006/relationships/image" Target="../media/image100.png"/><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image" Target="../media/image97.png"/></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image" Target="../media/image10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10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728547" y="1000230"/>
            <a:ext cx="7704542" cy="1404605"/>
          </a:xfrm>
          <a:prstGeom prst="rect">
            <a:avLst/>
          </a:prstGeom>
          <a:solidFill>
            <a:srgbClr val="3332B1"/>
          </a:solidFill>
        </p:spPr>
        <p:txBody>
          <a:bodyPr wrap="none" lIns="0" tIns="0" rIns="0" bIns="0">
            <a:noAutofit/>
          </a:bodyPr>
          <a:p>
            <a:pPr indent="0" algn="ctr"/>
            <a:endParaRPr lang="en-US" sz="2380">
              <a:solidFill>
                <a:srgbClr val="FFFFFF"/>
              </a:solidFill>
              <a:latin typeface="Arial" panose="020B0604020202020204"/>
            </a:endParaRPr>
          </a:p>
          <a:p>
            <a:pPr indent="0" algn="ctr"/>
            <a:r>
              <a:rPr lang="en-US" sz="2380">
                <a:solidFill>
                  <a:srgbClr val="FFFFFF"/>
                </a:solidFill>
                <a:latin typeface="Arial" panose="020B0604020202020204"/>
              </a:rPr>
              <a:t>EEE5015: Machine Learning &amp; Artificial Intelligence</a:t>
            </a:r>
            <a:endParaRPr lang="en-US" sz="2380">
              <a:solidFill>
                <a:srgbClr val="FFFFFF"/>
              </a:solidFill>
              <a:latin typeface="Arial" panose="020B0604020202020204"/>
            </a:endParaRPr>
          </a:p>
          <a:p>
            <a:pPr indent="0" algn="ctr"/>
            <a:endParaRPr lang="en-US" sz="2380">
              <a:solidFill>
                <a:srgbClr val="FFFFFF"/>
              </a:solidFill>
              <a:latin typeface="Arial" panose="020B0604020202020204"/>
            </a:endParaRPr>
          </a:p>
        </p:txBody>
      </p:sp>
      <p:sp>
        <p:nvSpPr>
          <p:cNvPr id="3" name="矩形 2"/>
          <p:cNvSpPr/>
          <p:nvPr/>
        </p:nvSpPr>
        <p:spPr>
          <a:xfrm>
            <a:off x="1953010" y="2757561"/>
            <a:ext cx="5254357" cy="389258"/>
          </a:xfrm>
          <a:prstGeom prst="rect">
            <a:avLst/>
          </a:prstGeom>
          <a:solidFill>
            <a:srgbClr val="FFFFFF"/>
          </a:solidFill>
        </p:spPr>
        <p:txBody>
          <a:bodyPr wrap="none" lIns="0" tIns="0" rIns="0" bIns="0">
            <a:noAutofit/>
          </a:bodyPr>
          <a:p>
            <a:pPr indent="0" algn="ctr"/>
            <a:r>
              <a:rPr lang="en-US" sz="2775">
                <a:latin typeface="Arial" panose="020B0604020202020204"/>
              </a:rPr>
              <a:t>Zhiyun Lin</a:t>
            </a:r>
            <a:endParaRPr lang="en-US" sz="2775">
              <a:latin typeface="Arial" panose="020B0604020202020204"/>
            </a:endParaRPr>
          </a:p>
        </p:txBody>
      </p:sp>
      <p:pic>
        <p:nvPicPr>
          <p:cNvPr id="6" name="图片 5"/>
          <p:cNvPicPr>
            <a:picLocks noChangeAspect="1"/>
          </p:cNvPicPr>
          <p:nvPr/>
        </p:nvPicPr>
        <p:blipFill>
          <a:blip r:embed="rId1"/>
          <a:stretch>
            <a:fillRect/>
          </a:stretch>
        </p:blipFill>
        <p:spPr>
          <a:xfrm>
            <a:off x="2193619" y="4143270"/>
            <a:ext cx="4755501" cy="106195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Attention Pooling: Parametric Attention Pooling</a:t>
              </a:r>
              <a:endParaRPr lang="en-US" sz="2775">
                <a:solidFill>
                  <a:srgbClr val="FFFFFF"/>
                </a:solidFill>
                <a:latin typeface="Arial" panose="020B0604020202020204"/>
                <a:sym typeface="+mn-ea"/>
              </a:endParaRPr>
            </a:p>
          </p:txBody>
        </p:sp>
      </p:grpSp>
      <p:sp>
        <p:nvSpPr>
          <p:cNvPr id="5" name="文本框 4"/>
          <p:cNvSpPr txBox="1"/>
          <p:nvPr/>
        </p:nvSpPr>
        <p:spPr>
          <a:xfrm>
            <a:off x="537210" y="876935"/>
            <a:ext cx="5469890" cy="368300"/>
          </a:xfrm>
          <a:prstGeom prst="rect">
            <a:avLst/>
          </a:prstGeom>
          <a:noFill/>
        </p:spPr>
        <p:txBody>
          <a:bodyPr wrap="square" rtlCol="0" anchor="t">
            <a:spAutoFit/>
          </a:bodyPr>
          <a:p>
            <a:pPr marL="285750" indent="-285750">
              <a:buFont typeface="Wingdings" panose="05000000000000000000" charset="0"/>
              <a:buChar char="n"/>
            </a:pPr>
            <a:r>
              <a:rPr lang="en-US" altLang="zh-CN"/>
              <a:t>Add </a:t>
            </a:r>
            <a:r>
              <a:rPr lang="zh-CN" altLang="en-US"/>
              <a:t>a learnable parameter  𝑤</a:t>
            </a:r>
            <a:r>
              <a:rPr lang="en-US" altLang="zh-CN"/>
              <a:t>:</a:t>
            </a:r>
            <a:endParaRPr lang="en-US" altLang="zh-CN"/>
          </a:p>
        </p:txBody>
      </p:sp>
      <p:pic>
        <p:nvPicPr>
          <p:cNvPr id="6" name="图片 5"/>
          <p:cNvPicPr>
            <a:picLocks noChangeAspect="1"/>
          </p:cNvPicPr>
          <p:nvPr/>
        </p:nvPicPr>
        <p:blipFill>
          <a:blip r:embed="rId1"/>
          <a:stretch>
            <a:fillRect/>
          </a:stretch>
        </p:blipFill>
        <p:spPr>
          <a:xfrm>
            <a:off x="452120" y="2193290"/>
            <a:ext cx="8429625" cy="4429125"/>
          </a:xfrm>
          <a:prstGeom prst="rect">
            <a:avLst/>
          </a:prstGeom>
        </p:spPr>
      </p:pic>
      <p:grpSp>
        <p:nvGrpSpPr>
          <p:cNvPr id="9" name="组合 8"/>
          <p:cNvGrpSpPr/>
          <p:nvPr/>
        </p:nvGrpSpPr>
        <p:grpSpPr>
          <a:xfrm>
            <a:off x="3957320" y="1193800"/>
            <a:ext cx="4923790" cy="828040"/>
            <a:chOff x="6232" y="1880"/>
            <a:chExt cx="7754" cy="1304"/>
          </a:xfrm>
        </p:grpSpPr>
        <p:pic>
          <p:nvPicPr>
            <p:cNvPr id="7" name="图片 6"/>
            <p:cNvPicPr>
              <a:picLocks noChangeAspect="1"/>
            </p:cNvPicPr>
            <p:nvPr/>
          </p:nvPicPr>
          <p:blipFill>
            <a:blip r:embed="rId2"/>
            <a:stretch>
              <a:fillRect/>
            </a:stretch>
          </p:blipFill>
          <p:spPr>
            <a:xfrm>
              <a:off x="7282" y="1880"/>
              <a:ext cx="6705" cy="1305"/>
            </a:xfrm>
            <a:prstGeom prst="rect">
              <a:avLst/>
            </a:prstGeom>
          </p:spPr>
        </p:pic>
        <p:pic>
          <p:nvPicPr>
            <p:cNvPr id="8" name="图片 7"/>
            <p:cNvPicPr>
              <a:picLocks noChangeAspect="1"/>
            </p:cNvPicPr>
            <p:nvPr/>
          </p:nvPicPr>
          <p:blipFill>
            <a:blip r:embed="rId3"/>
            <a:stretch>
              <a:fillRect/>
            </a:stretch>
          </p:blipFill>
          <p:spPr>
            <a:xfrm>
              <a:off x="6232" y="2171"/>
              <a:ext cx="1050" cy="645"/>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Parametric Attention Pooling: Training</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426085" y="739140"/>
            <a:ext cx="7337425" cy="3428365"/>
          </a:xfrm>
          <a:prstGeom prst="rect">
            <a:avLst/>
          </a:prstGeom>
        </p:spPr>
      </p:pic>
      <p:pic>
        <p:nvPicPr>
          <p:cNvPr id="5" name="图片 4"/>
          <p:cNvPicPr>
            <a:picLocks noChangeAspect="1"/>
          </p:cNvPicPr>
          <p:nvPr/>
        </p:nvPicPr>
        <p:blipFill>
          <a:blip r:embed="rId2"/>
          <a:stretch>
            <a:fillRect/>
          </a:stretch>
        </p:blipFill>
        <p:spPr>
          <a:xfrm>
            <a:off x="4170680" y="3412490"/>
            <a:ext cx="4824095" cy="3445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Parametric Attention Pooling</a:t>
              </a:r>
              <a:endParaRPr lang="en-US" sz="2775">
                <a:solidFill>
                  <a:srgbClr val="FFFFFF"/>
                </a:solidFill>
                <a:latin typeface="Arial" panose="020B0604020202020204"/>
                <a:sym typeface="+mn-ea"/>
              </a:endParaRPr>
            </a:p>
          </p:txBody>
        </p:sp>
      </p:grpSp>
      <p:pic>
        <p:nvPicPr>
          <p:cNvPr id="5" name="图片 4"/>
          <p:cNvPicPr>
            <a:picLocks noChangeAspect="1"/>
          </p:cNvPicPr>
          <p:nvPr/>
        </p:nvPicPr>
        <p:blipFill>
          <a:blip r:embed="rId1"/>
          <a:stretch>
            <a:fillRect/>
          </a:stretch>
        </p:blipFill>
        <p:spPr>
          <a:xfrm>
            <a:off x="239395" y="643255"/>
            <a:ext cx="4469765" cy="3126740"/>
          </a:xfrm>
          <a:prstGeom prst="rect">
            <a:avLst/>
          </a:prstGeom>
        </p:spPr>
      </p:pic>
      <p:pic>
        <p:nvPicPr>
          <p:cNvPr id="6" name="图片 5"/>
          <p:cNvPicPr>
            <a:picLocks noChangeAspect="1"/>
          </p:cNvPicPr>
          <p:nvPr/>
        </p:nvPicPr>
        <p:blipFill>
          <a:blip r:embed="rId2"/>
          <a:stretch>
            <a:fillRect/>
          </a:stretch>
        </p:blipFill>
        <p:spPr>
          <a:xfrm>
            <a:off x="4813300" y="643255"/>
            <a:ext cx="3769360" cy="2981325"/>
          </a:xfrm>
          <a:prstGeom prst="rect">
            <a:avLst/>
          </a:prstGeom>
        </p:spPr>
      </p:pic>
      <p:grpSp>
        <p:nvGrpSpPr>
          <p:cNvPr id="9" name="组合 8"/>
          <p:cNvGrpSpPr/>
          <p:nvPr/>
        </p:nvGrpSpPr>
        <p:grpSpPr>
          <a:xfrm>
            <a:off x="828040" y="3830320"/>
            <a:ext cx="4923790" cy="828040"/>
            <a:chOff x="6232" y="1880"/>
            <a:chExt cx="7754" cy="1304"/>
          </a:xfrm>
        </p:grpSpPr>
        <p:pic>
          <p:nvPicPr>
            <p:cNvPr id="7" name="图片 6"/>
            <p:cNvPicPr>
              <a:picLocks noChangeAspect="1"/>
            </p:cNvPicPr>
            <p:nvPr/>
          </p:nvPicPr>
          <p:blipFill>
            <a:blip r:embed="rId3"/>
            <a:stretch>
              <a:fillRect/>
            </a:stretch>
          </p:blipFill>
          <p:spPr>
            <a:xfrm>
              <a:off x="7282" y="1880"/>
              <a:ext cx="6705" cy="1305"/>
            </a:xfrm>
            <a:prstGeom prst="rect">
              <a:avLst/>
            </a:prstGeom>
          </p:spPr>
        </p:pic>
        <p:pic>
          <p:nvPicPr>
            <p:cNvPr id="8" name="图片 7"/>
            <p:cNvPicPr>
              <a:picLocks noChangeAspect="1"/>
            </p:cNvPicPr>
            <p:nvPr/>
          </p:nvPicPr>
          <p:blipFill>
            <a:blip r:embed="rId4"/>
            <a:stretch>
              <a:fillRect/>
            </a:stretch>
          </p:blipFill>
          <p:spPr>
            <a:xfrm>
              <a:off x="6232" y="2171"/>
              <a:ext cx="1050" cy="645"/>
            </a:xfrm>
            <a:prstGeom prst="rect">
              <a:avLst/>
            </a:prstGeom>
          </p:spPr>
        </p:pic>
      </p:grpSp>
      <p:sp>
        <p:nvSpPr>
          <p:cNvPr id="10" name="文本框 9"/>
          <p:cNvSpPr txBox="1"/>
          <p:nvPr/>
        </p:nvSpPr>
        <p:spPr>
          <a:xfrm>
            <a:off x="6320155" y="3921760"/>
            <a:ext cx="2192655" cy="645160"/>
          </a:xfrm>
          <a:prstGeom prst="rect">
            <a:avLst/>
          </a:prstGeom>
          <a:noFill/>
        </p:spPr>
        <p:txBody>
          <a:bodyPr wrap="square" rtlCol="0" anchor="t">
            <a:spAutoFit/>
          </a:bodyPr>
          <a:p>
            <a:r>
              <a:rPr lang="en-US" altLang="zh-CN"/>
              <a:t>Learned parameter w=</a:t>
            </a:r>
            <a:r>
              <a:rPr lang="zh-CN" altLang="en-US"/>
              <a:t>16.6151</a:t>
            </a:r>
            <a:endParaRPr lang="zh-CN" altLang="en-US"/>
          </a:p>
        </p:txBody>
      </p:sp>
      <p:sp>
        <p:nvSpPr>
          <p:cNvPr id="11" name="文本框 10"/>
          <p:cNvSpPr txBox="1"/>
          <p:nvPr/>
        </p:nvSpPr>
        <p:spPr>
          <a:xfrm>
            <a:off x="239395" y="4864735"/>
            <a:ext cx="8236585" cy="1753235"/>
          </a:xfrm>
          <a:prstGeom prst="rect">
            <a:avLst/>
          </a:prstGeom>
          <a:noFill/>
        </p:spPr>
        <p:txBody>
          <a:bodyPr wrap="square" rtlCol="0" anchor="t">
            <a:spAutoFit/>
          </a:bodyPr>
          <a:p>
            <a:pPr marL="285750" indent="-285750" algn="just">
              <a:buFont typeface="Wingdings" panose="05000000000000000000" charset="0"/>
              <a:buChar char="n"/>
            </a:pPr>
            <a:r>
              <a:rPr lang="zh-CN" altLang="en-US"/>
              <a:t>Nadaraya-Watson kernel regression is an example of machine learning with attention mechanisms.</a:t>
            </a:r>
            <a:endParaRPr lang="zh-CN" altLang="en-US"/>
          </a:p>
          <a:p>
            <a:pPr marL="285750" indent="-285750" algn="just">
              <a:buFont typeface="Wingdings" panose="05000000000000000000" charset="0"/>
              <a:buChar char="n"/>
            </a:pPr>
            <a:r>
              <a:rPr lang="zh-CN" altLang="en-US"/>
              <a:t>The attention pooling of NW kernel regression is a weighted average of the training outputs. From the attention perspective, the attention weight is assigned to a value based on a function of a query and the key that is paired with the value.</a:t>
            </a:r>
            <a:endParaRPr lang="zh-CN" altLang="en-US"/>
          </a:p>
          <a:p>
            <a:pPr marL="285750" indent="-285750" algn="just">
              <a:buFont typeface="Wingdings" panose="05000000000000000000" charset="0"/>
              <a:buChar char="n"/>
            </a:pPr>
            <a:r>
              <a:rPr lang="zh-CN" altLang="en-US"/>
              <a:t>Attention pooling can be either nonparametric or parametric.</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Attention Scoring Functions</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1380490" y="945515"/>
            <a:ext cx="6745605" cy="3646805"/>
          </a:xfrm>
          <a:prstGeom prst="rect">
            <a:avLst/>
          </a:prstGeom>
        </p:spPr>
      </p:pic>
      <p:pic>
        <p:nvPicPr>
          <p:cNvPr id="5" name="图片 4"/>
          <p:cNvPicPr>
            <a:picLocks noChangeAspect="1"/>
          </p:cNvPicPr>
          <p:nvPr/>
        </p:nvPicPr>
        <p:blipFill>
          <a:blip r:embed="rId2"/>
          <a:stretch>
            <a:fillRect/>
          </a:stretch>
        </p:blipFill>
        <p:spPr>
          <a:xfrm>
            <a:off x="2073910" y="4808855"/>
            <a:ext cx="5638800" cy="733425"/>
          </a:xfrm>
          <a:prstGeom prst="rect">
            <a:avLst/>
          </a:prstGeom>
        </p:spPr>
      </p:pic>
      <p:pic>
        <p:nvPicPr>
          <p:cNvPr id="6" name="图片 5"/>
          <p:cNvPicPr>
            <a:picLocks noChangeAspect="1"/>
          </p:cNvPicPr>
          <p:nvPr/>
        </p:nvPicPr>
        <p:blipFill>
          <a:blip r:embed="rId3"/>
          <a:stretch>
            <a:fillRect/>
          </a:stretch>
        </p:blipFill>
        <p:spPr>
          <a:xfrm>
            <a:off x="1965960" y="5706110"/>
            <a:ext cx="6438900" cy="1019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Attention Scoring Functions</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2286635" y="2173605"/>
            <a:ext cx="4067175" cy="476250"/>
          </a:xfrm>
          <a:prstGeom prst="rect">
            <a:avLst/>
          </a:prstGeom>
        </p:spPr>
      </p:pic>
      <p:sp>
        <p:nvSpPr>
          <p:cNvPr id="5" name="文本框 4"/>
          <p:cNvSpPr txBox="1"/>
          <p:nvPr/>
        </p:nvSpPr>
        <p:spPr>
          <a:xfrm>
            <a:off x="614045" y="1288415"/>
            <a:ext cx="7698740" cy="3692525"/>
          </a:xfrm>
          <a:prstGeom prst="rect">
            <a:avLst/>
          </a:prstGeom>
          <a:noFill/>
        </p:spPr>
        <p:txBody>
          <a:bodyPr wrap="square" rtlCol="0" anchor="t">
            <a:spAutoFit/>
          </a:bodyPr>
          <a:p>
            <a:pPr marL="285750" indent="-285750" algn="just">
              <a:buFont typeface="Wingdings" panose="05000000000000000000" charset="0"/>
              <a:buChar char="n"/>
            </a:pPr>
            <a:r>
              <a:rPr lang="zh-CN" altLang="en-US"/>
              <a:t>In general, when queries and keys are </a:t>
            </a:r>
            <a:r>
              <a:rPr lang="zh-CN" altLang="en-US">
                <a:solidFill>
                  <a:srgbClr val="3332B1"/>
                </a:solidFill>
              </a:rPr>
              <a:t>vectors of different lengths</a:t>
            </a:r>
            <a:r>
              <a:rPr lang="zh-CN" altLang="en-US"/>
              <a:t>, we can use </a:t>
            </a:r>
            <a:r>
              <a:rPr lang="zh-CN" altLang="en-US" b="1">
                <a:solidFill>
                  <a:srgbClr val="FF0000"/>
                </a:solidFill>
              </a:rPr>
              <a:t>additive attention</a:t>
            </a:r>
            <a:r>
              <a:rPr lang="zh-CN" altLang="en-US"/>
              <a:t> as the scoring function.</a:t>
            </a: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r>
              <a:rPr lang="zh-CN" altLang="en-US"/>
              <a:t>A more computationally efficient design for the scoring function can be simply dot product. However, the dot product operation requires that both the query and the key </a:t>
            </a:r>
            <a:r>
              <a:rPr lang="zh-CN" altLang="en-US">
                <a:solidFill>
                  <a:srgbClr val="3332B1"/>
                </a:solidFill>
              </a:rPr>
              <a:t>have the same vector length</a:t>
            </a:r>
            <a:r>
              <a:rPr lang="zh-CN" altLang="en-US"/>
              <a:t>, say  𝑑 .</a:t>
            </a: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r>
              <a:rPr lang="zh-CN" altLang="en-US"/>
              <a:t>To ensure that the variance of the dot product still remains one regardless of vector length, the </a:t>
            </a:r>
            <a:r>
              <a:rPr lang="zh-CN" altLang="en-US" b="1">
                <a:solidFill>
                  <a:srgbClr val="FF0000"/>
                </a:solidFill>
              </a:rPr>
              <a:t>scaled dot-product attention</a:t>
            </a:r>
            <a:r>
              <a:rPr lang="zh-CN" altLang="en-US"/>
              <a:t> scoring function</a:t>
            </a:r>
            <a:r>
              <a:rPr lang="en-US" altLang="zh-CN"/>
              <a:t> is</a:t>
            </a:r>
            <a:endParaRPr lang="en-US" altLang="zh-CN"/>
          </a:p>
        </p:txBody>
      </p:sp>
      <p:pic>
        <p:nvPicPr>
          <p:cNvPr id="6" name="图片 5"/>
          <p:cNvPicPr>
            <a:picLocks noChangeAspect="1"/>
          </p:cNvPicPr>
          <p:nvPr/>
        </p:nvPicPr>
        <p:blipFill>
          <a:blip r:embed="rId2"/>
          <a:stretch>
            <a:fillRect/>
          </a:stretch>
        </p:blipFill>
        <p:spPr>
          <a:xfrm>
            <a:off x="2962910" y="5221605"/>
            <a:ext cx="2314575" cy="685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Sequence to Sequence Learning</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661670" y="1010920"/>
            <a:ext cx="7321550" cy="2469515"/>
          </a:xfrm>
          <a:prstGeom prst="rect">
            <a:avLst/>
          </a:prstGeom>
        </p:spPr>
      </p:pic>
      <p:grpSp>
        <p:nvGrpSpPr>
          <p:cNvPr id="9" name="组合 8"/>
          <p:cNvGrpSpPr/>
          <p:nvPr/>
        </p:nvGrpSpPr>
        <p:grpSpPr>
          <a:xfrm>
            <a:off x="2709545" y="4703445"/>
            <a:ext cx="2237740" cy="932815"/>
            <a:chOff x="5045" y="5755"/>
            <a:chExt cx="3524" cy="1469"/>
          </a:xfrm>
        </p:grpSpPr>
        <p:pic>
          <p:nvPicPr>
            <p:cNvPr id="5" name="图片 4"/>
            <p:cNvPicPr>
              <a:picLocks noChangeAspect="1"/>
            </p:cNvPicPr>
            <p:nvPr/>
          </p:nvPicPr>
          <p:blipFill>
            <a:blip r:embed="rId2"/>
            <a:stretch>
              <a:fillRect/>
            </a:stretch>
          </p:blipFill>
          <p:spPr>
            <a:xfrm>
              <a:off x="5215" y="5755"/>
              <a:ext cx="2985" cy="735"/>
            </a:xfrm>
            <a:prstGeom prst="rect">
              <a:avLst/>
            </a:prstGeom>
          </p:spPr>
        </p:pic>
        <p:pic>
          <p:nvPicPr>
            <p:cNvPr id="6" name="图片 5"/>
            <p:cNvPicPr>
              <a:picLocks noChangeAspect="1"/>
            </p:cNvPicPr>
            <p:nvPr/>
          </p:nvPicPr>
          <p:blipFill>
            <a:blip r:embed="rId3"/>
            <a:stretch>
              <a:fillRect/>
            </a:stretch>
          </p:blipFill>
          <p:spPr>
            <a:xfrm>
              <a:off x="5045" y="6490"/>
              <a:ext cx="3525" cy="735"/>
            </a:xfrm>
            <a:prstGeom prst="rect">
              <a:avLst/>
            </a:prstGeom>
          </p:spPr>
        </p:pic>
      </p:grpSp>
      <p:pic>
        <p:nvPicPr>
          <p:cNvPr id="7" name="图片 6"/>
          <p:cNvPicPr>
            <a:picLocks noChangeAspect="1"/>
          </p:cNvPicPr>
          <p:nvPr/>
        </p:nvPicPr>
        <p:blipFill>
          <a:blip r:embed="rId4"/>
          <a:stretch>
            <a:fillRect/>
          </a:stretch>
        </p:blipFill>
        <p:spPr>
          <a:xfrm>
            <a:off x="1198245" y="6063615"/>
            <a:ext cx="5133975" cy="419100"/>
          </a:xfrm>
          <a:prstGeom prst="rect">
            <a:avLst/>
          </a:prstGeom>
        </p:spPr>
      </p:pic>
      <p:sp>
        <p:nvSpPr>
          <p:cNvPr id="8" name="文本框 7"/>
          <p:cNvSpPr txBox="1"/>
          <p:nvPr/>
        </p:nvSpPr>
        <p:spPr>
          <a:xfrm>
            <a:off x="787400" y="3543935"/>
            <a:ext cx="7525385" cy="922020"/>
          </a:xfrm>
          <a:prstGeom prst="rect">
            <a:avLst/>
          </a:prstGeom>
          <a:noFill/>
        </p:spPr>
        <p:txBody>
          <a:bodyPr wrap="square" rtlCol="0" anchor="t">
            <a:spAutoFit/>
          </a:bodyPr>
          <a:p>
            <a:pPr marL="285750" indent="-285750" algn="just">
              <a:buFont typeface="Wingdings" panose="05000000000000000000" charset="0"/>
              <a:buChar char="n"/>
            </a:pPr>
            <a:r>
              <a:rPr lang="en-US"/>
              <a:t>The </a:t>
            </a:r>
            <a:r>
              <a:rPr lang="en-US" b="1">
                <a:solidFill>
                  <a:srgbClr val="FF0000"/>
                </a:solidFill>
              </a:rPr>
              <a:t>encoder</a:t>
            </a:r>
            <a:r>
              <a:rPr lang="en-US"/>
              <a:t> </a:t>
            </a:r>
            <a:r>
              <a:t>transforms an input sequence of variable length into a fixed-shape context variable  </a:t>
            </a:r>
            <a:r>
              <a:rPr lang="en-US"/>
              <a:t>c</a:t>
            </a:r>
            <a:r>
              <a:t>, and encodes the input sequence information in this context variable.</a:t>
            </a: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Sequence to Sequence Learning</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652780" y="758190"/>
            <a:ext cx="7321550" cy="2469515"/>
          </a:xfrm>
          <a:prstGeom prst="rect">
            <a:avLst/>
          </a:prstGeom>
        </p:spPr>
      </p:pic>
      <p:grpSp>
        <p:nvGrpSpPr>
          <p:cNvPr id="17" name="组合 16"/>
          <p:cNvGrpSpPr/>
          <p:nvPr/>
        </p:nvGrpSpPr>
        <p:grpSpPr>
          <a:xfrm>
            <a:off x="787400" y="3345815"/>
            <a:ext cx="7929245" cy="3249930"/>
            <a:chOff x="1240" y="5269"/>
            <a:chExt cx="12487" cy="5118"/>
          </a:xfrm>
        </p:grpSpPr>
        <p:grpSp>
          <p:nvGrpSpPr>
            <p:cNvPr id="16" name="组合 15"/>
            <p:cNvGrpSpPr/>
            <p:nvPr/>
          </p:nvGrpSpPr>
          <p:grpSpPr>
            <a:xfrm>
              <a:off x="1240" y="5269"/>
              <a:ext cx="11851" cy="4506"/>
              <a:chOff x="1240" y="5581"/>
              <a:chExt cx="11851" cy="4506"/>
            </a:xfrm>
          </p:grpSpPr>
          <p:grpSp>
            <p:nvGrpSpPr>
              <p:cNvPr id="9" name="组合 8"/>
              <p:cNvGrpSpPr/>
              <p:nvPr/>
            </p:nvGrpSpPr>
            <p:grpSpPr>
              <a:xfrm>
                <a:off x="2425" y="6644"/>
                <a:ext cx="3524" cy="1469"/>
                <a:chOff x="5045" y="5755"/>
                <a:chExt cx="3524" cy="1469"/>
              </a:xfrm>
            </p:grpSpPr>
            <p:pic>
              <p:nvPicPr>
                <p:cNvPr id="5" name="图片 4"/>
                <p:cNvPicPr>
                  <a:picLocks noChangeAspect="1"/>
                </p:cNvPicPr>
                <p:nvPr/>
              </p:nvPicPr>
              <p:blipFill>
                <a:blip r:embed="rId2"/>
                <a:stretch>
                  <a:fillRect/>
                </a:stretch>
              </p:blipFill>
              <p:spPr>
                <a:xfrm>
                  <a:off x="5215" y="5755"/>
                  <a:ext cx="2985" cy="735"/>
                </a:xfrm>
                <a:prstGeom prst="rect">
                  <a:avLst/>
                </a:prstGeom>
              </p:spPr>
            </p:pic>
            <p:pic>
              <p:nvPicPr>
                <p:cNvPr id="6" name="图片 5"/>
                <p:cNvPicPr>
                  <a:picLocks noChangeAspect="1"/>
                </p:cNvPicPr>
                <p:nvPr/>
              </p:nvPicPr>
              <p:blipFill>
                <a:blip r:embed="rId3"/>
                <a:stretch>
                  <a:fillRect/>
                </a:stretch>
              </p:blipFill>
              <p:spPr>
                <a:xfrm>
                  <a:off x="5045" y="6490"/>
                  <a:ext cx="3525" cy="735"/>
                </a:xfrm>
                <a:prstGeom prst="rect">
                  <a:avLst/>
                </a:prstGeom>
              </p:spPr>
            </p:pic>
          </p:grpSp>
          <p:sp>
            <p:nvSpPr>
              <p:cNvPr id="8" name="文本框 7"/>
              <p:cNvSpPr txBox="1"/>
              <p:nvPr/>
            </p:nvSpPr>
            <p:spPr>
              <a:xfrm>
                <a:off x="1240" y="5581"/>
                <a:ext cx="11851" cy="4506"/>
              </a:xfrm>
              <a:prstGeom prst="rect">
                <a:avLst/>
              </a:prstGeom>
              <a:noFill/>
            </p:spPr>
            <p:txBody>
              <a:bodyPr wrap="square" rtlCol="0" anchor="t">
                <a:spAutoFit/>
              </a:bodyPr>
              <a:p>
                <a:pPr marL="285750" indent="-285750" algn="just">
                  <a:buFont typeface="Wingdings" panose="05000000000000000000" charset="0"/>
                  <a:buChar char="n"/>
                </a:pPr>
                <a:r>
                  <a:rPr lang="en-US"/>
                  <a:t>U</a:t>
                </a:r>
                <a:r>
                  <a:t>se a function  𝑔  to express the transformation of the decoder's hidden layer:</a:t>
                </a:r>
              </a:p>
              <a:p>
                <a:pPr marL="285750" indent="-285750" algn="just">
                  <a:buFont typeface="Wingdings" panose="05000000000000000000" charset="0"/>
                  <a:buChar char="n"/>
                </a:pPr>
              </a:p>
              <a:p>
                <a:pPr marL="285750" indent="-285750" algn="just">
                  <a:buFont typeface="Wingdings" panose="05000000000000000000" charset="0"/>
                  <a:buChar char="n"/>
                </a:pPr>
              </a:p>
              <a:p>
                <a:pPr marL="285750" indent="-285750" algn="just">
                  <a:buFont typeface="Wingdings" panose="05000000000000000000" charset="0"/>
                  <a:buChar char="n"/>
                </a:pPr>
              </a:p>
              <a:p>
                <a:pPr marL="285750" indent="-285750" algn="just">
                  <a:buFont typeface="Wingdings" panose="05000000000000000000" charset="0"/>
                  <a:buChar char="n"/>
                </a:pPr>
              </a:p>
              <a:p>
                <a:pPr marL="285750" indent="-285750" algn="just">
                  <a:buFont typeface="Wingdings" panose="05000000000000000000" charset="0"/>
                  <a:buChar char="n"/>
                </a:pPr>
              </a:p>
              <a:p>
                <a:pPr marL="285750" indent="-285750" algn="just">
                  <a:buFont typeface="Wingdings" panose="05000000000000000000" charset="0"/>
                  <a:buChar char="n"/>
                </a:pPr>
              </a:p>
              <a:p>
                <a:pPr marL="285750" indent="-285750" algn="just">
                  <a:buFont typeface="Wingdings" panose="05000000000000000000" charset="0"/>
                  <a:buChar char="n"/>
                </a:pPr>
                <a:r>
                  <a:rPr lang="en-US"/>
                  <a:t> </a:t>
                </a:r>
                <a:endParaRPr lang="en-US"/>
              </a:p>
              <a:p>
                <a:pPr marL="285750" indent="-285750" algn="just">
                  <a:buFont typeface="Wingdings" panose="05000000000000000000" charset="0"/>
                  <a:buChar char="n"/>
                </a:pPr>
              </a:p>
            </p:txBody>
          </p:sp>
          <p:pic>
            <p:nvPicPr>
              <p:cNvPr id="10" name="图片 9"/>
              <p:cNvPicPr>
                <a:picLocks noChangeAspect="1"/>
              </p:cNvPicPr>
              <p:nvPr/>
            </p:nvPicPr>
            <p:blipFill>
              <a:blip r:embed="rId4"/>
              <a:stretch>
                <a:fillRect/>
              </a:stretch>
            </p:blipFill>
            <p:spPr>
              <a:xfrm>
                <a:off x="7641" y="7095"/>
                <a:ext cx="4305" cy="915"/>
              </a:xfrm>
              <a:prstGeom prst="rect">
                <a:avLst/>
              </a:prstGeom>
            </p:spPr>
          </p:pic>
          <p:sp>
            <p:nvSpPr>
              <p:cNvPr id="12" name="文本框 11"/>
              <p:cNvSpPr txBox="1"/>
              <p:nvPr/>
            </p:nvSpPr>
            <p:spPr>
              <a:xfrm>
                <a:off x="2715" y="8295"/>
                <a:ext cx="2566" cy="580"/>
              </a:xfrm>
              <a:prstGeom prst="rect">
                <a:avLst/>
              </a:prstGeom>
              <a:noFill/>
            </p:spPr>
            <p:txBody>
              <a:bodyPr wrap="square" rtlCol="0" anchor="t">
                <a:spAutoFit/>
              </a:bodyPr>
              <a:p>
                <a:pPr algn="ctr"/>
                <a:r>
                  <a:rPr lang="en-US" altLang="zh-CN" b="1">
                    <a:solidFill>
                      <a:srgbClr val="FF0000"/>
                    </a:solidFill>
                  </a:rPr>
                  <a:t>E</a:t>
                </a:r>
                <a:r>
                  <a:rPr lang="zh-CN" altLang="en-US" b="1">
                    <a:solidFill>
                      <a:srgbClr val="FF0000"/>
                    </a:solidFill>
                  </a:rPr>
                  <a:t>ncoder</a:t>
                </a:r>
                <a:endParaRPr lang="zh-CN" altLang="en-US" b="1">
                  <a:solidFill>
                    <a:srgbClr val="FF0000"/>
                  </a:solidFill>
                </a:endParaRPr>
              </a:p>
            </p:txBody>
          </p:sp>
          <p:sp>
            <p:nvSpPr>
              <p:cNvPr id="13" name="文本框 12"/>
              <p:cNvSpPr txBox="1"/>
              <p:nvPr/>
            </p:nvSpPr>
            <p:spPr>
              <a:xfrm>
                <a:off x="8076" y="8321"/>
                <a:ext cx="2566" cy="580"/>
              </a:xfrm>
              <a:prstGeom prst="rect">
                <a:avLst/>
              </a:prstGeom>
              <a:noFill/>
            </p:spPr>
            <p:txBody>
              <a:bodyPr wrap="square" rtlCol="0" anchor="t">
                <a:spAutoFit/>
              </a:bodyPr>
              <a:p>
                <a:pPr algn="ctr"/>
                <a:r>
                  <a:rPr lang="en-US" b="1">
                    <a:solidFill>
                      <a:srgbClr val="FF0000"/>
                    </a:solidFill>
                  </a:rPr>
                  <a:t>De</a:t>
                </a:r>
                <a:r>
                  <a:rPr lang="zh-CN" altLang="en-US" b="1">
                    <a:solidFill>
                      <a:srgbClr val="FF0000"/>
                    </a:solidFill>
                  </a:rPr>
                  <a:t>coder</a:t>
                </a:r>
                <a:endParaRPr lang="zh-CN" altLang="en-US" b="1">
                  <a:solidFill>
                    <a:srgbClr val="FF0000"/>
                  </a:solidFill>
                </a:endParaRPr>
              </a:p>
            </p:txBody>
          </p:sp>
        </p:grpSp>
        <p:pic>
          <p:nvPicPr>
            <p:cNvPr id="14" name="图片 13"/>
            <p:cNvPicPr>
              <a:picLocks noChangeAspect="1"/>
            </p:cNvPicPr>
            <p:nvPr/>
          </p:nvPicPr>
          <p:blipFill>
            <a:blip r:embed="rId5"/>
            <a:stretch>
              <a:fillRect/>
            </a:stretch>
          </p:blipFill>
          <p:spPr>
            <a:xfrm>
              <a:off x="1837" y="8667"/>
              <a:ext cx="11891" cy="172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Bahdanau Attention</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1320165" y="716915"/>
            <a:ext cx="6497955" cy="2192020"/>
          </a:xfrm>
          <a:prstGeom prst="rect">
            <a:avLst/>
          </a:prstGeom>
        </p:spPr>
      </p:pic>
      <p:grpSp>
        <p:nvGrpSpPr>
          <p:cNvPr id="8" name="组合 7"/>
          <p:cNvGrpSpPr/>
          <p:nvPr/>
        </p:nvGrpSpPr>
        <p:grpSpPr>
          <a:xfrm>
            <a:off x="697230" y="3058160"/>
            <a:ext cx="6269355" cy="813435"/>
            <a:chOff x="1139" y="4957"/>
            <a:chExt cx="9873" cy="1281"/>
          </a:xfrm>
        </p:grpSpPr>
        <p:sp>
          <p:nvSpPr>
            <p:cNvPr id="5" name="文本框 4"/>
            <p:cNvSpPr txBox="1"/>
            <p:nvPr/>
          </p:nvSpPr>
          <p:spPr>
            <a:xfrm>
              <a:off x="1139" y="5251"/>
              <a:ext cx="8171" cy="580"/>
            </a:xfrm>
            <a:prstGeom prst="rect">
              <a:avLst/>
            </a:prstGeom>
            <a:noFill/>
          </p:spPr>
          <p:txBody>
            <a:bodyPr wrap="square" rtlCol="0" anchor="t">
              <a:spAutoFit/>
            </a:bodyPr>
            <a:p>
              <a:pPr marL="285750" indent="-285750">
                <a:buFont typeface="Wingdings" panose="05000000000000000000" charset="0"/>
                <a:buChar char="n"/>
              </a:pPr>
              <a:r>
                <a:rPr lang="en-US" altLang="zh-CN"/>
                <a:t>The context variable c</a:t>
              </a:r>
              <a:r>
                <a:rPr lang="zh-CN" altLang="en-US"/>
                <a:t> is replaced by</a:t>
              </a:r>
              <a:endParaRPr lang="zh-CN" altLang="en-US"/>
            </a:p>
          </p:txBody>
        </p:sp>
        <p:pic>
          <p:nvPicPr>
            <p:cNvPr id="6" name="图片 5"/>
            <p:cNvPicPr>
              <a:picLocks noChangeAspect="1"/>
            </p:cNvPicPr>
            <p:nvPr/>
          </p:nvPicPr>
          <p:blipFill>
            <a:blip r:embed="rId2"/>
            <a:stretch>
              <a:fillRect/>
            </a:stretch>
          </p:blipFill>
          <p:spPr>
            <a:xfrm>
              <a:off x="7041" y="4957"/>
              <a:ext cx="3971" cy="1281"/>
            </a:xfrm>
            <a:prstGeom prst="rect">
              <a:avLst/>
            </a:prstGeom>
          </p:spPr>
        </p:pic>
      </p:grpSp>
      <p:pic>
        <p:nvPicPr>
          <p:cNvPr id="7" name="图片 6"/>
          <p:cNvPicPr>
            <a:picLocks noChangeAspect="1"/>
          </p:cNvPicPr>
          <p:nvPr/>
        </p:nvPicPr>
        <p:blipFill>
          <a:blip r:embed="rId3"/>
          <a:stretch>
            <a:fillRect/>
          </a:stretch>
        </p:blipFill>
        <p:spPr>
          <a:xfrm>
            <a:off x="1546225" y="4020820"/>
            <a:ext cx="5356860" cy="2649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Multi-Head Attention</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778510" y="1261110"/>
            <a:ext cx="7581900" cy="3971925"/>
          </a:xfrm>
          <a:prstGeom prst="rect">
            <a:avLst/>
          </a:prstGeom>
        </p:spPr>
      </p:pic>
      <p:sp>
        <p:nvSpPr>
          <p:cNvPr id="5" name="文本框 4"/>
          <p:cNvSpPr txBox="1"/>
          <p:nvPr/>
        </p:nvSpPr>
        <p:spPr>
          <a:xfrm>
            <a:off x="876300" y="5735320"/>
            <a:ext cx="7393940" cy="645160"/>
          </a:xfrm>
          <a:prstGeom prst="rect">
            <a:avLst/>
          </a:prstGeom>
          <a:noFill/>
        </p:spPr>
        <p:txBody>
          <a:bodyPr wrap="square" rtlCol="0" anchor="t">
            <a:spAutoFit/>
          </a:bodyPr>
          <a:p>
            <a:pPr marL="285750" indent="-285750">
              <a:buFont typeface="Wingdings" panose="05000000000000000000" charset="0"/>
              <a:buChar char="n"/>
            </a:pPr>
            <a:r>
              <a:rPr lang="zh-CN" altLang="en-US"/>
              <a:t>Multi-head attention, where multiple heads are concatenated then linearly transformed.</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95655" y="1158240"/>
            <a:ext cx="7152005" cy="5354320"/>
            <a:chOff x="1281" y="2175"/>
            <a:chExt cx="11263" cy="8432"/>
          </a:xfrm>
        </p:grpSpPr>
        <p:grpSp>
          <p:nvGrpSpPr>
            <p:cNvPr id="8" name="组合 7"/>
            <p:cNvGrpSpPr/>
            <p:nvPr/>
          </p:nvGrpSpPr>
          <p:grpSpPr>
            <a:xfrm>
              <a:off x="1281" y="2175"/>
              <a:ext cx="11263" cy="8432"/>
              <a:chOff x="1281" y="2175"/>
              <a:chExt cx="11263" cy="8432"/>
            </a:xfrm>
          </p:grpSpPr>
          <p:sp>
            <p:nvSpPr>
              <p:cNvPr id="2" name="文本框 1"/>
              <p:cNvSpPr txBox="1"/>
              <p:nvPr/>
            </p:nvSpPr>
            <p:spPr>
              <a:xfrm>
                <a:off x="1281" y="2175"/>
                <a:ext cx="11263" cy="8432"/>
              </a:xfrm>
              <a:prstGeom prst="rect">
                <a:avLst/>
              </a:prstGeom>
              <a:noFill/>
            </p:spPr>
            <p:txBody>
              <a:bodyPr wrap="square" rtlCol="0" anchor="t">
                <a:spAutoFit/>
              </a:bodyPr>
              <a:p>
                <a:pPr marL="285750" indent="-285750">
                  <a:buFont typeface="Wingdings" panose="05000000000000000000" charset="0"/>
                  <a:buChar char="n"/>
                </a:pPr>
                <a:r>
                  <a:rPr lang="zh-CN" altLang="en-US"/>
                  <a:t>Given a query  𝐪</a:t>
                </a:r>
                <a:r>
                  <a:rPr lang="en-US" altLang="zh-CN"/>
                  <a:t>,</a:t>
                </a:r>
                <a:r>
                  <a:rPr lang="zh-CN" altLang="en-US"/>
                  <a:t> a key  𝐤, and a value  𝐯, each attention head is computed as</a:t>
                </a:r>
                <a:r>
                  <a:rPr lang="en-US" altLang="zh-CN"/>
                  <a:t> (with learnable parameters                          )</a:t>
                </a: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r>
                  <a:rPr lang="zh-CN" altLang="en-US"/>
                  <a:t>The multi-head attention output is another linear transformation via learnable parameters</a:t>
                </a:r>
                <a:r>
                  <a:rPr lang="en-US" altLang="zh-CN"/>
                  <a:t>  </a:t>
                </a:r>
                <a:r>
                  <a:rPr lang="zh-CN" altLang="en-US"/>
                  <a:t>    of the concatenation of  ℎ heads:</a:t>
                </a: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r>
                  <a:rPr lang="zh-CN" altLang="en-US"/>
                  <a:t>Multi-head attention combines knowledge of the same attention pooling via different representation subspaces of queries, keys, and values.</a:t>
                </a:r>
                <a:endParaRPr lang="zh-CN" altLang="en-US"/>
              </a:p>
            </p:txBody>
          </p:sp>
          <p:graphicFrame>
            <p:nvGraphicFramePr>
              <p:cNvPr id="7" name="对象 6">
                <a:hlinkClick r:id="" action="ppaction://ole?verb="/>
              </p:cNvPr>
              <p:cNvGraphicFramePr>
                <a:graphicFrameLocks noChangeAspect="1"/>
              </p:cNvGraphicFramePr>
              <p:nvPr/>
            </p:nvGraphicFramePr>
            <p:xfrm>
              <a:off x="8589" y="2758"/>
              <a:ext cx="1796" cy="344"/>
            </p:xfrm>
            <a:graphic>
              <a:graphicData uri="http://schemas.openxmlformats.org/presentationml/2006/ole">
                <mc:AlternateContent xmlns:mc="http://schemas.openxmlformats.org/markup-compatibility/2006">
                  <mc:Choice xmlns:v="urn:schemas-microsoft-com:vml" Requires="v">
                    <p:oleObj spid="_x0000_s1025" name="" r:id="rId1" imgW="1140460" imgH="218440" progId="Equation.Ribbit">
                      <p:embed/>
                    </p:oleObj>
                  </mc:Choice>
                  <mc:Fallback>
                    <p:oleObj name="" r:id="rId1" imgW="1140460" imgH="218440" progId="Equation.Ribbit">
                      <p:embed/>
                      <p:pic>
                        <p:nvPicPr>
                          <p:cNvPr id="0" name="图片 1024"/>
                          <p:cNvPicPr/>
                          <p:nvPr/>
                        </p:nvPicPr>
                        <p:blipFill>
                          <a:blip r:embed="rId2"/>
                          <a:stretch>
                            <a:fillRect/>
                          </a:stretch>
                        </p:blipFill>
                        <p:spPr>
                          <a:xfrm>
                            <a:off x="8589" y="2758"/>
                            <a:ext cx="1796" cy="344"/>
                          </a:xfrm>
                          <a:prstGeom prst="rect">
                            <a:avLst/>
                          </a:prstGeom>
                        </p:spPr>
                      </p:pic>
                    </p:oleObj>
                  </mc:Fallback>
                </mc:AlternateContent>
              </a:graphicData>
            </a:graphic>
          </p:graphicFrame>
        </p:grpSp>
        <p:graphicFrame>
          <p:nvGraphicFramePr>
            <p:cNvPr id="9" name="对象 8">
              <a:hlinkClick r:id="" action="ppaction://ole?verb="/>
            </p:cNvPr>
            <p:cNvGraphicFramePr>
              <a:graphicFrameLocks noChangeAspect="1"/>
            </p:cNvGraphicFramePr>
            <p:nvPr/>
          </p:nvGraphicFramePr>
          <p:xfrm>
            <a:off x="5919" y="5821"/>
            <a:ext cx="310" cy="246"/>
          </p:xfrm>
          <a:graphic>
            <a:graphicData uri="http://schemas.openxmlformats.org/presentationml/2006/ole">
              <mc:AlternateContent xmlns:mc="http://schemas.openxmlformats.org/markup-compatibility/2006">
                <mc:Choice xmlns:v="urn:schemas-microsoft-com:vml" Requires="v">
                  <p:oleObj spid="_x0000_s3" name="" r:id="rId3" imgW="196850" imgH="156210" progId="Equation.Ribbit">
                    <p:embed/>
                  </p:oleObj>
                </mc:Choice>
                <mc:Fallback>
                  <p:oleObj name="" r:id="rId3" imgW="196850" imgH="156210" progId="Equation.Ribbit">
                    <p:embed/>
                    <p:pic>
                      <p:nvPicPr>
                        <p:cNvPr id="0" name="图片 1024"/>
                        <p:cNvPicPr/>
                        <p:nvPr/>
                      </p:nvPicPr>
                      <p:blipFill>
                        <a:blip r:embed="rId4"/>
                        <a:stretch>
                          <a:fillRect/>
                        </a:stretch>
                      </p:blipFill>
                      <p:spPr>
                        <a:xfrm>
                          <a:off x="5919" y="5821"/>
                          <a:ext cx="310" cy="246"/>
                        </a:xfrm>
                        <a:prstGeom prst="rect">
                          <a:avLst/>
                        </a:prstGeom>
                      </p:spPr>
                    </p:pic>
                  </p:oleObj>
                </mc:Fallback>
              </mc:AlternateContent>
            </a:graphicData>
          </a:graphic>
        </p:graphicFrame>
      </p:grpSp>
      <p:grpSp>
        <p:nvGrpSpPr>
          <p:cNvPr id="4" name="组合 3"/>
          <p:cNvGrpSpPr/>
          <p:nvPr/>
        </p:nvGrpSpPr>
        <p:grpSpPr>
          <a:xfrm>
            <a:off x="-3175" y="635"/>
            <a:ext cx="9147175" cy="642620"/>
            <a:chOff x="-5" y="1"/>
            <a:chExt cx="14399" cy="1012"/>
          </a:xfrm>
        </p:grpSpPr>
        <p:sp>
          <p:nvSpPr>
            <p:cNvPr id="5" name="矩形 4"/>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Multi-Head Attention: Model</a:t>
              </a:r>
              <a:endParaRPr lang="en-US" sz="2775">
                <a:solidFill>
                  <a:srgbClr val="FFFFFF"/>
                </a:solidFill>
                <a:latin typeface="Arial" panose="020B0604020202020204"/>
                <a:sym typeface="+mn-ea"/>
              </a:endParaRPr>
            </a:p>
          </p:txBody>
        </p:sp>
      </p:grpSp>
      <p:pic>
        <p:nvPicPr>
          <p:cNvPr id="6" name="图片 5"/>
          <p:cNvPicPr>
            <a:picLocks noChangeAspect="1"/>
          </p:cNvPicPr>
          <p:nvPr/>
        </p:nvPicPr>
        <p:blipFill>
          <a:blip r:embed="rId5"/>
          <a:stretch>
            <a:fillRect/>
          </a:stretch>
        </p:blipFill>
        <p:spPr>
          <a:xfrm>
            <a:off x="2186305" y="2280920"/>
            <a:ext cx="4581525" cy="561975"/>
          </a:xfrm>
          <a:prstGeom prst="rect">
            <a:avLst/>
          </a:prstGeom>
        </p:spPr>
      </p:pic>
      <p:pic>
        <p:nvPicPr>
          <p:cNvPr id="11" name="图片 10"/>
          <p:cNvPicPr>
            <a:picLocks noChangeAspect="1"/>
          </p:cNvPicPr>
          <p:nvPr/>
        </p:nvPicPr>
        <p:blipFill>
          <a:blip r:embed="rId6"/>
          <a:stretch>
            <a:fillRect/>
          </a:stretch>
        </p:blipFill>
        <p:spPr>
          <a:xfrm>
            <a:off x="2986405" y="3779520"/>
            <a:ext cx="2390775" cy="152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75335" y="1057275"/>
            <a:ext cx="8046085" cy="5212080"/>
          </a:xfrm>
          <a:prstGeom prst="rect">
            <a:avLst/>
          </a:prstGeom>
          <a:solidFill>
            <a:srgbClr val="FFFFFF"/>
          </a:solidFill>
        </p:spPr>
        <p:txBody>
          <a:bodyPr lIns="0" tIns="0" rIns="0" bIns="0">
            <a:noAutofit/>
          </a:bodyPr>
          <a:p>
            <a:pPr marL="171450" indent="-171450" algn="l">
              <a:lnSpc>
                <a:spcPct val="200000"/>
              </a:lnSpc>
              <a:buClrTx/>
              <a:buSzTx/>
              <a:buFont typeface="Wingdings" panose="05000000000000000000" charset="0"/>
              <a:buChar char="p"/>
            </a:pPr>
            <a:r>
              <a:rPr lang="en-US" sz="2380">
                <a:latin typeface="Arial" panose="020B0604020202020204"/>
              </a:rPr>
              <a:t>Attention</a:t>
            </a:r>
            <a:endParaRPr lang="en-US" sz="2380">
              <a:latin typeface="Arial" panose="020B0604020202020204"/>
            </a:endParaRPr>
          </a:p>
          <a:p>
            <a:pPr marL="628650" lvl="1" indent="-171450">
              <a:lnSpc>
                <a:spcPct val="100000"/>
              </a:lnSpc>
              <a:buFont typeface="Wingdings" panose="05000000000000000000" charset="0"/>
              <a:buChar char="Ø"/>
            </a:pPr>
            <a:r>
              <a:rPr lang="en-US" sz="2375">
                <a:latin typeface="Arial" panose="020B0604020202020204"/>
                <a:sym typeface="+mn-ea"/>
              </a:rPr>
              <a:t>Attention pooling</a:t>
            </a:r>
            <a:endParaRPr lang="en-US" sz="2375">
              <a:solidFill>
                <a:schemeClr val="tx1"/>
              </a:solidFill>
              <a:latin typeface="Arial" panose="020B0604020202020204"/>
            </a:endParaRPr>
          </a:p>
          <a:p>
            <a:pPr marL="628650" lvl="1" indent="-171450">
              <a:lnSpc>
                <a:spcPct val="100000"/>
              </a:lnSpc>
              <a:buFont typeface="Wingdings" panose="05000000000000000000" charset="0"/>
              <a:buChar char="Ø"/>
            </a:pPr>
            <a:r>
              <a:rPr lang="en-US" sz="2375">
                <a:latin typeface="Arial" panose="020B0604020202020204"/>
                <a:sym typeface="+mn-ea"/>
              </a:rPr>
              <a:t>Multi-head attention</a:t>
            </a:r>
            <a:endParaRPr lang="en-US" sz="2375">
              <a:solidFill>
                <a:schemeClr val="tx1"/>
              </a:solidFill>
              <a:latin typeface="Arial" panose="020B0604020202020204"/>
            </a:endParaRPr>
          </a:p>
          <a:p>
            <a:pPr marL="628650" lvl="1" indent="-171450">
              <a:lnSpc>
                <a:spcPct val="100000"/>
              </a:lnSpc>
              <a:buFont typeface="Wingdings" panose="05000000000000000000" charset="0"/>
              <a:buChar char="Ø"/>
            </a:pPr>
            <a:r>
              <a:rPr lang="en-US" sz="2375">
                <a:latin typeface="Arial" panose="020B0604020202020204"/>
                <a:sym typeface="+mn-ea"/>
              </a:rPr>
              <a:t>Self-attention</a:t>
            </a:r>
            <a:endParaRPr lang="en-US" sz="2375">
              <a:latin typeface="Arial" panose="020B0604020202020204"/>
              <a:sym typeface="+mn-ea"/>
            </a:endParaRPr>
          </a:p>
          <a:p>
            <a:pPr marL="628650" lvl="1" indent="-171450">
              <a:lnSpc>
                <a:spcPct val="100000"/>
              </a:lnSpc>
              <a:buFont typeface="Wingdings" panose="05000000000000000000" charset="0"/>
              <a:buChar char="Ø"/>
            </a:pPr>
            <a:r>
              <a:rPr lang="en-US" sz="2375">
                <a:latin typeface="Arial" panose="020B0604020202020204"/>
                <a:sym typeface="+mn-ea"/>
              </a:rPr>
              <a:t>Positional encoding</a:t>
            </a:r>
            <a:endParaRPr lang="en-US" sz="2375">
              <a:latin typeface="Arial" panose="020B0604020202020204"/>
              <a:sym typeface="+mn-ea"/>
            </a:endParaRPr>
          </a:p>
          <a:p>
            <a:pPr marL="628650" lvl="1" indent="-171450">
              <a:lnSpc>
                <a:spcPct val="100000"/>
              </a:lnSpc>
              <a:buFont typeface="Wingdings" panose="05000000000000000000" charset="0"/>
              <a:buChar char="Ø"/>
            </a:pPr>
            <a:r>
              <a:rPr lang="en-US" sz="2375">
                <a:latin typeface="Arial" panose="020B0604020202020204"/>
                <a:sym typeface="+mn-ea"/>
              </a:rPr>
              <a:t>Transformer </a:t>
            </a:r>
            <a:endParaRPr lang="en-US" sz="2375">
              <a:solidFill>
                <a:schemeClr val="tx1"/>
              </a:solidFill>
              <a:latin typeface="Arial" panose="020B0604020202020204"/>
            </a:endParaRPr>
          </a:p>
          <a:p>
            <a:pPr lvl="1" indent="0">
              <a:lnSpc>
                <a:spcPct val="100000"/>
              </a:lnSpc>
              <a:buFont typeface="Wingdings" panose="05000000000000000000" charset="0"/>
              <a:buNone/>
            </a:pPr>
            <a:endParaRPr lang="en-US" sz="2380">
              <a:solidFill>
                <a:schemeClr val="bg1">
                  <a:lumMod val="75000"/>
                </a:schemeClr>
              </a:solidFill>
              <a:latin typeface="Arial" panose="020B0604020202020204"/>
            </a:endParaRPr>
          </a:p>
          <a:p>
            <a:pPr marL="171450" indent="-171450">
              <a:lnSpc>
                <a:spcPct val="200000"/>
              </a:lnSpc>
              <a:buFont typeface="Wingdings" panose="05000000000000000000" charset="0"/>
              <a:buChar char="p"/>
            </a:pPr>
            <a:r>
              <a:rPr lang="en-US" sz="2380">
                <a:solidFill>
                  <a:schemeClr val="bg1">
                    <a:lumMod val="65000"/>
                  </a:schemeClr>
                </a:solidFill>
                <a:latin typeface="Arial" panose="020B0604020202020204"/>
              </a:rPr>
              <a:t>Optimization in deep learning</a:t>
            </a:r>
            <a:endParaRPr lang="en-US" sz="2380">
              <a:solidFill>
                <a:schemeClr val="bg1">
                  <a:lumMod val="65000"/>
                </a:schemeClr>
              </a:solidFill>
              <a:latin typeface="Arial" panose="020B0604020202020204"/>
            </a:endParaRPr>
          </a:p>
          <a:p>
            <a:pPr marL="628650" lvl="1" indent="-171450">
              <a:lnSpc>
                <a:spcPct val="100000"/>
              </a:lnSpc>
              <a:buFont typeface="Wingdings" panose="05000000000000000000" charset="0"/>
              <a:buChar char="Ø"/>
            </a:pPr>
            <a:r>
              <a:rPr lang="en-US" sz="2380">
                <a:solidFill>
                  <a:schemeClr val="bg1">
                    <a:lumMod val="65000"/>
                  </a:schemeClr>
                </a:solidFill>
                <a:latin typeface="Arial" panose="020B0604020202020204"/>
              </a:rPr>
              <a:t>Optimization challenges</a:t>
            </a:r>
            <a:endParaRPr lang="en-US" sz="2380">
              <a:solidFill>
                <a:schemeClr val="bg1">
                  <a:lumMod val="65000"/>
                </a:schemeClr>
              </a:solidFill>
              <a:latin typeface="Arial" panose="020B0604020202020204"/>
            </a:endParaRPr>
          </a:p>
          <a:p>
            <a:pPr marL="628650" lvl="1" indent="-171450">
              <a:lnSpc>
                <a:spcPct val="100000"/>
              </a:lnSpc>
              <a:buFont typeface="Wingdings" panose="05000000000000000000" charset="0"/>
              <a:buChar char="Ø"/>
            </a:pPr>
            <a:r>
              <a:rPr lang="en-US" sz="2380">
                <a:solidFill>
                  <a:schemeClr val="bg1">
                    <a:lumMod val="65000"/>
                  </a:schemeClr>
                </a:solidFill>
                <a:latin typeface="Arial" panose="020B0604020202020204"/>
              </a:rPr>
              <a:t>Convex optimization</a:t>
            </a:r>
            <a:endParaRPr lang="en-US" sz="2380">
              <a:solidFill>
                <a:schemeClr val="bg1">
                  <a:lumMod val="65000"/>
                </a:schemeClr>
              </a:solidFill>
              <a:latin typeface="Arial" panose="020B0604020202020204"/>
            </a:endParaRPr>
          </a:p>
          <a:p>
            <a:pPr marL="628650" lvl="1" indent="-171450">
              <a:lnSpc>
                <a:spcPct val="100000"/>
              </a:lnSpc>
              <a:buFont typeface="Wingdings" panose="05000000000000000000" charset="0"/>
              <a:buChar char="Ø"/>
            </a:pPr>
            <a:r>
              <a:rPr lang="en-US" sz="2380">
                <a:solidFill>
                  <a:schemeClr val="bg1">
                    <a:lumMod val="65000"/>
                  </a:schemeClr>
                </a:solidFill>
                <a:latin typeface="Arial" panose="020B0604020202020204"/>
              </a:rPr>
              <a:t>Gradient descent</a:t>
            </a:r>
            <a:endParaRPr lang="en-US" sz="2380">
              <a:solidFill>
                <a:schemeClr val="bg1">
                  <a:lumMod val="65000"/>
                </a:schemeClr>
              </a:solidFill>
              <a:latin typeface="Arial" panose="020B0604020202020204"/>
            </a:endParaRPr>
          </a:p>
          <a:p>
            <a:pPr marL="628650" lvl="1" indent="-171450">
              <a:lnSpc>
                <a:spcPct val="100000"/>
              </a:lnSpc>
              <a:buFont typeface="Wingdings" panose="05000000000000000000" charset="0"/>
              <a:buChar char="Ø"/>
            </a:pPr>
            <a:r>
              <a:rPr lang="en-US" sz="2380">
                <a:solidFill>
                  <a:schemeClr val="bg1">
                    <a:lumMod val="65000"/>
                  </a:schemeClr>
                </a:solidFill>
                <a:latin typeface="Arial" panose="020B0604020202020204"/>
              </a:rPr>
              <a:t>SGD, Minibatch SGD, Momentum, Adam</a:t>
            </a:r>
            <a:endParaRPr lang="en-US" sz="2380">
              <a:solidFill>
                <a:schemeClr val="bg1">
                  <a:lumMod val="65000"/>
                </a:schemeClr>
              </a:solidFill>
              <a:latin typeface="Arial" panose="020B0604020202020204"/>
            </a:endParaRPr>
          </a:p>
        </p:txBody>
      </p:sp>
      <p:grpSp>
        <p:nvGrpSpPr>
          <p:cNvPr id="5" name="组合 4"/>
          <p:cNvGrpSpPr/>
          <p:nvPr/>
        </p:nvGrpSpPr>
        <p:grpSpPr>
          <a:xfrm>
            <a:off x="-3175" y="635"/>
            <a:ext cx="9143365" cy="642620"/>
            <a:chOff x="-5" y="1"/>
            <a:chExt cx="14399" cy="1012"/>
          </a:xfrm>
        </p:grpSpPr>
        <p:sp>
          <p:nvSpPr>
            <p:cNvPr id="6" name="矩形 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7" name="文本框 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Today</a:t>
              </a:r>
              <a:endParaRPr lang="en-US" altLang="en-US" sz="2775">
                <a:solidFill>
                  <a:srgbClr val="FFFFFF"/>
                </a:solidFill>
                <a:latin typeface="Arial" panose="020B0604020202020204"/>
                <a:sym typeface="+mn-ea"/>
              </a:endParaRPr>
            </a:p>
          </p:txBody>
        </p:sp>
      </p:gr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Self-Attention</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1296670" y="2320925"/>
            <a:ext cx="6544945" cy="4274820"/>
          </a:xfrm>
          <a:prstGeom prst="rect">
            <a:avLst/>
          </a:prstGeom>
        </p:spPr>
      </p:pic>
      <p:pic>
        <p:nvPicPr>
          <p:cNvPr id="5" name="图片 4"/>
          <p:cNvPicPr>
            <a:picLocks noChangeAspect="1"/>
          </p:cNvPicPr>
          <p:nvPr/>
        </p:nvPicPr>
        <p:blipFill>
          <a:blip r:embed="rId2"/>
          <a:stretch>
            <a:fillRect/>
          </a:stretch>
        </p:blipFill>
        <p:spPr>
          <a:xfrm>
            <a:off x="721360" y="815340"/>
            <a:ext cx="8168005" cy="1265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Positional Encoding</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956310" y="779145"/>
            <a:ext cx="7226300" cy="2508885"/>
          </a:xfrm>
          <a:prstGeom prst="rect">
            <a:avLst/>
          </a:prstGeom>
        </p:spPr>
      </p:pic>
      <p:grpSp>
        <p:nvGrpSpPr>
          <p:cNvPr id="11" name="组合 10"/>
          <p:cNvGrpSpPr/>
          <p:nvPr/>
        </p:nvGrpSpPr>
        <p:grpSpPr>
          <a:xfrm>
            <a:off x="845185" y="3547110"/>
            <a:ext cx="7080250" cy="3227070"/>
            <a:chOff x="1331" y="5586"/>
            <a:chExt cx="11150" cy="5082"/>
          </a:xfrm>
        </p:grpSpPr>
        <p:pic>
          <p:nvPicPr>
            <p:cNvPr id="5" name="图片 4"/>
            <p:cNvPicPr>
              <a:picLocks noChangeAspect="1"/>
            </p:cNvPicPr>
            <p:nvPr/>
          </p:nvPicPr>
          <p:blipFill>
            <a:blip r:embed="rId2"/>
            <a:stretch>
              <a:fillRect/>
            </a:stretch>
          </p:blipFill>
          <p:spPr>
            <a:xfrm>
              <a:off x="1331" y="5586"/>
              <a:ext cx="11150" cy="5083"/>
            </a:xfrm>
            <a:prstGeom prst="rect">
              <a:avLst/>
            </a:prstGeom>
          </p:spPr>
        </p:pic>
        <p:cxnSp>
          <p:nvCxnSpPr>
            <p:cNvPr id="6" name="直接连接符 5"/>
            <p:cNvCxnSpPr/>
            <p:nvPr/>
          </p:nvCxnSpPr>
          <p:spPr>
            <a:xfrm>
              <a:off x="7274" y="5697"/>
              <a:ext cx="8" cy="4068"/>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7157" y="9403"/>
              <a:ext cx="242" cy="242"/>
            </a:xfrm>
            <a:prstGeom prst="ellipse">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7157" y="6558"/>
              <a:ext cx="242" cy="242"/>
            </a:xfrm>
            <a:prstGeom prst="ellipse">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7157" y="7331"/>
              <a:ext cx="242" cy="242"/>
            </a:xfrm>
            <a:prstGeom prst="ellipse">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157" y="9038"/>
              <a:ext cx="242" cy="242"/>
            </a:xfrm>
            <a:prstGeom prst="ellipse">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Absolute Positional Information</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2867660" y="690245"/>
            <a:ext cx="2667000" cy="2676525"/>
          </a:xfrm>
          <a:prstGeom prst="rect">
            <a:avLst/>
          </a:prstGeom>
        </p:spPr>
      </p:pic>
      <p:grpSp>
        <p:nvGrpSpPr>
          <p:cNvPr id="11" name="组合 10"/>
          <p:cNvGrpSpPr/>
          <p:nvPr/>
        </p:nvGrpSpPr>
        <p:grpSpPr>
          <a:xfrm>
            <a:off x="763270" y="3536950"/>
            <a:ext cx="7080250" cy="3227070"/>
            <a:chOff x="1331" y="5586"/>
            <a:chExt cx="11150" cy="5082"/>
          </a:xfrm>
        </p:grpSpPr>
        <p:pic>
          <p:nvPicPr>
            <p:cNvPr id="5" name="图片 4"/>
            <p:cNvPicPr>
              <a:picLocks noChangeAspect="1"/>
            </p:cNvPicPr>
            <p:nvPr/>
          </p:nvPicPr>
          <p:blipFill>
            <a:blip r:embed="rId2"/>
            <a:stretch>
              <a:fillRect/>
            </a:stretch>
          </p:blipFill>
          <p:spPr>
            <a:xfrm>
              <a:off x="1331" y="5586"/>
              <a:ext cx="11150" cy="5083"/>
            </a:xfrm>
            <a:prstGeom prst="rect">
              <a:avLst/>
            </a:prstGeom>
          </p:spPr>
        </p:pic>
        <p:cxnSp>
          <p:nvCxnSpPr>
            <p:cNvPr id="6" name="直接连接符 5"/>
            <p:cNvCxnSpPr/>
            <p:nvPr/>
          </p:nvCxnSpPr>
          <p:spPr>
            <a:xfrm>
              <a:off x="7274" y="5697"/>
              <a:ext cx="8" cy="4068"/>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7157" y="9403"/>
              <a:ext cx="242" cy="242"/>
            </a:xfrm>
            <a:prstGeom prst="ellipse">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7157" y="6558"/>
              <a:ext cx="242" cy="242"/>
            </a:xfrm>
            <a:prstGeom prst="ellipse">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7157" y="7331"/>
              <a:ext cx="242" cy="242"/>
            </a:xfrm>
            <a:prstGeom prst="ellipse">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157" y="9038"/>
              <a:ext cx="242" cy="242"/>
            </a:xfrm>
            <a:prstGeom prst="ellipse">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Relative Positional Information</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321945" y="1028700"/>
            <a:ext cx="8494395" cy="1379855"/>
          </a:xfrm>
          <a:prstGeom prst="rect">
            <a:avLst/>
          </a:prstGeom>
        </p:spPr>
      </p:pic>
      <p:pic>
        <p:nvPicPr>
          <p:cNvPr id="5" name="图片 4"/>
          <p:cNvPicPr>
            <a:picLocks noChangeAspect="1"/>
          </p:cNvPicPr>
          <p:nvPr/>
        </p:nvPicPr>
        <p:blipFill>
          <a:blip r:embed="rId2"/>
          <a:stretch>
            <a:fillRect/>
          </a:stretch>
        </p:blipFill>
        <p:spPr>
          <a:xfrm>
            <a:off x="842010" y="2589530"/>
            <a:ext cx="5886450" cy="4076700"/>
          </a:xfrm>
          <a:prstGeom prst="rect">
            <a:avLst/>
          </a:prstGeom>
        </p:spPr>
      </p:pic>
      <p:pic>
        <p:nvPicPr>
          <p:cNvPr id="6" name="图片 5"/>
          <p:cNvPicPr>
            <a:picLocks noChangeAspect="1"/>
          </p:cNvPicPr>
          <p:nvPr/>
        </p:nvPicPr>
        <p:blipFill>
          <a:blip r:embed="rId3"/>
          <a:stretch>
            <a:fillRect/>
          </a:stretch>
        </p:blipFill>
        <p:spPr>
          <a:xfrm>
            <a:off x="6504305" y="5601335"/>
            <a:ext cx="2209800" cy="647700"/>
          </a:xfrm>
          <a:prstGeom prst="rect">
            <a:avLst/>
          </a:prstGeom>
          <a:solidFill>
            <a:schemeClr val="accent2">
              <a:lumMod val="75000"/>
            </a:schemeClr>
          </a:solidFill>
          <a:ln w="28575" cmpd="sng">
            <a:solidFill>
              <a:schemeClr val="accent2"/>
            </a:solidFill>
            <a:prstDash val="solid"/>
          </a:ln>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Transformer: Model</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3464560" y="7620"/>
            <a:ext cx="5679440" cy="6850380"/>
          </a:xfrm>
          <a:prstGeom prst="rect">
            <a:avLst/>
          </a:prstGeom>
        </p:spPr>
      </p:pic>
      <p:sp>
        <p:nvSpPr>
          <p:cNvPr id="5" name="文本框 4"/>
          <p:cNvSpPr txBox="1"/>
          <p:nvPr/>
        </p:nvSpPr>
        <p:spPr>
          <a:xfrm>
            <a:off x="478790" y="1249680"/>
            <a:ext cx="3487420" cy="4799965"/>
          </a:xfrm>
          <a:prstGeom prst="rect">
            <a:avLst/>
          </a:prstGeom>
          <a:noFill/>
        </p:spPr>
        <p:txBody>
          <a:bodyPr wrap="square" rtlCol="0" anchor="t">
            <a:spAutoFit/>
          </a:bodyPr>
          <a:p>
            <a:pPr marL="285750" indent="-285750" algn="l">
              <a:buFont typeface="Wingdings" panose="05000000000000000000" charset="0"/>
              <a:buChar char="n"/>
            </a:pPr>
            <a:r>
              <a:rPr lang="en-US" altLang="zh-CN"/>
              <a:t>T</a:t>
            </a:r>
            <a:r>
              <a:rPr lang="zh-CN" altLang="en-US"/>
              <a:t>he transformer is composed of an encoder and a decoder</a:t>
            </a:r>
            <a:r>
              <a:rPr lang="en-US" altLang="zh-CN"/>
              <a:t>.</a:t>
            </a:r>
            <a:endParaRPr lang="en-US" altLang="zh-CN"/>
          </a:p>
          <a:p>
            <a:pPr marL="285750" indent="-285750" algn="l">
              <a:buFont typeface="Wingdings" panose="05000000000000000000" charset="0"/>
              <a:buChar char="n"/>
            </a:pPr>
            <a:endParaRPr lang="en-US" altLang="zh-CN"/>
          </a:p>
          <a:p>
            <a:pPr marL="285750" indent="-285750" algn="l">
              <a:buFont typeface="Wingdings" panose="05000000000000000000" charset="0"/>
              <a:buChar char="n"/>
            </a:pPr>
            <a:r>
              <a:rPr lang="en-US" altLang="zh-TW" b="1" dirty="0">
                <a:solidFill>
                  <a:srgbClr val="FF0000"/>
                </a:solidFill>
                <a:sym typeface="+mn-ea"/>
              </a:rPr>
              <a:t>Encoder:</a:t>
            </a:r>
            <a:r>
              <a:rPr lang="en-US" altLang="zh-TW" dirty="0">
                <a:sym typeface="+mn-ea"/>
              </a:rPr>
              <a:t> The first is a multi-head self-attention pooling and the second is a positionwise FFN.</a:t>
            </a:r>
            <a:endParaRPr lang="en-US" altLang="zh-TW" dirty="0">
              <a:sym typeface="+mn-ea"/>
            </a:endParaRPr>
          </a:p>
          <a:p>
            <a:pPr marL="285750" indent="-285750" algn="l">
              <a:buFont typeface="Wingdings" panose="05000000000000000000" charset="0"/>
              <a:buChar char="n"/>
            </a:pPr>
            <a:endParaRPr lang="en-US" altLang="zh-TW" dirty="0">
              <a:sym typeface="+mn-ea"/>
            </a:endParaRPr>
          </a:p>
          <a:p>
            <a:pPr marL="285750" indent="-285750" algn="l">
              <a:buFont typeface="Wingdings" panose="05000000000000000000" charset="0"/>
              <a:buChar char="n"/>
            </a:pPr>
            <a:r>
              <a:rPr lang="en-US" altLang="zh-TW" dirty="0"/>
              <a:t>The transformer </a:t>
            </a:r>
            <a:r>
              <a:rPr lang="en-US" altLang="zh-TW" b="1" dirty="0">
                <a:solidFill>
                  <a:srgbClr val="FF0000"/>
                </a:solidFill>
              </a:rPr>
              <a:t>decoder</a:t>
            </a:r>
            <a:r>
              <a:rPr lang="en-US" altLang="zh-TW" dirty="0"/>
              <a:t> is also a stack of multiple identical layers with residual connections and layer normalizations.</a:t>
            </a:r>
            <a:endParaRPr lang="en-US" altLang="zh-TW" dirty="0"/>
          </a:p>
          <a:p>
            <a:pPr marL="285750" indent="-285750" algn="l">
              <a:buFont typeface="Wingdings" panose="05000000000000000000" charset="0"/>
              <a:buChar char="n"/>
            </a:pPr>
            <a:endParaRPr lang="en-US" altLang="zh-TW" dirty="0"/>
          </a:p>
          <a:p>
            <a:pPr marL="285750" indent="-285750" algn="l">
              <a:buFont typeface="Wingdings" panose="05000000000000000000" charset="0"/>
              <a:buChar char="n"/>
            </a:pPr>
            <a:r>
              <a:rPr lang="en-US" altLang="zh-TW" dirty="0"/>
              <a:t>The decoder inserts a third sublayer, known as the encoder-decoder attention, between these two.</a:t>
            </a:r>
            <a:endParaRPr lang="en-US" altLang="zh-TW" dirty="0"/>
          </a:p>
          <a:p>
            <a:pPr marL="285750" indent="-285750" algn="l">
              <a:buFont typeface="Wingdings" panose="05000000000000000000" charset="0"/>
              <a:buChar char="n"/>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Positionwise Feed-Forward Networks</a:t>
              </a:r>
              <a:endParaRPr lang="en-US" sz="2775">
                <a:solidFill>
                  <a:srgbClr val="FFFFFF"/>
                </a:solidFill>
                <a:latin typeface="Arial" panose="020B0604020202020204"/>
                <a:sym typeface="+mn-ea"/>
              </a:endParaRPr>
            </a:p>
          </p:txBody>
        </p:sp>
      </p:grpSp>
      <p:sp>
        <p:nvSpPr>
          <p:cNvPr id="2" name="文本框 1"/>
          <p:cNvSpPr txBox="1"/>
          <p:nvPr/>
        </p:nvSpPr>
        <p:spPr>
          <a:xfrm>
            <a:off x="599440" y="925830"/>
            <a:ext cx="7940040" cy="1014730"/>
          </a:xfrm>
          <a:prstGeom prst="rect">
            <a:avLst/>
          </a:prstGeom>
          <a:noFill/>
        </p:spPr>
        <p:txBody>
          <a:bodyPr wrap="square" rtlCol="0" anchor="t">
            <a:spAutoFit/>
          </a:bodyPr>
          <a:p>
            <a:pPr marL="285750" indent="-285750">
              <a:buFont typeface="Wingdings" panose="05000000000000000000" charset="0"/>
              <a:buChar char="n"/>
            </a:pPr>
            <a:r>
              <a:rPr lang="zh-CN" altLang="en-US" sz="2000"/>
              <a:t>The positionwise feed-forward network transforms the representation at all the sequence positions using the same MLP.</a:t>
            </a:r>
            <a:r>
              <a:rPr lang="en-US" altLang="zh-CN" sz="2000"/>
              <a:t> This is why we call it </a:t>
            </a:r>
            <a:r>
              <a:rPr lang="en-US" altLang="zh-CN" sz="2000" b="1">
                <a:solidFill>
                  <a:srgbClr val="FF0000"/>
                </a:solidFill>
              </a:rPr>
              <a:t>positionwise</a:t>
            </a:r>
            <a:r>
              <a:rPr lang="en-US" altLang="zh-CN" sz="2000"/>
              <a:t>. </a:t>
            </a:r>
            <a:endParaRPr lang="en-US" altLang="zh-CN" sz="2000"/>
          </a:p>
        </p:txBody>
      </p:sp>
      <p:pic>
        <p:nvPicPr>
          <p:cNvPr id="5" name="图片 4"/>
          <p:cNvPicPr>
            <a:picLocks noChangeAspect="1"/>
          </p:cNvPicPr>
          <p:nvPr/>
        </p:nvPicPr>
        <p:blipFill>
          <a:blip r:embed="rId1"/>
          <a:stretch>
            <a:fillRect/>
          </a:stretch>
        </p:blipFill>
        <p:spPr>
          <a:xfrm>
            <a:off x="415925" y="2574925"/>
            <a:ext cx="8437245" cy="3432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Summary of Transformer</a:t>
              </a:r>
              <a:endParaRPr lang="en-US" sz="2775">
                <a:solidFill>
                  <a:srgbClr val="FFFFFF"/>
                </a:solidFill>
                <a:latin typeface="Arial" panose="020B0604020202020204"/>
                <a:sym typeface="+mn-ea"/>
              </a:endParaRPr>
            </a:p>
          </p:txBody>
        </p:sp>
      </p:grpSp>
      <p:sp>
        <p:nvSpPr>
          <p:cNvPr id="2" name="文本框 1"/>
          <p:cNvSpPr txBox="1"/>
          <p:nvPr/>
        </p:nvSpPr>
        <p:spPr>
          <a:xfrm>
            <a:off x="591820" y="1544320"/>
            <a:ext cx="7817485" cy="4092575"/>
          </a:xfrm>
          <a:prstGeom prst="rect">
            <a:avLst/>
          </a:prstGeom>
          <a:noFill/>
        </p:spPr>
        <p:txBody>
          <a:bodyPr wrap="square" rtlCol="0" anchor="t">
            <a:spAutoFit/>
          </a:bodyPr>
          <a:p>
            <a:pPr marL="285750" indent="-285750" algn="just">
              <a:buFont typeface="Wingdings" panose="05000000000000000000" charset="0"/>
              <a:buChar char="n"/>
            </a:pPr>
            <a:r>
              <a:rPr lang="zh-CN" altLang="en-US" sz="2000"/>
              <a:t>The transformer is an instance of the encoder-decoder architecture, though either the encoder or the decoder can be used individually in practice.</a:t>
            </a:r>
            <a:endParaRPr lang="zh-CN" altLang="en-US" sz="2000"/>
          </a:p>
          <a:p>
            <a:pPr marL="285750" indent="-285750" algn="just">
              <a:buFont typeface="Wingdings" panose="05000000000000000000" charset="0"/>
              <a:buChar char="n"/>
            </a:pPr>
            <a:endParaRPr lang="zh-CN" altLang="en-US" sz="2000"/>
          </a:p>
          <a:p>
            <a:pPr marL="285750" indent="-285750" algn="just">
              <a:buFont typeface="Wingdings" panose="05000000000000000000" charset="0"/>
              <a:buChar char="n"/>
            </a:pPr>
            <a:r>
              <a:rPr lang="zh-CN" altLang="en-US" sz="2000"/>
              <a:t>In the transformer, multi-head self-attention is used for representing the input sequence and the output sequence.</a:t>
            </a:r>
            <a:endParaRPr lang="zh-CN" altLang="en-US" sz="2000"/>
          </a:p>
          <a:p>
            <a:pPr marL="285750" indent="-285750" algn="just">
              <a:buFont typeface="Wingdings" panose="05000000000000000000" charset="0"/>
              <a:buChar char="n"/>
            </a:pPr>
            <a:endParaRPr lang="zh-CN" altLang="en-US" sz="2000"/>
          </a:p>
          <a:p>
            <a:pPr marL="285750" indent="-285750" algn="just">
              <a:buFont typeface="Wingdings" panose="05000000000000000000" charset="0"/>
              <a:buChar char="n"/>
            </a:pPr>
            <a:r>
              <a:rPr lang="zh-CN" altLang="en-US" sz="2000"/>
              <a:t>Both the residual connections and the layer normalization in the transformer are important for training a very deep model.</a:t>
            </a:r>
            <a:endParaRPr lang="zh-CN" altLang="en-US" sz="2000"/>
          </a:p>
          <a:p>
            <a:pPr marL="285750" indent="-285750" algn="just">
              <a:buFont typeface="Wingdings" panose="05000000000000000000" charset="0"/>
              <a:buChar char="n"/>
            </a:pPr>
            <a:endParaRPr lang="zh-CN" altLang="en-US" sz="2000"/>
          </a:p>
          <a:p>
            <a:pPr marL="285750" indent="-285750" algn="just">
              <a:buFont typeface="Wingdings" panose="05000000000000000000" charset="0"/>
              <a:buChar char="n"/>
            </a:pPr>
            <a:r>
              <a:rPr lang="zh-CN" altLang="en-US" sz="2000"/>
              <a:t>The positionwise feed-forward network in the transformer model transforms the representation at all the sequence positions using the same MLP.</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75335" y="1057275"/>
            <a:ext cx="8046085" cy="5212080"/>
          </a:xfrm>
          <a:prstGeom prst="rect">
            <a:avLst/>
          </a:prstGeom>
          <a:solidFill>
            <a:srgbClr val="FFFFFF"/>
          </a:solidFill>
        </p:spPr>
        <p:txBody>
          <a:bodyPr lIns="0" tIns="0" rIns="0" bIns="0">
            <a:noAutofit/>
          </a:bodyPr>
          <a:p>
            <a:pPr marL="171450" indent="-171450" algn="l">
              <a:lnSpc>
                <a:spcPct val="200000"/>
              </a:lnSpc>
              <a:buClrTx/>
              <a:buSzTx/>
              <a:buFont typeface="Wingdings" panose="05000000000000000000" charset="0"/>
              <a:buChar char="p"/>
            </a:pPr>
            <a:r>
              <a:rPr lang="en-US" sz="2380">
                <a:solidFill>
                  <a:schemeClr val="bg1">
                    <a:lumMod val="65000"/>
                  </a:schemeClr>
                </a:solidFill>
                <a:latin typeface="Arial" panose="020B0604020202020204"/>
              </a:rPr>
              <a:t>Attention</a:t>
            </a:r>
            <a:endParaRPr lang="en-US" sz="2380">
              <a:solidFill>
                <a:schemeClr val="bg1">
                  <a:lumMod val="65000"/>
                </a:schemeClr>
              </a:solidFill>
              <a:latin typeface="Arial" panose="020B0604020202020204"/>
            </a:endParaRPr>
          </a:p>
          <a:p>
            <a:pPr marL="628650" lvl="1" indent="-171450">
              <a:lnSpc>
                <a:spcPct val="100000"/>
              </a:lnSpc>
              <a:buFont typeface="Wingdings" panose="05000000000000000000" charset="0"/>
              <a:buChar char="Ø"/>
            </a:pPr>
            <a:r>
              <a:rPr lang="en-US" sz="2375">
                <a:solidFill>
                  <a:schemeClr val="bg1">
                    <a:lumMod val="65000"/>
                  </a:schemeClr>
                </a:solidFill>
                <a:latin typeface="Arial" panose="020B0604020202020204"/>
                <a:sym typeface="+mn-ea"/>
              </a:rPr>
              <a:t>Attention pooling</a:t>
            </a:r>
            <a:endParaRPr lang="en-US" sz="2375">
              <a:solidFill>
                <a:schemeClr val="bg1">
                  <a:lumMod val="65000"/>
                </a:schemeClr>
              </a:solidFill>
              <a:latin typeface="Arial" panose="020B0604020202020204"/>
            </a:endParaRPr>
          </a:p>
          <a:p>
            <a:pPr marL="628650" lvl="1" indent="-171450">
              <a:lnSpc>
                <a:spcPct val="100000"/>
              </a:lnSpc>
              <a:buFont typeface="Wingdings" panose="05000000000000000000" charset="0"/>
              <a:buChar char="Ø"/>
            </a:pPr>
            <a:r>
              <a:rPr lang="en-US" sz="2375">
                <a:solidFill>
                  <a:schemeClr val="bg1">
                    <a:lumMod val="65000"/>
                  </a:schemeClr>
                </a:solidFill>
                <a:latin typeface="Arial" panose="020B0604020202020204"/>
                <a:sym typeface="+mn-ea"/>
              </a:rPr>
              <a:t>Multi-head attention</a:t>
            </a:r>
            <a:endParaRPr lang="en-US" sz="2375">
              <a:solidFill>
                <a:schemeClr val="bg1">
                  <a:lumMod val="65000"/>
                </a:schemeClr>
              </a:solidFill>
              <a:latin typeface="Arial" panose="020B0604020202020204"/>
            </a:endParaRPr>
          </a:p>
          <a:p>
            <a:pPr marL="628650" lvl="1" indent="-171450">
              <a:lnSpc>
                <a:spcPct val="100000"/>
              </a:lnSpc>
              <a:buFont typeface="Wingdings" panose="05000000000000000000" charset="0"/>
              <a:buChar char="Ø"/>
            </a:pPr>
            <a:r>
              <a:rPr lang="en-US" sz="2375">
                <a:solidFill>
                  <a:schemeClr val="bg1">
                    <a:lumMod val="65000"/>
                  </a:schemeClr>
                </a:solidFill>
                <a:latin typeface="Arial" panose="020B0604020202020204"/>
                <a:sym typeface="+mn-ea"/>
              </a:rPr>
              <a:t>Self-attention</a:t>
            </a:r>
            <a:endParaRPr lang="en-US" sz="2375">
              <a:solidFill>
                <a:schemeClr val="bg1">
                  <a:lumMod val="65000"/>
                </a:schemeClr>
              </a:solidFill>
              <a:latin typeface="Arial" panose="020B0604020202020204"/>
              <a:sym typeface="+mn-ea"/>
            </a:endParaRPr>
          </a:p>
          <a:p>
            <a:pPr marL="628650" lvl="1" indent="-171450">
              <a:lnSpc>
                <a:spcPct val="100000"/>
              </a:lnSpc>
              <a:buFont typeface="Wingdings" panose="05000000000000000000" charset="0"/>
              <a:buChar char="Ø"/>
            </a:pPr>
            <a:r>
              <a:rPr lang="en-US" sz="2375">
                <a:solidFill>
                  <a:schemeClr val="bg1">
                    <a:lumMod val="65000"/>
                  </a:schemeClr>
                </a:solidFill>
                <a:latin typeface="Arial" panose="020B0604020202020204"/>
                <a:sym typeface="+mn-ea"/>
              </a:rPr>
              <a:t>Positional encoding</a:t>
            </a:r>
            <a:endParaRPr lang="en-US" sz="2375">
              <a:solidFill>
                <a:schemeClr val="bg1">
                  <a:lumMod val="65000"/>
                </a:schemeClr>
              </a:solidFill>
              <a:latin typeface="Arial" panose="020B0604020202020204"/>
              <a:sym typeface="+mn-ea"/>
            </a:endParaRPr>
          </a:p>
          <a:p>
            <a:pPr marL="628650" lvl="1" indent="-171450">
              <a:lnSpc>
                <a:spcPct val="100000"/>
              </a:lnSpc>
              <a:buFont typeface="Wingdings" panose="05000000000000000000" charset="0"/>
              <a:buChar char="Ø"/>
            </a:pPr>
            <a:r>
              <a:rPr lang="en-US" sz="2375">
                <a:solidFill>
                  <a:schemeClr val="bg1">
                    <a:lumMod val="65000"/>
                  </a:schemeClr>
                </a:solidFill>
                <a:latin typeface="Arial" panose="020B0604020202020204"/>
                <a:sym typeface="+mn-ea"/>
              </a:rPr>
              <a:t>Transformer</a:t>
            </a:r>
            <a:r>
              <a:rPr lang="en-US" sz="2375">
                <a:latin typeface="Arial" panose="020B0604020202020204"/>
                <a:sym typeface="+mn-ea"/>
              </a:rPr>
              <a:t> </a:t>
            </a:r>
            <a:endParaRPr lang="en-US" sz="2375">
              <a:solidFill>
                <a:schemeClr val="tx1"/>
              </a:solidFill>
              <a:latin typeface="Arial" panose="020B0604020202020204"/>
            </a:endParaRPr>
          </a:p>
          <a:p>
            <a:pPr lvl="1" indent="0">
              <a:lnSpc>
                <a:spcPct val="100000"/>
              </a:lnSpc>
              <a:buFont typeface="Wingdings" panose="05000000000000000000" charset="0"/>
              <a:buNone/>
            </a:pPr>
            <a:endParaRPr lang="en-US" sz="2380">
              <a:solidFill>
                <a:schemeClr val="bg1">
                  <a:lumMod val="75000"/>
                </a:schemeClr>
              </a:solidFill>
              <a:latin typeface="Arial" panose="020B0604020202020204"/>
            </a:endParaRPr>
          </a:p>
          <a:p>
            <a:pPr marL="171450" indent="-171450">
              <a:lnSpc>
                <a:spcPct val="200000"/>
              </a:lnSpc>
              <a:buFont typeface="Wingdings" panose="05000000000000000000" charset="0"/>
              <a:buChar char="p"/>
            </a:pPr>
            <a:r>
              <a:rPr lang="en-US" sz="2380">
                <a:solidFill>
                  <a:schemeClr val="tx1"/>
                </a:solidFill>
                <a:latin typeface="Arial" panose="020B0604020202020204"/>
              </a:rPr>
              <a:t>Optimization in deep learning</a:t>
            </a:r>
            <a:endParaRPr lang="en-US" sz="2380">
              <a:solidFill>
                <a:schemeClr val="tx1"/>
              </a:solidFill>
              <a:latin typeface="Arial" panose="020B0604020202020204"/>
            </a:endParaRPr>
          </a:p>
          <a:p>
            <a:pPr marL="628650" lvl="1" indent="-171450">
              <a:lnSpc>
                <a:spcPct val="100000"/>
              </a:lnSpc>
              <a:buFont typeface="Wingdings" panose="05000000000000000000" charset="0"/>
              <a:buChar char="Ø"/>
            </a:pPr>
            <a:r>
              <a:rPr lang="en-US" sz="2380">
                <a:solidFill>
                  <a:schemeClr val="tx1"/>
                </a:solidFill>
                <a:latin typeface="Arial" panose="020B0604020202020204"/>
              </a:rPr>
              <a:t>Optimization challenges</a:t>
            </a:r>
            <a:endParaRPr lang="en-US" sz="2380">
              <a:solidFill>
                <a:schemeClr val="tx1"/>
              </a:solidFill>
              <a:latin typeface="Arial" panose="020B0604020202020204"/>
            </a:endParaRPr>
          </a:p>
          <a:p>
            <a:pPr marL="628650" lvl="1" indent="-171450">
              <a:lnSpc>
                <a:spcPct val="100000"/>
              </a:lnSpc>
              <a:buFont typeface="Wingdings" panose="05000000000000000000" charset="0"/>
              <a:buChar char="Ø"/>
            </a:pPr>
            <a:r>
              <a:rPr lang="en-US" sz="2380">
                <a:solidFill>
                  <a:schemeClr val="tx1"/>
                </a:solidFill>
                <a:latin typeface="Arial" panose="020B0604020202020204"/>
              </a:rPr>
              <a:t>Convex optimization</a:t>
            </a:r>
            <a:endParaRPr lang="en-US" sz="2380">
              <a:solidFill>
                <a:schemeClr val="tx1"/>
              </a:solidFill>
              <a:latin typeface="Arial" panose="020B0604020202020204"/>
            </a:endParaRPr>
          </a:p>
          <a:p>
            <a:pPr marL="628650" lvl="1" indent="-171450">
              <a:lnSpc>
                <a:spcPct val="100000"/>
              </a:lnSpc>
              <a:buFont typeface="Wingdings" panose="05000000000000000000" charset="0"/>
              <a:buChar char="Ø"/>
            </a:pPr>
            <a:r>
              <a:rPr lang="en-US" sz="2380">
                <a:solidFill>
                  <a:schemeClr val="tx1"/>
                </a:solidFill>
                <a:latin typeface="Arial" panose="020B0604020202020204"/>
              </a:rPr>
              <a:t>Gradient descent</a:t>
            </a:r>
            <a:endParaRPr lang="en-US" sz="2380">
              <a:solidFill>
                <a:schemeClr val="tx1"/>
              </a:solidFill>
              <a:latin typeface="Arial" panose="020B0604020202020204"/>
            </a:endParaRPr>
          </a:p>
          <a:p>
            <a:pPr marL="628650" lvl="1" indent="-171450">
              <a:lnSpc>
                <a:spcPct val="100000"/>
              </a:lnSpc>
              <a:buFont typeface="Wingdings" panose="05000000000000000000" charset="0"/>
              <a:buChar char="Ø"/>
            </a:pPr>
            <a:r>
              <a:rPr lang="en-US" sz="2380">
                <a:solidFill>
                  <a:schemeClr val="tx1"/>
                </a:solidFill>
                <a:latin typeface="Arial" panose="020B0604020202020204"/>
              </a:rPr>
              <a:t>SGD, Minibatch SGD, Momentum, Adam</a:t>
            </a:r>
            <a:endParaRPr lang="en-US" sz="2380">
              <a:solidFill>
                <a:schemeClr val="tx1"/>
              </a:solidFill>
              <a:latin typeface="Arial" panose="020B0604020202020204"/>
            </a:endParaRPr>
          </a:p>
        </p:txBody>
      </p:sp>
      <p:grpSp>
        <p:nvGrpSpPr>
          <p:cNvPr id="5" name="组合 4"/>
          <p:cNvGrpSpPr/>
          <p:nvPr/>
        </p:nvGrpSpPr>
        <p:grpSpPr>
          <a:xfrm>
            <a:off x="-3175" y="635"/>
            <a:ext cx="9143365" cy="642620"/>
            <a:chOff x="-5" y="1"/>
            <a:chExt cx="14399" cy="1012"/>
          </a:xfrm>
        </p:grpSpPr>
        <p:sp>
          <p:nvSpPr>
            <p:cNvPr id="6" name="矩形 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7" name="文本框 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Today</a:t>
              </a:r>
              <a:endParaRPr lang="en-US" altLang="en-US" sz="2775">
                <a:solidFill>
                  <a:srgbClr val="FFFFFF"/>
                </a:solidFill>
                <a:latin typeface="Arial" panose="020B0604020202020204"/>
                <a:sym typeface="+mn-ea"/>
              </a:endParaRPr>
            </a:p>
          </p:txBody>
        </p:sp>
      </p:gr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Optimization in Deep Learning</a:t>
              </a:r>
              <a:endParaRPr lang="en-US" sz="2775">
                <a:solidFill>
                  <a:srgbClr val="FFFFFF"/>
                </a:solidFill>
                <a:latin typeface="Arial" panose="020B0604020202020204"/>
                <a:sym typeface="+mn-ea"/>
              </a:endParaRPr>
            </a:p>
          </p:txBody>
        </p:sp>
      </p:grpSp>
      <p:sp>
        <p:nvSpPr>
          <p:cNvPr id="2" name="文本框 1"/>
          <p:cNvSpPr txBox="1"/>
          <p:nvPr/>
        </p:nvSpPr>
        <p:spPr>
          <a:xfrm>
            <a:off x="807720" y="2338705"/>
            <a:ext cx="7357110" cy="2553335"/>
          </a:xfrm>
          <a:prstGeom prst="rect">
            <a:avLst/>
          </a:prstGeom>
          <a:noFill/>
        </p:spPr>
        <p:txBody>
          <a:bodyPr wrap="square" rtlCol="0" anchor="t">
            <a:spAutoFit/>
          </a:bodyPr>
          <a:p>
            <a:pPr marL="285750" indent="-285750" algn="just">
              <a:buFont typeface="Wingdings" panose="05000000000000000000" charset="0"/>
              <a:buChar char="n"/>
            </a:pPr>
            <a:r>
              <a:rPr lang="zh-CN" altLang="en-US" sz="2000"/>
              <a:t>For a deep learning problem, we will usually define a </a:t>
            </a:r>
            <a:r>
              <a:rPr lang="zh-CN" altLang="en-US" sz="2000" b="1">
                <a:solidFill>
                  <a:srgbClr val="FF0000"/>
                </a:solidFill>
              </a:rPr>
              <a:t>loss function</a:t>
            </a:r>
            <a:r>
              <a:rPr lang="zh-CN" altLang="en-US" sz="2000"/>
              <a:t> first.</a:t>
            </a:r>
            <a:endParaRPr lang="zh-CN" altLang="en-US" sz="2000"/>
          </a:p>
          <a:p>
            <a:pPr marL="285750" indent="-285750" algn="just">
              <a:buFont typeface="Wingdings" panose="05000000000000000000" charset="0"/>
              <a:buChar char="n"/>
            </a:pPr>
            <a:endParaRPr lang="zh-CN" altLang="en-US" sz="2000"/>
          </a:p>
          <a:p>
            <a:pPr marL="285750" indent="-285750" algn="just">
              <a:buFont typeface="Wingdings" panose="05000000000000000000" charset="0"/>
              <a:buChar char="n"/>
            </a:pPr>
            <a:r>
              <a:rPr lang="zh-CN" altLang="en-US" sz="2000"/>
              <a:t>In optimization, a loss function is often referred to as the </a:t>
            </a:r>
            <a:r>
              <a:rPr lang="zh-CN" altLang="en-US" sz="2000" b="1">
                <a:solidFill>
                  <a:srgbClr val="FF0000"/>
                </a:solidFill>
              </a:rPr>
              <a:t>objective function</a:t>
            </a:r>
            <a:r>
              <a:rPr lang="zh-CN" altLang="en-US" sz="2000"/>
              <a:t> of the optimization problem. </a:t>
            </a:r>
            <a:endParaRPr lang="zh-CN" altLang="en-US" sz="2000"/>
          </a:p>
          <a:p>
            <a:pPr marL="285750" indent="-285750" algn="just">
              <a:buFont typeface="Wingdings" panose="05000000000000000000" charset="0"/>
              <a:buChar char="n"/>
            </a:pPr>
            <a:endParaRPr lang="zh-CN" altLang="en-US" sz="2000"/>
          </a:p>
          <a:p>
            <a:pPr marL="285750" indent="-285750" algn="just">
              <a:buFont typeface="Wingdings" panose="05000000000000000000" charset="0"/>
              <a:buChar char="n"/>
            </a:pPr>
            <a:r>
              <a:rPr lang="zh-CN" altLang="en-US" sz="2000"/>
              <a:t>Optimization Challenges in Deep Learning</a:t>
            </a:r>
            <a:r>
              <a:rPr lang="en-US" altLang="zh-CN" sz="2000"/>
              <a:t>: </a:t>
            </a:r>
            <a:r>
              <a:rPr lang="en-US" altLang="zh-CN" sz="2000" b="1">
                <a:solidFill>
                  <a:srgbClr val="FF0000"/>
                </a:solidFill>
              </a:rPr>
              <a:t>local minima, saddle points, and vanishing gradients</a:t>
            </a:r>
            <a:r>
              <a:rPr lang="en-US" altLang="zh-CN" sz="2000"/>
              <a:t>.</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Local Minima</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1982470" y="2058035"/>
            <a:ext cx="4937760" cy="3411855"/>
          </a:xfrm>
          <a:prstGeom prst="rect">
            <a:avLst/>
          </a:prstGeom>
        </p:spPr>
      </p:pic>
      <p:pic>
        <p:nvPicPr>
          <p:cNvPr id="5" name="图片 4"/>
          <p:cNvPicPr>
            <a:picLocks noChangeAspect="1"/>
          </p:cNvPicPr>
          <p:nvPr/>
        </p:nvPicPr>
        <p:blipFill>
          <a:blip r:embed="rId2"/>
          <a:stretch>
            <a:fillRect/>
          </a:stretch>
        </p:blipFill>
        <p:spPr>
          <a:xfrm>
            <a:off x="1814830" y="1227455"/>
            <a:ext cx="5105400" cy="619125"/>
          </a:xfrm>
          <a:prstGeom prst="rect">
            <a:avLst/>
          </a:prstGeom>
        </p:spPr>
      </p:pic>
      <p:sp>
        <p:nvSpPr>
          <p:cNvPr id="6" name="文本框 5"/>
          <p:cNvSpPr txBox="1"/>
          <p:nvPr/>
        </p:nvSpPr>
        <p:spPr>
          <a:xfrm>
            <a:off x="975360" y="5836285"/>
            <a:ext cx="7305675" cy="706755"/>
          </a:xfrm>
          <a:prstGeom prst="rect">
            <a:avLst/>
          </a:prstGeom>
          <a:noFill/>
        </p:spPr>
        <p:txBody>
          <a:bodyPr wrap="square" rtlCol="0" anchor="t">
            <a:spAutoFit/>
          </a:bodyPr>
          <a:p>
            <a:pPr marL="342900" indent="-342900">
              <a:buFont typeface="Wingdings" panose="05000000000000000000" charset="0"/>
              <a:buChar char="n"/>
            </a:pPr>
            <a:r>
              <a:rPr lang="zh-CN" altLang="en-US" sz="2000">
                <a:solidFill>
                  <a:schemeClr val="tx1"/>
                </a:solidFill>
              </a:rPr>
              <a:t>The objective function of deep learning models usually has</a:t>
            </a:r>
            <a:r>
              <a:rPr lang="zh-CN" altLang="en-US" sz="2000">
                <a:solidFill>
                  <a:srgbClr val="FF0000"/>
                </a:solidFill>
              </a:rPr>
              <a:t> </a:t>
            </a:r>
            <a:r>
              <a:rPr lang="zh-CN" altLang="en-US" sz="2000" b="1">
                <a:solidFill>
                  <a:srgbClr val="FF0000"/>
                </a:solidFill>
              </a:rPr>
              <a:t>many local optima</a:t>
            </a:r>
            <a:r>
              <a:rPr lang="zh-CN" altLang="en-US" sz="2000">
                <a:solidFill>
                  <a:srgbClr val="FF0000"/>
                </a:solidFill>
              </a:rPr>
              <a:t>. </a:t>
            </a:r>
            <a:endParaRPr lang="zh-CN" altLang="en-US" sz="20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Attention Cues in Biology</a:t>
              </a:r>
              <a:endParaRPr lang="en-US" sz="2775">
                <a:solidFill>
                  <a:srgbClr val="FFFFFF"/>
                </a:solidFill>
                <a:latin typeface="Arial" panose="020B0604020202020204"/>
                <a:sym typeface="+mn-ea"/>
              </a:endParaRPr>
            </a:p>
          </p:txBody>
        </p:sp>
      </p:grpSp>
      <p:sp>
        <p:nvSpPr>
          <p:cNvPr id="2" name="文本框 1"/>
          <p:cNvSpPr txBox="1"/>
          <p:nvPr/>
        </p:nvSpPr>
        <p:spPr>
          <a:xfrm>
            <a:off x="735965" y="948055"/>
            <a:ext cx="7264400" cy="398780"/>
          </a:xfrm>
          <a:prstGeom prst="rect">
            <a:avLst/>
          </a:prstGeom>
          <a:noFill/>
        </p:spPr>
        <p:txBody>
          <a:bodyPr wrap="square" rtlCol="0" anchor="t">
            <a:spAutoFit/>
          </a:bodyPr>
          <a:p>
            <a:pPr marL="285750" indent="-285750">
              <a:buFont typeface="Wingdings" panose="05000000000000000000" charset="0"/>
              <a:buChar char="n"/>
            </a:pPr>
            <a:r>
              <a:rPr lang="en-US" altLang="zh-CN" sz="2000"/>
              <a:t>A</a:t>
            </a:r>
            <a:r>
              <a:rPr lang="zh-CN" altLang="en-US" sz="2000"/>
              <a:t>ttention using both the </a:t>
            </a:r>
            <a:r>
              <a:rPr lang="zh-CN" altLang="en-US" sz="2000">
                <a:solidFill>
                  <a:srgbClr val="FF0000"/>
                </a:solidFill>
              </a:rPr>
              <a:t>nonvolitional cue</a:t>
            </a:r>
            <a:r>
              <a:rPr lang="zh-CN" altLang="en-US" sz="2000"/>
              <a:t> and </a:t>
            </a:r>
            <a:r>
              <a:rPr lang="zh-CN" altLang="en-US" sz="2000">
                <a:solidFill>
                  <a:srgbClr val="FF0000"/>
                </a:solidFill>
              </a:rPr>
              <a:t>volitional cue</a:t>
            </a:r>
            <a:r>
              <a:rPr lang="zh-CN" altLang="en-US" sz="2000"/>
              <a:t>.</a:t>
            </a:r>
            <a:endParaRPr lang="zh-CN" altLang="en-US" sz="2000"/>
          </a:p>
        </p:txBody>
      </p:sp>
      <p:pic>
        <p:nvPicPr>
          <p:cNvPr id="5" name="图片 4"/>
          <p:cNvPicPr>
            <a:picLocks noChangeAspect="1"/>
          </p:cNvPicPr>
          <p:nvPr>
            <p:custDataLst>
              <p:tags r:id="rId1"/>
            </p:custDataLst>
          </p:nvPr>
        </p:nvPicPr>
        <p:blipFill>
          <a:blip r:embed="rId2"/>
          <a:stretch>
            <a:fillRect/>
          </a:stretch>
        </p:blipFill>
        <p:spPr>
          <a:xfrm>
            <a:off x="273685" y="2030730"/>
            <a:ext cx="4093845" cy="2797175"/>
          </a:xfrm>
          <a:prstGeom prst="rect">
            <a:avLst/>
          </a:prstGeom>
        </p:spPr>
      </p:pic>
      <p:pic>
        <p:nvPicPr>
          <p:cNvPr id="6" name="图片 5"/>
          <p:cNvPicPr>
            <a:picLocks noChangeAspect="1"/>
          </p:cNvPicPr>
          <p:nvPr/>
        </p:nvPicPr>
        <p:blipFill>
          <a:blip r:embed="rId3"/>
          <a:stretch>
            <a:fillRect/>
          </a:stretch>
        </p:blipFill>
        <p:spPr>
          <a:xfrm>
            <a:off x="4954905" y="2231390"/>
            <a:ext cx="3643630" cy="2679065"/>
          </a:xfrm>
          <a:prstGeom prst="rect">
            <a:avLst/>
          </a:prstGeom>
        </p:spPr>
      </p:pic>
      <p:sp>
        <p:nvSpPr>
          <p:cNvPr id="7" name="文本框 6"/>
          <p:cNvSpPr txBox="1"/>
          <p:nvPr/>
        </p:nvSpPr>
        <p:spPr>
          <a:xfrm>
            <a:off x="462915" y="5274945"/>
            <a:ext cx="3508375" cy="922020"/>
          </a:xfrm>
          <a:prstGeom prst="rect">
            <a:avLst/>
          </a:prstGeom>
          <a:noFill/>
        </p:spPr>
        <p:txBody>
          <a:bodyPr wrap="square" rtlCol="0" anchor="t">
            <a:spAutoFit/>
          </a:bodyPr>
          <a:p>
            <a:pPr algn="just"/>
            <a:r>
              <a:rPr lang="zh-CN" altLang="en-US">
                <a:sym typeface="+mn-ea"/>
              </a:rPr>
              <a:t>The nonvolitional cue is based on the saliency and conspicuity of objects in the environment.</a:t>
            </a:r>
            <a:endParaRPr lang="zh-CN" altLang="en-US"/>
          </a:p>
        </p:txBody>
      </p:sp>
      <p:sp>
        <p:nvSpPr>
          <p:cNvPr id="8" name="文本框 7"/>
          <p:cNvSpPr txBox="1"/>
          <p:nvPr/>
        </p:nvSpPr>
        <p:spPr>
          <a:xfrm>
            <a:off x="5646420" y="5335905"/>
            <a:ext cx="3183255" cy="645160"/>
          </a:xfrm>
          <a:prstGeom prst="rect">
            <a:avLst/>
          </a:prstGeom>
          <a:noFill/>
        </p:spPr>
        <p:txBody>
          <a:bodyPr wrap="square" rtlCol="0" anchor="t">
            <a:spAutoFit/>
          </a:bodyPr>
          <a:p>
            <a:r>
              <a:rPr lang="en-US" altLang="zh-TW" dirty="0">
                <a:sym typeface="+mn-ea"/>
              </a:rPr>
              <a:t>Using the volitional cue based on variable selection criteria</a:t>
            </a:r>
            <a:endParaRPr lang="zh-CN" altLang="en-US"/>
          </a:p>
        </p:txBody>
      </p:sp>
      <p:cxnSp>
        <p:nvCxnSpPr>
          <p:cNvPr id="9" name="直接连接符 8"/>
          <p:cNvCxnSpPr/>
          <p:nvPr/>
        </p:nvCxnSpPr>
        <p:spPr>
          <a:xfrm>
            <a:off x="4678045" y="2011045"/>
            <a:ext cx="0" cy="4473575"/>
          </a:xfrm>
          <a:prstGeom prst="line">
            <a:avLst/>
          </a:prstGeom>
          <a:ln w="38100" cmpd="dbl">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Saddle Points</a:t>
              </a:r>
              <a:endParaRPr lang="en-US" sz="2775">
                <a:solidFill>
                  <a:srgbClr val="FFFFFF"/>
                </a:solidFill>
                <a:latin typeface="Arial" panose="020B0604020202020204"/>
                <a:sym typeface="+mn-ea"/>
              </a:endParaRPr>
            </a:p>
          </p:txBody>
        </p:sp>
      </p:grpSp>
      <p:sp>
        <p:nvSpPr>
          <p:cNvPr id="2" name="文本框 1"/>
          <p:cNvSpPr txBox="1"/>
          <p:nvPr/>
        </p:nvSpPr>
        <p:spPr>
          <a:xfrm>
            <a:off x="1165225" y="1529080"/>
            <a:ext cx="7070090" cy="645160"/>
          </a:xfrm>
          <a:prstGeom prst="rect">
            <a:avLst/>
          </a:prstGeom>
          <a:noFill/>
        </p:spPr>
        <p:txBody>
          <a:bodyPr wrap="square" rtlCol="0" anchor="t">
            <a:spAutoFit/>
          </a:bodyPr>
          <a:p>
            <a:pPr marL="285750" indent="-285750" algn="just">
              <a:buFont typeface="Wingdings" panose="05000000000000000000" charset="0"/>
              <a:buChar char="n"/>
            </a:pPr>
            <a:r>
              <a:rPr lang="zh-CN" altLang="en-US"/>
              <a:t>A </a:t>
            </a:r>
            <a:r>
              <a:rPr lang="zh-CN" altLang="en-US" b="1">
                <a:solidFill>
                  <a:srgbClr val="FF0000"/>
                </a:solidFill>
              </a:rPr>
              <a:t>saddle point</a:t>
            </a:r>
            <a:r>
              <a:rPr lang="zh-CN" altLang="en-US"/>
              <a:t> is any location where all gradients of a function vanish but which is neither a global nor a local minimum.</a:t>
            </a:r>
            <a:endParaRPr lang="zh-CN" altLang="en-US"/>
          </a:p>
        </p:txBody>
      </p:sp>
      <p:pic>
        <p:nvPicPr>
          <p:cNvPr id="5" name="图片 4"/>
          <p:cNvPicPr>
            <a:picLocks noChangeAspect="1"/>
          </p:cNvPicPr>
          <p:nvPr/>
        </p:nvPicPr>
        <p:blipFill>
          <a:blip r:embed="rId1"/>
          <a:stretch>
            <a:fillRect/>
          </a:stretch>
        </p:blipFill>
        <p:spPr>
          <a:xfrm>
            <a:off x="541020" y="2726055"/>
            <a:ext cx="3979545" cy="2825115"/>
          </a:xfrm>
          <a:prstGeom prst="rect">
            <a:avLst/>
          </a:prstGeom>
        </p:spPr>
      </p:pic>
      <p:pic>
        <p:nvPicPr>
          <p:cNvPr id="6" name="图片 5"/>
          <p:cNvPicPr>
            <a:picLocks noChangeAspect="1"/>
          </p:cNvPicPr>
          <p:nvPr/>
        </p:nvPicPr>
        <p:blipFill>
          <a:blip r:embed="rId2"/>
          <a:stretch>
            <a:fillRect/>
          </a:stretch>
        </p:blipFill>
        <p:spPr>
          <a:xfrm>
            <a:off x="5059680" y="2551430"/>
            <a:ext cx="3686175" cy="2999740"/>
          </a:xfrm>
          <a:prstGeom prst="rect">
            <a:avLst/>
          </a:prstGeom>
        </p:spPr>
      </p:pic>
      <p:pic>
        <p:nvPicPr>
          <p:cNvPr id="7" name="图片 6"/>
          <p:cNvPicPr>
            <a:picLocks noChangeAspect="1"/>
          </p:cNvPicPr>
          <p:nvPr/>
        </p:nvPicPr>
        <p:blipFill>
          <a:blip r:embed="rId3"/>
          <a:stretch>
            <a:fillRect/>
          </a:stretch>
        </p:blipFill>
        <p:spPr>
          <a:xfrm>
            <a:off x="1892935" y="5726430"/>
            <a:ext cx="1276350" cy="438150"/>
          </a:xfrm>
          <a:prstGeom prst="rect">
            <a:avLst/>
          </a:prstGeom>
        </p:spPr>
      </p:pic>
      <p:pic>
        <p:nvPicPr>
          <p:cNvPr id="8" name="图片 7"/>
          <p:cNvPicPr>
            <a:picLocks noChangeAspect="1"/>
          </p:cNvPicPr>
          <p:nvPr/>
        </p:nvPicPr>
        <p:blipFill>
          <a:blip r:embed="rId4"/>
          <a:stretch>
            <a:fillRect/>
          </a:stretch>
        </p:blipFill>
        <p:spPr>
          <a:xfrm>
            <a:off x="5607050" y="5726430"/>
            <a:ext cx="2266950" cy="485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Saddle Points</a:t>
              </a:r>
              <a:endParaRPr lang="en-US" sz="2775">
                <a:solidFill>
                  <a:srgbClr val="FFFFFF"/>
                </a:solidFill>
                <a:latin typeface="Arial" panose="020B0604020202020204"/>
                <a:sym typeface="+mn-ea"/>
              </a:endParaRPr>
            </a:p>
          </p:txBody>
        </p:sp>
      </p:grpSp>
      <p:graphicFrame>
        <p:nvGraphicFramePr>
          <p:cNvPr id="2" name="对象 1">
            <a:hlinkClick r:id="" action="ppaction://ole?verb="/>
          </p:cNvPr>
          <p:cNvGraphicFramePr>
            <a:graphicFrameLocks noChangeAspect="1"/>
          </p:cNvGraphicFramePr>
          <p:nvPr/>
        </p:nvGraphicFramePr>
        <p:xfrm>
          <a:off x="2104390" y="1315720"/>
          <a:ext cx="4143375" cy="671195"/>
        </p:xfrm>
        <a:graphic>
          <a:graphicData uri="http://schemas.openxmlformats.org/presentationml/2006/ole">
            <mc:AlternateContent xmlns:mc="http://schemas.openxmlformats.org/markup-compatibility/2006">
              <mc:Choice xmlns:v="urn:schemas-microsoft-com:vml" Requires="v">
                <p:oleObj spid="_x0000_s2049" name="" r:id="rId1" imgW="1097280" imgH="177800" progId="Equation.Ribbit">
                  <p:embed/>
                </p:oleObj>
              </mc:Choice>
              <mc:Fallback>
                <p:oleObj name="" r:id="rId1" imgW="1097280" imgH="177800" progId="Equation.Ribbit">
                  <p:embed/>
                  <p:pic>
                    <p:nvPicPr>
                      <p:cNvPr id="0" name="图片 2048"/>
                      <p:cNvPicPr/>
                      <p:nvPr/>
                    </p:nvPicPr>
                    <p:blipFill>
                      <a:blip r:embed="rId2"/>
                      <a:stretch>
                        <a:fillRect/>
                      </a:stretch>
                    </p:blipFill>
                    <p:spPr>
                      <a:xfrm>
                        <a:off x="2104390" y="1315720"/>
                        <a:ext cx="4143375" cy="671195"/>
                      </a:xfrm>
                      <a:prstGeom prst="rect">
                        <a:avLst/>
                      </a:prstGeom>
                    </p:spPr>
                  </p:pic>
                </p:oleObj>
              </mc:Fallback>
            </mc:AlternateContent>
          </a:graphicData>
        </a:graphic>
      </p:graphicFrame>
      <p:sp>
        <p:nvSpPr>
          <p:cNvPr id="5" name="文本框 4"/>
          <p:cNvSpPr txBox="1"/>
          <p:nvPr/>
        </p:nvSpPr>
        <p:spPr>
          <a:xfrm>
            <a:off x="847725" y="2847975"/>
            <a:ext cx="7672705" cy="3476625"/>
          </a:xfrm>
          <a:prstGeom prst="rect">
            <a:avLst/>
          </a:prstGeom>
          <a:noFill/>
        </p:spPr>
        <p:txBody>
          <a:bodyPr wrap="square" rtlCol="0" anchor="t">
            <a:spAutoFit/>
          </a:bodyPr>
          <a:p>
            <a:pPr marL="285750" indent="-285750">
              <a:buFont typeface="Wingdings" panose="05000000000000000000" charset="0"/>
              <a:buChar char="n"/>
            </a:pPr>
            <a:r>
              <a:rPr lang="zh-CN" altLang="en-US" sz="2000"/>
              <a:t>When the eigenvalues of the function's Hessian matrix at the zero-gradient position are </a:t>
            </a:r>
            <a:r>
              <a:rPr lang="zh-CN" altLang="en-US" sz="2000">
                <a:solidFill>
                  <a:srgbClr val="FF0000"/>
                </a:solidFill>
              </a:rPr>
              <a:t>all positive</a:t>
            </a:r>
            <a:r>
              <a:rPr lang="zh-CN" altLang="en-US" sz="2000"/>
              <a:t>, we have a </a:t>
            </a:r>
            <a:r>
              <a:rPr lang="zh-CN" altLang="en-US" sz="2000">
                <a:solidFill>
                  <a:srgbClr val="FF0000"/>
                </a:solidFill>
              </a:rPr>
              <a:t>local minimum</a:t>
            </a:r>
            <a:r>
              <a:rPr lang="zh-CN" altLang="en-US" sz="2000"/>
              <a:t> for the function.</a:t>
            </a:r>
            <a:endParaRPr lang="zh-CN" altLang="en-US" sz="2000"/>
          </a:p>
          <a:p>
            <a:pPr marL="285750" indent="-285750">
              <a:buFont typeface="Wingdings" panose="05000000000000000000" charset="0"/>
              <a:buChar char="n"/>
            </a:pPr>
            <a:endParaRPr lang="zh-CN" altLang="en-US" sz="2000"/>
          </a:p>
          <a:p>
            <a:pPr marL="285750" indent="-285750">
              <a:buFont typeface="Wingdings" panose="05000000000000000000" charset="0"/>
              <a:buChar char="n"/>
            </a:pPr>
            <a:r>
              <a:rPr lang="zh-CN" altLang="en-US" sz="2000"/>
              <a:t>When the eigenvalues of the function's Hessian matrix at the zero-gradient position are </a:t>
            </a:r>
            <a:r>
              <a:rPr lang="zh-CN" altLang="en-US" sz="2000">
                <a:solidFill>
                  <a:srgbClr val="FF0000"/>
                </a:solidFill>
              </a:rPr>
              <a:t>all negative</a:t>
            </a:r>
            <a:r>
              <a:rPr lang="zh-CN" altLang="en-US" sz="2000"/>
              <a:t>, we have a </a:t>
            </a:r>
            <a:r>
              <a:rPr lang="zh-CN" altLang="en-US" sz="2000">
                <a:solidFill>
                  <a:srgbClr val="FF0000"/>
                </a:solidFill>
              </a:rPr>
              <a:t>local maximum</a:t>
            </a:r>
            <a:r>
              <a:rPr lang="zh-CN" altLang="en-US" sz="2000"/>
              <a:t> for the function.</a:t>
            </a:r>
            <a:endParaRPr lang="zh-CN" altLang="en-US" sz="2000"/>
          </a:p>
          <a:p>
            <a:pPr marL="285750" indent="-285750">
              <a:buFont typeface="Wingdings" panose="05000000000000000000" charset="0"/>
              <a:buChar char="n"/>
            </a:pPr>
            <a:endParaRPr lang="zh-CN" altLang="en-US" sz="2000"/>
          </a:p>
          <a:p>
            <a:pPr marL="285750" indent="-285750">
              <a:buFont typeface="Wingdings" panose="05000000000000000000" charset="0"/>
              <a:buChar char="n"/>
            </a:pPr>
            <a:r>
              <a:rPr lang="zh-CN" altLang="en-US" sz="2000"/>
              <a:t>When the eigenvalues of the function's Hessian matrix at the zero-gradient position are </a:t>
            </a:r>
            <a:r>
              <a:rPr lang="zh-CN" altLang="en-US" sz="2000">
                <a:solidFill>
                  <a:srgbClr val="FF0000"/>
                </a:solidFill>
              </a:rPr>
              <a:t>negative and positive</a:t>
            </a:r>
            <a:r>
              <a:rPr lang="zh-CN" altLang="en-US" sz="2000"/>
              <a:t>, we have a </a:t>
            </a:r>
            <a:r>
              <a:rPr lang="zh-CN" altLang="en-US" sz="2000">
                <a:solidFill>
                  <a:srgbClr val="FF0000"/>
                </a:solidFill>
              </a:rPr>
              <a:t>saddle point</a:t>
            </a:r>
            <a:r>
              <a:rPr lang="zh-CN" altLang="en-US" sz="2000"/>
              <a:t> for the function.</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Vanishing Gradients</a:t>
              </a:r>
              <a:endParaRPr lang="en-US" sz="2775">
                <a:solidFill>
                  <a:srgbClr val="FFFFFF"/>
                </a:solidFill>
                <a:latin typeface="Arial" panose="020B0604020202020204"/>
                <a:sym typeface="+mn-ea"/>
              </a:endParaRPr>
            </a:p>
          </p:txBody>
        </p:sp>
      </p:grpSp>
      <p:sp>
        <p:nvSpPr>
          <p:cNvPr id="2" name="文本框 1"/>
          <p:cNvSpPr txBox="1"/>
          <p:nvPr/>
        </p:nvSpPr>
        <p:spPr>
          <a:xfrm>
            <a:off x="714375" y="1069975"/>
            <a:ext cx="7868285" cy="706755"/>
          </a:xfrm>
          <a:prstGeom prst="rect">
            <a:avLst/>
          </a:prstGeom>
          <a:noFill/>
        </p:spPr>
        <p:txBody>
          <a:bodyPr wrap="square" rtlCol="0" anchor="t">
            <a:spAutoFit/>
          </a:bodyPr>
          <a:p>
            <a:pPr marL="285750" indent="-285750" algn="just">
              <a:buFont typeface="Wingdings" panose="05000000000000000000" charset="0"/>
              <a:buChar char="n"/>
            </a:pPr>
            <a:r>
              <a:rPr lang="zh-CN" altLang="en-US" sz="2000"/>
              <a:t>Probably the most insidious problem to encounter is the vanishing gradient.</a:t>
            </a:r>
            <a:endParaRPr lang="zh-CN" altLang="en-US" sz="2000"/>
          </a:p>
        </p:txBody>
      </p:sp>
      <p:pic>
        <p:nvPicPr>
          <p:cNvPr id="5" name="图片 4"/>
          <p:cNvPicPr>
            <a:picLocks noChangeAspect="1"/>
          </p:cNvPicPr>
          <p:nvPr/>
        </p:nvPicPr>
        <p:blipFill>
          <a:blip r:embed="rId1"/>
          <a:stretch>
            <a:fillRect/>
          </a:stretch>
        </p:blipFill>
        <p:spPr>
          <a:xfrm>
            <a:off x="1654175" y="2203450"/>
            <a:ext cx="4935220" cy="3275965"/>
          </a:xfrm>
          <a:prstGeom prst="rect">
            <a:avLst/>
          </a:prstGeom>
        </p:spPr>
      </p:pic>
      <p:pic>
        <p:nvPicPr>
          <p:cNvPr id="6" name="图片 5"/>
          <p:cNvPicPr>
            <a:picLocks noChangeAspect="1"/>
          </p:cNvPicPr>
          <p:nvPr/>
        </p:nvPicPr>
        <p:blipFill>
          <a:blip r:embed="rId2"/>
          <a:stretch>
            <a:fillRect/>
          </a:stretch>
        </p:blipFill>
        <p:spPr>
          <a:xfrm>
            <a:off x="3537585" y="5654040"/>
            <a:ext cx="1905000" cy="438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Optimization in Deep Learning</a:t>
              </a:r>
              <a:endParaRPr lang="en-US" sz="2775">
                <a:solidFill>
                  <a:srgbClr val="FFFFFF"/>
                </a:solidFill>
                <a:latin typeface="Arial" panose="020B0604020202020204"/>
                <a:sym typeface="+mn-ea"/>
              </a:endParaRPr>
            </a:p>
          </p:txBody>
        </p:sp>
      </p:grpSp>
      <p:sp>
        <p:nvSpPr>
          <p:cNvPr id="2" name="文本框 1"/>
          <p:cNvSpPr txBox="1"/>
          <p:nvPr/>
        </p:nvSpPr>
        <p:spPr>
          <a:xfrm>
            <a:off x="939165" y="1691005"/>
            <a:ext cx="7521575" cy="3476625"/>
          </a:xfrm>
          <a:prstGeom prst="rect">
            <a:avLst/>
          </a:prstGeom>
          <a:noFill/>
        </p:spPr>
        <p:txBody>
          <a:bodyPr wrap="square" rtlCol="0" anchor="t">
            <a:spAutoFit/>
          </a:bodyPr>
          <a:p>
            <a:pPr marL="285750" indent="-285750">
              <a:buFont typeface="Wingdings" panose="05000000000000000000" charset="0"/>
              <a:buChar char="n"/>
            </a:pPr>
            <a:r>
              <a:rPr lang="zh-CN" altLang="en-US" sz="2000"/>
              <a:t>Minimizing the training error does not guarantee that we find the best set of parameters to minimize the generalization error.</a:t>
            </a:r>
            <a:endParaRPr lang="zh-CN" altLang="en-US" sz="2000"/>
          </a:p>
          <a:p>
            <a:pPr marL="285750" indent="-285750">
              <a:buFont typeface="Wingdings" panose="05000000000000000000" charset="0"/>
              <a:buChar char="n"/>
            </a:pPr>
            <a:endParaRPr lang="zh-CN" altLang="en-US" sz="2000"/>
          </a:p>
          <a:p>
            <a:pPr marL="285750" indent="-285750">
              <a:buFont typeface="Wingdings" panose="05000000000000000000" charset="0"/>
              <a:buChar char="n"/>
            </a:pPr>
            <a:r>
              <a:rPr lang="zh-CN" altLang="en-US" sz="2000"/>
              <a:t>The optimization problems may have many local minima.</a:t>
            </a:r>
            <a:endParaRPr lang="zh-CN" altLang="en-US" sz="2000"/>
          </a:p>
          <a:p>
            <a:pPr marL="285750" indent="-285750">
              <a:buFont typeface="Wingdings" panose="05000000000000000000" charset="0"/>
              <a:buChar char="n"/>
            </a:pPr>
            <a:endParaRPr lang="zh-CN" altLang="en-US" sz="2000"/>
          </a:p>
          <a:p>
            <a:pPr marL="285750" indent="-285750">
              <a:buFont typeface="Wingdings" panose="05000000000000000000" charset="0"/>
              <a:buChar char="n"/>
            </a:pPr>
            <a:r>
              <a:rPr lang="zh-CN" altLang="en-US" sz="2000"/>
              <a:t>The problem may have even more saddle points, as generally the problems are not convex.</a:t>
            </a:r>
            <a:endParaRPr lang="zh-CN" altLang="en-US" sz="2000"/>
          </a:p>
          <a:p>
            <a:pPr marL="285750" indent="-285750">
              <a:buFont typeface="Wingdings" panose="05000000000000000000" charset="0"/>
              <a:buChar char="n"/>
            </a:pPr>
            <a:endParaRPr lang="zh-CN" altLang="en-US" sz="2000"/>
          </a:p>
          <a:p>
            <a:pPr marL="285750" indent="-285750">
              <a:buFont typeface="Wingdings" panose="05000000000000000000" charset="0"/>
              <a:buChar char="n"/>
            </a:pPr>
            <a:r>
              <a:rPr lang="zh-CN" altLang="en-US" sz="2000"/>
              <a:t>Vanishing gradients can cause optimization to stall. Often a reparameterization of the problem helps. Good initialization of the parameters can be beneficial, too.</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Convexity: Convex Sets</a:t>
              </a:r>
              <a:endParaRPr lang="en-US" sz="2775">
                <a:solidFill>
                  <a:srgbClr val="FFFFFF"/>
                </a:solidFill>
                <a:latin typeface="Arial" panose="020B0604020202020204"/>
                <a:sym typeface="+mn-ea"/>
              </a:endParaRPr>
            </a:p>
          </p:txBody>
        </p:sp>
      </p:grpSp>
      <p:grpSp>
        <p:nvGrpSpPr>
          <p:cNvPr id="6" name="组合 5"/>
          <p:cNvGrpSpPr/>
          <p:nvPr/>
        </p:nvGrpSpPr>
        <p:grpSpPr>
          <a:xfrm>
            <a:off x="842010" y="977265"/>
            <a:ext cx="7343775" cy="714375"/>
            <a:chOff x="1294" y="2151"/>
            <a:chExt cx="11565" cy="1125"/>
          </a:xfrm>
        </p:grpSpPr>
        <p:pic>
          <p:nvPicPr>
            <p:cNvPr id="2" name="图片 1"/>
            <p:cNvPicPr>
              <a:picLocks noChangeAspect="1"/>
            </p:cNvPicPr>
            <p:nvPr/>
          </p:nvPicPr>
          <p:blipFill>
            <a:blip r:embed="rId1"/>
            <a:stretch>
              <a:fillRect/>
            </a:stretch>
          </p:blipFill>
          <p:spPr>
            <a:xfrm>
              <a:off x="4534" y="2151"/>
              <a:ext cx="8325" cy="1125"/>
            </a:xfrm>
            <a:prstGeom prst="rect">
              <a:avLst/>
            </a:prstGeom>
          </p:spPr>
        </p:pic>
        <p:pic>
          <p:nvPicPr>
            <p:cNvPr id="5" name="图片 4"/>
            <p:cNvPicPr>
              <a:picLocks noChangeAspect="1"/>
            </p:cNvPicPr>
            <p:nvPr/>
          </p:nvPicPr>
          <p:blipFill>
            <a:blip r:embed="rId2"/>
            <a:stretch>
              <a:fillRect/>
            </a:stretch>
          </p:blipFill>
          <p:spPr>
            <a:xfrm>
              <a:off x="1294" y="2349"/>
              <a:ext cx="3240" cy="600"/>
            </a:xfrm>
            <a:prstGeom prst="rect">
              <a:avLst/>
            </a:prstGeom>
          </p:spPr>
        </p:pic>
      </p:grpSp>
      <p:pic>
        <p:nvPicPr>
          <p:cNvPr id="7" name="图片 6"/>
          <p:cNvPicPr>
            <a:picLocks noChangeAspect="1"/>
          </p:cNvPicPr>
          <p:nvPr/>
        </p:nvPicPr>
        <p:blipFill>
          <a:blip r:embed="rId3"/>
          <a:stretch>
            <a:fillRect/>
          </a:stretch>
        </p:blipFill>
        <p:spPr>
          <a:xfrm>
            <a:off x="342265" y="2484120"/>
            <a:ext cx="8453755" cy="2361565"/>
          </a:xfrm>
          <a:prstGeom prst="rect">
            <a:avLst/>
          </a:prstGeom>
        </p:spPr>
      </p:pic>
      <p:sp>
        <p:nvSpPr>
          <p:cNvPr id="8" name="文本框 7"/>
          <p:cNvSpPr txBox="1"/>
          <p:nvPr/>
        </p:nvSpPr>
        <p:spPr>
          <a:xfrm>
            <a:off x="934085" y="5329555"/>
            <a:ext cx="1431925" cy="398780"/>
          </a:xfrm>
          <a:prstGeom prst="rect">
            <a:avLst/>
          </a:prstGeom>
          <a:noFill/>
        </p:spPr>
        <p:txBody>
          <a:bodyPr wrap="none" rtlCol="0">
            <a:spAutoFit/>
          </a:bodyPr>
          <a:p>
            <a:r>
              <a:rPr lang="en-US" altLang="zh-CN" sz="2000" b="1">
                <a:solidFill>
                  <a:srgbClr val="FF0000"/>
                </a:solidFill>
              </a:rPr>
              <a:t>Non-convex</a:t>
            </a:r>
            <a:endParaRPr lang="en-US" altLang="zh-CN" sz="2000" b="1">
              <a:solidFill>
                <a:srgbClr val="FF0000"/>
              </a:solidFill>
            </a:endParaRPr>
          </a:p>
        </p:txBody>
      </p:sp>
      <p:sp>
        <p:nvSpPr>
          <p:cNvPr id="9" name="文本框 8"/>
          <p:cNvSpPr txBox="1"/>
          <p:nvPr/>
        </p:nvSpPr>
        <p:spPr>
          <a:xfrm>
            <a:off x="4046855" y="5329555"/>
            <a:ext cx="944245" cy="398780"/>
          </a:xfrm>
          <a:prstGeom prst="rect">
            <a:avLst/>
          </a:prstGeom>
          <a:noFill/>
        </p:spPr>
        <p:txBody>
          <a:bodyPr wrap="none" rtlCol="0">
            <a:spAutoFit/>
          </a:bodyPr>
          <a:p>
            <a:r>
              <a:rPr lang="en-US" altLang="zh-CN" sz="2000" b="1">
                <a:solidFill>
                  <a:srgbClr val="FF0000"/>
                </a:solidFill>
              </a:rPr>
              <a:t>Convex</a:t>
            </a:r>
            <a:endParaRPr lang="en-US" altLang="zh-CN" sz="2000" b="1">
              <a:solidFill>
                <a:srgbClr val="FF0000"/>
              </a:solidFill>
            </a:endParaRPr>
          </a:p>
        </p:txBody>
      </p:sp>
      <p:sp>
        <p:nvSpPr>
          <p:cNvPr id="10" name="文本框 9"/>
          <p:cNvSpPr txBox="1"/>
          <p:nvPr/>
        </p:nvSpPr>
        <p:spPr>
          <a:xfrm>
            <a:off x="7078980" y="5329555"/>
            <a:ext cx="944245" cy="398780"/>
          </a:xfrm>
          <a:prstGeom prst="rect">
            <a:avLst/>
          </a:prstGeom>
          <a:noFill/>
        </p:spPr>
        <p:txBody>
          <a:bodyPr wrap="none" rtlCol="0">
            <a:spAutoFit/>
          </a:bodyPr>
          <a:p>
            <a:r>
              <a:rPr lang="en-US" altLang="zh-CN" sz="2000" b="1">
                <a:solidFill>
                  <a:srgbClr val="FF0000"/>
                </a:solidFill>
              </a:rPr>
              <a:t>Convex</a:t>
            </a:r>
            <a:endParaRPr lang="en-US" altLang="zh-CN" sz="20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Convexity: Convex Functions</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280035" y="889635"/>
            <a:ext cx="8578850" cy="998220"/>
          </a:xfrm>
          <a:prstGeom prst="rect">
            <a:avLst/>
          </a:prstGeom>
        </p:spPr>
      </p:pic>
      <p:pic>
        <p:nvPicPr>
          <p:cNvPr id="5" name="图片 4"/>
          <p:cNvPicPr>
            <a:picLocks noChangeAspect="1"/>
          </p:cNvPicPr>
          <p:nvPr/>
        </p:nvPicPr>
        <p:blipFill>
          <a:blip r:embed="rId2"/>
          <a:stretch>
            <a:fillRect/>
          </a:stretch>
        </p:blipFill>
        <p:spPr>
          <a:xfrm>
            <a:off x="330835" y="2668905"/>
            <a:ext cx="8477250" cy="3017520"/>
          </a:xfrm>
          <a:prstGeom prst="rect">
            <a:avLst/>
          </a:prstGeom>
        </p:spPr>
      </p:pic>
      <p:sp>
        <p:nvSpPr>
          <p:cNvPr id="8" name="文本框 7"/>
          <p:cNvSpPr txBox="1"/>
          <p:nvPr/>
        </p:nvSpPr>
        <p:spPr>
          <a:xfrm>
            <a:off x="1363345" y="5786755"/>
            <a:ext cx="944245" cy="398780"/>
          </a:xfrm>
          <a:prstGeom prst="rect">
            <a:avLst/>
          </a:prstGeom>
          <a:noFill/>
        </p:spPr>
        <p:txBody>
          <a:bodyPr wrap="none" rtlCol="0">
            <a:spAutoFit/>
          </a:bodyPr>
          <a:p>
            <a:r>
              <a:rPr lang="en-US" altLang="zh-CN" sz="2000" b="1">
                <a:solidFill>
                  <a:srgbClr val="FF0000"/>
                </a:solidFill>
              </a:rPr>
              <a:t>Convex</a:t>
            </a:r>
            <a:endParaRPr lang="en-US" altLang="zh-CN" sz="2000" b="1">
              <a:solidFill>
                <a:srgbClr val="FF0000"/>
              </a:solidFill>
            </a:endParaRPr>
          </a:p>
        </p:txBody>
      </p:sp>
      <p:sp>
        <p:nvSpPr>
          <p:cNvPr id="9" name="文本框 8"/>
          <p:cNvSpPr txBox="1"/>
          <p:nvPr/>
        </p:nvSpPr>
        <p:spPr>
          <a:xfrm>
            <a:off x="4046855" y="5786755"/>
            <a:ext cx="1431925" cy="398780"/>
          </a:xfrm>
          <a:prstGeom prst="rect">
            <a:avLst/>
          </a:prstGeom>
          <a:noFill/>
        </p:spPr>
        <p:txBody>
          <a:bodyPr wrap="none" rtlCol="0">
            <a:spAutoFit/>
          </a:bodyPr>
          <a:p>
            <a:r>
              <a:rPr lang="en-US" altLang="zh-CN" sz="2000" b="1">
                <a:solidFill>
                  <a:srgbClr val="FF0000"/>
                </a:solidFill>
              </a:rPr>
              <a:t>Non-convex</a:t>
            </a:r>
            <a:endParaRPr lang="en-US" altLang="zh-CN" sz="2000" b="1">
              <a:solidFill>
                <a:srgbClr val="FF0000"/>
              </a:solidFill>
            </a:endParaRPr>
          </a:p>
        </p:txBody>
      </p:sp>
      <p:sp>
        <p:nvSpPr>
          <p:cNvPr id="10" name="文本框 9"/>
          <p:cNvSpPr txBox="1"/>
          <p:nvPr/>
        </p:nvSpPr>
        <p:spPr>
          <a:xfrm>
            <a:off x="6936740" y="5786755"/>
            <a:ext cx="944245" cy="398780"/>
          </a:xfrm>
          <a:prstGeom prst="rect">
            <a:avLst/>
          </a:prstGeom>
          <a:noFill/>
        </p:spPr>
        <p:txBody>
          <a:bodyPr wrap="none" rtlCol="0">
            <a:spAutoFit/>
          </a:bodyPr>
          <a:p>
            <a:r>
              <a:rPr lang="en-US" altLang="zh-CN" sz="2000" b="1">
                <a:solidFill>
                  <a:srgbClr val="FF0000"/>
                </a:solidFill>
              </a:rPr>
              <a:t>Convex</a:t>
            </a:r>
            <a:endParaRPr lang="en-US" altLang="zh-CN" sz="20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Properties of Convex Functions</a:t>
              </a:r>
              <a:endParaRPr lang="en-US" sz="2775">
                <a:solidFill>
                  <a:srgbClr val="FFFFFF"/>
                </a:solidFill>
                <a:latin typeface="Arial" panose="020B0604020202020204"/>
                <a:sym typeface="+mn-ea"/>
              </a:endParaRPr>
            </a:p>
          </p:txBody>
        </p:sp>
      </p:grpSp>
      <p:sp>
        <p:nvSpPr>
          <p:cNvPr id="2" name="文本框 1"/>
          <p:cNvSpPr txBox="1"/>
          <p:nvPr/>
        </p:nvSpPr>
        <p:spPr>
          <a:xfrm>
            <a:off x="376555" y="1240155"/>
            <a:ext cx="7428230" cy="4399915"/>
          </a:xfrm>
          <a:prstGeom prst="rect">
            <a:avLst/>
          </a:prstGeom>
          <a:noFill/>
        </p:spPr>
        <p:txBody>
          <a:bodyPr wrap="square" rtlCol="0" anchor="t">
            <a:spAutoFit/>
          </a:bodyPr>
          <a:p>
            <a:pPr marL="285750" indent="-285750">
              <a:buFont typeface="Wingdings" panose="05000000000000000000" charset="0"/>
              <a:buChar char="n"/>
            </a:pPr>
            <a:r>
              <a:rPr lang="zh-CN" altLang="en-US" sz="2000"/>
              <a:t>Jensen's Inequality</a:t>
            </a:r>
            <a:r>
              <a:rPr lang="en-US" altLang="zh-CN" sz="2000"/>
              <a:t>:</a:t>
            </a: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r>
              <a:rPr lang="en-US" altLang="zh-CN" sz="2000"/>
              <a:t>Local Minima Are Global Minima</a:t>
            </a: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r>
              <a:rPr lang="en-US" altLang="zh-CN" sz="2000"/>
              <a:t>Below Sets of Convex Functions Are Convex</a:t>
            </a: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r>
              <a:rPr lang="en-US" altLang="zh-CN" sz="2000"/>
              <a:t>Hessian matrix is positive semi-definite</a:t>
            </a:r>
            <a:endParaRPr lang="en-US" altLang="zh-CN" sz="2000"/>
          </a:p>
        </p:txBody>
      </p:sp>
      <p:pic>
        <p:nvPicPr>
          <p:cNvPr id="5" name="图片 4"/>
          <p:cNvPicPr>
            <a:picLocks noChangeAspect="1"/>
          </p:cNvPicPr>
          <p:nvPr/>
        </p:nvPicPr>
        <p:blipFill>
          <a:blip r:embed="rId1"/>
          <a:stretch>
            <a:fillRect/>
          </a:stretch>
        </p:blipFill>
        <p:spPr>
          <a:xfrm>
            <a:off x="1446530" y="1731010"/>
            <a:ext cx="6732905" cy="885190"/>
          </a:xfrm>
          <a:prstGeom prst="rect">
            <a:avLst/>
          </a:prstGeom>
        </p:spPr>
      </p:pic>
      <p:grpSp>
        <p:nvGrpSpPr>
          <p:cNvPr id="7" name="组合 6"/>
          <p:cNvGrpSpPr/>
          <p:nvPr/>
        </p:nvGrpSpPr>
        <p:grpSpPr>
          <a:xfrm>
            <a:off x="2385695" y="4302760"/>
            <a:ext cx="5284470" cy="542290"/>
            <a:chOff x="3709" y="6132"/>
            <a:chExt cx="8322" cy="854"/>
          </a:xfrm>
        </p:grpSpPr>
        <p:pic>
          <p:nvPicPr>
            <p:cNvPr id="6" name="图片 5"/>
            <p:cNvPicPr>
              <a:picLocks noChangeAspect="1"/>
            </p:cNvPicPr>
            <p:nvPr/>
          </p:nvPicPr>
          <p:blipFill>
            <a:blip r:embed="rId2"/>
            <a:stretch>
              <a:fillRect/>
            </a:stretch>
          </p:blipFill>
          <p:spPr>
            <a:xfrm>
              <a:off x="3709" y="6132"/>
              <a:ext cx="6465" cy="855"/>
            </a:xfrm>
            <a:prstGeom prst="rect">
              <a:avLst/>
            </a:prstGeom>
          </p:spPr>
        </p:pic>
        <p:sp>
          <p:nvSpPr>
            <p:cNvPr id="9" name="文本框 8"/>
            <p:cNvSpPr txBox="1"/>
            <p:nvPr/>
          </p:nvSpPr>
          <p:spPr>
            <a:xfrm>
              <a:off x="10545" y="6246"/>
              <a:ext cx="1487" cy="628"/>
            </a:xfrm>
            <a:prstGeom prst="rect">
              <a:avLst/>
            </a:prstGeom>
            <a:noFill/>
          </p:spPr>
          <p:txBody>
            <a:bodyPr wrap="none" rtlCol="0">
              <a:spAutoFit/>
            </a:bodyPr>
            <a:p>
              <a:r>
                <a:rPr lang="en-US" altLang="zh-CN" sz="2000" b="1">
                  <a:solidFill>
                    <a:srgbClr val="FF0000"/>
                  </a:solidFill>
                </a:rPr>
                <a:t>Convex</a:t>
              </a:r>
              <a:endParaRPr lang="en-US" altLang="zh-CN" sz="2000" b="1">
                <a:solidFill>
                  <a:srgbClr val="FF0000"/>
                </a:solidFill>
              </a:endParaRPr>
            </a:p>
          </p:txBody>
        </p:sp>
      </p:grpSp>
      <p:pic>
        <p:nvPicPr>
          <p:cNvPr id="8" name="图片 7"/>
          <p:cNvPicPr>
            <a:picLocks noChangeAspect="1"/>
          </p:cNvPicPr>
          <p:nvPr/>
        </p:nvPicPr>
        <p:blipFill>
          <a:blip r:embed="rId3"/>
          <a:stretch>
            <a:fillRect/>
          </a:stretch>
        </p:blipFill>
        <p:spPr>
          <a:xfrm>
            <a:off x="2626360" y="5828665"/>
            <a:ext cx="1162050" cy="438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Constrained Optimization</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1944370" y="883920"/>
            <a:ext cx="5438775" cy="1143000"/>
          </a:xfrm>
          <a:prstGeom prst="rect">
            <a:avLst/>
          </a:prstGeom>
        </p:spPr>
      </p:pic>
      <p:pic>
        <p:nvPicPr>
          <p:cNvPr id="5" name="图片 4"/>
          <p:cNvPicPr>
            <a:picLocks noChangeAspect="1"/>
          </p:cNvPicPr>
          <p:nvPr/>
        </p:nvPicPr>
        <p:blipFill>
          <a:blip r:embed="rId2"/>
          <a:stretch>
            <a:fillRect/>
          </a:stretch>
        </p:blipFill>
        <p:spPr>
          <a:xfrm>
            <a:off x="1359535" y="2682240"/>
            <a:ext cx="6419850" cy="1009650"/>
          </a:xfrm>
          <a:prstGeom prst="rect">
            <a:avLst/>
          </a:prstGeom>
        </p:spPr>
      </p:pic>
      <p:sp>
        <p:nvSpPr>
          <p:cNvPr id="6" name="文本框 5"/>
          <p:cNvSpPr txBox="1"/>
          <p:nvPr/>
        </p:nvSpPr>
        <p:spPr>
          <a:xfrm>
            <a:off x="654050" y="2267585"/>
            <a:ext cx="6218555" cy="3784600"/>
          </a:xfrm>
          <a:prstGeom prst="rect">
            <a:avLst/>
          </a:prstGeom>
          <a:noFill/>
        </p:spPr>
        <p:txBody>
          <a:bodyPr wrap="square" rtlCol="0" anchor="t">
            <a:spAutoFit/>
          </a:bodyPr>
          <a:p>
            <a:pPr marL="285750" indent="-285750">
              <a:buFont typeface="Wingdings" panose="05000000000000000000" charset="0"/>
              <a:buChar char="n"/>
            </a:pPr>
            <a:r>
              <a:rPr lang="en-US" altLang="zh-CN" sz="2000"/>
              <a:t>Convert to the </a:t>
            </a:r>
            <a:r>
              <a:rPr lang="zh-CN" altLang="en-US" sz="2000"/>
              <a:t>saddle point optimization problem</a:t>
            </a:r>
            <a:endParaRPr lang="zh-CN" altLang="en-US" sz="2000"/>
          </a:p>
          <a:p>
            <a:pPr marL="285750" indent="-285750">
              <a:buFont typeface="Wingdings" panose="05000000000000000000" charset="0"/>
              <a:buChar char="n"/>
            </a:pPr>
            <a:endParaRPr lang="zh-CN" altLang="en-US" sz="2000"/>
          </a:p>
          <a:p>
            <a:pPr marL="285750" indent="-285750">
              <a:buFont typeface="Wingdings" panose="05000000000000000000" charset="0"/>
              <a:buChar char="n"/>
            </a:pPr>
            <a:endParaRPr lang="zh-CN" altLang="en-US" sz="2000"/>
          </a:p>
          <a:p>
            <a:pPr marL="285750" indent="-285750">
              <a:buFont typeface="Wingdings" panose="05000000000000000000" charset="0"/>
              <a:buChar char="n"/>
            </a:pPr>
            <a:endParaRPr lang="zh-CN" altLang="en-US" sz="2000"/>
          </a:p>
          <a:p>
            <a:pPr marL="285750" indent="-285750">
              <a:buFont typeface="Wingdings" panose="05000000000000000000" charset="0"/>
              <a:buChar char="n"/>
            </a:pPr>
            <a:endParaRPr lang="zh-CN" altLang="en-US" sz="2000"/>
          </a:p>
          <a:p>
            <a:pPr marL="285750" indent="-285750">
              <a:buFont typeface="Wingdings" panose="05000000000000000000" charset="0"/>
              <a:buChar char="n"/>
            </a:pPr>
            <a:r>
              <a:rPr lang="en-US" altLang="zh-CN" sz="2000"/>
              <a:t>Penalties</a:t>
            </a: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endParaRPr lang="en-US" altLang="zh-CN" sz="2000"/>
          </a:p>
          <a:p>
            <a:pPr marL="285750" indent="-285750">
              <a:buFont typeface="Wingdings" panose="05000000000000000000" charset="0"/>
              <a:buChar char="n"/>
            </a:pPr>
            <a:r>
              <a:rPr lang="en-US" altLang="zh-CN" sz="2000"/>
              <a:t>Projections</a:t>
            </a:r>
            <a:endParaRPr lang="en-US" altLang="zh-CN" sz="2000"/>
          </a:p>
        </p:txBody>
      </p:sp>
      <p:pic>
        <p:nvPicPr>
          <p:cNvPr id="7" name="图片 6"/>
          <p:cNvPicPr>
            <a:picLocks noChangeAspect="1"/>
          </p:cNvPicPr>
          <p:nvPr/>
        </p:nvPicPr>
        <p:blipFill>
          <a:blip r:embed="rId3"/>
          <a:stretch>
            <a:fillRect/>
          </a:stretch>
        </p:blipFill>
        <p:spPr>
          <a:xfrm>
            <a:off x="1022350" y="4213860"/>
            <a:ext cx="8028940" cy="1012825"/>
          </a:xfrm>
          <a:prstGeom prst="rect">
            <a:avLst/>
          </a:prstGeom>
          <a:ln w="25400">
            <a:solidFill>
              <a:schemeClr val="accent2"/>
            </a:solidFill>
          </a:ln>
        </p:spPr>
      </p:pic>
      <p:pic>
        <p:nvPicPr>
          <p:cNvPr id="8" name="图片 7"/>
          <p:cNvPicPr>
            <a:picLocks noChangeAspect="1"/>
          </p:cNvPicPr>
          <p:nvPr/>
        </p:nvPicPr>
        <p:blipFill>
          <a:blip r:embed="rId4"/>
          <a:stretch>
            <a:fillRect/>
          </a:stretch>
        </p:blipFill>
        <p:spPr>
          <a:xfrm>
            <a:off x="2639695" y="5951855"/>
            <a:ext cx="3619500" cy="723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Gradient Descent</a:t>
              </a:r>
              <a:endParaRPr lang="en-US" sz="2775">
                <a:solidFill>
                  <a:srgbClr val="FFFFFF"/>
                </a:solidFill>
                <a:latin typeface="Arial" panose="020B0604020202020204"/>
                <a:sym typeface="+mn-ea"/>
              </a:endParaRPr>
            </a:p>
          </p:txBody>
        </p:sp>
      </p:grpSp>
      <p:grpSp>
        <p:nvGrpSpPr>
          <p:cNvPr id="21" name="组合 20"/>
          <p:cNvGrpSpPr/>
          <p:nvPr/>
        </p:nvGrpSpPr>
        <p:grpSpPr>
          <a:xfrm>
            <a:off x="465455" y="920750"/>
            <a:ext cx="8215630" cy="5795645"/>
            <a:chOff x="733" y="1450"/>
            <a:chExt cx="12938" cy="9127"/>
          </a:xfrm>
        </p:grpSpPr>
        <p:sp>
          <p:nvSpPr>
            <p:cNvPr id="2" name="文本框 1"/>
            <p:cNvSpPr txBox="1"/>
            <p:nvPr/>
          </p:nvSpPr>
          <p:spPr>
            <a:xfrm>
              <a:off x="733" y="1450"/>
              <a:ext cx="12938" cy="1016"/>
            </a:xfrm>
            <a:prstGeom prst="rect">
              <a:avLst/>
            </a:prstGeom>
            <a:noFill/>
          </p:spPr>
          <p:txBody>
            <a:bodyPr wrap="square" rtlCol="0" anchor="t">
              <a:spAutoFit/>
            </a:bodyPr>
            <a:p>
              <a:pPr marL="285750" indent="-285750">
                <a:buFont typeface="Wingdings" panose="05000000000000000000" charset="0"/>
                <a:buChar char="n"/>
              </a:pPr>
              <a:r>
                <a:rPr lang="zh-CN" altLang="en-US"/>
                <a:t>Gradient descent in one dimension is an excellent example to explain why the gradient descent algorithm may reduce the value of the objective function.</a:t>
              </a:r>
              <a:endParaRPr lang="zh-CN" altLang="en-US"/>
            </a:p>
          </p:txBody>
        </p:sp>
        <p:grpSp>
          <p:nvGrpSpPr>
            <p:cNvPr id="7" name="组合 6"/>
            <p:cNvGrpSpPr/>
            <p:nvPr/>
          </p:nvGrpSpPr>
          <p:grpSpPr>
            <a:xfrm>
              <a:off x="2802" y="3242"/>
              <a:ext cx="10249" cy="840"/>
              <a:chOff x="2802" y="3242"/>
              <a:chExt cx="10249" cy="840"/>
            </a:xfrm>
          </p:grpSpPr>
          <p:pic>
            <p:nvPicPr>
              <p:cNvPr id="5" name="图片 4"/>
              <p:cNvPicPr>
                <a:picLocks noChangeAspect="1"/>
              </p:cNvPicPr>
              <p:nvPr/>
            </p:nvPicPr>
            <p:blipFill>
              <a:blip r:embed="rId1"/>
              <a:stretch>
                <a:fillRect/>
              </a:stretch>
            </p:blipFill>
            <p:spPr>
              <a:xfrm>
                <a:off x="2802" y="3242"/>
                <a:ext cx="6990" cy="840"/>
              </a:xfrm>
              <a:prstGeom prst="rect">
                <a:avLst/>
              </a:prstGeom>
            </p:spPr>
          </p:pic>
          <p:sp>
            <p:nvSpPr>
              <p:cNvPr id="6" name="文本框 5"/>
              <p:cNvSpPr txBox="1"/>
              <p:nvPr/>
            </p:nvSpPr>
            <p:spPr>
              <a:xfrm>
                <a:off x="10065" y="3372"/>
                <a:ext cx="2986" cy="580"/>
              </a:xfrm>
              <a:prstGeom prst="rect">
                <a:avLst/>
              </a:prstGeom>
              <a:noFill/>
            </p:spPr>
            <p:txBody>
              <a:bodyPr wrap="square" rtlCol="0" anchor="t">
                <a:spAutoFit/>
              </a:bodyPr>
              <a:p>
                <a:r>
                  <a:rPr lang="zh-CN" altLang="en-US" b="1">
                    <a:solidFill>
                      <a:srgbClr val="FF0000"/>
                    </a:solidFill>
                  </a:rPr>
                  <a:t>Taylor expansion</a:t>
                </a:r>
                <a:endParaRPr lang="zh-CN" altLang="en-US" b="1">
                  <a:solidFill>
                    <a:srgbClr val="FF0000"/>
                  </a:solidFill>
                </a:endParaRPr>
              </a:p>
            </p:txBody>
          </p:sp>
        </p:grpSp>
        <p:pic>
          <p:nvPicPr>
            <p:cNvPr id="8" name="图片 7"/>
            <p:cNvPicPr>
              <a:picLocks noChangeAspect="1"/>
            </p:cNvPicPr>
            <p:nvPr/>
          </p:nvPicPr>
          <p:blipFill>
            <a:blip r:embed="rId2"/>
            <a:stretch>
              <a:fillRect/>
            </a:stretch>
          </p:blipFill>
          <p:spPr>
            <a:xfrm>
              <a:off x="2802" y="4858"/>
              <a:ext cx="3945" cy="675"/>
            </a:xfrm>
            <a:prstGeom prst="rect">
              <a:avLst/>
            </a:prstGeom>
          </p:spPr>
        </p:pic>
        <p:pic>
          <p:nvPicPr>
            <p:cNvPr id="9" name="图片 8"/>
            <p:cNvPicPr>
              <a:picLocks noChangeAspect="1"/>
            </p:cNvPicPr>
            <p:nvPr/>
          </p:nvPicPr>
          <p:blipFill>
            <a:blip r:embed="rId3"/>
            <a:stretch>
              <a:fillRect/>
            </a:stretch>
          </p:blipFill>
          <p:spPr>
            <a:xfrm>
              <a:off x="2531" y="6311"/>
              <a:ext cx="9600" cy="945"/>
            </a:xfrm>
            <a:prstGeom prst="rect">
              <a:avLst/>
            </a:prstGeom>
          </p:spPr>
        </p:pic>
        <p:pic>
          <p:nvPicPr>
            <p:cNvPr id="10" name="图片 9"/>
            <p:cNvPicPr>
              <a:picLocks noChangeAspect="1"/>
            </p:cNvPicPr>
            <p:nvPr/>
          </p:nvPicPr>
          <p:blipFill>
            <a:blip r:embed="rId4"/>
            <a:stretch>
              <a:fillRect/>
            </a:stretch>
          </p:blipFill>
          <p:spPr>
            <a:xfrm>
              <a:off x="2389" y="7465"/>
              <a:ext cx="4770" cy="1410"/>
            </a:xfrm>
            <a:prstGeom prst="rect">
              <a:avLst/>
            </a:prstGeom>
          </p:spPr>
        </p:pic>
        <p:grpSp>
          <p:nvGrpSpPr>
            <p:cNvPr id="17" name="组合 16"/>
            <p:cNvGrpSpPr/>
            <p:nvPr/>
          </p:nvGrpSpPr>
          <p:grpSpPr>
            <a:xfrm>
              <a:off x="2389" y="9305"/>
              <a:ext cx="7607" cy="1272"/>
              <a:chOff x="2389" y="9305"/>
              <a:chExt cx="7607" cy="1272"/>
            </a:xfrm>
          </p:grpSpPr>
          <p:pic>
            <p:nvPicPr>
              <p:cNvPr id="11" name="图片 10"/>
              <p:cNvPicPr>
                <a:picLocks noChangeAspect="1"/>
              </p:cNvPicPr>
              <p:nvPr/>
            </p:nvPicPr>
            <p:blipFill>
              <a:blip r:embed="rId5"/>
              <a:stretch>
                <a:fillRect/>
              </a:stretch>
            </p:blipFill>
            <p:spPr>
              <a:xfrm>
                <a:off x="2389" y="9485"/>
                <a:ext cx="3735" cy="795"/>
              </a:xfrm>
              <a:prstGeom prst="rect">
                <a:avLst/>
              </a:prstGeom>
            </p:spPr>
          </p:pic>
          <p:sp>
            <p:nvSpPr>
              <p:cNvPr id="12" name="文本框 11"/>
              <p:cNvSpPr txBox="1"/>
              <p:nvPr/>
            </p:nvSpPr>
            <p:spPr>
              <a:xfrm>
                <a:off x="6302" y="9615"/>
                <a:ext cx="3372" cy="580"/>
              </a:xfrm>
              <a:prstGeom prst="rect">
                <a:avLst/>
              </a:prstGeom>
              <a:noFill/>
            </p:spPr>
            <p:txBody>
              <a:bodyPr wrap="square" rtlCol="0" anchor="t">
                <a:spAutoFit/>
              </a:bodyPr>
              <a:p>
                <a:r>
                  <a:rPr lang="en-US" altLang="zh-CN" b="1">
                    <a:solidFill>
                      <a:srgbClr val="FF0000"/>
                    </a:solidFill>
                  </a:rPr>
                  <a:t>then f(x) decreases</a:t>
                </a:r>
                <a:endParaRPr lang="en-US" altLang="zh-CN" b="1">
                  <a:solidFill>
                    <a:srgbClr val="FF0000"/>
                  </a:solidFill>
                </a:endParaRPr>
              </a:p>
            </p:txBody>
          </p:sp>
          <p:sp>
            <p:nvSpPr>
              <p:cNvPr id="16" name="矩形 15"/>
              <p:cNvSpPr/>
              <p:nvPr/>
            </p:nvSpPr>
            <p:spPr>
              <a:xfrm>
                <a:off x="2410" y="9305"/>
                <a:ext cx="7587" cy="1273"/>
              </a:xfrm>
              <a:prstGeom prst="rect">
                <a:avLst/>
              </a:prstGeom>
              <a:solidFill>
                <a:schemeClr val="accent1">
                  <a:alpha val="20000"/>
                </a:schemeClr>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下箭头 17"/>
            <p:cNvSpPr/>
            <p:nvPr/>
          </p:nvSpPr>
          <p:spPr>
            <a:xfrm>
              <a:off x="7159" y="4229"/>
              <a:ext cx="647" cy="215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下箭头 18"/>
            <p:cNvSpPr/>
            <p:nvPr/>
          </p:nvSpPr>
          <p:spPr>
            <a:xfrm>
              <a:off x="4150" y="7115"/>
              <a:ext cx="467" cy="69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下箭头 19"/>
            <p:cNvSpPr/>
            <p:nvPr/>
          </p:nvSpPr>
          <p:spPr>
            <a:xfrm>
              <a:off x="4150" y="8459"/>
              <a:ext cx="467" cy="69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Learning Rate</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3175" y="948690"/>
            <a:ext cx="3505200" cy="2322195"/>
          </a:xfrm>
          <a:prstGeom prst="rect">
            <a:avLst/>
          </a:prstGeom>
        </p:spPr>
      </p:pic>
      <p:pic>
        <p:nvPicPr>
          <p:cNvPr id="5" name="图片 4"/>
          <p:cNvPicPr>
            <a:picLocks noChangeAspect="1"/>
          </p:cNvPicPr>
          <p:nvPr/>
        </p:nvPicPr>
        <p:blipFill>
          <a:blip r:embed="rId2"/>
          <a:stretch>
            <a:fillRect/>
          </a:stretch>
        </p:blipFill>
        <p:spPr>
          <a:xfrm>
            <a:off x="2390140" y="3928745"/>
            <a:ext cx="3877310" cy="2641600"/>
          </a:xfrm>
          <a:prstGeom prst="rect">
            <a:avLst/>
          </a:prstGeom>
        </p:spPr>
      </p:pic>
      <p:pic>
        <p:nvPicPr>
          <p:cNvPr id="6" name="图片 5"/>
          <p:cNvPicPr>
            <a:picLocks noChangeAspect="1"/>
          </p:cNvPicPr>
          <p:nvPr/>
        </p:nvPicPr>
        <p:blipFill>
          <a:blip r:embed="rId3"/>
          <a:stretch>
            <a:fillRect/>
          </a:stretch>
        </p:blipFill>
        <p:spPr>
          <a:xfrm>
            <a:off x="5170170" y="948690"/>
            <a:ext cx="3475990" cy="2392045"/>
          </a:xfrm>
          <a:prstGeom prst="rect">
            <a:avLst/>
          </a:prstGeom>
        </p:spPr>
      </p:pic>
      <p:pic>
        <p:nvPicPr>
          <p:cNvPr id="7" name="图片 6"/>
          <p:cNvPicPr>
            <a:picLocks noChangeAspect="1"/>
          </p:cNvPicPr>
          <p:nvPr/>
        </p:nvPicPr>
        <p:blipFill>
          <a:blip r:embed="rId4"/>
          <a:stretch>
            <a:fillRect/>
          </a:stretch>
        </p:blipFill>
        <p:spPr>
          <a:xfrm>
            <a:off x="6694170" y="3340735"/>
            <a:ext cx="952500" cy="381000"/>
          </a:xfrm>
          <a:prstGeom prst="rect">
            <a:avLst/>
          </a:prstGeom>
        </p:spPr>
      </p:pic>
      <p:pic>
        <p:nvPicPr>
          <p:cNvPr id="8" name="图片 7"/>
          <p:cNvPicPr>
            <a:picLocks noChangeAspect="1"/>
          </p:cNvPicPr>
          <p:nvPr/>
        </p:nvPicPr>
        <p:blipFill>
          <a:blip r:embed="rId5"/>
          <a:stretch>
            <a:fillRect/>
          </a:stretch>
        </p:blipFill>
        <p:spPr>
          <a:xfrm>
            <a:off x="1428115" y="3270885"/>
            <a:ext cx="1152525" cy="390525"/>
          </a:xfrm>
          <a:prstGeom prst="rect">
            <a:avLst/>
          </a:prstGeom>
        </p:spPr>
      </p:pic>
      <p:pic>
        <p:nvPicPr>
          <p:cNvPr id="9" name="图片 8"/>
          <p:cNvPicPr>
            <a:picLocks noChangeAspect="1"/>
          </p:cNvPicPr>
          <p:nvPr/>
        </p:nvPicPr>
        <p:blipFill>
          <a:blip r:embed="rId6"/>
          <a:stretch>
            <a:fillRect/>
          </a:stretch>
        </p:blipFill>
        <p:spPr>
          <a:xfrm>
            <a:off x="3848100" y="6391275"/>
            <a:ext cx="962025" cy="466725"/>
          </a:xfrm>
          <a:prstGeom prst="rect">
            <a:avLst/>
          </a:prstGeom>
        </p:spPr>
      </p:pic>
      <p:sp>
        <p:nvSpPr>
          <p:cNvPr id="10" name="文本框 9"/>
          <p:cNvSpPr txBox="1"/>
          <p:nvPr/>
        </p:nvSpPr>
        <p:spPr>
          <a:xfrm>
            <a:off x="6694170" y="3769360"/>
            <a:ext cx="958850" cy="398780"/>
          </a:xfrm>
          <a:prstGeom prst="rect">
            <a:avLst/>
          </a:prstGeom>
          <a:noFill/>
        </p:spPr>
        <p:txBody>
          <a:bodyPr wrap="none" rtlCol="0">
            <a:spAutoFit/>
          </a:bodyPr>
          <a:p>
            <a:r>
              <a:rPr lang="en-US" altLang="zh-CN" sz="2000" b="1">
                <a:solidFill>
                  <a:srgbClr val="FF0000"/>
                </a:solidFill>
              </a:rPr>
              <a:t>diverge</a:t>
            </a:r>
            <a:endParaRPr lang="en-US" altLang="zh-CN" sz="2000" b="1">
              <a:solidFill>
                <a:srgbClr val="FF0000"/>
              </a:solidFill>
            </a:endParaRPr>
          </a:p>
        </p:txBody>
      </p:sp>
      <p:sp>
        <p:nvSpPr>
          <p:cNvPr id="11" name="文本框 10"/>
          <p:cNvSpPr txBox="1"/>
          <p:nvPr/>
        </p:nvSpPr>
        <p:spPr>
          <a:xfrm>
            <a:off x="732155" y="3661410"/>
            <a:ext cx="2278380" cy="398780"/>
          </a:xfrm>
          <a:prstGeom prst="rect">
            <a:avLst/>
          </a:prstGeom>
          <a:noFill/>
        </p:spPr>
        <p:txBody>
          <a:bodyPr wrap="none" rtlCol="0">
            <a:spAutoFit/>
          </a:bodyPr>
          <a:p>
            <a:r>
              <a:rPr lang="en-US" altLang="zh-CN" sz="2000" b="1">
                <a:solidFill>
                  <a:srgbClr val="FF0000"/>
                </a:solidFill>
              </a:rPr>
              <a:t>converge too slowly</a:t>
            </a:r>
            <a:endParaRPr lang="en-US" altLang="zh-CN" sz="20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Queries, Keys, and Values</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1201420" y="1342390"/>
            <a:ext cx="6515100" cy="3724275"/>
          </a:xfrm>
          <a:prstGeom prst="rect">
            <a:avLst/>
          </a:prstGeom>
        </p:spPr>
      </p:pic>
      <p:sp>
        <p:nvSpPr>
          <p:cNvPr id="5" name="文本框 4"/>
          <p:cNvSpPr txBox="1"/>
          <p:nvPr/>
        </p:nvSpPr>
        <p:spPr>
          <a:xfrm>
            <a:off x="649605" y="5579110"/>
            <a:ext cx="7831455" cy="645160"/>
          </a:xfrm>
          <a:prstGeom prst="rect">
            <a:avLst/>
          </a:prstGeom>
          <a:noFill/>
        </p:spPr>
        <p:txBody>
          <a:bodyPr wrap="square" rtlCol="0" anchor="t">
            <a:spAutoFit/>
          </a:bodyPr>
          <a:p>
            <a:pPr algn="just"/>
            <a:r>
              <a:rPr lang="en-US" altLang="zh-CN"/>
              <a:t>A</a:t>
            </a:r>
            <a:r>
              <a:rPr lang="zh-CN" altLang="en-US"/>
              <a:t>ttention mechanisms bias selection over values (sensory inputs) via attention pooling, which incorporates queries (volitional cues) and keys (nonvolitional cues).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Local Minima</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1283970" y="1507490"/>
            <a:ext cx="4715510" cy="3226435"/>
          </a:xfrm>
          <a:prstGeom prst="rect">
            <a:avLst/>
          </a:prstGeom>
        </p:spPr>
      </p:pic>
      <p:pic>
        <p:nvPicPr>
          <p:cNvPr id="5" name="图片 4"/>
          <p:cNvPicPr>
            <a:picLocks noChangeAspect="1"/>
          </p:cNvPicPr>
          <p:nvPr/>
        </p:nvPicPr>
        <p:blipFill>
          <a:blip r:embed="rId2"/>
          <a:stretch>
            <a:fillRect/>
          </a:stretch>
        </p:blipFill>
        <p:spPr>
          <a:xfrm>
            <a:off x="2518410" y="5104130"/>
            <a:ext cx="2409825" cy="495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4360" y="1111885"/>
            <a:ext cx="7950200" cy="5908040"/>
          </a:xfrm>
          <a:prstGeom prst="rect">
            <a:avLst/>
          </a:prstGeom>
          <a:noFill/>
        </p:spPr>
        <p:txBody>
          <a:bodyPr wrap="square" rtlCol="0" anchor="t">
            <a:spAutoFit/>
          </a:bodyPr>
          <a:p>
            <a:pPr marL="285750" indent="-285750" algn="just">
              <a:buFont typeface="Wingdings" panose="05000000000000000000" charset="0"/>
              <a:buChar char="n"/>
            </a:pPr>
            <a:r>
              <a:rPr lang="en-US" altLang="zh-CN"/>
              <a:t>G</a:t>
            </a:r>
            <a:r>
              <a:rPr lang="zh-CN" altLang="en-US"/>
              <a:t>etting the learning rate  𝜂 "just right" is tricky</a:t>
            </a:r>
            <a:r>
              <a:rPr lang="en-US" altLang="zh-CN"/>
              <a:t>.</a:t>
            </a: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r>
              <a:rPr lang="en-US" altLang="zh-CN"/>
              <a:t>Newton's Method</a:t>
            </a: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r>
              <a:rPr lang="en-US" altLang="zh-CN"/>
              <a:t>Preconditioning</a:t>
            </a: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a:p>
            <a:pPr marL="285750" indent="-285750" algn="just">
              <a:buFont typeface="Wingdings" panose="05000000000000000000" charset="0"/>
              <a:buChar char="n"/>
            </a:pPr>
            <a:endParaRPr lang="en-US" altLang="zh-CN"/>
          </a:p>
        </p:txBody>
      </p:sp>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Adaptive Method</a:t>
              </a:r>
              <a:endParaRPr lang="en-US" sz="2775">
                <a:solidFill>
                  <a:srgbClr val="FFFFFF"/>
                </a:solidFill>
                <a:latin typeface="Arial" panose="020B0604020202020204"/>
                <a:sym typeface="+mn-ea"/>
              </a:endParaRPr>
            </a:p>
          </p:txBody>
        </p:sp>
      </p:grpSp>
      <p:pic>
        <p:nvPicPr>
          <p:cNvPr id="5" name="图片 4"/>
          <p:cNvPicPr>
            <a:picLocks noChangeAspect="1"/>
          </p:cNvPicPr>
          <p:nvPr/>
        </p:nvPicPr>
        <p:blipFill>
          <a:blip r:embed="rId1"/>
          <a:stretch>
            <a:fillRect/>
          </a:stretch>
        </p:blipFill>
        <p:spPr>
          <a:xfrm>
            <a:off x="1260475" y="2033905"/>
            <a:ext cx="7063105" cy="688340"/>
          </a:xfrm>
          <a:prstGeom prst="rect">
            <a:avLst/>
          </a:prstGeom>
        </p:spPr>
      </p:pic>
      <p:pic>
        <p:nvPicPr>
          <p:cNvPr id="6" name="图片 5"/>
          <p:cNvPicPr>
            <a:picLocks noChangeAspect="1"/>
          </p:cNvPicPr>
          <p:nvPr/>
        </p:nvPicPr>
        <p:blipFill>
          <a:blip r:embed="rId2"/>
          <a:stretch>
            <a:fillRect/>
          </a:stretch>
        </p:blipFill>
        <p:spPr>
          <a:xfrm>
            <a:off x="3702685" y="3041015"/>
            <a:ext cx="1733550" cy="571500"/>
          </a:xfrm>
          <a:prstGeom prst="rect">
            <a:avLst/>
          </a:prstGeom>
        </p:spPr>
      </p:pic>
      <p:pic>
        <p:nvPicPr>
          <p:cNvPr id="7" name="图片 6"/>
          <p:cNvPicPr>
            <a:picLocks noChangeAspect="1"/>
          </p:cNvPicPr>
          <p:nvPr/>
        </p:nvPicPr>
        <p:blipFill>
          <a:blip r:embed="rId3"/>
          <a:stretch>
            <a:fillRect/>
          </a:stretch>
        </p:blipFill>
        <p:spPr>
          <a:xfrm>
            <a:off x="1533525" y="3931285"/>
            <a:ext cx="5915025" cy="590550"/>
          </a:xfrm>
          <a:prstGeom prst="rect">
            <a:avLst/>
          </a:prstGeom>
        </p:spPr>
      </p:pic>
      <p:pic>
        <p:nvPicPr>
          <p:cNvPr id="8" name="图片 7"/>
          <p:cNvPicPr>
            <a:picLocks noChangeAspect="1"/>
          </p:cNvPicPr>
          <p:nvPr/>
        </p:nvPicPr>
        <p:blipFill>
          <a:blip r:embed="rId4"/>
          <a:stretch>
            <a:fillRect/>
          </a:stretch>
        </p:blipFill>
        <p:spPr>
          <a:xfrm>
            <a:off x="4220845" y="5295265"/>
            <a:ext cx="2505075" cy="428625"/>
          </a:xfrm>
          <a:prstGeom prst="rect">
            <a:avLst/>
          </a:prstGeom>
        </p:spPr>
      </p:pic>
      <p:sp>
        <p:nvSpPr>
          <p:cNvPr id="9" name="上下箭头 8"/>
          <p:cNvSpPr/>
          <p:nvPr/>
        </p:nvSpPr>
        <p:spPr>
          <a:xfrm>
            <a:off x="5325110" y="4446270"/>
            <a:ext cx="296545" cy="787400"/>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6858000" y="5325110"/>
            <a:ext cx="2178050" cy="398780"/>
          </a:xfrm>
          <a:prstGeom prst="rect">
            <a:avLst/>
          </a:prstGeom>
          <a:noFill/>
        </p:spPr>
        <p:txBody>
          <a:bodyPr wrap="none" rtlCol="0">
            <a:spAutoFit/>
          </a:bodyPr>
          <a:p>
            <a:r>
              <a:rPr lang="en-US" altLang="zh-CN" sz="2000" b="1">
                <a:solidFill>
                  <a:srgbClr val="FF0000"/>
                </a:solidFill>
              </a:rPr>
              <a:t>First-order method</a:t>
            </a:r>
            <a:endParaRPr lang="en-US" altLang="zh-CN" sz="2000" b="1">
              <a:solidFill>
                <a:srgbClr val="FF0000"/>
              </a:solidFill>
            </a:endParaRPr>
          </a:p>
        </p:txBody>
      </p:sp>
      <p:sp>
        <p:nvSpPr>
          <p:cNvPr id="11" name="文本框 10"/>
          <p:cNvSpPr txBox="1"/>
          <p:nvPr/>
        </p:nvSpPr>
        <p:spPr>
          <a:xfrm>
            <a:off x="6551295" y="3480435"/>
            <a:ext cx="2487295" cy="398780"/>
          </a:xfrm>
          <a:prstGeom prst="rect">
            <a:avLst/>
          </a:prstGeom>
          <a:noFill/>
        </p:spPr>
        <p:txBody>
          <a:bodyPr wrap="none" rtlCol="0">
            <a:spAutoFit/>
          </a:bodyPr>
          <a:p>
            <a:r>
              <a:rPr lang="en-US" altLang="zh-CN" sz="2000" b="1">
                <a:solidFill>
                  <a:srgbClr val="FF0000"/>
                </a:solidFill>
              </a:rPr>
              <a:t>Second-order method</a:t>
            </a:r>
            <a:endParaRPr lang="en-US" altLang="zh-CN" sz="2000" b="1">
              <a:solidFill>
                <a:srgbClr val="FF0000"/>
              </a:solidFill>
            </a:endParaRPr>
          </a:p>
        </p:txBody>
      </p:sp>
      <p:pic>
        <p:nvPicPr>
          <p:cNvPr id="12" name="图片 11"/>
          <p:cNvPicPr>
            <a:picLocks noChangeAspect="1"/>
          </p:cNvPicPr>
          <p:nvPr/>
        </p:nvPicPr>
        <p:blipFill>
          <a:blip r:embed="rId5"/>
          <a:stretch>
            <a:fillRect/>
          </a:stretch>
        </p:blipFill>
        <p:spPr>
          <a:xfrm>
            <a:off x="2320925" y="6067425"/>
            <a:ext cx="3724275" cy="590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Stochastic Gradient Descent</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2635885" y="1421130"/>
            <a:ext cx="2686050" cy="1028700"/>
          </a:xfrm>
          <a:prstGeom prst="rect">
            <a:avLst/>
          </a:prstGeom>
        </p:spPr>
      </p:pic>
      <p:sp>
        <p:nvSpPr>
          <p:cNvPr id="5" name="文本框 4"/>
          <p:cNvSpPr txBox="1"/>
          <p:nvPr/>
        </p:nvSpPr>
        <p:spPr>
          <a:xfrm>
            <a:off x="622935" y="775970"/>
            <a:ext cx="8245475" cy="3969385"/>
          </a:xfrm>
          <a:prstGeom prst="rect">
            <a:avLst/>
          </a:prstGeom>
          <a:noFill/>
        </p:spPr>
        <p:txBody>
          <a:bodyPr wrap="square" rtlCol="0" anchor="t">
            <a:spAutoFit/>
          </a:bodyPr>
          <a:p>
            <a:pPr marL="285750" indent="-285750">
              <a:buFont typeface="Wingdings" panose="05000000000000000000" charset="0"/>
              <a:buChar char="n"/>
            </a:pPr>
            <a:r>
              <a:rPr lang="en-US" altLang="zh-CN"/>
              <a:t>T</a:t>
            </a:r>
            <a:r>
              <a:rPr lang="zh-CN" altLang="en-US"/>
              <a:t>he objective function is usually the average of the loss functions for each example in the training dataset</a:t>
            </a:r>
            <a:r>
              <a:rPr lang="en-US" altLang="zh-CN"/>
              <a:t>.</a:t>
            </a: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r>
              <a:rPr lang="en-US" altLang="zh-CN"/>
              <a:t>The gradient of the objective function at  𝐱  is computed as</a:t>
            </a: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r>
              <a:rPr lang="en-US" altLang="zh-CN"/>
              <a:t>Stochastic gradient descent (SGD) reduces computational cost at each iteration. </a:t>
            </a:r>
            <a:endParaRPr lang="en-US" altLang="zh-CN"/>
          </a:p>
        </p:txBody>
      </p:sp>
      <p:pic>
        <p:nvPicPr>
          <p:cNvPr id="6" name="图片 5"/>
          <p:cNvPicPr>
            <a:picLocks noChangeAspect="1"/>
          </p:cNvPicPr>
          <p:nvPr/>
        </p:nvPicPr>
        <p:blipFill>
          <a:blip r:embed="rId2"/>
          <a:stretch>
            <a:fillRect/>
          </a:stretch>
        </p:blipFill>
        <p:spPr>
          <a:xfrm>
            <a:off x="2635885" y="3082925"/>
            <a:ext cx="3057525" cy="1066800"/>
          </a:xfrm>
          <a:prstGeom prst="rect">
            <a:avLst/>
          </a:prstGeom>
        </p:spPr>
      </p:pic>
      <p:pic>
        <p:nvPicPr>
          <p:cNvPr id="7" name="图片 6"/>
          <p:cNvPicPr>
            <a:picLocks noChangeAspect="1"/>
          </p:cNvPicPr>
          <p:nvPr/>
        </p:nvPicPr>
        <p:blipFill>
          <a:blip r:embed="rId3"/>
          <a:stretch>
            <a:fillRect/>
          </a:stretch>
        </p:blipFill>
        <p:spPr>
          <a:xfrm>
            <a:off x="2635885" y="4878070"/>
            <a:ext cx="2219325" cy="542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1185" y="1310640"/>
            <a:ext cx="7990205" cy="4892675"/>
          </a:xfrm>
          <a:prstGeom prst="rect">
            <a:avLst/>
          </a:prstGeom>
          <a:noFill/>
        </p:spPr>
        <p:txBody>
          <a:bodyPr wrap="square" rtlCol="0" anchor="t">
            <a:spAutoFit/>
          </a:bodyPr>
          <a:p>
            <a:pPr marL="342900" indent="-342900">
              <a:buFont typeface="Wingdings" panose="05000000000000000000" charset="0"/>
              <a:buChar char="n"/>
            </a:pPr>
            <a:r>
              <a:rPr lang="en-US" altLang="zh-CN" sz="2400"/>
              <a:t>A</a:t>
            </a:r>
            <a:r>
              <a:rPr lang="zh-CN" altLang="en-US" sz="2400"/>
              <a:t> few basic strategies that are used in adjusting  𝜂 over time</a:t>
            </a:r>
            <a:endParaRPr lang="zh-CN" altLang="en-US" sz="2400"/>
          </a:p>
          <a:p>
            <a:pPr marL="342900" indent="-342900">
              <a:buFont typeface="Wingdings" panose="05000000000000000000" charset="0"/>
              <a:buChar char="n"/>
            </a:pPr>
            <a:endParaRPr lang="zh-CN" altLang="en-US" sz="2400"/>
          </a:p>
          <a:p>
            <a:pPr marL="342900" indent="-342900">
              <a:buFont typeface="Wingdings" panose="05000000000000000000" charset="0"/>
              <a:buChar char="n"/>
            </a:pPr>
            <a:endParaRPr lang="zh-CN" altLang="en-US" sz="2400"/>
          </a:p>
          <a:p>
            <a:pPr marL="342900" indent="-342900">
              <a:buFont typeface="Wingdings" panose="05000000000000000000" charset="0"/>
              <a:buChar char="n"/>
            </a:pPr>
            <a:endParaRPr lang="zh-CN" altLang="en-US" sz="2400"/>
          </a:p>
          <a:p>
            <a:pPr marL="342900" indent="-342900">
              <a:buFont typeface="Wingdings" panose="05000000000000000000" charset="0"/>
              <a:buChar char="n"/>
            </a:pPr>
            <a:endParaRPr lang="zh-CN" altLang="en-US" sz="2400"/>
          </a:p>
          <a:p>
            <a:pPr marL="342900" indent="-342900">
              <a:buFont typeface="Wingdings" panose="05000000000000000000" charset="0"/>
              <a:buChar char="n"/>
            </a:pPr>
            <a:endParaRPr lang="zh-CN" altLang="en-US" sz="2400"/>
          </a:p>
          <a:p>
            <a:pPr marL="342900" indent="-342900">
              <a:buFont typeface="Wingdings" panose="05000000000000000000" charset="0"/>
              <a:buChar char="n"/>
            </a:pPr>
            <a:endParaRPr lang="zh-CN" altLang="en-US" sz="2400"/>
          </a:p>
          <a:p>
            <a:pPr marL="342900" indent="-342900">
              <a:buFont typeface="Wingdings" panose="05000000000000000000" charset="0"/>
              <a:buChar char="n"/>
            </a:pPr>
            <a:endParaRPr lang="zh-CN" altLang="en-US" sz="2400"/>
          </a:p>
          <a:p>
            <a:pPr marL="342900" indent="-342900">
              <a:buFont typeface="Wingdings" panose="05000000000000000000" charset="0"/>
              <a:buChar char="n"/>
            </a:pPr>
            <a:r>
              <a:rPr lang="zh-CN" altLang="en-US" sz="2400"/>
              <a:t>Optimality guarantees for stochastic gradient descent are in general not available in nonconvex cases since the number of local minima that require checking might well be exponential.</a:t>
            </a:r>
            <a:endParaRPr lang="zh-CN" altLang="en-US" sz="2400"/>
          </a:p>
        </p:txBody>
      </p:sp>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Dynamic Learning Rate</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967740" y="2128520"/>
            <a:ext cx="7203440" cy="1767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1495" y="810895"/>
            <a:ext cx="8082915" cy="5077460"/>
          </a:xfrm>
          <a:prstGeom prst="rect">
            <a:avLst/>
          </a:prstGeom>
          <a:noFill/>
        </p:spPr>
        <p:txBody>
          <a:bodyPr wrap="square" rtlCol="0" anchor="t">
            <a:spAutoFit/>
          </a:bodyPr>
          <a:p>
            <a:pPr marL="285750" indent="-285750">
              <a:buFont typeface="Wingdings" panose="05000000000000000000" charset="0"/>
              <a:buChar char="n"/>
            </a:pPr>
            <a:r>
              <a:rPr lang="zh-CN" altLang="en-US"/>
              <a:t>There is a trade-off between statistical efficiency arising from stochastic gradient descent and computational efficiency arising from processing large batches of data at a time.</a:t>
            </a: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r>
              <a:rPr lang="zh-CN" altLang="en-US"/>
              <a:t>Minibatch stochastic gradient descent offers the best of both worlds: computational and statistical efficiency.</a:t>
            </a: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r>
              <a:rPr lang="zh-CN" altLang="en-US"/>
              <a:t>It is advisable to decay the learning rates during training.</a:t>
            </a: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r>
              <a:rPr lang="zh-CN" altLang="en-US"/>
              <a:t>In general, minibatch stochastic gradient descent is faster than stochastic gradient descent and gradient descent for convergence to a smaller risk, when measured in terms of clock time.</a:t>
            </a:r>
            <a:endParaRPr lang="zh-CN" altLang="en-US"/>
          </a:p>
        </p:txBody>
      </p:sp>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Minibatch Stochastic Gradient Descent</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2769235" y="1905635"/>
            <a:ext cx="1866900" cy="590550"/>
          </a:xfrm>
          <a:prstGeom prst="rect">
            <a:avLst/>
          </a:prstGeom>
        </p:spPr>
      </p:pic>
      <p:pic>
        <p:nvPicPr>
          <p:cNvPr id="5" name="图片 4"/>
          <p:cNvPicPr>
            <a:picLocks noChangeAspect="1"/>
          </p:cNvPicPr>
          <p:nvPr/>
        </p:nvPicPr>
        <p:blipFill>
          <a:blip r:embed="rId2"/>
          <a:stretch>
            <a:fillRect/>
          </a:stretch>
        </p:blipFill>
        <p:spPr>
          <a:xfrm>
            <a:off x="2616200" y="2496185"/>
            <a:ext cx="3514725" cy="1114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Momentum</a:t>
              </a:r>
              <a:endParaRPr lang="en-US" sz="2775">
                <a:solidFill>
                  <a:srgbClr val="FFFFFF"/>
                </a:solidFill>
                <a:latin typeface="Arial" panose="020B0604020202020204"/>
                <a:sym typeface="+mn-ea"/>
              </a:endParaRPr>
            </a:p>
          </p:txBody>
        </p:sp>
      </p:grpSp>
      <p:sp>
        <p:nvSpPr>
          <p:cNvPr id="2" name="文本框 1"/>
          <p:cNvSpPr txBox="1"/>
          <p:nvPr/>
        </p:nvSpPr>
        <p:spPr>
          <a:xfrm>
            <a:off x="502285" y="921385"/>
            <a:ext cx="8303895" cy="5354320"/>
          </a:xfrm>
          <a:prstGeom prst="rect">
            <a:avLst/>
          </a:prstGeom>
          <a:noFill/>
        </p:spPr>
        <p:txBody>
          <a:bodyPr wrap="square" rtlCol="0" anchor="t">
            <a:spAutoFit/>
          </a:bodyPr>
          <a:p>
            <a:pPr marL="285750" indent="-285750">
              <a:buFont typeface="Wingdings" panose="05000000000000000000" charset="0"/>
              <a:buChar char="n"/>
            </a:pPr>
            <a:r>
              <a:rPr lang="en-US" altLang="zh-CN"/>
              <a:t>M</a:t>
            </a:r>
            <a:r>
              <a:rPr lang="zh-CN" altLang="en-US"/>
              <a:t>inibatch stochastic gradient descent</a:t>
            </a: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r>
              <a:rPr lang="en-US" altLang="zh-CN"/>
              <a:t>R</a:t>
            </a:r>
            <a:r>
              <a:rPr lang="zh-CN" altLang="en-US"/>
              <a:t>eplace the gradient computation by a "leaky average":</a:t>
            </a: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r>
              <a:rPr lang="en-US" altLang="zh-CN"/>
              <a:t>v </a:t>
            </a:r>
            <a:r>
              <a:rPr lang="zh-CN" altLang="en-US"/>
              <a:t>is called </a:t>
            </a:r>
            <a:r>
              <a:rPr lang="zh-CN" altLang="en-US" b="1">
                <a:solidFill>
                  <a:srgbClr val="FF0000"/>
                </a:solidFill>
              </a:rPr>
              <a:t>momentum</a:t>
            </a:r>
            <a:r>
              <a:rPr lang="zh-CN" altLang="en-US"/>
              <a:t>. It accumulates past gradients</a:t>
            </a:r>
            <a:r>
              <a:rPr lang="en-US" altLang="zh-CN"/>
              <a:t>.</a:t>
            </a: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r>
              <a:rPr lang="en-US" altLang="zh-CN"/>
              <a:t>Momentum prevents stalling of the optimization process that is much more likely to occur for stochastic gradient descent.</a:t>
            </a:r>
            <a:endParaRPr lang="en-US" altLang="zh-CN"/>
          </a:p>
        </p:txBody>
      </p:sp>
      <p:pic>
        <p:nvPicPr>
          <p:cNvPr id="5" name="图片 4"/>
          <p:cNvPicPr>
            <a:picLocks noChangeAspect="1"/>
          </p:cNvPicPr>
          <p:nvPr/>
        </p:nvPicPr>
        <p:blipFill>
          <a:blip r:embed="rId1"/>
          <a:stretch>
            <a:fillRect/>
          </a:stretch>
        </p:blipFill>
        <p:spPr>
          <a:xfrm>
            <a:off x="1447165" y="1342390"/>
            <a:ext cx="5975985" cy="822960"/>
          </a:xfrm>
          <a:prstGeom prst="rect">
            <a:avLst/>
          </a:prstGeom>
        </p:spPr>
      </p:pic>
      <p:grpSp>
        <p:nvGrpSpPr>
          <p:cNvPr id="8" name="组合 7"/>
          <p:cNvGrpSpPr/>
          <p:nvPr/>
        </p:nvGrpSpPr>
        <p:grpSpPr>
          <a:xfrm>
            <a:off x="1649730" y="2800985"/>
            <a:ext cx="4667885" cy="561340"/>
            <a:chOff x="5547" y="4439"/>
            <a:chExt cx="7351" cy="884"/>
          </a:xfrm>
        </p:grpSpPr>
        <p:pic>
          <p:nvPicPr>
            <p:cNvPr id="6" name="图片 5"/>
            <p:cNvPicPr>
              <a:picLocks noChangeAspect="1"/>
            </p:cNvPicPr>
            <p:nvPr/>
          </p:nvPicPr>
          <p:blipFill>
            <a:blip r:embed="rId2"/>
            <a:stretch>
              <a:fillRect/>
            </a:stretch>
          </p:blipFill>
          <p:spPr>
            <a:xfrm>
              <a:off x="5547" y="4439"/>
              <a:ext cx="3915" cy="885"/>
            </a:xfrm>
            <a:prstGeom prst="rect">
              <a:avLst/>
            </a:prstGeom>
          </p:spPr>
        </p:pic>
        <p:pic>
          <p:nvPicPr>
            <p:cNvPr id="7" name="图片 6"/>
            <p:cNvPicPr>
              <a:picLocks noChangeAspect="1"/>
            </p:cNvPicPr>
            <p:nvPr/>
          </p:nvPicPr>
          <p:blipFill>
            <a:blip r:embed="rId3"/>
            <a:stretch>
              <a:fillRect/>
            </a:stretch>
          </p:blipFill>
          <p:spPr>
            <a:xfrm>
              <a:off x="9462" y="4511"/>
              <a:ext cx="3436" cy="577"/>
            </a:xfrm>
            <a:prstGeom prst="rect">
              <a:avLst/>
            </a:prstGeom>
          </p:spPr>
        </p:pic>
      </p:grpSp>
      <p:pic>
        <p:nvPicPr>
          <p:cNvPr id="9" name="图片 8"/>
          <p:cNvPicPr>
            <a:picLocks noChangeAspect="1"/>
          </p:cNvPicPr>
          <p:nvPr/>
        </p:nvPicPr>
        <p:blipFill>
          <a:blip r:embed="rId4"/>
          <a:stretch>
            <a:fillRect/>
          </a:stretch>
        </p:blipFill>
        <p:spPr>
          <a:xfrm>
            <a:off x="911860" y="4286250"/>
            <a:ext cx="7315200" cy="99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2950845" y="3681730"/>
            <a:ext cx="4000500" cy="923925"/>
          </a:xfrm>
          <a:prstGeom prst="rect">
            <a:avLst/>
          </a:prstGeom>
        </p:spPr>
      </p:pic>
      <p:sp>
        <p:nvSpPr>
          <p:cNvPr id="5" name="文本框 4"/>
          <p:cNvSpPr txBox="1"/>
          <p:nvPr/>
        </p:nvSpPr>
        <p:spPr>
          <a:xfrm>
            <a:off x="271780" y="758825"/>
            <a:ext cx="7957820" cy="5354320"/>
          </a:xfrm>
          <a:prstGeom prst="rect">
            <a:avLst/>
          </a:prstGeom>
          <a:noFill/>
        </p:spPr>
        <p:txBody>
          <a:bodyPr wrap="square" rtlCol="0" anchor="t">
            <a:spAutoFit/>
          </a:bodyPr>
          <a:p>
            <a:pPr marL="285750" indent="-285750">
              <a:buFont typeface="Wingdings" panose="05000000000000000000" charset="0"/>
              <a:buChar char="n"/>
            </a:pPr>
            <a:r>
              <a:rPr lang="zh-CN" altLang="en-US"/>
              <a:t>One of the key components of Adam is that it uses exponential weighted moving averages</a:t>
            </a:r>
            <a:r>
              <a:rPr lang="en-US" altLang="zh-CN"/>
              <a:t> </a:t>
            </a:r>
            <a:r>
              <a:rPr lang="zh-CN" altLang="en-US"/>
              <a:t>to obtain an estimate of both the momentum and also the second moment of the gradient.</a:t>
            </a: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r>
              <a:rPr lang="en-US" altLang="zh-CN"/>
              <a:t>Common choices:</a:t>
            </a: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r>
              <a:rPr lang="en-US" altLang="zh-CN"/>
              <a:t>Normalized state variables:</a:t>
            </a: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r>
              <a:rPr lang="en-US" altLang="zh-CN"/>
              <a:t>Rescale the gradient:</a:t>
            </a: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r>
              <a:rPr lang="en-US" altLang="zh-CN"/>
              <a:t>A simple update of the form</a:t>
            </a:r>
            <a:endParaRPr lang="en-US" altLang="zh-CN"/>
          </a:p>
        </p:txBody>
      </p:sp>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Adam</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2"/>
          <a:stretch>
            <a:fillRect/>
          </a:stretch>
        </p:blipFill>
        <p:spPr>
          <a:xfrm>
            <a:off x="2846705" y="1600835"/>
            <a:ext cx="3609975" cy="1000125"/>
          </a:xfrm>
          <a:prstGeom prst="rect">
            <a:avLst/>
          </a:prstGeom>
        </p:spPr>
      </p:pic>
      <p:pic>
        <p:nvPicPr>
          <p:cNvPr id="6" name="图片 5"/>
          <p:cNvPicPr>
            <a:picLocks noChangeAspect="1"/>
          </p:cNvPicPr>
          <p:nvPr/>
        </p:nvPicPr>
        <p:blipFill>
          <a:blip r:embed="rId3"/>
          <a:stretch>
            <a:fillRect/>
          </a:stretch>
        </p:blipFill>
        <p:spPr>
          <a:xfrm>
            <a:off x="3094355" y="2941320"/>
            <a:ext cx="3114675" cy="400050"/>
          </a:xfrm>
          <a:prstGeom prst="rect">
            <a:avLst/>
          </a:prstGeom>
        </p:spPr>
      </p:pic>
      <p:pic>
        <p:nvPicPr>
          <p:cNvPr id="8" name="图片 7"/>
          <p:cNvPicPr>
            <a:picLocks noChangeAspect="1"/>
          </p:cNvPicPr>
          <p:nvPr/>
        </p:nvPicPr>
        <p:blipFill>
          <a:blip r:embed="rId4"/>
          <a:stretch>
            <a:fillRect/>
          </a:stretch>
        </p:blipFill>
        <p:spPr>
          <a:xfrm>
            <a:off x="2846705" y="4805045"/>
            <a:ext cx="2219325" cy="962025"/>
          </a:xfrm>
          <a:prstGeom prst="rect">
            <a:avLst/>
          </a:prstGeom>
        </p:spPr>
      </p:pic>
      <p:pic>
        <p:nvPicPr>
          <p:cNvPr id="9" name="图片 8"/>
          <p:cNvPicPr>
            <a:picLocks noChangeAspect="1"/>
          </p:cNvPicPr>
          <p:nvPr/>
        </p:nvPicPr>
        <p:blipFill>
          <a:blip r:embed="rId5"/>
          <a:stretch>
            <a:fillRect/>
          </a:stretch>
        </p:blipFill>
        <p:spPr>
          <a:xfrm>
            <a:off x="2950845" y="6113145"/>
            <a:ext cx="2028825" cy="514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Adam</a:t>
              </a:r>
              <a:endParaRPr lang="en-US" sz="2775">
                <a:solidFill>
                  <a:srgbClr val="FFFFFF"/>
                </a:solidFill>
                <a:latin typeface="Arial" panose="020B0604020202020204"/>
                <a:sym typeface="+mn-ea"/>
              </a:endParaRPr>
            </a:p>
          </p:txBody>
        </p:sp>
      </p:grpSp>
      <p:sp>
        <p:nvSpPr>
          <p:cNvPr id="2" name="文本框 1"/>
          <p:cNvSpPr txBox="1"/>
          <p:nvPr/>
        </p:nvSpPr>
        <p:spPr>
          <a:xfrm>
            <a:off x="787400" y="1426845"/>
            <a:ext cx="7690485" cy="3784600"/>
          </a:xfrm>
          <a:prstGeom prst="rect">
            <a:avLst/>
          </a:prstGeom>
          <a:noFill/>
        </p:spPr>
        <p:txBody>
          <a:bodyPr wrap="square" rtlCol="0" anchor="t">
            <a:spAutoFit/>
          </a:bodyPr>
          <a:p>
            <a:pPr marL="285750" indent="-285750" algn="just">
              <a:buFont typeface="Wingdings" panose="05000000000000000000" charset="0"/>
              <a:buChar char="n"/>
            </a:pPr>
            <a:r>
              <a:rPr lang="zh-CN" altLang="en-US" sz="2000"/>
              <a:t>Adam combines features of many optimization algorithms into a fairly robust update rule.</a:t>
            </a:r>
            <a:endParaRPr lang="zh-CN" altLang="en-US" sz="2000"/>
          </a:p>
          <a:p>
            <a:pPr marL="285750" indent="-285750" algn="just">
              <a:buFont typeface="Wingdings" panose="05000000000000000000" charset="0"/>
              <a:buChar char="n"/>
            </a:pPr>
            <a:endParaRPr lang="zh-CN" altLang="en-US" sz="2000"/>
          </a:p>
          <a:p>
            <a:pPr marL="285750" indent="-285750" algn="just">
              <a:buFont typeface="Wingdings" panose="05000000000000000000" charset="0"/>
              <a:buChar char="n"/>
            </a:pPr>
            <a:r>
              <a:rPr lang="zh-CN" altLang="en-US" sz="2000"/>
              <a:t>Created on the basis of RMSProp, Adam also uses EWMA on the minibatch stochastic gradient.</a:t>
            </a:r>
            <a:endParaRPr lang="zh-CN" altLang="en-US" sz="2000"/>
          </a:p>
          <a:p>
            <a:pPr marL="285750" indent="-285750" algn="just">
              <a:buFont typeface="Wingdings" panose="05000000000000000000" charset="0"/>
              <a:buChar char="n"/>
            </a:pPr>
            <a:endParaRPr lang="zh-CN" altLang="en-US" sz="2000"/>
          </a:p>
          <a:p>
            <a:pPr marL="285750" indent="-285750" algn="just">
              <a:buFont typeface="Wingdings" panose="05000000000000000000" charset="0"/>
              <a:buChar char="n"/>
            </a:pPr>
            <a:r>
              <a:rPr lang="zh-CN" altLang="en-US" sz="2000"/>
              <a:t>Adam uses bias correction to adjust for a slow startup when estimating momentum and a second moment.</a:t>
            </a:r>
            <a:endParaRPr lang="zh-CN" altLang="en-US" sz="2000"/>
          </a:p>
          <a:p>
            <a:pPr marL="285750" indent="-285750" algn="just">
              <a:buFont typeface="Wingdings" panose="05000000000000000000" charset="0"/>
              <a:buChar char="n"/>
            </a:pPr>
            <a:endParaRPr lang="zh-CN" altLang="en-US" sz="2000"/>
          </a:p>
          <a:p>
            <a:pPr marL="285750" indent="-285750" algn="just">
              <a:buFont typeface="Wingdings" panose="05000000000000000000" charset="0"/>
              <a:buChar char="n"/>
            </a:pPr>
            <a:r>
              <a:rPr lang="zh-CN" altLang="en-US" sz="2000"/>
              <a:t>For gradients with significant variance we may encounter issues with convergence. They can be amended by using larger minibatches or by switching to an improved estimate </a:t>
            </a:r>
            <a:r>
              <a:rPr lang="en-US" altLang="zh-CN" sz="2000"/>
              <a:t>with</a:t>
            </a:r>
            <a:endParaRPr lang="en-US" altLang="zh-CN" sz="2000"/>
          </a:p>
        </p:txBody>
      </p:sp>
      <p:pic>
        <p:nvPicPr>
          <p:cNvPr id="5" name="图片 4"/>
          <p:cNvPicPr>
            <a:picLocks noChangeAspect="1"/>
          </p:cNvPicPr>
          <p:nvPr/>
        </p:nvPicPr>
        <p:blipFill>
          <a:blip r:embed="rId1"/>
          <a:stretch>
            <a:fillRect/>
          </a:stretch>
        </p:blipFill>
        <p:spPr>
          <a:xfrm>
            <a:off x="1989455" y="5313680"/>
            <a:ext cx="5286375" cy="600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Visualization of Attention</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1001395" y="1287145"/>
            <a:ext cx="7143750" cy="3790950"/>
          </a:xfrm>
          <a:prstGeom prst="rect">
            <a:avLst/>
          </a:prstGeom>
        </p:spPr>
      </p:pic>
      <p:sp>
        <p:nvSpPr>
          <p:cNvPr id="5" name="文本框 4"/>
          <p:cNvSpPr txBox="1"/>
          <p:nvPr/>
        </p:nvSpPr>
        <p:spPr>
          <a:xfrm>
            <a:off x="837565" y="5471795"/>
            <a:ext cx="7776210" cy="645160"/>
          </a:xfrm>
          <a:prstGeom prst="rect">
            <a:avLst/>
          </a:prstGeom>
          <a:noFill/>
        </p:spPr>
        <p:txBody>
          <a:bodyPr wrap="square" rtlCol="0" anchor="t">
            <a:spAutoFit/>
          </a:bodyPr>
          <a:p>
            <a:r>
              <a:rPr lang="zh-CN" altLang="en-US"/>
              <a:t>For demonstration, we consider a simple case where the attention weight is one only when the query and the key are the same; otherwise it is zero.</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Attention Cues</a:t>
              </a:r>
              <a:endParaRPr lang="en-US" sz="2775">
                <a:solidFill>
                  <a:srgbClr val="FFFFFF"/>
                </a:solidFill>
                <a:latin typeface="Arial" panose="020B0604020202020204"/>
                <a:sym typeface="+mn-ea"/>
              </a:endParaRPr>
            </a:p>
          </p:txBody>
        </p:sp>
      </p:grpSp>
      <p:sp>
        <p:nvSpPr>
          <p:cNvPr id="2" name="文本框 1"/>
          <p:cNvSpPr txBox="1"/>
          <p:nvPr/>
        </p:nvSpPr>
        <p:spPr>
          <a:xfrm>
            <a:off x="826135" y="1534160"/>
            <a:ext cx="7673340" cy="4399915"/>
          </a:xfrm>
          <a:prstGeom prst="rect">
            <a:avLst/>
          </a:prstGeom>
          <a:noFill/>
        </p:spPr>
        <p:txBody>
          <a:bodyPr wrap="square" rtlCol="0" anchor="t">
            <a:spAutoFit/>
          </a:bodyPr>
          <a:p>
            <a:pPr marL="342900" indent="-342900" algn="just">
              <a:buFont typeface="Wingdings" panose="05000000000000000000" charset="0"/>
              <a:buChar char="n"/>
            </a:pPr>
            <a:r>
              <a:rPr lang="zh-CN" altLang="en-US" sz="2000"/>
              <a:t>Human attention is a limited, valuable, and scarce resource.</a:t>
            </a:r>
            <a:endParaRPr lang="zh-CN" altLang="en-US" sz="2000"/>
          </a:p>
          <a:p>
            <a:pPr marL="342900" indent="-342900" algn="just">
              <a:buFont typeface="Wingdings" panose="05000000000000000000" charset="0"/>
              <a:buChar char="n"/>
            </a:pPr>
            <a:endParaRPr lang="zh-CN" altLang="en-US" sz="2000"/>
          </a:p>
          <a:p>
            <a:pPr marL="342900" indent="-342900" algn="just">
              <a:buFont typeface="Wingdings" panose="05000000000000000000" charset="0"/>
              <a:buChar char="n"/>
            </a:pPr>
            <a:r>
              <a:rPr lang="zh-CN" altLang="en-US" sz="2000"/>
              <a:t>Subjects selectively direct attention using both the nonvolitional and volitional cues. The former is based on saliency and the latter is task-dependent.</a:t>
            </a:r>
            <a:endParaRPr lang="zh-CN" altLang="en-US" sz="2000"/>
          </a:p>
          <a:p>
            <a:pPr marL="342900" indent="-342900" algn="just">
              <a:buFont typeface="Wingdings" panose="05000000000000000000" charset="0"/>
              <a:buChar char="n"/>
            </a:pPr>
            <a:endParaRPr lang="zh-CN" altLang="en-US" sz="2000"/>
          </a:p>
          <a:p>
            <a:pPr marL="342900" indent="-342900" algn="just">
              <a:buFont typeface="Wingdings" panose="05000000000000000000" charset="0"/>
              <a:buChar char="n"/>
            </a:pPr>
            <a:r>
              <a:rPr lang="zh-CN" altLang="en-US" sz="2000"/>
              <a:t>Attention mechanisms are different from fully-connected layers or pooling layers due to inclusion of the volitional cues.</a:t>
            </a:r>
            <a:endParaRPr lang="zh-CN" altLang="en-US" sz="2000"/>
          </a:p>
          <a:p>
            <a:pPr marL="342900" indent="-342900" algn="just">
              <a:buFont typeface="Wingdings" panose="05000000000000000000" charset="0"/>
              <a:buChar char="n"/>
            </a:pPr>
            <a:endParaRPr lang="zh-CN" altLang="en-US" sz="2000"/>
          </a:p>
          <a:p>
            <a:pPr marL="342900" indent="-342900" algn="just">
              <a:buFont typeface="Wingdings" panose="05000000000000000000" charset="0"/>
              <a:buChar char="n"/>
            </a:pPr>
            <a:r>
              <a:rPr lang="zh-CN" altLang="en-US" sz="2000"/>
              <a:t>Attention mechanisms bias selection over values (sensory inputs) via attention pooling, which incorporates queries (volitional cues) and keys (nonvolitional cues). Keys and values are paired.</a:t>
            </a:r>
            <a:endParaRPr lang="zh-CN" altLang="en-US" sz="2000"/>
          </a:p>
          <a:p>
            <a:pPr marL="342900" indent="-342900" algn="just">
              <a:buFont typeface="Wingdings" panose="05000000000000000000" charset="0"/>
              <a:buChar char="n"/>
            </a:pPr>
            <a:endParaRPr lang="zh-CN" altLang="en-US" sz="2000"/>
          </a:p>
          <a:p>
            <a:pPr marL="342900" indent="-342900" algn="just">
              <a:buFont typeface="Wingdings" panose="05000000000000000000" charset="0"/>
              <a:buChar char="n"/>
            </a:pPr>
            <a:r>
              <a:rPr lang="zh-CN" altLang="en-US" sz="2000"/>
              <a:t>We can visualize attention weights between queries and keys.</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4338955" y="2977515"/>
            <a:ext cx="4492625" cy="3063875"/>
          </a:xfrm>
          <a:prstGeom prst="rect">
            <a:avLst/>
          </a:prstGeom>
        </p:spPr>
      </p:pic>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Attention Pooling: Average Pooling</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2"/>
          <a:stretch>
            <a:fillRect/>
          </a:stretch>
        </p:blipFill>
        <p:spPr>
          <a:xfrm>
            <a:off x="168275" y="854075"/>
            <a:ext cx="8809355" cy="621665"/>
          </a:xfrm>
          <a:prstGeom prst="rect">
            <a:avLst/>
          </a:prstGeom>
        </p:spPr>
      </p:pic>
      <p:sp>
        <p:nvSpPr>
          <p:cNvPr id="6" name="文本框 5"/>
          <p:cNvSpPr txBox="1"/>
          <p:nvPr/>
        </p:nvSpPr>
        <p:spPr>
          <a:xfrm>
            <a:off x="482600" y="1859915"/>
            <a:ext cx="3856355" cy="3415030"/>
          </a:xfrm>
          <a:prstGeom prst="rect">
            <a:avLst/>
          </a:prstGeom>
          <a:noFill/>
        </p:spPr>
        <p:txBody>
          <a:bodyPr wrap="square" rtlCol="0" anchor="t">
            <a:spAutoFit/>
          </a:bodyPr>
          <a:p>
            <a:pPr marL="285750" indent="-285750" algn="just">
              <a:buFont typeface="Wingdings" panose="05000000000000000000" charset="0"/>
              <a:buChar char="n"/>
            </a:pPr>
            <a:r>
              <a:rPr lang="zh-CN" altLang="en-US"/>
              <a:t>we generate an artificial dataset according to the following nonlinear function with the noise term  𝜖:</a:t>
            </a: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r>
              <a:rPr lang="zh-CN" altLang="en-US"/>
              <a:t>We begin with perhaps the world's "dumbest" estimator for this regression problem: using average pooling to average over all the training outputs:</a:t>
            </a:r>
            <a:endParaRPr lang="zh-CN" altLang="en-US"/>
          </a:p>
        </p:txBody>
      </p:sp>
      <p:pic>
        <p:nvPicPr>
          <p:cNvPr id="5" name="图片 4"/>
          <p:cNvPicPr>
            <a:picLocks noChangeAspect="1"/>
          </p:cNvPicPr>
          <p:nvPr/>
        </p:nvPicPr>
        <p:blipFill>
          <a:blip r:embed="rId3"/>
          <a:stretch>
            <a:fillRect/>
          </a:stretch>
        </p:blipFill>
        <p:spPr>
          <a:xfrm>
            <a:off x="886460" y="3094355"/>
            <a:ext cx="3048000" cy="552450"/>
          </a:xfrm>
          <a:prstGeom prst="rect">
            <a:avLst/>
          </a:prstGeom>
        </p:spPr>
      </p:pic>
      <p:pic>
        <p:nvPicPr>
          <p:cNvPr id="8" name="图片 7"/>
          <p:cNvPicPr>
            <a:picLocks noChangeAspect="1"/>
          </p:cNvPicPr>
          <p:nvPr/>
        </p:nvPicPr>
        <p:blipFill>
          <a:blip r:embed="rId4"/>
          <a:stretch>
            <a:fillRect/>
          </a:stretch>
        </p:blipFill>
        <p:spPr>
          <a:xfrm>
            <a:off x="995680" y="5492750"/>
            <a:ext cx="2019300" cy="904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Attention Pooling: Nonparametric Attention Pooling</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2720975" y="1314450"/>
            <a:ext cx="3543300" cy="1057275"/>
          </a:xfrm>
          <a:prstGeom prst="rect">
            <a:avLst/>
          </a:prstGeom>
        </p:spPr>
      </p:pic>
      <p:sp>
        <p:nvSpPr>
          <p:cNvPr id="5" name="文本框 4"/>
          <p:cNvSpPr txBox="1"/>
          <p:nvPr/>
        </p:nvSpPr>
        <p:spPr>
          <a:xfrm>
            <a:off x="450215" y="836295"/>
            <a:ext cx="7853680" cy="3415030"/>
          </a:xfrm>
          <a:prstGeom prst="rect">
            <a:avLst/>
          </a:prstGeom>
          <a:noFill/>
        </p:spPr>
        <p:txBody>
          <a:bodyPr wrap="square" rtlCol="0" anchor="t">
            <a:spAutoFit/>
          </a:bodyPr>
          <a:p>
            <a:pPr marL="285750" indent="-285750">
              <a:buFont typeface="Wingdings" panose="05000000000000000000" charset="0"/>
              <a:buChar char="n"/>
            </a:pPr>
            <a:r>
              <a:rPr lang="zh-CN" altLang="en-US"/>
              <a:t>A better </a:t>
            </a:r>
            <a:r>
              <a:rPr lang="en-US" altLang="zh-CN"/>
              <a:t>idea is</a:t>
            </a:r>
            <a:r>
              <a:rPr lang="zh-CN" altLang="en-US"/>
              <a:t> to weigh the outputs according to their input locations:</a:t>
            </a: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r>
              <a:rPr lang="en-US" altLang="zh-CN"/>
              <a:t>A</a:t>
            </a:r>
            <a:r>
              <a:rPr lang="zh-CN" altLang="en-US"/>
              <a:t> more generalized form of attention pooling</a:t>
            </a:r>
            <a:r>
              <a:rPr lang="en-US" altLang="zh-CN"/>
              <a:t>:</a:t>
            </a: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endParaRPr lang="en-US" altLang="zh-CN"/>
          </a:p>
          <a:p>
            <a:pPr marL="285750" indent="-285750">
              <a:buFont typeface="Wingdings" panose="05000000000000000000" charset="0"/>
              <a:buChar char="n"/>
            </a:pPr>
            <a:r>
              <a:rPr lang="en-US" altLang="zh-CN"/>
              <a:t>Consider a Gaussian kernel</a:t>
            </a:r>
            <a:endParaRPr lang="en-US" altLang="zh-CN"/>
          </a:p>
        </p:txBody>
      </p:sp>
      <p:pic>
        <p:nvPicPr>
          <p:cNvPr id="6" name="图片 5"/>
          <p:cNvPicPr>
            <a:picLocks noChangeAspect="1"/>
          </p:cNvPicPr>
          <p:nvPr/>
        </p:nvPicPr>
        <p:blipFill>
          <a:blip r:embed="rId2"/>
          <a:stretch>
            <a:fillRect/>
          </a:stretch>
        </p:blipFill>
        <p:spPr>
          <a:xfrm>
            <a:off x="6806565" y="1671955"/>
            <a:ext cx="1304925" cy="342900"/>
          </a:xfrm>
          <a:prstGeom prst="rect">
            <a:avLst/>
          </a:prstGeom>
        </p:spPr>
      </p:pic>
      <p:sp>
        <p:nvSpPr>
          <p:cNvPr id="7" name="文本框 6"/>
          <p:cNvSpPr txBox="1"/>
          <p:nvPr/>
        </p:nvSpPr>
        <p:spPr>
          <a:xfrm>
            <a:off x="727075" y="1458595"/>
            <a:ext cx="2054860" cy="645160"/>
          </a:xfrm>
          <a:prstGeom prst="rect">
            <a:avLst/>
          </a:prstGeom>
          <a:noFill/>
        </p:spPr>
        <p:txBody>
          <a:bodyPr wrap="square" rtlCol="0" anchor="t">
            <a:spAutoFit/>
          </a:bodyPr>
          <a:p>
            <a:r>
              <a:rPr lang="zh-CN" altLang="en-US" b="1">
                <a:solidFill>
                  <a:srgbClr val="FF0000"/>
                </a:solidFill>
              </a:rPr>
              <a:t>Nadaraya-Watson kernel regression</a:t>
            </a:r>
            <a:endParaRPr lang="zh-CN" altLang="en-US" b="1">
              <a:solidFill>
                <a:srgbClr val="FF0000"/>
              </a:solidFill>
            </a:endParaRPr>
          </a:p>
        </p:txBody>
      </p:sp>
      <p:pic>
        <p:nvPicPr>
          <p:cNvPr id="8" name="图片 7"/>
          <p:cNvPicPr>
            <a:picLocks noChangeAspect="1"/>
          </p:cNvPicPr>
          <p:nvPr/>
        </p:nvPicPr>
        <p:blipFill>
          <a:blip r:embed="rId3"/>
          <a:stretch>
            <a:fillRect/>
          </a:stretch>
        </p:blipFill>
        <p:spPr>
          <a:xfrm>
            <a:off x="975360" y="3059430"/>
            <a:ext cx="2476500" cy="838200"/>
          </a:xfrm>
          <a:prstGeom prst="rect">
            <a:avLst/>
          </a:prstGeom>
        </p:spPr>
      </p:pic>
      <p:pic>
        <p:nvPicPr>
          <p:cNvPr id="9" name="图片 8"/>
          <p:cNvPicPr>
            <a:picLocks noChangeAspect="1"/>
          </p:cNvPicPr>
          <p:nvPr/>
        </p:nvPicPr>
        <p:blipFill>
          <a:blip r:embed="rId4"/>
          <a:stretch>
            <a:fillRect/>
          </a:stretch>
        </p:blipFill>
        <p:spPr>
          <a:xfrm>
            <a:off x="4899660" y="2955290"/>
            <a:ext cx="3848735" cy="2200275"/>
          </a:xfrm>
          <a:prstGeom prst="rect">
            <a:avLst/>
          </a:prstGeom>
        </p:spPr>
      </p:pic>
      <p:pic>
        <p:nvPicPr>
          <p:cNvPr id="10" name="图片 9"/>
          <p:cNvPicPr>
            <a:picLocks noChangeAspect="1"/>
          </p:cNvPicPr>
          <p:nvPr/>
        </p:nvPicPr>
        <p:blipFill>
          <a:blip r:embed="rId5"/>
          <a:stretch>
            <a:fillRect/>
          </a:stretch>
        </p:blipFill>
        <p:spPr>
          <a:xfrm>
            <a:off x="5036820" y="5244465"/>
            <a:ext cx="3954145" cy="257175"/>
          </a:xfrm>
          <a:prstGeom prst="rect">
            <a:avLst/>
          </a:prstGeom>
        </p:spPr>
      </p:pic>
      <p:pic>
        <p:nvPicPr>
          <p:cNvPr id="11" name="图片 10"/>
          <p:cNvPicPr>
            <a:picLocks noChangeAspect="1"/>
          </p:cNvPicPr>
          <p:nvPr/>
        </p:nvPicPr>
        <p:blipFill>
          <a:blip r:embed="rId6"/>
          <a:stretch>
            <a:fillRect/>
          </a:stretch>
        </p:blipFill>
        <p:spPr>
          <a:xfrm>
            <a:off x="874395" y="4444365"/>
            <a:ext cx="3743325" cy="215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Nonparametric Attention Pooling</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364490" y="1906905"/>
            <a:ext cx="4251960" cy="3174365"/>
          </a:xfrm>
          <a:prstGeom prst="rect">
            <a:avLst/>
          </a:prstGeom>
        </p:spPr>
      </p:pic>
      <p:pic>
        <p:nvPicPr>
          <p:cNvPr id="5" name="图片 4"/>
          <p:cNvPicPr>
            <a:picLocks noChangeAspect="1"/>
          </p:cNvPicPr>
          <p:nvPr/>
        </p:nvPicPr>
        <p:blipFill>
          <a:blip r:embed="rId2"/>
          <a:stretch>
            <a:fillRect/>
          </a:stretch>
        </p:blipFill>
        <p:spPr>
          <a:xfrm>
            <a:off x="4881245" y="1906905"/>
            <a:ext cx="3867785" cy="2921000"/>
          </a:xfrm>
          <a:prstGeom prst="rect">
            <a:avLst/>
          </a:prstGeom>
        </p:spPr>
      </p:pic>
      <p:sp>
        <p:nvSpPr>
          <p:cNvPr id="6" name="文本框 5"/>
          <p:cNvSpPr txBox="1"/>
          <p:nvPr/>
        </p:nvSpPr>
        <p:spPr>
          <a:xfrm>
            <a:off x="5796280" y="4900930"/>
            <a:ext cx="2037715" cy="368300"/>
          </a:xfrm>
          <a:prstGeom prst="rect">
            <a:avLst/>
          </a:prstGeom>
          <a:noFill/>
        </p:spPr>
        <p:txBody>
          <a:bodyPr wrap="square" rtlCol="0" anchor="t">
            <a:spAutoFit/>
          </a:bodyPr>
          <a:p>
            <a:r>
              <a:rPr lang="en-US" altLang="zh-CN">
                <a:solidFill>
                  <a:srgbClr val="FF0000"/>
                </a:solidFill>
              </a:rPr>
              <a:t>A</a:t>
            </a:r>
            <a:r>
              <a:rPr lang="zh-CN" altLang="en-US">
                <a:solidFill>
                  <a:srgbClr val="FF0000"/>
                </a:solidFill>
              </a:rPr>
              <a:t>ttention weights</a:t>
            </a:r>
            <a:endParaRPr lang="zh-CN" altLang="en-US">
              <a:solidFill>
                <a:srgbClr val="FF0000"/>
              </a:solidFill>
            </a:endParaRPr>
          </a:p>
        </p:txBody>
      </p:sp>
      <p:grpSp>
        <p:nvGrpSpPr>
          <p:cNvPr id="9" name="组合 8"/>
          <p:cNvGrpSpPr/>
          <p:nvPr/>
        </p:nvGrpSpPr>
        <p:grpSpPr>
          <a:xfrm>
            <a:off x="836295" y="5412105"/>
            <a:ext cx="6189980" cy="838200"/>
            <a:chOff x="1317" y="8523"/>
            <a:chExt cx="9748" cy="1320"/>
          </a:xfrm>
        </p:grpSpPr>
        <p:pic>
          <p:nvPicPr>
            <p:cNvPr id="8" name="图片 7"/>
            <p:cNvPicPr>
              <a:picLocks noChangeAspect="1"/>
            </p:cNvPicPr>
            <p:nvPr/>
          </p:nvPicPr>
          <p:blipFill>
            <a:blip r:embed="rId3"/>
            <a:stretch>
              <a:fillRect/>
            </a:stretch>
          </p:blipFill>
          <p:spPr>
            <a:xfrm>
              <a:off x="1317" y="8523"/>
              <a:ext cx="3900" cy="1320"/>
            </a:xfrm>
            <a:prstGeom prst="rect">
              <a:avLst/>
            </a:prstGeom>
          </p:spPr>
        </p:pic>
        <p:pic>
          <p:nvPicPr>
            <p:cNvPr id="7" name="图片 6"/>
            <p:cNvPicPr>
              <a:picLocks noChangeAspect="1"/>
            </p:cNvPicPr>
            <p:nvPr/>
          </p:nvPicPr>
          <p:blipFill>
            <a:blip r:embed="rId4"/>
            <a:stretch>
              <a:fillRect/>
            </a:stretch>
          </p:blipFill>
          <p:spPr>
            <a:xfrm>
              <a:off x="5081" y="8523"/>
              <a:ext cx="5985" cy="129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6765,&quot;width&quot;:9900}"/>
</p:tagLst>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9859</Words>
  <Application>WPS 文字</Application>
  <PresentationFormat>On-screen Show (4:3)</PresentationFormat>
  <Paragraphs>427</Paragraphs>
  <Slides>47</Slides>
  <Notes>32</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3</vt:i4>
      </vt:variant>
      <vt:variant>
        <vt:lpstr>幻灯片标题</vt:lpstr>
      </vt:variant>
      <vt:variant>
        <vt:i4>47</vt:i4>
      </vt:variant>
    </vt:vector>
  </HeadingPairs>
  <TitlesOfParts>
    <vt:vector size="71" baseType="lpstr">
      <vt:lpstr>Arial</vt:lpstr>
      <vt:lpstr>宋体</vt:lpstr>
      <vt:lpstr>Wingdings</vt:lpstr>
      <vt:lpstr>Arial</vt:lpstr>
      <vt:lpstr>Wingdings</vt:lpstr>
      <vt:lpstr>微软雅黑</vt:lpstr>
      <vt:lpstr>汉仪旗黑</vt:lpstr>
      <vt:lpstr>宋体</vt:lpstr>
      <vt:lpstr>Arial Unicode MS</vt:lpstr>
      <vt:lpstr>Calibri</vt:lpstr>
      <vt:lpstr>Helvetica Neue</vt:lpstr>
      <vt:lpstr>等线</vt:lpstr>
      <vt:lpstr>汉仪中等线KW</vt:lpstr>
      <vt:lpstr>BatangChe</vt:lpstr>
      <vt:lpstr>Apple SD Gothic Neo</vt:lpstr>
      <vt:lpstr>STIX Two Math</vt:lpstr>
      <vt:lpstr>Calibri Light</vt:lpstr>
      <vt:lpstr>PMingLiU</vt:lpstr>
      <vt:lpstr>宋体-繁</vt:lpstr>
      <vt:lpstr>Office 佈景主題</vt:lpstr>
      <vt:lpstr>1_Office 佈景主題</vt:lpstr>
      <vt:lpstr>Equation.Ribbit</vt:lpstr>
      <vt:lpstr>Equation.Ribbit</vt:lpstr>
      <vt:lpstr>Equation.Ribbit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Daniel</cp:lastModifiedBy>
  <cp:revision>367</cp:revision>
  <dcterms:created xsi:type="dcterms:W3CDTF">2023-03-19T05:24:46Z</dcterms:created>
  <dcterms:modified xsi:type="dcterms:W3CDTF">2023-03-19T05:24:46Z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E130ABA140F7E9919E9C1664D35642EB</vt:lpwstr>
  </property>
  <property fmtid="{D5CDD505-2E9C-101B-9397-08002B2CF9AE}" pid="3" name="KSOProductBuildVer">
    <vt:lpwstr>2052-5.0.0.7550</vt:lpwstr>
  </property>
</Properties>
</file>