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</p:sldMasterIdLst>
  <p:notesMasterIdLst>
    <p:notesMasterId r:id="rId12"/>
  </p:notesMasterIdLst>
  <p:sldIdLst>
    <p:sldId id="267" r:id="rId4"/>
    <p:sldId id="268" r:id="rId5"/>
    <p:sldId id="278" r:id="rId6"/>
    <p:sldId id="282" r:id="rId7"/>
    <p:sldId id="279" r:id="rId8"/>
    <p:sldId id="309" r:id="rId9"/>
    <p:sldId id="308" r:id="rId10"/>
    <p:sldId id="294" r:id="rId11"/>
    <p:sldId id="310" r:id="rId13"/>
    <p:sldId id="295" r:id="rId14"/>
    <p:sldId id="311" r:id="rId15"/>
    <p:sldId id="312" r:id="rId16"/>
    <p:sldId id="303" r:id="rId17"/>
    <p:sldId id="277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40" y="88"/>
      </p:cViewPr>
      <p:guideLst>
        <p:guide orient="horz" pos="2160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106680" y="1122679"/>
            <a:ext cx="11951335" cy="2570431"/>
          </a:xfrm>
        </p:spPr>
        <p:txBody>
          <a:bodyPr>
            <a:normAutofit fontScale="90000"/>
          </a:bodyPr>
          <a:lstStyle/>
          <a:p>
            <a:b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/>
            </a:br>
            <a:r>
              <a:rPr lang="en-US" altLang="zh-CN" dirty="0"/>
              <a:t>Privileged Features Distillation at Taobao Recommendations</a:t>
            </a:r>
            <a:br>
              <a:rPr lang="en-US" altLang="zh-CN" dirty="0"/>
            </a:br>
            <a:r>
              <a:rPr lang="en-US" altLang="zh-CN" dirty="0"/>
              <a:t>						--</a:t>
            </a:r>
            <a:r>
              <a:rPr lang="en-US" altLang="zh-CN" sz="3600" dirty="0"/>
              <a:t>KDD 2020 Accept Paper</a:t>
            </a:r>
            <a:endParaRPr lang="en-US" altLang="zh-CN" sz="36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876425" y="3579495"/>
            <a:ext cx="7847330" cy="1696720"/>
          </a:xfrm>
        </p:spPr>
        <p:txBody>
          <a:bodyPr>
            <a:normAutofit fontScale="70000"/>
          </a:bodyPr>
          <a:lstStyle/>
          <a:p>
            <a:r>
              <a:rPr lang="en-US" altLang="zh-CN" dirty="0"/>
              <a:t>Team Students: Jiang Yuchen, Li Yuanzhao, Chen Jiyuan, Shang Jihao</a:t>
            </a:r>
            <a:endParaRPr lang="en-US" altLang="zh-CN" dirty="0"/>
          </a:p>
          <a:p>
            <a:r>
              <a:rPr lang="en-US" altLang="zh-CN" dirty="0"/>
              <a:t>Paper Writer:Chen Xu*, Quan Li*, Junfeng Ge, Jinyang Gao, Xiaoyong Yang, Changhua Pei, Fei Sun, Jian Wu,</a:t>
            </a:r>
            <a:endParaRPr lang="en-US" altLang="zh-CN" dirty="0"/>
          </a:p>
          <a:p>
            <a:r>
              <a:rPr lang="en-US" altLang="zh-CN" dirty="0"/>
              <a:t>Hanxiao Sun, and Wenwu Ou</a:t>
            </a:r>
            <a:endParaRPr lang="en-US" altLang="zh-CN" dirty="0"/>
          </a:p>
          <a:p>
            <a:r>
              <a:rPr lang="en-US" altLang="zh-CN" dirty="0"/>
              <a:t>Alibaba Group, Beijing, China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00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II. System Design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1455" y="1575435"/>
            <a:ext cx="4025900" cy="5068570"/>
          </a:xfrm>
        </p:spPr>
        <p:txBody>
          <a:bodyPr/>
          <a:lstStyle/>
          <a:p>
            <a:r>
              <a:rPr lang="en-US" altLang="zh-CN"/>
              <a:t>Unified Distillation</a:t>
            </a:r>
            <a:endParaRPr lang="en-US" altLang="zh-CN"/>
          </a:p>
          <a:p>
            <a:r>
              <a:rPr lang="en-US" altLang="zh-CN"/>
              <a:t>Training the whole network with PFD+MD</a:t>
            </a:r>
            <a:endParaRPr lang="en-US" altLang="zh-CN"/>
          </a:p>
          <a:p>
            <a:r>
              <a:rPr lang="en-US" altLang="zh-CN"/>
              <a:t>The training results which are finished offline will be provided for student network 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070" y="887730"/>
            <a:ext cx="7821930" cy="39662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74360" y="5506720"/>
            <a:ext cx="5292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Figure.6 Unified Distillation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5" y="284480"/>
            <a:ext cx="3593465" cy="132588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j-lt"/>
                <a:sym typeface="+mn-ea"/>
              </a:rPr>
              <a:t>III. Experiment</a:t>
            </a:r>
            <a:endParaRPr lang="en-US" altLang="zh-CN" sz="3200" dirty="0">
              <a:solidFill>
                <a:schemeClr val="bg1"/>
              </a:solidFill>
              <a:cs typeface="+mj-lt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03655" y="6019800"/>
            <a:ext cx="4095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Figure.7  CTR’s AUC of different methods</a:t>
            </a:r>
            <a:endParaRPr lang="en-US" sz="2000"/>
          </a:p>
        </p:txBody>
      </p:sp>
      <p:sp>
        <p:nvSpPr>
          <p:cNvPr id="18" name="文本框 17"/>
          <p:cNvSpPr txBox="1"/>
          <p:nvPr/>
        </p:nvSpPr>
        <p:spPr>
          <a:xfrm>
            <a:off x="10053320" y="3439160"/>
            <a:ext cx="21386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Figure.8 CVR’ AUC of different methods </a:t>
            </a:r>
            <a:endParaRPr 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" y="1517650"/>
            <a:ext cx="4826000" cy="4502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0" y="0"/>
            <a:ext cx="4962525" cy="1638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075" y="1517650"/>
            <a:ext cx="3522345" cy="4986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5" y="284480"/>
            <a:ext cx="3593465" cy="132588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j-lt"/>
                <a:sym typeface="+mn-ea"/>
              </a:rPr>
              <a:t>III. Experiment</a:t>
            </a:r>
            <a:endParaRPr lang="en-US" altLang="zh-CN" sz="3200" dirty="0">
              <a:solidFill>
                <a:schemeClr val="bg1"/>
              </a:solidFill>
              <a:cs typeface="+mj-lt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7435" y="2757170"/>
            <a:ext cx="27260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PFD + MD performs better than any other traditional model.</a:t>
            </a:r>
            <a:endParaRPr 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330" y="129540"/>
            <a:ext cx="6734810" cy="6661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20900" y="4657090"/>
            <a:ext cx="21386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Figure.9 Explanation of experiment result</a:t>
            </a:r>
            <a:endParaRPr 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5" y="284480"/>
            <a:ext cx="3593465" cy="132588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j-lt"/>
                <a:sym typeface="+mn-ea"/>
              </a:rPr>
              <a:t>IV. Summary</a:t>
            </a:r>
            <a:endParaRPr lang="en-US" altLang="zh-CN" sz="3200" dirty="0">
              <a:solidFill>
                <a:schemeClr val="bg1"/>
              </a:solidFill>
              <a:cs typeface="+mj-lt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675" y="2522220"/>
            <a:ext cx="67398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This model successfully takes use of </a:t>
            </a:r>
            <a:r>
              <a:rPr lang="en-US" sz="2000" b="1"/>
              <a:t>privileged features</a:t>
            </a:r>
            <a:r>
              <a:rPr lang="en-US" sz="2000"/>
              <a:t> in recommend system and  and get a better performance both theoretically and practically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This kind of model may also be used in not only recommend system but also other field which also need to take use of </a:t>
            </a:r>
            <a:r>
              <a:rPr lang="en-US" sz="2000" b="1"/>
              <a:t>posterior data</a:t>
            </a:r>
            <a:endParaRPr lang="en-US" sz="20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565" y="2106930"/>
            <a:ext cx="4697730" cy="2644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66000" y="4908550"/>
            <a:ext cx="4220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Figure.10 E-Life</a:t>
            </a:r>
            <a:endParaRPr 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Reference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https://developer.aliyun.com/article/768970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[2]</a:t>
            </a:r>
            <a:r>
              <a:rPr lang="en-US" altLang="zh-CN"/>
              <a:t>https://www.bilibili.com/video/BV1s7411h7K2?from=search&amp;seid=18388162510226540460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文本框 1"/>
          <p:cNvSpPr txBox="1"/>
          <p:nvPr/>
        </p:nvSpPr>
        <p:spPr>
          <a:xfrm>
            <a:off x="1748790" y="2708275"/>
            <a:ext cx="89846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>
                <a:solidFill>
                  <a:schemeClr val="bg1"/>
                </a:solidFill>
              </a:rPr>
              <a:t>Thanks for watching</a:t>
            </a:r>
            <a:r>
              <a:rPr lang="zh-CN" altLang="en-US" sz="8000">
                <a:solidFill>
                  <a:schemeClr val="bg1"/>
                </a:solidFill>
              </a:rPr>
              <a:t>！</a:t>
            </a:r>
            <a:endParaRPr lang="zh-CN" altLang="en-US" sz="8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Outline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UcPeriod"/>
            </a:pPr>
            <a:r>
              <a:rPr lang="en-US" altLang="zh-CN" dirty="0"/>
              <a:t>Background</a:t>
            </a:r>
            <a:endParaRPr lang="en-US" altLang="zh-CN" dirty="0"/>
          </a:p>
          <a:p>
            <a:pPr marL="571500" indent="-571500">
              <a:buAutoNum type="romanUcPeriod"/>
            </a:pPr>
            <a:r>
              <a:rPr lang="en-US" altLang="zh-CN" dirty="0"/>
              <a:t>System Design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IV.   Experiment Result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V.    Summary</a:t>
            </a:r>
            <a:endParaRPr lang="en-US" altLang="zh-CN" dirty="0"/>
          </a:p>
          <a:p>
            <a:pPr marL="571500" indent="-571500">
              <a:buAutoNum type="romanUcPeriod"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00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I. Background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615" y="1825625"/>
            <a:ext cx="5003307" cy="4351338"/>
          </a:xfrm>
        </p:spPr>
        <p:txBody>
          <a:bodyPr/>
          <a:lstStyle/>
          <a:p>
            <a:r>
              <a:rPr lang="en-US" altLang="zh-CN" dirty="0"/>
              <a:t>Nowadays, e-commerce plays an important role in our daily life, especially during COVID-19 period.</a:t>
            </a:r>
            <a:endParaRPr lang="en-US" altLang="zh-CN" dirty="0"/>
          </a:p>
          <a:p>
            <a:r>
              <a:rPr lang="en-US" altLang="zh-CN" dirty="0"/>
              <a:t>Thus, building a efficient recommend system is important for companies.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205095" y="5902960"/>
            <a:ext cx="5310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Figure.1 Recommend System in ZhiHu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570" y="48895"/>
            <a:ext cx="2771775" cy="58540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80525" y="1825625"/>
            <a:ext cx="25628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Two of them are about my major;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One of them is about my game in smartphone;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Other of them...I don’t know exactly.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00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I. Background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983680" cy="4351338"/>
          </a:xfrm>
        </p:spPr>
        <p:txBody>
          <a:bodyPr/>
          <a:lstStyle/>
          <a:p>
            <a:r>
              <a:rPr lang="en-US" altLang="zh-CN" dirty="0"/>
              <a:t>However, it’s difficult to use priviledged features in general training model</a:t>
            </a:r>
            <a:endParaRPr lang="en-US" altLang="zh-CN" dirty="0"/>
          </a:p>
          <a:p>
            <a:r>
              <a:rPr lang="en-US" altLang="zh-CN" b="1" dirty="0"/>
              <a:t>Privileged Features(</a:t>
            </a:r>
            <a:r>
              <a:rPr lang="zh-CN" altLang="en-US" b="1" dirty="0"/>
              <a:t>优势特征</a:t>
            </a:r>
            <a:r>
              <a:rPr lang="en-US" altLang="zh-CN" b="1" dirty="0"/>
              <a:t>) means that the data which are discriminative but can only be extracted offline, which are only available at training time</a:t>
            </a:r>
            <a:endParaRPr lang="en-US" altLang="zh-CN" b="1" dirty="0"/>
          </a:p>
          <a:p>
            <a:r>
              <a:rPr lang="en-US" altLang="zh-CN" b="1" dirty="0"/>
              <a:t>These features essentially determine the upper-bound of the model performance.</a:t>
            </a:r>
            <a:endParaRPr lang="en-US" altLang="zh-CN" b="1" dirty="0"/>
          </a:p>
          <a:p>
            <a:r>
              <a:rPr lang="en-US" altLang="zh-CN" dirty="0"/>
              <a:t>How to make full use of priviledged features will make a change to final performance of recommand system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00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II. System Design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07" y="1575594"/>
            <a:ext cx="4813178" cy="4541837"/>
          </a:xfrm>
        </p:spPr>
        <p:txBody>
          <a:bodyPr>
            <a:normAutofit/>
          </a:bodyPr>
          <a:lstStyle/>
          <a:p>
            <a:r>
              <a:rPr lang="en-US" altLang="zh-CN" dirty="0"/>
              <a:t>Model distillation mainly focus on non-linear layers in Teacher Network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Privileged features distillation mainly focus on using both privileged features and regular features for Teacher Network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270415" y="5609978"/>
            <a:ext cx="4039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Figure.2 Two kinds of Distillation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635" y="344805"/>
            <a:ext cx="4387850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00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II. System Design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70415" y="5609978"/>
            <a:ext cx="4039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Figure.2 Two kinds of Distillation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635" y="344805"/>
            <a:ext cx="4387850" cy="512064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/>
        </p:nvSpPr>
        <p:spPr>
          <a:xfrm>
            <a:off x="258807" y="1635919"/>
            <a:ext cx="4813178" cy="4541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Compare with MTL(Multi-Task Learning), PFD(Privileged Features Distillation) mainly has two advantages.</a:t>
            </a:r>
            <a:endParaRPr lang="en-US" altLang="zh-CN" dirty="0"/>
          </a:p>
          <a:p>
            <a:r>
              <a:rPr lang="en-US" altLang="zh-CN" dirty="0"/>
              <a:t>On the one hand, the privileged features are combined in a more appropriate way for the prediction task. Generally, adding more privileged features will lead to more accurate predictions. </a:t>
            </a:r>
            <a:endParaRPr lang="en-US" altLang="zh-CN" dirty="0"/>
          </a:p>
          <a:p>
            <a:r>
              <a:rPr lang="en-US" altLang="zh-CN" dirty="0"/>
              <a:t>On the other hand, PFD only introduces one extra distillation loss no matter what the number of privileged features is, which is much easier to balance.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00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II. System Design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" y="1575435"/>
            <a:ext cx="5693410" cy="3133090"/>
          </a:xfrm>
        </p:spPr>
        <p:txBody>
          <a:bodyPr>
            <a:normAutofit/>
          </a:bodyPr>
          <a:lstStyle/>
          <a:p>
            <a:r>
              <a:rPr lang="en-US" altLang="zh-CN" dirty="0"/>
              <a:t>In e-commerce recommendations, one of the main aims is to maximize the Gross Merchandise Volume (GMV), which can be decomposed into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CTR(Click-Through Rate) ×       	CVR(ConVersion Rate) × Price.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5674360" y="5506720"/>
            <a:ext cx="5292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Figure.3 Overview of Taobao Recommend System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0" y="563880"/>
            <a:ext cx="4714875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00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II. System Design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00" y="1661795"/>
            <a:ext cx="4545330" cy="4239895"/>
          </a:xfrm>
        </p:spPr>
        <p:txBody>
          <a:bodyPr/>
          <a:lstStyle/>
          <a:p>
            <a:r>
              <a:rPr lang="en-US" altLang="zh-CN"/>
              <a:t>Distillation: Softmax with Temporature</a:t>
            </a:r>
            <a:endParaRPr lang="en-US" altLang="zh-CN"/>
          </a:p>
          <a:p>
            <a:r>
              <a:rPr lang="en-US" altLang="zh-CN"/>
              <a:t>Smooth the result of original softmax result</a:t>
            </a:r>
            <a:endParaRPr lang="en-US" altLang="zh-CN"/>
          </a:p>
          <a:p>
            <a:r>
              <a:rPr lang="en-US" altLang="zh-CN"/>
              <a:t>Help student to “think widely” about the input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095" y="250190"/>
            <a:ext cx="6889750" cy="4953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74360" y="5506720"/>
            <a:ext cx="5292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Figure.4 Softmax with Temporature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00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III. System Design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68880" y="5792470"/>
            <a:ext cx="5292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Figure.5 Example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65" y="1455420"/>
            <a:ext cx="8320405" cy="41090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3193</Words>
  <Application>WPS 演示</Application>
  <PresentationFormat>宽屏</PresentationFormat>
  <Paragraphs>107</Paragraphs>
  <Slides>15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Times New Roman</vt:lpstr>
      <vt:lpstr>Calibri Light</vt:lpstr>
      <vt:lpstr>Calibri</vt:lpstr>
      <vt:lpstr>Arial Unicode MS</vt:lpstr>
      <vt:lpstr>等线 Light</vt:lpstr>
      <vt:lpstr>等线</vt:lpstr>
      <vt:lpstr>Malgun Gothic</vt:lpstr>
      <vt:lpstr>Office 主题​​</vt:lpstr>
      <vt:lpstr>1_Office 主题​​</vt:lpstr>
      <vt:lpstr>    Epidemic Illness Risk Analyzing Model’s Design and Implementation 						--The First Project Inspection</vt:lpstr>
      <vt:lpstr>Outline</vt:lpstr>
      <vt:lpstr>I. Background</vt:lpstr>
      <vt:lpstr>I. Background</vt:lpstr>
      <vt:lpstr>II. Literature Review</vt:lpstr>
      <vt:lpstr>II. System Design</vt:lpstr>
      <vt:lpstr>II. System Design</vt:lpstr>
      <vt:lpstr>III. System Design</vt:lpstr>
      <vt:lpstr>III. System Design</vt:lpstr>
      <vt:lpstr>III. System Design</vt:lpstr>
      <vt:lpstr>III. Summary</vt:lpstr>
      <vt:lpstr>III. Experiment</vt:lpstr>
      <vt:lpstr>IV. Data Source       and Visualization</vt:lpstr>
      <vt:lpstr>Reference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活力朝气模板</dc:title>
  <dc:creator>SUSTech heyStudio</dc:creator>
  <cp:lastModifiedBy>2333</cp:lastModifiedBy>
  <cp:revision>77</cp:revision>
  <dcterms:created xsi:type="dcterms:W3CDTF">2019-10-15T12:38:00Z</dcterms:created>
  <dcterms:modified xsi:type="dcterms:W3CDTF">2021-04-15T17:45:56Z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2052-11.1.0.10359</vt:lpwstr>
  </property>
  <property fmtid="{D5CDD505-2E9C-101B-9397-08002B2CF9AE}" pid="3" name="ICV">
    <vt:lpwstr>C5B262FBDF5A405F8EC31829E9FB8E96</vt:lpwstr>
  </property>
</Properties>
</file>