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2"/>
  </p:sldMasterIdLst>
  <p:notesMasterIdLst>
    <p:notesMasterId r:id="rId18"/>
  </p:notesMasterIdLst>
  <p:sldIdLst>
    <p:sldId id="267" r:id="rId3"/>
    <p:sldId id="268" r:id="rId4"/>
    <p:sldId id="278" r:id="rId5"/>
    <p:sldId id="320" r:id="rId6"/>
    <p:sldId id="282" r:id="rId7"/>
    <p:sldId id="279" r:id="rId8"/>
    <p:sldId id="309" r:id="rId9"/>
    <p:sldId id="308" r:id="rId10"/>
    <p:sldId id="294" r:id="rId11"/>
    <p:sldId id="310" r:id="rId12"/>
    <p:sldId id="295" r:id="rId13"/>
    <p:sldId id="312" r:id="rId14"/>
    <p:sldId id="303" r:id="rId15"/>
    <p:sldId id="277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2">
          <p15:clr>
            <a:srgbClr val="A4A3A4"/>
          </p15:clr>
        </p15:guide>
        <p15:guide id="2" pos="3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2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44" y="88"/>
      </p:cViewPr>
      <p:guideLst>
        <p:guide orient="horz" pos="2122"/>
        <p:guide pos="3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00ADB-E45B-426D-9730-C9268C39E7A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F30BC-6899-4F55-B589-E24D17FF83A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00ADB-E45B-426D-9730-C9268C39E7A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F30BC-6899-4F55-B589-E24D17FF83A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106680" y="1122679"/>
            <a:ext cx="11951335" cy="2570431"/>
          </a:xfrm>
        </p:spPr>
        <p:txBody>
          <a:bodyPr>
            <a:normAutofit fontScale="90000"/>
          </a:bodyPr>
          <a:lstStyle/>
          <a:p>
            <a:b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dirty="0"/>
            </a:br>
            <a:r>
              <a:rPr lang="en-US" altLang="zh-CN" dirty="0"/>
              <a:t>Privileged Features Distillation at Taobao Recommendations</a:t>
            </a:r>
            <a:br>
              <a:rPr lang="en-US" altLang="zh-CN" dirty="0"/>
            </a:br>
            <a:r>
              <a:rPr lang="en-US" altLang="zh-CN" dirty="0"/>
              <a:t>						--</a:t>
            </a:r>
            <a:r>
              <a:rPr lang="en-US" altLang="zh-CN" sz="3600" dirty="0"/>
              <a:t>KDD 2020 Accept Paper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1876425" y="3579495"/>
            <a:ext cx="7847330" cy="1696720"/>
          </a:xfrm>
        </p:spPr>
        <p:txBody>
          <a:bodyPr>
            <a:normAutofit fontScale="70000"/>
          </a:bodyPr>
          <a:lstStyle/>
          <a:p>
            <a:r>
              <a:rPr lang="en-US" altLang="zh-CN" dirty="0"/>
              <a:t>Team Students: Jiang Yuchen, Li Yuanzhao, Chen Jiyuan, Shang Jihao</a:t>
            </a:r>
          </a:p>
          <a:p>
            <a:r>
              <a:rPr lang="en-US" altLang="zh-CN" dirty="0"/>
              <a:t>Paper Writer:Chen Xu*, Quan Li*, Junfeng Ge, Jinyang Gao, Xiaoyong Yang, Changhua Pei, Fei Sun, Jian Wu,</a:t>
            </a:r>
          </a:p>
          <a:p>
            <a:r>
              <a:rPr lang="en-US" altLang="zh-CN" dirty="0"/>
              <a:t>Hanxiao Sun, and Wenwu Ou</a:t>
            </a:r>
          </a:p>
          <a:p>
            <a:r>
              <a:rPr lang="en-US" altLang="zh-CN" dirty="0"/>
              <a:t>Alibaba Group, Beijing, China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5003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>
                <a:solidFill>
                  <a:schemeClr val="bg1"/>
                </a:solidFill>
              </a:rPr>
              <a:t>II. </a:t>
            </a:r>
            <a:r>
              <a:rPr lang="en-US" altLang="zh-CN" sz="4000" dirty="0">
                <a:solidFill>
                  <a:schemeClr val="bg1"/>
                </a:solidFill>
              </a:rPr>
              <a:t>System Design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68880" y="5792470"/>
            <a:ext cx="5292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Figure.5 Example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565" y="1455420"/>
            <a:ext cx="8320405" cy="41090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5003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II. System Design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1455" y="1575435"/>
            <a:ext cx="4025900" cy="5068570"/>
          </a:xfrm>
        </p:spPr>
        <p:txBody>
          <a:bodyPr/>
          <a:lstStyle/>
          <a:p>
            <a:r>
              <a:rPr lang="en-US" altLang="zh-CN"/>
              <a:t>Unified Distillation</a:t>
            </a:r>
          </a:p>
          <a:p>
            <a:r>
              <a:rPr lang="en-US" altLang="zh-CN"/>
              <a:t>Training the whole network with PFD+MD</a:t>
            </a:r>
          </a:p>
          <a:p>
            <a:r>
              <a:rPr lang="en-US" altLang="zh-CN"/>
              <a:t>The training results which are finished offline will be provided for student network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070" y="887730"/>
            <a:ext cx="7821930" cy="39662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674360" y="5506720"/>
            <a:ext cx="5292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Figure.6 Unified Distillation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48FAF89-DCC3-475B-B7EB-21BF6ACDEB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4644" y="227296"/>
            <a:ext cx="4451579" cy="66043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675" y="284480"/>
            <a:ext cx="3593465" cy="132588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cs typeface="+mj-lt"/>
                <a:sym typeface="+mn-ea"/>
              </a:rPr>
              <a:t>III. Experiment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067435" y="2757170"/>
            <a:ext cx="27260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PFD + MD performs better than any other traditional model.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330" y="129540"/>
            <a:ext cx="6734810" cy="66611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120900" y="4657090"/>
            <a:ext cx="21386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Figure.7 Explanation of experiment result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675" y="284480"/>
            <a:ext cx="3593465" cy="132588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cs typeface="+mj-lt"/>
                <a:sym typeface="+mn-ea"/>
              </a:rPr>
              <a:t>IV. Summary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985" y="1137920"/>
            <a:ext cx="11864340" cy="5939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Comic Sans MS" panose="030F0702030302020204" charset="0"/>
                <a:cs typeface="Comic Sans MS" panose="030F0702030302020204" charset="0"/>
              </a:rPr>
              <a:t>So what does this paper do?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Comic Sans MS" panose="030F0702030302020204" charset="0"/>
                <a:cs typeface="Comic Sans MS" panose="030F0702030302020204" charset="0"/>
              </a:rPr>
              <a:t>privileged feature d</a:t>
            </a:r>
            <a:r>
              <a:rPr lang="en-US" sz="2400">
                <a:latin typeface="Comic Sans MS" panose="030F0702030302020204" charset="0"/>
                <a:cs typeface="Comic Sans MS" panose="030F0702030302020204" charset="0"/>
                <a:sym typeface="+mn-ea"/>
              </a:rPr>
              <a:t>istillation - training synchronization - combined with MD</a:t>
            </a:r>
            <a:endParaRPr lang="en-US" sz="2400">
              <a:latin typeface="Comic Sans MS" panose="030F0702030302020204" charset="0"/>
              <a:cs typeface="Comic Sans MS" panose="030F07020303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Comic Sans MS" panose="030F0702030302020204" charset="0"/>
                <a:cs typeface="Comic Sans MS" panose="030F0702030302020204" charset="0"/>
              </a:rPr>
              <a:t>Innovations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Comic Sans MS" panose="030F0702030302020204" charset="0"/>
                <a:cs typeface="Comic Sans MS" panose="030F0702030302020204" charset="0"/>
              </a:rPr>
              <a:t>MD: use the same input    PFD: use extra privileged features for teacher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Comic Sans MS" panose="030F0702030302020204" charset="0"/>
                <a:cs typeface="Comic Sans MS" panose="030F0702030302020204" charset="0"/>
              </a:rPr>
              <a:t>MD: Teacher is more complex than the student.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Comic Sans MS" panose="030F0702030302020204" charset="0"/>
                <a:cs typeface="Comic Sans MS" panose="030F0702030302020204" charset="0"/>
              </a:rPr>
              <a:t>PFD:</a:t>
            </a:r>
            <a:r>
              <a:rPr lang="en-US" sz="2400">
                <a:latin typeface="Comic Sans MS" panose="030F0702030302020204" charset="0"/>
                <a:cs typeface="Comic Sans MS" panose="030F0702030302020204" charset="0"/>
                <a:sym typeface="+mn-ea"/>
              </a:rPr>
              <a:t>The network structures are the same for student and teacher.</a:t>
            </a:r>
            <a:r>
              <a:rPr lang="en-US" sz="2400">
                <a:latin typeface="Comic Sans MS" panose="030F0702030302020204" charset="0"/>
                <a:cs typeface="Comic Sans MS" panose="030F070203030202020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latin typeface="Comic Sans MS" panose="030F0702030302020204" charset="0"/>
              <a:cs typeface="Comic Sans MS" panose="030F07020303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Comic Sans MS" panose="030F0702030302020204" charset="0"/>
                <a:cs typeface="Comic Sans MS" panose="030F0702030302020204" charset="0"/>
              </a:rPr>
              <a:t>This model successfully takes use of privileged features in recommend system and and get a better performance both theoretically and practically.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Comic Sans MS" panose="030F0702030302020204" charset="0"/>
                <a:cs typeface="Comic Sans MS" panose="030F0702030302020204" charset="0"/>
              </a:rPr>
              <a:t>This kind of model may also be used in not only recommend system but also other field which also need to take use of posterior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latin typeface="Comic Sans MS" panose="030F0702030302020204" charset="0"/>
              <a:cs typeface="Comic Sans MS" panose="030F07020303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Comic Sans MS" panose="030F0702030302020204" charset="0"/>
                <a:cs typeface="Comic Sans MS" panose="030F0702030302020204" charset="0"/>
              </a:rPr>
              <a:t>Futher: maybe we can still combine logits and feature distillation together?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230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Reference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[1] https://developer.aliyun.com/article/768970</a:t>
            </a:r>
          </a:p>
          <a:p>
            <a:pPr marL="0" indent="0">
              <a:buNone/>
            </a:pPr>
            <a:r>
              <a:rPr lang="en-US" dirty="0"/>
              <a:t>[2]</a:t>
            </a:r>
            <a:r>
              <a:rPr lang="en-US" altLang="zh-CN"/>
              <a:t>https://www.bilibili.com/video/BV1s7411h7K2?from=search&amp;seid=18388162510226540460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文本框 1"/>
          <p:cNvSpPr txBox="1"/>
          <p:nvPr/>
        </p:nvSpPr>
        <p:spPr>
          <a:xfrm>
            <a:off x="1748790" y="2708275"/>
            <a:ext cx="898461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>
                <a:solidFill>
                  <a:schemeClr val="bg1"/>
                </a:solidFill>
              </a:rPr>
              <a:t>Thanks for watching</a:t>
            </a:r>
            <a:r>
              <a:rPr lang="zh-CN" altLang="en-US" sz="8000">
                <a:solidFill>
                  <a:schemeClr val="bg1"/>
                </a:solidFill>
              </a:rPr>
              <a:t>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230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Outline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AutoNum type="romanUcPeriod"/>
            </a:pPr>
            <a:r>
              <a:rPr lang="en-US" altLang="zh-CN" dirty="0"/>
              <a:t>Background</a:t>
            </a:r>
          </a:p>
          <a:p>
            <a:pPr marL="571500" indent="-571500">
              <a:buAutoNum type="romanUcPeriod"/>
            </a:pPr>
            <a:r>
              <a:rPr lang="en-US" altLang="zh-CN" dirty="0"/>
              <a:t>System Design</a:t>
            </a:r>
          </a:p>
          <a:p>
            <a:pPr marL="0" indent="0">
              <a:buNone/>
            </a:pPr>
            <a:r>
              <a:rPr lang="en-US" altLang="zh-CN" dirty="0"/>
              <a:t>IV.   Experiment Result</a:t>
            </a:r>
          </a:p>
          <a:p>
            <a:pPr marL="0" indent="0">
              <a:buNone/>
            </a:pPr>
            <a:r>
              <a:rPr lang="en-US" altLang="zh-CN" dirty="0"/>
              <a:t>V.    Summary</a:t>
            </a:r>
          </a:p>
          <a:p>
            <a:pPr marL="571500" indent="-571500">
              <a:buAutoNum type="romanUcPeriod"/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5003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I. Background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5615" y="1825625"/>
            <a:ext cx="5003307" cy="4351338"/>
          </a:xfrm>
        </p:spPr>
        <p:txBody>
          <a:bodyPr/>
          <a:lstStyle/>
          <a:p>
            <a:r>
              <a:rPr lang="en-US" altLang="zh-CN" dirty="0"/>
              <a:t>Nowadays we suffer greatly from Information Overload(</a:t>
            </a:r>
            <a:r>
              <a:rPr lang="zh-CN" altLang="en-US" dirty="0"/>
              <a:t>信息过载</a:t>
            </a:r>
            <a:r>
              <a:rPr lang="en-US" altLang="zh-CN" dirty="0"/>
              <a:t>).</a:t>
            </a:r>
          </a:p>
          <a:p>
            <a:endParaRPr lang="en-US" altLang="zh-CN" dirty="0"/>
          </a:p>
          <a:p>
            <a:r>
              <a:rPr lang="en-US" altLang="zh-CN" dirty="0"/>
              <a:t>Thus two handy tricks come to rescue.</a:t>
            </a:r>
          </a:p>
          <a:p>
            <a:r>
              <a:rPr lang="en-US" altLang="zh-CN" dirty="0"/>
              <a:t>Search Engine------IR</a:t>
            </a:r>
          </a:p>
          <a:p>
            <a:r>
              <a:rPr lang="en-US" altLang="zh-CN" dirty="0"/>
              <a:t>Recommendation System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2385" y="136525"/>
            <a:ext cx="3103245" cy="655447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401310" y="535305"/>
            <a:ext cx="336169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More of a initiative action for user. The key words inputed  by users will be the key features to rank the top N favourable results.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951220" y="136525"/>
            <a:ext cx="21031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Search Engine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401310" y="2828925"/>
            <a:ext cx="347535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This is more used when people don't have a specific target when surfing the Internet. The algorithm takes in the historical interests and some statistics features of user to rank the more preferable results for user. 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871210" y="2311400"/>
            <a:ext cx="26282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Recommend System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3930" y="5238115"/>
            <a:ext cx="4234180" cy="10299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280" y="421005"/>
            <a:ext cx="4976495" cy="661035"/>
          </a:xfrm>
        </p:spPr>
        <p:txBody>
          <a:bodyPr>
            <a:normAutofit fontScale="90000"/>
          </a:bodyPr>
          <a:lstStyle/>
          <a:p>
            <a:r>
              <a:rPr lang="en-US" altLang="zh-CN" sz="3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Basics of Knowledge Distillation</a:t>
            </a:r>
            <a:br>
              <a:rPr lang="en-US" altLang="zh-CN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endParaRPr lang="en-US" altLang="zh-CN" sz="2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265" y="1252855"/>
            <a:ext cx="4108450" cy="5455285"/>
          </a:xfrm>
        </p:spPr>
        <p:txBody>
          <a:bodyPr>
            <a:normAutofit lnSpcReduction="20000"/>
          </a:bodyPr>
          <a:lstStyle/>
          <a:p>
            <a:r>
              <a:rPr lang="en-US" altLang="zh-CN" dirty="0"/>
              <a:t>A general trend is that, with the development of DNN like ResNet, the parameters in the network are increasing terribly, which results in a situation that the models or frameworks are becoming slower and slower, blocking them from being applied online. </a:t>
            </a:r>
          </a:p>
          <a:p>
            <a:r>
              <a:rPr lang="en-US" altLang="zh-CN" dirty="0">
                <a:sym typeface="+mn-ea"/>
              </a:rPr>
              <a:t>Knowledge Distillation (mainly teacher-student model) comes to rescue.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5184775" y="376555"/>
            <a:ext cx="68681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There are two main implementation for Teacher-Student model</a:t>
            </a:r>
            <a:r>
              <a:rPr lang="en-US" altLang="zh-CN" sz="2000"/>
              <a:t> 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265" y="952500"/>
            <a:ext cx="7158355" cy="3124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900" y="4076700"/>
            <a:ext cx="4359275" cy="26314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081770" y="3015615"/>
            <a:ext cx="286575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omic Sans MS" panose="030F0702030302020204" charset="0"/>
                <a:cs typeface="Comic Sans MS" panose="030F0702030302020204" charset="0"/>
              </a:rPr>
              <a:t>The teacher is more complicated </a:t>
            </a:r>
            <a:r>
              <a:rPr lang="en-US" altLang="zh-CN">
                <a:latin typeface="Comic Sans MS" panose="030F0702030302020204" charset="0"/>
                <a:cs typeface="Comic Sans MS" panose="030F0702030302020204" charset="0"/>
                <a:sym typeface="+mn-ea"/>
              </a:rPr>
              <a:t>and learns more </a:t>
            </a:r>
            <a:r>
              <a:rPr lang="en-US" altLang="zh-CN">
                <a:latin typeface="Comic Sans MS" panose="030F0702030302020204" charset="0"/>
                <a:cs typeface="Comic Sans MS" panose="030F0702030302020204" charset="0"/>
              </a:rPr>
              <a:t>than the student model. But it's too heavy to run online. So it somehow teaches some dark knowledge to a smaller and simpler model (student) offline to enhance its generalization ability so that it can run fast and well online.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0996" y="952500"/>
            <a:ext cx="3511550" cy="4197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5003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I. Background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145" y="1576070"/>
            <a:ext cx="9983680" cy="4351338"/>
          </a:xfrm>
        </p:spPr>
        <p:txBody>
          <a:bodyPr/>
          <a:lstStyle/>
          <a:p>
            <a:r>
              <a:rPr lang="en-US" altLang="zh-CN" b="1" dirty="0"/>
              <a:t>Privileged Features(</a:t>
            </a:r>
            <a:r>
              <a:rPr lang="zh-CN" altLang="en-US" b="1" dirty="0"/>
              <a:t>优势特征</a:t>
            </a:r>
            <a:r>
              <a:rPr lang="en-US" altLang="zh-CN" b="1" dirty="0"/>
              <a:t>) means that the data which are discriminative but can only be extracted offline, which are only available at training time.</a:t>
            </a:r>
          </a:p>
          <a:p>
            <a:r>
              <a:rPr lang="en-US" altLang="zh-CN" b="1" dirty="0"/>
              <a:t>These features essentially determine the upper-bound of the model performance. </a:t>
            </a:r>
            <a:r>
              <a:rPr lang="zh-CN" altLang="en-US" b="1" dirty="0"/>
              <a:t>（</a:t>
            </a:r>
            <a:r>
              <a:rPr lang="en-US" altLang="zh-CN" b="1" dirty="0"/>
              <a:t>Trash in, Trash out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en-US" altLang="zh-CN" b="1" dirty="0"/>
              <a:t>In this paper, for example, dwell time (the time we stay in the detailed page of  commodity) is a priviledged feature.</a:t>
            </a:r>
          </a:p>
          <a:p>
            <a:r>
              <a:rPr lang="en-US" altLang="zh-CN" b="1" dirty="0"/>
              <a:t>So, the model they proposed is basically adding </a:t>
            </a:r>
            <a:r>
              <a:rPr lang="en-US" altLang="zh-CN" b="1" dirty="0">
                <a:sym typeface="+mn-ea"/>
              </a:rPr>
              <a:t>priviledged feature to the train of teacher. Of course some other improvements are also implemented.</a:t>
            </a:r>
            <a:endParaRPr lang="en-US" altLang="zh-CN" b="1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5003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II. System Design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907" y="1575594"/>
            <a:ext cx="4813178" cy="4541837"/>
          </a:xfrm>
        </p:spPr>
        <p:txBody>
          <a:bodyPr>
            <a:normAutofit/>
          </a:bodyPr>
          <a:lstStyle/>
          <a:p>
            <a:r>
              <a:rPr lang="en-US" altLang="zh-CN" dirty="0"/>
              <a:t>Model distillation mainly focus on non-linear layers in Teacher Network</a:t>
            </a:r>
          </a:p>
          <a:p>
            <a:endParaRPr lang="en-US" altLang="zh-CN" dirty="0"/>
          </a:p>
          <a:p>
            <a:r>
              <a:rPr lang="en-US" altLang="zh-CN" dirty="0"/>
              <a:t>Privileged features distillation mainly focus on using both privileged features and regular features for Teacher Network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270415" y="5609978"/>
            <a:ext cx="4039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Figure.2 Two kinds of Distillation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635" y="344805"/>
            <a:ext cx="4387850" cy="5120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5003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II. System Design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70415" y="5609978"/>
            <a:ext cx="4039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Figure.2 Two kinds of Distillation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635" y="344805"/>
            <a:ext cx="4387850" cy="5120640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/>
        </p:nvSpPr>
        <p:spPr>
          <a:xfrm>
            <a:off x="258807" y="1635919"/>
            <a:ext cx="4813178" cy="454183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Compare with MTL(Multi-Task Learning), PFD(Privileged Features Distillation) mainly has two advantages.</a:t>
            </a:r>
          </a:p>
          <a:p>
            <a:r>
              <a:rPr lang="en-US" altLang="zh-CN" dirty="0"/>
              <a:t>On the one hand, the privileged features are combined in a more appropriate way for the prediction task. Generally, adding more privileged features will lead to more accurate predictions. </a:t>
            </a:r>
          </a:p>
          <a:p>
            <a:r>
              <a:rPr lang="en-US" altLang="zh-CN" dirty="0"/>
              <a:t>On the other hand, PFD only introduces one extra distillation loss no matter what the number of privileged features is, which is much easier to balance.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5003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II. System Design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80" y="1575435"/>
            <a:ext cx="5693410" cy="3133090"/>
          </a:xfrm>
        </p:spPr>
        <p:txBody>
          <a:bodyPr>
            <a:normAutofit/>
          </a:bodyPr>
          <a:lstStyle/>
          <a:p>
            <a:r>
              <a:rPr lang="en-US" altLang="zh-CN" dirty="0"/>
              <a:t>In e-commerce recommendations, one of the main aims is to maximize the Gross Merchandise Volume (GMV), which can be decomposed into </a:t>
            </a:r>
          </a:p>
          <a:p>
            <a:pPr marL="0" indent="0">
              <a:buNone/>
            </a:pPr>
            <a:r>
              <a:rPr lang="en-US" altLang="zh-CN" dirty="0"/>
              <a:t>  CTR(Click-Through Rate) ×       	CVR(ConVersion Rate) × Price.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674360" y="5506720"/>
            <a:ext cx="5292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Figure.3 Overview of Taobao Recommend System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650" y="563880"/>
            <a:ext cx="4714875" cy="48482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5003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II. System Design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0500" y="1661795"/>
            <a:ext cx="4545330" cy="4239895"/>
          </a:xfrm>
        </p:spPr>
        <p:txBody>
          <a:bodyPr/>
          <a:lstStyle/>
          <a:p>
            <a:r>
              <a:rPr lang="en-US" altLang="zh-CN"/>
              <a:t>Distillation: Softmax with Temporature</a:t>
            </a:r>
          </a:p>
          <a:p>
            <a:r>
              <a:rPr lang="en-US" altLang="zh-CN"/>
              <a:t>Smooth the result of original softmax result</a:t>
            </a:r>
          </a:p>
          <a:p>
            <a:r>
              <a:rPr lang="en-US" altLang="zh-CN"/>
              <a:t>Help student to “think widely” about the input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095" y="250190"/>
            <a:ext cx="6889750" cy="4953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674360" y="5506720"/>
            <a:ext cx="5292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Figure.4 Softmax with Temporature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841</Words>
  <Application>Microsoft Office PowerPoint</Application>
  <PresentationFormat>宽屏</PresentationFormat>
  <Paragraphs>77</Paragraphs>
  <Slides>15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微软雅黑</vt:lpstr>
      <vt:lpstr>Arial</vt:lpstr>
      <vt:lpstr>Calibri</vt:lpstr>
      <vt:lpstr>Calibri Light</vt:lpstr>
      <vt:lpstr>Comic Sans MS</vt:lpstr>
      <vt:lpstr>Times New Roman</vt:lpstr>
      <vt:lpstr>Office 主题​​</vt:lpstr>
      <vt:lpstr>1_Office 主题​​</vt:lpstr>
      <vt:lpstr>    Privileged Features Distillation at Taobao Recommendations       --KDD 2020 Accept Paper</vt:lpstr>
      <vt:lpstr>Outline</vt:lpstr>
      <vt:lpstr>I. Background</vt:lpstr>
      <vt:lpstr>Basics of Knowledge Distillation </vt:lpstr>
      <vt:lpstr>I. Background</vt:lpstr>
      <vt:lpstr>II. System Design</vt:lpstr>
      <vt:lpstr>II. System Design</vt:lpstr>
      <vt:lpstr>II. System Design</vt:lpstr>
      <vt:lpstr>II. System Design</vt:lpstr>
      <vt:lpstr>II. System Design</vt:lpstr>
      <vt:lpstr>II. System Design</vt:lpstr>
      <vt:lpstr>III. Experiment</vt:lpstr>
      <vt:lpstr>IV. Summary</vt:lpstr>
      <vt:lpstr>Reference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活力朝气模板</dc:title>
  <dc:creator>SUSTech heyStudio</dc:creator>
  <cp:lastModifiedBy>JIANG Yuchen</cp:lastModifiedBy>
  <cp:revision>97</cp:revision>
  <dcterms:created xsi:type="dcterms:W3CDTF">2019-10-15T12:38:00Z</dcterms:created>
  <dcterms:modified xsi:type="dcterms:W3CDTF">2021-04-26T02:26:28Z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2052-11.3.0.9236</vt:lpwstr>
  </property>
  <property fmtid="{D5CDD505-2E9C-101B-9397-08002B2CF9AE}" pid="3" name="ICV">
    <vt:lpwstr>C5B262FBDF5A405F8EC31829E9FB8E96</vt:lpwstr>
  </property>
</Properties>
</file>