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23"/>
  </p:notesMasterIdLst>
  <p:sldIdLst>
    <p:sldId id="267" r:id="rId4"/>
    <p:sldId id="268" r:id="rId5"/>
    <p:sldId id="278" r:id="rId6"/>
    <p:sldId id="279" r:id="rId7"/>
    <p:sldId id="309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1" r:id="rId17"/>
    <p:sldId id="327" r:id="rId18"/>
    <p:sldId id="328" r:id="rId19"/>
    <p:sldId id="303" r:id="rId20"/>
    <p:sldId id="27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40" y="88"/>
      </p:cViewPr>
      <p:guideLst>
        <p:guide orient="horz" pos="2166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06680" y="1122679"/>
            <a:ext cx="11951335" cy="2570431"/>
          </a:xfrm>
        </p:spPr>
        <p:txBody>
          <a:bodyPr>
            <a:normAutofit fontScale="90000"/>
          </a:bodyPr>
          <a:lstStyle/>
          <a:p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r>
              <a:rPr lang="en-US" altLang="zh-CN" dirty="0"/>
              <a:t>E-Commerce </a:t>
            </a:r>
            <a:r>
              <a:rPr lang="en-US" altLang="zh-CN" dirty="0"/>
              <a:t>Data Analysis with TaoBao Users’ Behaviors	</a:t>
            </a:r>
            <a:br>
              <a:rPr lang="en-US" altLang="zh-CN" dirty="0"/>
            </a:br>
            <a:r>
              <a:rPr lang="en-US" altLang="zh-CN" dirty="0"/>
              <a:t>--</a:t>
            </a:r>
            <a:r>
              <a:rPr lang="en-US" altLang="zh-CN" sz="3600" dirty="0"/>
              <a:t>Data Mining Final Project</a:t>
            </a:r>
            <a:endParaRPr lang="en-US" altLang="zh-CN" sz="36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802640" y="4035425"/>
            <a:ext cx="9651365" cy="476250"/>
          </a:xfrm>
        </p:spPr>
        <p:txBody>
          <a:bodyPr>
            <a:normAutofit/>
          </a:bodyPr>
          <a:lstStyle/>
          <a:p>
            <a:r>
              <a:rPr lang="en-US" altLang="zh-CN" dirty="0"/>
              <a:t>Team Students: Jiang Yuchen, Li Yuanzhao, Chen Jiyuan, Shang Jihao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33045" y="1325880"/>
            <a:ext cx="358521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NMF provides such function. So we apply sklearn.decomposition.NMF() to matrix R and get the result.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658910" y="5867153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Figure.  Sklearn NMF optimization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80" y="678815"/>
            <a:ext cx="7493635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33045" y="1325880"/>
            <a:ext cx="358521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Reality usage:</a:t>
            </a:r>
            <a:endParaRPr lang="en-US" altLang="zh-CN" dirty="0"/>
          </a:p>
          <a:p>
            <a:r>
              <a:rPr lang="en-US" altLang="zh-CN" dirty="0"/>
              <a:t>According to current behaviors, we can judge whether the user is interested in other items which doesn’t have interaction with users.</a:t>
            </a:r>
            <a:endParaRPr lang="en-US" altLang="zh-CN" dirty="0"/>
          </a:p>
          <a:p>
            <a:r>
              <a:rPr lang="en-US" altLang="zh-CN" dirty="0"/>
              <a:t>Potiential Coefficient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225965" y="5162303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Figure.  Reality usage of NMF in CV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55" y="1917065"/>
            <a:ext cx="4212590" cy="3102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065" y="1870710"/>
            <a:ext cx="422846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0415" y="560997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 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58807" y="1635919"/>
            <a:ext cx="4813178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//TODO Task 3 description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0415" y="560997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 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58807" y="1635919"/>
            <a:ext cx="4813178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//TODO Task 3 description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III. Experiment</a:t>
            </a:r>
            <a:endParaRPr lang="en-US" altLang="zh-CN" sz="3200" dirty="0">
              <a:solidFill>
                <a:schemeClr val="bg1"/>
              </a:solidFill>
              <a:cs typeface="+mj-lt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3390" y="1799590"/>
            <a:ext cx="4095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Task 1:</a:t>
            </a:r>
            <a:endParaRPr 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0053320" y="3439160"/>
            <a:ext cx="2138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Figure. 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III. Experiment</a:t>
            </a:r>
            <a:endParaRPr lang="en-US" altLang="zh-CN" sz="3200" dirty="0">
              <a:solidFill>
                <a:schemeClr val="bg1"/>
              </a:solidFill>
              <a:cs typeface="+mj-lt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3390" y="1799590"/>
            <a:ext cx="40951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Task 2:</a:t>
            </a:r>
            <a:endParaRPr lang="en-US" sz="2000"/>
          </a:p>
          <a:p>
            <a:r>
              <a:rPr lang="en-US" sz="2000"/>
              <a:t>198000 * 8562 Matrix</a:t>
            </a:r>
            <a:endParaRPr lang="en-US" sz="2000"/>
          </a:p>
          <a:p>
            <a:r>
              <a:rPr lang="en-US" sz="2000"/>
              <a:t>The content [x,y] is Potiential Coefficient for user x with item y</a:t>
            </a:r>
            <a:endParaRPr lang="en-US" sz="2000"/>
          </a:p>
          <a:p>
            <a:endParaRPr lang="en-US" sz="2000"/>
          </a:p>
          <a:p>
            <a:r>
              <a:rPr lang="en-US" sz="2000"/>
              <a:t>(If we have real label for such </a:t>
            </a:r>
            <a:r>
              <a:rPr lang="en-US" sz="2000">
                <a:sym typeface="+mn-ea"/>
              </a:rPr>
              <a:t>Potiential Coefficient, we can train our model with parameters which I set on my own.</a:t>
            </a:r>
            <a:r>
              <a:rPr lang="en-US" sz="2000"/>
              <a:t>)</a:t>
            </a:r>
            <a:endParaRPr 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7294880" y="4848225"/>
            <a:ext cx="3298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Figure.  Result Matrix </a:t>
            </a:r>
            <a:endParaRPr 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75" y="1416050"/>
            <a:ext cx="6488430" cy="2960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III. Experiment</a:t>
            </a:r>
            <a:endParaRPr lang="en-US" altLang="zh-CN" sz="3200" dirty="0">
              <a:solidFill>
                <a:schemeClr val="bg1"/>
              </a:solidFill>
              <a:cs typeface="+mj-lt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3390" y="1799590"/>
            <a:ext cx="4095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Task 3:</a:t>
            </a:r>
            <a:endParaRPr 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0053320" y="3439160"/>
            <a:ext cx="2138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Figure. 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IV. Summary</a:t>
            </a:r>
            <a:endParaRPr lang="en-US" altLang="zh-CN" sz="3200" dirty="0">
              <a:solidFill>
                <a:schemeClr val="bg1"/>
              </a:solidFill>
              <a:cs typeface="+mj-lt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675" y="2522220"/>
            <a:ext cx="67398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This model successfully takes use of </a:t>
            </a:r>
            <a:r>
              <a:rPr lang="en-US" sz="2000" b="1"/>
              <a:t>privileged features</a:t>
            </a:r>
            <a:r>
              <a:rPr lang="en-US" sz="2000"/>
              <a:t> in recommend system and  and get a better performance both theoretically and practically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This kind of model may also be used in not only recommend system but also other field which also need to take use of </a:t>
            </a:r>
            <a:r>
              <a:rPr lang="en-US" sz="2000" b="1"/>
              <a:t>posterior data</a:t>
            </a:r>
            <a:endParaRPr lang="en-US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65" y="2106930"/>
            <a:ext cx="4697730" cy="2644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66000" y="4908550"/>
            <a:ext cx="4220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Figure.10 E-Life</a:t>
            </a: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Reference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文本框 1"/>
          <p:cNvSpPr txBox="1"/>
          <p:nvPr/>
        </p:nvSpPr>
        <p:spPr>
          <a:xfrm>
            <a:off x="1748790" y="2708275"/>
            <a:ext cx="8984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</a:rPr>
              <a:t>Thanks for watching</a:t>
            </a:r>
            <a:r>
              <a:rPr lang="zh-CN" altLang="en-US" sz="8000">
                <a:solidFill>
                  <a:schemeClr val="bg1"/>
                </a:solidFill>
              </a:rPr>
              <a:t>！</a:t>
            </a:r>
            <a:endParaRPr lang="zh-C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Outline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altLang="zh-CN" dirty="0"/>
              <a:t>Topic preview</a:t>
            </a:r>
            <a:endParaRPr lang="en-US" altLang="zh-CN" dirty="0"/>
          </a:p>
          <a:p>
            <a:pPr marL="571500" indent="-571500">
              <a:buAutoNum type="romanUcPeriod"/>
            </a:pPr>
            <a:r>
              <a:rPr lang="en-US" altLang="zh-CN" dirty="0"/>
              <a:t>Task Design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IV.   Experiment Result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V.    Summary</a:t>
            </a:r>
            <a:endParaRPr lang="en-US" altLang="zh-CN" dirty="0"/>
          </a:p>
          <a:p>
            <a:pPr marL="571500" indent="-571500">
              <a:buAutoNum type="romanU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I. Topic Preview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825625"/>
            <a:ext cx="5003307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First, our team members looked through all topics together with their datasets described in document.</a:t>
            </a:r>
            <a:endParaRPr lang="en-US" altLang="zh-CN" dirty="0"/>
          </a:p>
          <a:p>
            <a:r>
              <a:rPr lang="en-US" altLang="zh-CN" dirty="0"/>
              <a:t>Then, we reached an agreement that topic 3 will be chosen as final project’s topic.</a:t>
            </a:r>
            <a:endParaRPr lang="en-US" altLang="zh-CN" dirty="0"/>
          </a:p>
          <a:p>
            <a:r>
              <a:rPr lang="en-US" altLang="zh-CN" dirty="0"/>
              <a:t>Since we have done the literature review on this topic several weeks ago, we are familiar with it.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714490" y="4391025"/>
            <a:ext cx="353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Figure.1 Topic 3 Description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80" y="2604135"/>
            <a:ext cx="6613525" cy="1650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" y="1575435"/>
            <a:ext cx="11043920" cy="4541520"/>
          </a:xfrm>
        </p:spPr>
        <p:txBody>
          <a:bodyPr>
            <a:normAutofit/>
          </a:bodyPr>
          <a:lstStyle/>
          <a:p>
            <a:r>
              <a:rPr lang="en-US" altLang="zh-CN" dirty="0"/>
              <a:t>We decide to start our project with three aspects</a:t>
            </a:r>
            <a:endParaRPr lang="en-US" altLang="zh-CN" dirty="0"/>
          </a:p>
          <a:p>
            <a:r>
              <a:rPr lang="en-US" altLang="zh-CN" dirty="0"/>
              <a:t>First, //TODO</a:t>
            </a:r>
            <a:endParaRPr lang="en-US" altLang="zh-CN" dirty="0"/>
          </a:p>
          <a:p>
            <a:r>
              <a:rPr lang="en-US" altLang="zh-CN" dirty="0"/>
              <a:t>Second, analyze data, build up users’ behavior matrix and apply Non-negative Matrix Factorization(NMF) to it in order to find out the potential user toward certain item.  </a:t>
            </a:r>
            <a:endParaRPr lang="en-US" altLang="zh-CN" dirty="0"/>
          </a:p>
          <a:p>
            <a:r>
              <a:rPr lang="en-US" altLang="zh-CN" dirty="0"/>
              <a:t>Third, //TODO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0415" y="560997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 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58807" y="1635919"/>
            <a:ext cx="4813178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//TODO Task 1 description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0415" y="560997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  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58807" y="1635919"/>
            <a:ext cx="4813178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//TODO Task 1 description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6465" y="5214373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  Cleaned data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32772" y="1326039"/>
            <a:ext cx="4813178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For task 2, we also do data clean first, which drop duplicate data and unreasonable data.</a:t>
            </a:r>
            <a:endParaRPr lang="en-US" altLang="zh-CN" dirty="0"/>
          </a:p>
          <a:p>
            <a:r>
              <a:rPr lang="en-US" altLang="zh-CN" dirty="0"/>
              <a:t>We save cleaned data so that it can be taken into use quickly.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15" y="1804035"/>
            <a:ext cx="717232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9070" y="4053593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  Behaviors Dataframe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32772" y="1326039"/>
            <a:ext cx="4813178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Then, we contruct the dataframe group by User_id and Category_id.After that, we fill in the m*n matrix(m represents users, n represents items) with the information shown right.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55" y="158750"/>
            <a:ext cx="4867275" cy="377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85" y="4545330"/>
            <a:ext cx="3543300" cy="1476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040" y="4545330"/>
            <a:ext cx="2733675" cy="390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040" y="4935855"/>
            <a:ext cx="3181350" cy="1019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29015" y="602145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Figure.  Equation for Matrix Content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Task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1140" y="3614173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  NMF definition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33045" y="1325880"/>
            <a:ext cx="4453255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Then, apply NMF to the matrix.For matrix R, we want to decomposite it into W(user feature matrix)and H(item feature matrix) matrix. </a:t>
            </a:r>
            <a:r>
              <a:rPr lang="en-US" altLang="zh-CN" dirty="0"/>
              <a:t>However, the product of W and H is different from original R.Thus, we need to minimize the difference.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229015" y="602145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Figure.  Sklearn NMF method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65" y="482600"/>
            <a:ext cx="6781165" cy="2952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95" y="4162425"/>
            <a:ext cx="5743575" cy="14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2761</Words>
  <Application>WPS 演示</Application>
  <PresentationFormat>宽屏</PresentationFormat>
  <Paragraphs>126</Paragraphs>
  <Slides>19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等线 Light</vt:lpstr>
      <vt:lpstr>等线</vt:lpstr>
      <vt:lpstr>Office 主题​​</vt:lpstr>
      <vt:lpstr>1_Office 主题​​</vt:lpstr>
      <vt:lpstr>    Privileged Features Distillation at Taobao Recommendations 						--KDD 2020 Accept Paper</vt:lpstr>
      <vt:lpstr>Outline</vt:lpstr>
      <vt:lpstr>I. Background</vt:lpstr>
      <vt:lpstr>II. System Design</vt:lpstr>
      <vt:lpstr>II. System Design</vt:lpstr>
      <vt:lpstr>II. Task Design</vt:lpstr>
      <vt:lpstr>II. Task Design</vt:lpstr>
      <vt:lpstr>II. Task Design</vt:lpstr>
      <vt:lpstr>II. Task Design</vt:lpstr>
      <vt:lpstr>II. Task Design</vt:lpstr>
      <vt:lpstr>II. Task Design</vt:lpstr>
      <vt:lpstr>II. Task Design</vt:lpstr>
      <vt:lpstr>II. Task Design</vt:lpstr>
      <vt:lpstr>III. Experiment</vt:lpstr>
      <vt:lpstr>III. Experiment</vt:lpstr>
      <vt:lpstr>III. Experiment</vt:lpstr>
      <vt:lpstr>IV. Summary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2333</cp:lastModifiedBy>
  <cp:revision>83</cp:revision>
  <dcterms:created xsi:type="dcterms:W3CDTF">2019-10-15T12:38:00Z</dcterms:created>
  <dcterms:modified xsi:type="dcterms:W3CDTF">2021-05-20T15:58:47Z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58D070E451744C999D60ED53484454D6</vt:lpwstr>
  </property>
</Properties>
</file>