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36"/>
  </p:notesMasterIdLst>
  <p:sldIdLst>
    <p:sldId id="267" r:id="rId3"/>
    <p:sldId id="268" r:id="rId4"/>
    <p:sldId id="278" r:id="rId5"/>
    <p:sldId id="279" r:id="rId6"/>
    <p:sldId id="344" r:id="rId7"/>
    <p:sldId id="319" r:id="rId8"/>
    <p:sldId id="309" r:id="rId9"/>
    <p:sldId id="332" r:id="rId10"/>
    <p:sldId id="329" r:id="rId11"/>
    <p:sldId id="347" r:id="rId12"/>
    <p:sldId id="351" r:id="rId13"/>
    <p:sldId id="352" r:id="rId14"/>
    <p:sldId id="330" r:id="rId15"/>
    <p:sldId id="353" r:id="rId16"/>
    <p:sldId id="331" r:id="rId17"/>
    <p:sldId id="354" r:id="rId18"/>
    <p:sldId id="355" r:id="rId19"/>
    <p:sldId id="356" r:id="rId20"/>
    <p:sldId id="345" r:id="rId21"/>
    <p:sldId id="334" r:id="rId22"/>
    <p:sldId id="335" r:id="rId23"/>
    <p:sldId id="336" r:id="rId24"/>
    <p:sldId id="337" r:id="rId25"/>
    <p:sldId id="338" r:id="rId26"/>
    <p:sldId id="339" r:id="rId27"/>
    <p:sldId id="346" r:id="rId28"/>
    <p:sldId id="325" r:id="rId29"/>
    <p:sldId id="326" r:id="rId30"/>
    <p:sldId id="340" r:id="rId31"/>
    <p:sldId id="341" r:id="rId32"/>
    <p:sldId id="277" r:id="rId33"/>
    <p:sldId id="303" r:id="rId34"/>
    <p:sldId id="26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4660"/>
  </p:normalViewPr>
  <p:slideViewPr>
    <p:cSldViewPr snapToGrid="0" showGuides="1">
      <p:cViewPr varScale="1">
        <p:scale>
          <a:sx n="76" d="100"/>
          <a:sy n="76" d="100"/>
        </p:scale>
        <p:origin x="144" y="180"/>
      </p:cViewPr>
      <p:guideLst>
        <p:guide orient="horz" pos="2166"/>
        <p:guide pos="3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t>5/21/2021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t>5/21/2021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t>5/21/2021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p:cNvSpPr>
            <a:spLocks noGrp="1"/>
          </p:cNvSpPr>
          <p:nvPr>
            <p:ph type="dt" sz="half" idx="10"/>
          </p:nvPr>
        </p:nvSpPr>
        <p:spPr/>
        <p:txBody>
          <a:bodyPr/>
          <a:lstStyle/>
          <a:p>
            <a:fld id="{56800ADB-E45B-426D-9730-C9268C39E7AA}" type="datetimeFigureOut">
              <a:rPr lang="en-US" smtClean="0"/>
              <a:t>5/21/2021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6800ADB-E45B-426D-9730-C9268C39E7AA}" type="datetimeFigureOut">
              <a:rPr lang="en-US" smtClean="0"/>
              <a:t>5/21/2021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800ADB-E45B-426D-9730-C9268C39E7AA}" type="datetimeFigureOut">
              <a:rPr lang="en-US" smtClean="0"/>
              <a:t>5/21/2021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800ADB-E45B-426D-9730-C9268C39E7AA}" type="datetimeFigureOut">
              <a:rPr lang="en-US" smtClean="0"/>
              <a:t>5/21/2021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800ADB-E45B-426D-9730-C9268C39E7AA}" type="datetimeFigureOut">
              <a:rPr lang="en-US" smtClean="0"/>
              <a:t>5/21/2021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t>5/21/2021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t>5/21/2021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t>5/21/2021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p:cNvSpPr>
            <a:spLocks noGrp="1"/>
          </p:cNvSpPr>
          <p:nvPr>
            <p:ph type="dt" sz="half" idx="10"/>
          </p:nvPr>
        </p:nvSpPr>
        <p:spPr/>
        <p:txBody>
          <a:bodyPr/>
          <a:lstStyle/>
          <a:p>
            <a:fld id="{56800ADB-E45B-426D-9730-C9268C39E7AA}" type="datetimeFigureOut">
              <a:rPr lang="en-US" smtClean="0"/>
              <a:t>5/21/2021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6800ADB-E45B-426D-9730-C9268C39E7AA}" type="datetimeFigureOut">
              <a:rPr lang="en-US" smtClean="0"/>
              <a:t>5/21/2021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800ADB-E45B-426D-9730-C9268C39E7AA}" type="datetimeFigureOut">
              <a:rPr lang="en-US" smtClean="0"/>
              <a:t>5/21/2021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800ADB-E45B-426D-9730-C9268C39E7AA}" type="datetimeFigureOut">
              <a:rPr lang="en-US" smtClean="0"/>
              <a:t>5/21/2021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6800ADB-E45B-426D-9730-C9268C39E7AA}" type="datetimeFigureOut">
              <a:rPr lang="en-US" smtClean="0"/>
              <a:t>5/21/2021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t>5/21/2021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t>5/21/2021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US" smtClean="0"/>
              <a:t>5/21/2021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US" smtClean="0"/>
              <a:t>5/21/2021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ctrTitle"/>
          </p:nvPr>
        </p:nvSpPr>
        <p:spPr>
          <a:xfrm>
            <a:off x="106680" y="1122679"/>
            <a:ext cx="11951335" cy="2570431"/>
          </a:xfrm>
        </p:spPr>
        <p:txBody>
          <a:bodyPr>
            <a:normAutofit fontScale="90000"/>
          </a:bodyPr>
          <a:lstStyle/>
          <a:p>
            <a:b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br>
            <a:b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br>
            <a:b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br>
            <a:br>
              <a:rPr lang="en-US" altLang="zh-CN" dirty="0"/>
            </a:br>
            <a:r>
              <a:rPr lang="en-US" altLang="zh-CN" dirty="0"/>
              <a:t>E-Commerce Data Analysis with TaoBao Users’ Behaviors	</a:t>
            </a:r>
            <a:br>
              <a:rPr lang="en-US" altLang="zh-CN" dirty="0"/>
            </a:br>
            <a:r>
              <a:rPr lang="en-US" altLang="zh-CN" dirty="0"/>
              <a:t>--</a:t>
            </a:r>
            <a:r>
              <a:rPr lang="en-US" altLang="zh-CN" sz="3600" dirty="0"/>
              <a:t>Data Mining Final Project</a:t>
            </a:r>
          </a:p>
        </p:txBody>
      </p:sp>
      <p:sp>
        <p:nvSpPr>
          <p:cNvPr id="9" name="副标题 2"/>
          <p:cNvSpPr>
            <a:spLocks noGrp="1"/>
          </p:cNvSpPr>
          <p:nvPr>
            <p:ph type="subTitle" idx="1"/>
          </p:nvPr>
        </p:nvSpPr>
        <p:spPr>
          <a:xfrm>
            <a:off x="802640" y="4035425"/>
            <a:ext cx="9651365" cy="476250"/>
          </a:xfrm>
        </p:spPr>
        <p:txBody>
          <a:bodyPr>
            <a:normAutofit/>
          </a:bodyPr>
          <a:lstStyle/>
          <a:p>
            <a:r>
              <a:rPr lang="en-US" altLang="zh-CN" dirty="0"/>
              <a:t>Team Students: Jiang Yuchen, Li Yuanzhao, Chen Jiyuan, Shang Jihao</a:t>
            </a: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 Experiment</a:t>
            </a:r>
          </a:p>
        </p:txBody>
      </p:sp>
      <p:sp>
        <p:nvSpPr>
          <p:cNvPr id="15" name="文本框 14"/>
          <p:cNvSpPr txBox="1"/>
          <p:nvPr/>
        </p:nvSpPr>
        <p:spPr>
          <a:xfrm>
            <a:off x="277221" y="1610360"/>
            <a:ext cx="4095115" cy="400110"/>
          </a:xfrm>
          <a:prstGeom prst="rect">
            <a:avLst/>
          </a:prstGeom>
          <a:noFill/>
        </p:spPr>
        <p:txBody>
          <a:bodyPr wrap="square" rtlCol="0">
            <a:spAutoFit/>
          </a:bodyPr>
          <a:lstStyle/>
          <a:p>
            <a:r>
              <a:rPr lang="en-US" sz="2000" dirty="0"/>
              <a:t>Task 1:</a:t>
            </a:r>
          </a:p>
        </p:txBody>
      </p:sp>
      <p:pic>
        <p:nvPicPr>
          <p:cNvPr id="5" name="图片 4"/>
          <p:cNvPicPr>
            <a:picLocks noChangeAspect="1"/>
          </p:cNvPicPr>
          <p:nvPr/>
        </p:nvPicPr>
        <p:blipFill>
          <a:blip r:embed="rId3"/>
          <a:stretch>
            <a:fillRect/>
          </a:stretch>
        </p:blipFill>
        <p:spPr>
          <a:xfrm>
            <a:off x="4783288" y="284480"/>
            <a:ext cx="5181947" cy="1463753"/>
          </a:xfrm>
          <a:prstGeom prst="rect">
            <a:avLst/>
          </a:prstGeom>
        </p:spPr>
      </p:pic>
      <p:pic>
        <p:nvPicPr>
          <p:cNvPr id="8" name="图片 7"/>
          <p:cNvPicPr>
            <a:picLocks noChangeAspect="1"/>
          </p:cNvPicPr>
          <p:nvPr/>
        </p:nvPicPr>
        <p:blipFill>
          <a:blip r:embed="rId4"/>
          <a:stretch>
            <a:fillRect/>
          </a:stretch>
        </p:blipFill>
        <p:spPr>
          <a:xfrm>
            <a:off x="1042212" y="1857343"/>
            <a:ext cx="8384198" cy="4353563"/>
          </a:xfrm>
          <a:prstGeom prst="rect">
            <a:avLst/>
          </a:prstGeom>
        </p:spPr>
      </p:pic>
      <p:sp>
        <p:nvSpPr>
          <p:cNvPr id="11" name="文本框 10"/>
          <p:cNvSpPr txBox="1"/>
          <p:nvPr/>
        </p:nvSpPr>
        <p:spPr>
          <a:xfrm>
            <a:off x="9309321" y="2384257"/>
            <a:ext cx="2653380" cy="400110"/>
          </a:xfrm>
          <a:prstGeom prst="rect">
            <a:avLst/>
          </a:prstGeom>
          <a:noFill/>
        </p:spPr>
        <p:txBody>
          <a:bodyPr wrap="square" rtlCol="0">
            <a:spAutoFit/>
          </a:bodyPr>
          <a:lstStyle/>
          <a:p>
            <a:r>
              <a:rPr lang="zh-CN" altLang="en-US" sz="2000" dirty="0"/>
              <a:t>在 </a:t>
            </a:r>
            <a:r>
              <a:rPr lang="en-US" altLang="zh-CN" sz="2000" dirty="0"/>
              <a:t>21~22 </a:t>
            </a:r>
            <a:r>
              <a:rPr lang="zh-CN" altLang="en-US" sz="2000" dirty="0"/>
              <a:t>点最为活跃</a:t>
            </a:r>
            <a:endParaRPr lang="en-US" sz="2000" dirty="0"/>
          </a:p>
        </p:txBody>
      </p:sp>
      <p:sp>
        <p:nvSpPr>
          <p:cNvPr id="3" name="文本框 2"/>
          <p:cNvSpPr txBox="1"/>
          <p:nvPr/>
        </p:nvSpPr>
        <p:spPr>
          <a:xfrm>
            <a:off x="2423313" y="6211110"/>
            <a:ext cx="4039340" cy="368300"/>
          </a:xfrm>
          <a:prstGeom prst="rect">
            <a:avLst/>
          </a:prstGeom>
          <a:noFill/>
        </p:spPr>
        <p:txBody>
          <a:bodyPr wrap="square" rtlCol="0">
            <a:spAutoFit/>
          </a:bodyPr>
          <a:lstStyle/>
          <a:p>
            <a:r>
              <a:rPr lang="en-US" altLang="zh-CN" dirty="0"/>
              <a:t>Figure.4 Result</a:t>
            </a:r>
            <a:endParaRPr lang="zh-CN" altLang="en-US" dirty="0"/>
          </a:p>
        </p:txBody>
      </p:sp>
    </p:spTree>
    <p:extLst>
      <p:ext uri="{BB962C8B-B14F-4D97-AF65-F5344CB8AC3E}">
        <p14:creationId xmlns:p14="http://schemas.microsoft.com/office/powerpoint/2010/main" val="373789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 Experiment</a:t>
            </a:r>
          </a:p>
        </p:txBody>
      </p:sp>
      <p:sp>
        <p:nvSpPr>
          <p:cNvPr id="15" name="文本框 14"/>
          <p:cNvSpPr txBox="1"/>
          <p:nvPr/>
        </p:nvSpPr>
        <p:spPr>
          <a:xfrm>
            <a:off x="277221" y="1610360"/>
            <a:ext cx="4095115" cy="400110"/>
          </a:xfrm>
          <a:prstGeom prst="rect">
            <a:avLst/>
          </a:prstGeom>
          <a:noFill/>
        </p:spPr>
        <p:txBody>
          <a:bodyPr wrap="square" rtlCol="0">
            <a:spAutoFit/>
          </a:bodyPr>
          <a:lstStyle/>
          <a:p>
            <a:r>
              <a:rPr lang="en-US" sz="2000" dirty="0"/>
              <a:t>Task 1:</a:t>
            </a:r>
          </a:p>
        </p:txBody>
      </p:sp>
      <p:sp>
        <p:nvSpPr>
          <p:cNvPr id="7" name="文本框 6"/>
          <p:cNvSpPr txBox="1"/>
          <p:nvPr/>
        </p:nvSpPr>
        <p:spPr>
          <a:xfrm>
            <a:off x="9502267" y="2342312"/>
            <a:ext cx="2086212" cy="400110"/>
          </a:xfrm>
          <a:prstGeom prst="rect">
            <a:avLst/>
          </a:prstGeom>
          <a:noFill/>
        </p:spPr>
        <p:txBody>
          <a:bodyPr wrap="square" rtlCol="0">
            <a:spAutoFit/>
          </a:bodyPr>
          <a:lstStyle/>
          <a:p>
            <a:r>
              <a:rPr lang="zh-CN" altLang="en-US" sz="2000" dirty="0"/>
              <a:t>周末最为活跃</a:t>
            </a:r>
            <a:endParaRPr lang="en-US" sz="2000" dirty="0"/>
          </a:p>
        </p:txBody>
      </p:sp>
      <p:pic>
        <p:nvPicPr>
          <p:cNvPr id="5" name="图片 4"/>
          <p:cNvPicPr>
            <a:picLocks noChangeAspect="1"/>
          </p:cNvPicPr>
          <p:nvPr/>
        </p:nvPicPr>
        <p:blipFill>
          <a:blip r:embed="rId3"/>
          <a:stretch>
            <a:fillRect/>
          </a:stretch>
        </p:blipFill>
        <p:spPr>
          <a:xfrm>
            <a:off x="4099876" y="372192"/>
            <a:ext cx="6445497" cy="1238168"/>
          </a:xfrm>
          <a:prstGeom prst="rect">
            <a:avLst/>
          </a:prstGeom>
        </p:spPr>
      </p:pic>
      <p:pic>
        <p:nvPicPr>
          <p:cNvPr id="8" name="图片 7"/>
          <p:cNvPicPr>
            <a:picLocks noChangeAspect="1"/>
          </p:cNvPicPr>
          <p:nvPr/>
        </p:nvPicPr>
        <p:blipFill>
          <a:blip r:embed="rId4"/>
          <a:stretch>
            <a:fillRect/>
          </a:stretch>
        </p:blipFill>
        <p:spPr>
          <a:xfrm>
            <a:off x="1201322" y="1982645"/>
            <a:ext cx="7697424" cy="4275067"/>
          </a:xfrm>
          <a:prstGeom prst="rect">
            <a:avLst/>
          </a:prstGeom>
        </p:spPr>
      </p:pic>
      <p:sp>
        <p:nvSpPr>
          <p:cNvPr id="12" name="文本框 11"/>
          <p:cNvSpPr txBox="1"/>
          <p:nvPr/>
        </p:nvSpPr>
        <p:spPr>
          <a:xfrm>
            <a:off x="9502267" y="3962518"/>
            <a:ext cx="2086212" cy="1323439"/>
          </a:xfrm>
          <a:prstGeom prst="rect">
            <a:avLst/>
          </a:prstGeom>
          <a:noFill/>
        </p:spPr>
        <p:txBody>
          <a:bodyPr wrap="square" rtlCol="0">
            <a:spAutoFit/>
          </a:bodyPr>
          <a:lstStyle/>
          <a:p>
            <a:r>
              <a:rPr lang="zh-CN" altLang="en-US" sz="2000" dirty="0"/>
              <a:t>可以根据数据调整服务器参数，实现用户体验和收益的平衡</a:t>
            </a:r>
            <a:endParaRPr lang="en-US" sz="2000" dirty="0"/>
          </a:p>
        </p:txBody>
      </p:sp>
      <p:sp>
        <p:nvSpPr>
          <p:cNvPr id="3" name="文本框 2"/>
          <p:cNvSpPr txBox="1"/>
          <p:nvPr/>
        </p:nvSpPr>
        <p:spPr>
          <a:xfrm>
            <a:off x="2423313" y="6211110"/>
            <a:ext cx="4039340" cy="368300"/>
          </a:xfrm>
          <a:prstGeom prst="rect">
            <a:avLst/>
          </a:prstGeom>
          <a:noFill/>
        </p:spPr>
        <p:txBody>
          <a:bodyPr wrap="square" rtlCol="0">
            <a:spAutoFit/>
          </a:bodyPr>
          <a:lstStyle/>
          <a:p>
            <a:r>
              <a:rPr lang="en-US" altLang="zh-CN" dirty="0"/>
              <a:t>Figure.5 Result</a:t>
            </a:r>
            <a:endParaRPr lang="zh-CN" altLang="en-US" dirty="0"/>
          </a:p>
        </p:txBody>
      </p:sp>
    </p:spTree>
    <p:extLst>
      <p:ext uri="{BB962C8B-B14F-4D97-AF65-F5344CB8AC3E}">
        <p14:creationId xmlns:p14="http://schemas.microsoft.com/office/powerpoint/2010/main" val="72738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 Experiment</a:t>
            </a:r>
          </a:p>
        </p:txBody>
      </p:sp>
      <p:sp>
        <p:nvSpPr>
          <p:cNvPr id="15" name="文本框 14"/>
          <p:cNvSpPr txBox="1"/>
          <p:nvPr/>
        </p:nvSpPr>
        <p:spPr>
          <a:xfrm>
            <a:off x="277221" y="1610360"/>
            <a:ext cx="4095115" cy="400110"/>
          </a:xfrm>
          <a:prstGeom prst="rect">
            <a:avLst/>
          </a:prstGeom>
          <a:noFill/>
        </p:spPr>
        <p:txBody>
          <a:bodyPr wrap="square" rtlCol="0">
            <a:spAutoFit/>
          </a:bodyPr>
          <a:lstStyle/>
          <a:p>
            <a:r>
              <a:rPr lang="en-US" sz="2000" dirty="0"/>
              <a:t>Task 1:</a:t>
            </a:r>
          </a:p>
        </p:txBody>
      </p:sp>
      <p:sp>
        <p:nvSpPr>
          <p:cNvPr id="7" name="文本框 6"/>
          <p:cNvSpPr txBox="1"/>
          <p:nvPr/>
        </p:nvSpPr>
        <p:spPr>
          <a:xfrm>
            <a:off x="9502267" y="2342312"/>
            <a:ext cx="2086212" cy="707886"/>
          </a:xfrm>
          <a:prstGeom prst="rect">
            <a:avLst/>
          </a:prstGeom>
          <a:noFill/>
        </p:spPr>
        <p:txBody>
          <a:bodyPr wrap="square" rtlCol="0">
            <a:spAutoFit/>
          </a:bodyPr>
          <a:lstStyle/>
          <a:p>
            <a:r>
              <a:rPr lang="zh-CN" altLang="en-US" sz="2000" dirty="0"/>
              <a:t>一天中 </a:t>
            </a:r>
            <a:r>
              <a:rPr lang="en-US" altLang="zh-CN" sz="2000" dirty="0"/>
              <a:t>21~22 </a:t>
            </a:r>
            <a:r>
              <a:rPr lang="zh-CN" altLang="en-US" sz="2000" dirty="0"/>
              <a:t>点成交量最大</a:t>
            </a:r>
            <a:endParaRPr lang="en-US" sz="2000" dirty="0"/>
          </a:p>
        </p:txBody>
      </p:sp>
      <p:pic>
        <p:nvPicPr>
          <p:cNvPr id="5" name="图片 4"/>
          <p:cNvPicPr>
            <a:picLocks noChangeAspect="1"/>
          </p:cNvPicPr>
          <p:nvPr/>
        </p:nvPicPr>
        <p:blipFill>
          <a:blip r:embed="rId3"/>
          <a:stretch>
            <a:fillRect/>
          </a:stretch>
        </p:blipFill>
        <p:spPr>
          <a:xfrm>
            <a:off x="4155826" y="372140"/>
            <a:ext cx="5876925" cy="1438275"/>
          </a:xfrm>
          <a:prstGeom prst="rect">
            <a:avLst/>
          </a:prstGeom>
        </p:spPr>
      </p:pic>
      <p:pic>
        <p:nvPicPr>
          <p:cNvPr id="8" name="图片 7"/>
          <p:cNvPicPr>
            <a:picLocks noChangeAspect="1"/>
          </p:cNvPicPr>
          <p:nvPr/>
        </p:nvPicPr>
        <p:blipFill>
          <a:blip r:embed="rId4"/>
          <a:stretch>
            <a:fillRect/>
          </a:stretch>
        </p:blipFill>
        <p:spPr>
          <a:xfrm>
            <a:off x="1368560" y="2010470"/>
            <a:ext cx="7918155" cy="4271636"/>
          </a:xfrm>
          <a:prstGeom prst="rect">
            <a:avLst/>
          </a:prstGeom>
        </p:spPr>
      </p:pic>
      <p:sp>
        <p:nvSpPr>
          <p:cNvPr id="10" name="文本框 9"/>
          <p:cNvSpPr txBox="1"/>
          <p:nvPr/>
        </p:nvSpPr>
        <p:spPr>
          <a:xfrm>
            <a:off x="9502267" y="3807980"/>
            <a:ext cx="2086212" cy="1323439"/>
          </a:xfrm>
          <a:prstGeom prst="rect">
            <a:avLst/>
          </a:prstGeom>
          <a:noFill/>
        </p:spPr>
        <p:txBody>
          <a:bodyPr wrap="square" rtlCol="0">
            <a:spAutoFit/>
          </a:bodyPr>
          <a:lstStyle/>
          <a:p>
            <a:r>
              <a:rPr lang="zh-CN" altLang="en-US" sz="2000" dirty="0"/>
              <a:t>可以根据成交量数据对物流的资源分配进行调整，提升用户体验</a:t>
            </a:r>
            <a:endParaRPr lang="en-US" sz="2000" dirty="0"/>
          </a:p>
        </p:txBody>
      </p:sp>
      <p:sp>
        <p:nvSpPr>
          <p:cNvPr id="3" name="文本框 2"/>
          <p:cNvSpPr txBox="1"/>
          <p:nvPr/>
        </p:nvSpPr>
        <p:spPr>
          <a:xfrm>
            <a:off x="2423313" y="6211110"/>
            <a:ext cx="4039340" cy="368300"/>
          </a:xfrm>
          <a:prstGeom prst="rect">
            <a:avLst/>
          </a:prstGeom>
          <a:noFill/>
        </p:spPr>
        <p:txBody>
          <a:bodyPr wrap="square" rtlCol="0">
            <a:spAutoFit/>
          </a:bodyPr>
          <a:lstStyle/>
          <a:p>
            <a:r>
              <a:rPr lang="en-US" altLang="zh-CN" dirty="0"/>
              <a:t>Figure.6 Result</a:t>
            </a:r>
            <a:endParaRPr lang="zh-CN" altLang="en-US" dirty="0"/>
          </a:p>
        </p:txBody>
      </p:sp>
    </p:spTree>
    <p:extLst>
      <p:ext uri="{BB962C8B-B14F-4D97-AF65-F5344CB8AC3E}">
        <p14:creationId xmlns:p14="http://schemas.microsoft.com/office/powerpoint/2010/main" val="276862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3"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8" name="文本框 7"/>
          <p:cNvSpPr txBox="1"/>
          <p:nvPr/>
        </p:nvSpPr>
        <p:spPr>
          <a:xfrm>
            <a:off x="6649238" y="4833795"/>
            <a:ext cx="4039340" cy="368300"/>
          </a:xfrm>
          <a:prstGeom prst="rect">
            <a:avLst/>
          </a:prstGeom>
          <a:noFill/>
        </p:spPr>
        <p:txBody>
          <a:bodyPr wrap="square" rtlCol="0">
            <a:spAutoFit/>
          </a:bodyPr>
          <a:lstStyle/>
          <a:p>
            <a:r>
              <a:rPr lang="en-US" altLang="zh-CN" dirty="0"/>
              <a:t>Figure.7 Behavior count</a:t>
            </a:r>
            <a:endParaRPr lang="zh-CN" altLang="en-US" dirty="0"/>
          </a:p>
        </p:txBody>
      </p:sp>
      <p:sp>
        <p:nvSpPr>
          <p:cNvPr id="9" name="内容占位符 2"/>
          <p:cNvSpPr>
            <a:spLocks noGrp="1"/>
          </p:cNvSpPr>
          <p:nvPr/>
        </p:nvSpPr>
        <p:spPr>
          <a:xfrm>
            <a:off x="258807" y="1635919"/>
            <a:ext cx="5370206" cy="4541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Task1</a:t>
            </a:r>
          </a:p>
          <a:p>
            <a:pPr marL="0" indent="0">
              <a:buNone/>
            </a:pPr>
            <a:r>
              <a:rPr lang="en-US" altLang="zh-CN" dirty="0"/>
              <a:t>Step4 analyze the user behavior conversion model</a:t>
            </a:r>
          </a:p>
          <a:p>
            <a:pPr marL="0" indent="0">
              <a:buNone/>
            </a:pPr>
            <a:endParaRPr lang="en-US" altLang="zh-CN" dirty="0"/>
          </a:p>
          <a:p>
            <a:r>
              <a:rPr lang="en-US" altLang="zh-CN" dirty="0"/>
              <a:t>Browse to cart</a:t>
            </a:r>
          </a:p>
          <a:p>
            <a:r>
              <a:rPr lang="en-US" altLang="zh-CN" dirty="0"/>
              <a:t>Browse to favor</a:t>
            </a:r>
          </a:p>
          <a:p>
            <a:r>
              <a:rPr lang="en-US" altLang="zh-CN" dirty="0"/>
              <a:t>Favor to buy</a:t>
            </a:r>
          </a:p>
        </p:txBody>
      </p:sp>
      <p:pic>
        <p:nvPicPr>
          <p:cNvPr id="5" name="图片 4"/>
          <p:cNvPicPr>
            <a:picLocks noChangeAspect="1"/>
          </p:cNvPicPr>
          <p:nvPr/>
        </p:nvPicPr>
        <p:blipFill>
          <a:blip r:embed="rId3"/>
          <a:stretch>
            <a:fillRect/>
          </a:stretch>
        </p:blipFill>
        <p:spPr>
          <a:xfrm>
            <a:off x="5257800" y="1304852"/>
            <a:ext cx="5932576" cy="32898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 Experiment</a:t>
            </a:r>
          </a:p>
        </p:txBody>
      </p:sp>
      <p:sp>
        <p:nvSpPr>
          <p:cNvPr id="15" name="文本框 14"/>
          <p:cNvSpPr txBox="1"/>
          <p:nvPr/>
        </p:nvSpPr>
        <p:spPr>
          <a:xfrm>
            <a:off x="277221" y="1610360"/>
            <a:ext cx="4095115" cy="400110"/>
          </a:xfrm>
          <a:prstGeom prst="rect">
            <a:avLst/>
          </a:prstGeom>
          <a:noFill/>
        </p:spPr>
        <p:txBody>
          <a:bodyPr wrap="square" rtlCol="0">
            <a:spAutoFit/>
          </a:bodyPr>
          <a:lstStyle/>
          <a:p>
            <a:r>
              <a:rPr lang="en-US" sz="2000" dirty="0"/>
              <a:t>Task 1:</a:t>
            </a:r>
          </a:p>
        </p:txBody>
      </p:sp>
      <p:pic>
        <p:nvPicPr>
          <p:cNvPr id="5" name="图片 4"/>
          <p:cNvPicPr>
            <a:picLocks noChangeAspect="1"/>
          </p:cNvPicPr>
          <p:nvPr/>
        </p:nvPicPr>
        <p:blipFill>
          <a:blip r:embed="rId3"/>
          <a:stretch>
            <a:fillRect/>
          </a:stretch>
        </p:blipFill>
        <p:spPr>
          <a:xfrm>
            <a:off x="1303333" y="1463516"/>
            <a:ext cx="6438900" cy="3729693"/>
          </a:xfrm>
          <a:prstGeom prst="rect">
            <a:avLst/>
          </a:prstGeom>
        </p:spPr>
      </p:pic>
      <p:pic>
        <p:nvPicPr>
          <p:cNvPr id="10" name="图片 9"/>
          <p:cNvPicPr>
            <a:picLocks noChangeAspect="1"/>
          </p:cNvPicPr>
          <p:nvPr/>
        </p:nvPicPr>
        <p:blipFill>
          <a:blip r:embed="rId4"/>
          <a:stretch>
            <a:fillRect/>
          </a:stretch>
        </p:blipFill>
        <p:spPr>
          <a:xfrm>
            <a:off x="7742233" y="437056"/>
            <a:ext cx="4172546" cy="2254193"/>
          </a:xfrm>
          <a:prstGeom prst="rect">
            <a:avLst/>
          </a:prstGeom>
        </p:spPr>
      </p:pic>
      <p:pic>
        <p:nvPicPr>
          <p:cNvPr id="12" name="图片 11"/>
          <p:cNvPicPr>
            <a:picLocks noChangeAspect="1"/>
          </p:cNvPicPr>
          <p:nvPr/>
        </p:nvPicPr>
        <p:blipFill>
          <a:blip r:embed="rId5"/>
          <a:stretch>
            <a:fillRect/>
          </a:stretch>
        </p:blipFill>
        <p:spPr>
          <a:xfrm>
            <a:off x="6689404" y="2885438"/>
            <a:ext cx="3499869" cy="1104467"/>
          </a:xfrm>
          <a:prstGeom prst="rect">
            <a:avLst/>
          </a:prstGeom>
        </p:spPr>
      </p:pic>
      <p:sp>
        <p:nvSpPr>
          <p:cNvPr id="14" name="文本框 13"/>
          <p:cNvSpPr txBox="1"/>
          <p:nvPr/>
        </p:nvSpPr>
        <p:spPr>
          <a:xfrm>
            <a:off x="6873623" y="4184094"/>
            <a:ext cx="2086212" cy="2554545"/>
          </a:xfrm>
          <a:prstGeom prst="rect">
            <a:avLst/>
          </a:prstGeom>
          <a:noFill/>
        </p:spPr>
        <p:txBody>
          <a:bodyPr wrap="square" rtlCol="0">
            <a:spAutoFit/>
          </a:bodyPr>
          <a:lstStyle/>
          <a:p>
            <a:r>
              <a:rPr lang="zh-CN" altLang="en-US" sz="2000" dirty="0"/>
              <a:t>可以看出浏览到加入收藏相比于加入购物车少很多，同时收藏到购买的转化率也不高，可以考虑对收藏功能进行优化</a:t>
            </a:r>
            <a:endParaRPr lang="en-US" sz="2000" dirty="0"/>
          </a:p>
        </p:txBody>
      </p:sp>
      <p:sp>
        <p:nvSpPr>
          <p:cNvPr id="3" name="文本框 2"/>
          <p:cNvSpPr txBox="1"/>
          <p:nvPr/>
        </p:nvSpPr>
        <p:spPr>
          <a:xfrm>
            <a:off x="1348893" y="5518960"/>
            <a:ext cx="4039340" cy="368300"/>
          </a:xfrm>
          <a:prstGeom prst="rect">
            <a:avLst/>
          </a:prstGeom>
          <a:noFill/>
        </p:spPr>
        <p:txBody>
          <a:bodyPr wrap="square" rtlCol="0">
            <a:spAutoFit/>
          </a:bodyPr>
          <a:lstStyle/>
          <a:p>
            <a:r>
              <a:rPr lang="en-US" altLang="zh-CN" dirty="0"/>
              <a:t>Figure.8 Result</a:t>
            </a:r>
            <a:endParaRPr lang="zh-CN" altLang="en-US" dirty="0"/>
          </a:p>
        </p:txBody>
      </p:sp>
    </p:spTree>
    <p:extLst>
      <p:ext uri="{BB962C8B-B14F-4D97-AF65-F5344CB8AC3E}">
        <p14:creationId xmlns:p14="http://schemas.microsoft.com/office/powerpoint/2010/main" val="282955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3"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9" name="内容占位符 2"/>
          <p:cNvSpPr>
            <a:spLocks noGrp="1"/>
          </p:cNvSpPr>
          <p:nvPr/>
        </p:nvSpPr>
        <p:spPr>
          <a:xfrm>
            <a:off x="258807" y="1635919"/>
            <a:ext cx="5370206" cy="45418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Task1</a:t>
            </a:r>
          </a:p>
          <a:p>
            <a:pPr marL="0" indent="0">
              <a:buNone/>
            </a:pPr>
            <a:r>
              <a:rPr lang="en-US" altLang="zh-CN" dirty="0"/>
              <a:t>Step5 analyze based on RFM model</a:t>
            </a:r>
          </a:p>
          <a:p>
            <a:endParaRPr lang="en-US" altLang="zh-CN" dirty="0"/>
          </a:p>
          <a:p>
            <a:r>
              <a:rPr lang="en-US" altLang="zh-CN" dirty="0"/>
              <a:t>R: Recency purchase behavior, F: Frequency of purchase, M: Money spent</a:t>
            </a:r>
          </a:p>
          <a:p>
            <a:r>
              <a:rPr lang="en-US" altLang="zh-CN" dirty="0"/>
              <a:t>Only analyze R and F because there is no M information</a:t>
            </a:r>
          </a:p>
          <a:p>
            <a:r>
              <a:rPr lang="en-US" altLang="zh-CN" dirty="0"/>
              <a:t>Divide user into different level, use average level as a standard</a:t>
            </a:r>
          </a:p>
        </p:txBody>
      </p:sp>
      <p:pic>
        <p:nvPicPr>
          <p:cNvPr id="5" name="图片 4"/>
          <p:cNvPicPr>
            <a:picLocks noChangeAspect="1"/>
          </p:cNvPicPr>
          <p:nvPr/>
        </p:nvPicPr>
        <p:blipFill>
          <a:blip r:embed="rId3"/>
          <a:stretch>
            <a:fillRect/>
          </a:stretch>
        </p:blipFill>
        <p:spPr>
          <a:xfrm>
            <a:off x="5629100" y="250031"/>
            <a:ext cx="5638800" cy="5362575"/>
          </a:xfrm>
          <a:prstGeom prst="rect">
            <a:avLst/>
          </a:prstGeom>
        </p:spPr>
      </p:pic>
      <p:sp>
        <p:nvSpPr>
          <p:cNvPr id="8" name="文本框 7"/>
          <p:cNvSpPr txBox="1"/>
          <p:nvPr/>
        </p:nvSpPr>
        <p:spPr>
          <a:xfrm>
            <a:off x="6357773" y="5809790"/>
            <a:ext cx="4039340" cy="368300"/>
          </a:xfrm>
          <a:prstGeom prst="rect">
            <a:avLst/>
          </a:prstGeom>
          <a:noFill/>
        </p:spPr>
        <p:txBody>
          <a:bodyPr wrap="square" rtlCol="0">
            <a:spAutoFit/>
          </a:bodyPr>
          <a:lstStyle/>
          <a:p>
            <a:r>
              <a:rPr lang="en-US" altLang="zh-CN" dirty="0"/>
              <a:t>Figure.9 User division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 Experiment</a:t>
            </a:r>
          </a:p>
        </p:txBody>
      </p:sp>
      <p:sp>
        <p:nvSpPr>
          <p:cNvPr id="15" name="文本框 14"/>
          <p:cNvSpPr txBox="1"/>
          <p:nvPr/>
        </p:nvSpPr>
        <p:spPr>
          <a:xfrm>
            <a:off x="277221" y="1610360"/>
            <a:ext cx="4095115" cy="400110"/>
          </a:xfrm>
          <a:prstGeom prst="rect">
            <a:avLst/>
          </a:prstGeom>
          <a:noFill/>
        </p:spPr>
        <p:txBody>
          <a:bodyPr wrap="square" rtlCol="0">
            <a:spAutoFit/>
          </a:bodyPr>
          <a:lstStyle/>
          <a:p>
            <a:r>
              <a:rPr lang="en-US" sz="2000" dirty="0"/>
              <a:t>Task 1:</a:t>
            </a:r>
          </a:p>
        </p:txBody>
      </p:sp>
      <p:sp>
        <p:nvSpPr>
          <p:cNvPr id="7" name="文本框 6"/>
          <p:cNvSpPr txBox="1"/>
          <p:nvPr/>
        </p:nvSpPr>
        <p:spPr>
          <a:xfrm>
            <a:off x="7373923" y="2921168"/>
            <a:ext cx="2086212" cy="1938992"/>
          </a:xfrm>
          <a:prstGeom prst="rect">
            <a:avLst/>
          </a:prstGeom>
          <a:noFill/>
        </p:spPr>
        <p:txBody>
          <a:bodyPr wrap="square" rtlCol="0">
            <a:spAutoFit/>
          </a:bodyPr>
          <a:lstStyle/>
          <a:p>
            <a:r>
              <a:rPr lang="zh-CN" altLang="en-US" sz="2000" dirty="0"/>
              <a:t>可以看出一般价值用户和重要保持用户占多数，可以根据用户的类型对用户进行个性化推送</a:t>
            </a:r>
            <a:endParaRPr lang="en-US" sz="2000" dirty="0"/>
          </a:p>
        </p:txBody>
      </p:sp>
      <p:pic>
        <p:nvPicPr>
          <p:cNvPr id="5" name="图片 4"/>
          <p:cNvPicPr>
            <a:picLocks noChangeAspect="1"/>
          </p:cNvPicPr>
          <p:nvPr/>
        </p:nvPicPr>
        <p:blipFill>
          <a:blip r:embed="rId3"/>
          <a:stretch>
            <a:fillRect/>
          </a:stretch>
        </p:blipFill>
        <p:spPr>
          <a:xfrm>
            <a:off x="4244365" y="103365"/>
            <a:ext cx="4438241" cy="2269615"/>
          </a:xfrm>
          <a:prstGeom prst="rect">
            <a:avLst/>
          </a:prstGeom>
        </p:spPr>
      </p:pic>
      <p:pic>
        <p:nvPicPr>
          <p:cNvPr id="8" name="图片 7"/>
          <p:cNvPicPr>
            <a:picLocks noChangeAspect="1"/>
          </p:cNvPicPr>
          <p:nvPr/>
        </p:nvPicPr>
        <p:blipFill>
          <a:blip r:embed="rId4"/>
          <a:stretch>
            <a:fillRect/>
          </a:stretch>
        </p:blipFill>
        <p:spPr>
          <a:xfrm>
            <a:off x="1472316" y="2910388"/>
            <a:ext cx="5544098" cy="2269615"/>
          </a:xfrm>
          <a:prstGeom prst="rect">
            <a:avLst/>
          </a:prstGeom>
        </p:spPr>
      </p:pic>
      <p:sp>
        <p:nvSpPr>
          <p:cNvPr id="3" name="文本框 2"/>
          <p:cNvSpPr txBox="1"/>
          <p:nvPr/>
        </p:nvSpPr>
        <p:spPr>
          <a:xfrm>
            <a:off x="1959128" y="5717080"/>
            <a:ext cx="4039340" cy="368300"/>
          </a:xfrm>
          <a:prstGeom prst="rect">
            <a:avLst/>
          </a:prstGeom>
          <a:noFill/>
        </p:spPr>
        <p:txBody>
          <a:bodyPr wrap="square" rtlCol="0">
            <a:spAutoFit/>
          </a:bodyPr>
          <a:lstStyle/>
          <a:p>
            <a:r>
              <a:rPr lang="en-US" altLang="zh-CN" dirty="0"/>
              <a:t>Figure.10 Statistics</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3" y="-17780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9" name="内容占位符 2"/>
          <p:cNvSpPr>
            <a:spLocks noGrp="1"/>
          </p:cNvSpPr>
          <p:nvPr/>
        </p:nvSpPr>
        <p:spPr>
          <a:xfrm>
            <a:off x="258807" y="1635919"/>
            <a:ext cx="5370206" cy="4541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Task1</a:t>
            </a:r>
          </a:p>
          <a:p>
            <a:pPr marL="0" indent="0">
              <a:buNone/>
            </a:pPr>
            <a:r>
              <a:rPr lang="en-US" altLang="zh-CN" dirty="0"/>
              <a:t>Step6 </a:t>
            </a:r>
            <a:r>
              <a:rPr lang="en-US" altLang="zh-CN" b="0" i="0" dirty="0">
                <a:solidFill>
                  <a:srgbClr val="333333"/>
                </a:solidFill>
                <a:effectLst/>
                <a:latin typeface="pingfang SC"/>
              </a:rPr>
              <a:t>Collaborative Filtering</a:t>
            </a:r>
            <a:endParaRPr lang="en-US" altLang="zh-CN" dirty="0"/>
          </a:p>
          <a:p>
            <a:r>
              <a:rPr lang="en-US" altLang="zh-CN" dirty="0" err="1"/>
              <a:t>UserCF</a:t>
            </a:r>
            <a:endParaRPr lang="en-US" altLang="zh-CN" dirty="0"/>
          </a:p>
          <a:p>
            <a:r>
              <a:rPr lang="en-US" altLang="zh-CN" dirty="0" err="1"/>
              <a:t>ItemCF</a:t>
            </a:r>
            <a:endParaRPr lang="en-US" altLang="zh-CN" dirty="0"/>
          </a:p>
          <a:p>
            <a:r>
              <a:rPr lang="en-US" altLang="zh-CN" dirty="0"/>
              <a:t>Evaluate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 Experiment</a:t>
            </a:r>
          </a:p>
        </p:txBody>
      </p:sp>
      <p:sp>
        <p:nvSpPr>
          <p:cNvPr id="15" name="文本框 14"/>
          <p:cNvSpPr txBox="1"/>
          <p:nvPr/>
        </p:nvSpPr>
        <p:spPr>
          <a:xfrm>
            <a:off x="277221" y="1610360"/>
            <a:ext cx="4095115" cy="400110"/>
          </a:xfrm>
          <a:prstGeom prst="rect">
            <a:avLst/>
          </a:prstGeom>
          <a:noFill/>
        </p:spPr>
        <p:txBody>
          <a:bodyPr wrap="square" rtlCol="0">
            <a:spAutoFit/>
          </a:bodyPr>
          <a:lstStyle/>
          <a:p>
            <a:r>
              <a:rPr lang="en-US" sz="2000" dirty="0"/>
              <a:t>Task 1:</a:t>
            </a:r>
          </a:p>
        </p:txBody>
      </p:sp>
      <p:pic>
        <p:nvPicPr>
          <p:cNvPr id="14" name="图片 13"/>
          <p:cNvPicPr>
            <a:picLocks noChangeAspect="1"/>
          </p:cNvPicPr>
          <p:nvPr/>
        </p:nvPicPr>
        <p:blipFill>
          <a:blip r:embed="rId3"/>
          <a:stretch>
            <a:fillRect/>
          </a:stretch>
        </p:blipFill>
        <p:spPr>
          <a:xfrm>
            <a:off x="1439632" y="1628775"/>
            <a:ext cx="6419850" cy="3600450"/>
          </a:xfrm>
          <a:prstGeom prst="rect">
            <a:avLst/>
          </a:prstGeom>
        </p:spPr>
      </p:pic>
      <p:pic>
        <p:nvPicPr>
          <p:cNvPr id="17" name="图片 16"/>
          <p:cNvPicPr>
            <a:picLocks noChangeAspect="1"/>
          </p:cNvPicPr>
          <p:nvPr/>
        </p:nvPicPr>
        <p:blipFill>
          <a:blip r:embed="rId4"/>
          <a:stretch>
            <a:fillRect/>
          </a:stretch>
        </p:blipFill>
        <p:spPr>
          <a:xfrm>
            <a:off x="1009208" y="5418396"/>
            <a:ext cx="8034355" cy="918212"/>
          </a:xfrm>
          <a:prstGeom prst="rect">
            <a:avLst/>
          </a:prstGeom>
        </p:spPr>
      </p:pic>
      <p:pic>
        <p:nvPicPr>
          <p:cNvPr id="18" name="图片 17"/>
          <p:cNvPicPr>
            <a:picLocks noChangeAspect="1"/>
          </p:cNvPicPr>
          <p:nvPr/>
        </p:nvPicPr>
        <p:blipFill>
          <a:blip r:embed="rId5"/>
          <a:stretch>
            <a:fillRect/>
          </a:stretch>
        </p:blipFill>
        <p:spPr>
          <a:xfrm>
            <a:off x="7859482" y="957957"/>
            <a:ext cx="4162425" cy="2105025"/>
          </a:xfrm>
          <a:prstGeom prst="rect">
            <a:avLst/>
          </a:prstGeom>
        </p:spPr>
      </p:pic>
      <p:sp>
        <p:nvSpPr>
          <p:cNvPr id="3" name="文本框 2"/>
          <p:cNvSpPr txBox="1"/>
          <p:nvPr/>
        </p:nvSpPr>
        <p:spPr>
          <a:xfrm>
            <a:off x="8152918" y="3685715"/>
            <a:ext cx="4039340" cy="368300"/>
          </a:xfrm>
          <a:prstGeom prst="rect">
            <a:avLst/>
          </a:prstGeom>
          <a:noFill/>
        </p:spPr>
        <p:txBody>
          <a:bodyPr wrap="square" rtlCol="0">
            <a:spAutoFit/>
          </a:bodyPr>
          <a:lstStyle/>
          <a:p>
            <a:r>
              <a:rPr lang="en-US" altLang="zh-CN" dirty="0"/>
              <a:t>Figure.11 Core codes</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文本框 1"/>
          <p:cNvSpPr txBox="1"/>
          <p:nvPr/>
        </p:nvSpPr>
        <p:spPr>
          <a:xfrm>
            <a:off x="1748790" y="2708275"/>
            <a:ext cx="8984615" cy="1322070"/>
          </a:xfrm>
          <a:prstGeom prst="rect">
            <a:avLst/>
          </a:prstGeom>
          <a:noFill/>
        </p:spPr>
        <p:txBody>
          <a:bodyPr wrap="square" rtlCol="0">
            <a:spAutoFit/>
          </a:bodyPr>
          <a:lstStyle/>
          <a:p>
            <a:pPr algn="ctr"/>
            <a:r>
              <a:rPr lang="en-US" altLang="zh-CN" sz="8000" dirty="0">
                <a:solidFill>
                  <a:schemeClr val="bg1"/>
                </a:solidFill>
              </a:rPr>
              <a:t>Task2</a:t>
            </a:r>
            <a:endParaRPr lang="zh-CN" altLang="en-US" sz="8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Outline</a:t>
            </a:r>
            <a:endParaRPr lang="zh-CN" altLang="en-US" sz="4000" dirty="0">
              <a:solidFill>
                <a:schemeClr val="bg1"/>
              </a:solidFill>
            </a:endParaRPr>
          </a:p>
        </p:txBody>
      </p:sp>
      <p:sp>
        <p:nvSpPr>
          <p:cNvPr id="3" name="内容占位符 2"/>
          <p:cNvSpPr>
            <a:spLocks noGrp="1"/>
          </p:cNvSpPr>
          <p:nvPr>
            <p:ph idx="1"/>
          </p:nvPr>
        </p:nvSpPr>
        <p:spPr/>
        <p:txBody>
          <a:bodyPr/>
          <a:lstStyle/>
          <a:p>
            <a:pPr marL="571500" indent="-571500">
              <a:buAutoNum type="romanUcPeriod"/>
            </a:pPr>
            <a:r>
              <a:rPr lang="en-US" altLang="zh-CN" dirty="0"/>
              <a:t>Topic preview</a:t>
            </a:r>
          </a:p>
          <a:p>
            <a:pPr marL="571500" indent="-571500">
              <a:buAutoNum type="romanUcPeriod"/>
            </a:pPr>
            <a:r>
              <a:rPr lang="en-US" altLang="zh-CN" dirty="0"/>
              <a:t>Task Design and Experiment Result</a:t>
            </a:r>
          </a:p>
          <a:p>
            <a:pPr marL="0" indent="0">
              <a:buNone/>
            </a:pPr>
            <a:r>
              <a:rPr lang="en-US" altLang="zh-CN" dirty="0"/>
              <a:t>III.    Summary</a:t>
            </a:r>
          </a:p>
          <a:p>
            <a:pPr marL="571500" indent="-571500">
              <a:buAutoNum type="romanUcPeriod"/>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8" name="文本框 7"/>
          <p:cNvSpPr txBox="1"/>
          <p:nvPr/>
        </p:nvSpPr>
        <p:spPr>
          <a:xfrm>
            <a:off x="6416465" y="5214373"/>
            <a:ext cx="4039340" cy="368300"/>
          </a:xfrm>
          <a:prstGeom prst="rect">
            <a:avLst/>
          </a:prstGeom>
          <a:noFill/>
        </p:spPr>
        <p:txBody>
          <a:bodyPr wrap="square" rtlCol="0">
            <a:spAutoFit/>
          </a:bodyPr>
          <a:lstStyle/>
          <a:p>
            <a:r>
              <a:rPr lang="en-US" altLang="zh-CN" dirty="0"/>
              <a:t>Figure.12  Cleaned data</a:t>
            </a:r>
            <a:endParaRPr lang="zh-CN" altLang="en-US" dirty="0"/>
          </a:p>
        </p:txBody>
      </p:sp>
      <p:sp>
        <p:nvSpPr>
          <p:cNvPr id="7" name="内容占位符 2"/>
          <p:cNvSpPr>
            <a:spLocks noGrp="1"/>
          </p:cNvSpPr>
          <p:nvPr/>
        </p:nvSpPr>
        <p:spPr>
          <a:xfrm>
            <a:off x="232772" y="1326039"/>
            <a:ext cx="4813178" cy="4541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For task 2, we also do data clean first, which drop duplicate data and unreasonable data.</a:t>
            </a:r>
          </a:p>
          <a:p>
            <a:r>
              <a:rPr lang="en-US" altLang="zh-CN" dirty="0"/>
              <a:t>We save cleaned data so that it can be taken into use quickly.</a:t>
            </a:r>
          </a:p>
        </p:txBody>
      </p:sp>
      <p:pic>
        <p:nvPicPr>
          <p:cNvPr id="3" name="图片 2"/>
          <p:cNvPicPr>
            <a:picLocks noChangeAspect="1"/>
          </p:cNvPicPr>
          <p:nvPr/>
        </p:nvPicPr>
        <p:blipFill>
          <a:blip r:embed="rId3"/>
          <a:stretch>
            <a:fillRect/>
          </a:stretch>
        </p:blipFill>
        <p:spPr>
          <a:xfrm>
            <a:off x="4755515" y="1804035"/>
            <a:ext cx="7172325" cy="2905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8" name="文本框 7"/>
          <p:cNvSpPr txBox="1"/>
          <p:nvPr/>
        </p:nvSpPr>
        <p:spPr>
          <a:xfrm>
            <a:off x="5669070" y="4053593"/>
            <a:ext cx="4039340" cy="368300"/>
          </a:xfrm>
          <a:prstGeom prst="rect">
            <a:avLst/>
          </a:prstGeom>
          <a:noFill/>
        </p:spPr>
        <p:txBody>
          <a:bodyPr wrap="square" rtlCol="0">
            <a:spAutoFit/>
          </a:bodyPr>
          <a:lstStyle/>
          <a:p>
            <a:r>
              <a:rPr lang="en-US" altLang="zh-CN" dirty="0"/>
              <a:t>Figure.  Behaviors Dataframe</a:t>
            </a:r>
            <a:endParaRPr lang="zh-CN" altLang="en-US" dirty="0"/>
          </a:p>
        </p:txBody>
      </p:sp>
      <p:sp>
        <p:nvSpPr>
          <p:cNvPr id="7" name="内容占位符 2"/>
          <p:cNvSpPr>
            <a:spLocks noGrp="1"/>
          </p:cNvSpPr>
          <p:nvPr/>
        </p:nvSpPr>
        <p:spPr>
          <a:xfrm>
            <a:off x="232772" y="1326039"/>
            <a:ext cx="4813178" cy="4541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Then, we contruct the dataframe group by User_id and Category_id.After that, we fill in the m*n matrix(m represents users, n represents items) with the information shown right.</a:t>
            </a:r>
          </a:p>
        </p:txBody>
      </p:sp>
      <p:pic>
        <p:nvPicPr>
          <p:cNvPr id="5" name="图片 4"/>
          <p:cNvPicPr>
            <a:picLocks noChangeAspect="1"/>
          </p:cNvPicPr>
          <p:nvPr/>
        </p:nvPicPr>
        <p:blipFill>
          <a:blip r:embed="rId3"/>
          <a:stretch>
            <a:fillRect/>
          </a:stretch>
        </p:blipFill>
        <p:spPr>
          <a:xfrm>
            <a:off x="4935855" y="158750"/>
            <a:ext cx="4867275" cy="3771900"/>
          </a:xfrm>
          <a:prstGeom prst="rect">
            <a:avLst/>
          </a:prstGeom>
        </p:spPr>
      </p:pic>
      <p:pic>
        <p:nvPicPr>
          <p:cNvPr id="6" name="图片 5"/>
          <p:cNvPicPr>
            <a:picLocks noChangeAspect="1"/>
          </p:cNvPicPr>
          <p:nvPr/>
        </p:nvPicPr>
        <p:blipFill>
          <a:blip r:embed="rId4"/>
          <a:stretch>
            <a:fillRect/>
          </a:stretch>
        </p:blipFill>
        <p:spPr>
          <a:xfrm>
            <a:off x="4083685" y="4545330"/>
            <a:ext cx="3543300" cy="1476375"/>
          </a:xfrm>
          <a:prstGeom prst="rect">
            <a:avLst/>
          </a:prstGeom>
        </p:spPr>
      </p:pic>
      <p:pic>
        <p:nvPicPr>
          <p:cNvPr id="9" name="图片 8"/>
          <p:cNvPicPr>
            <a:picLocks noChangeAspect="1"/>
          </p:cNvPicPr>
          <p:nvPr/>
        </p:nvPicPr>
        <p:blipFill>
          <a:blip r:embed="rId5"/>
          <a:stretch>
            <a:fillRect/>
          </a:stretch>
        </p:blipFill>
        <p:spPr>
          <a:xfrm>
            <a:off x="7559040" y="4545330"/>
            <a:ext cx="2733675" cy="390525"/>
          </a:xfrm>
          <a:prstGeom prst="rect">
            <a:avLst/>
          </a:prstGeom>
        </p:spPr>
      </p:pic>
      <p:pic>
        <p:nvPicPr>
          <p:cNvPr id="10" name="图片 9"/>
          <p:cNvPicPr>
            <a:picLocks noChangeAspect="1"/>
          </p:cNvPicPr>
          <p:nvPr/>
        </p:nvPicPr>
        <p:blipFill>
          <a:blip r:embed="rId6"/>
          <a:stretch>
            <a:fillRect/>
          </a:stretch>
        </p:blipFill>
        <p:spPr>
          <a:xfrm>
            <a:off x="7559040" y="4935855"/>
            <a:ext cx="3181350" cy="1019175"/>
          </a:xfrm>
          <a:prstGeom prst="rect">
            <a:avLst/>
          </a:prstGeom>
        </p:spPr>
      </p:pic>
      <p:sp>
        <p:nvSpPr>
          <p:cNvPr id="11" name="文本框 10"/>
          <p:cNvSpPr txBox="1"/>
          <p:nvPr/>
        </p:nvSpPr>
        <p:spPr>
          <a:xfrm>
            <a:off x="5229015" y="6021458"/>
            <a:ext cx="4039340" cy="368300"/>
          </a:xfrm>
          <a:prstGeom prst="rect">
            <a:avLst/>
          </a:prstGeom>
          <a:noFill/>
        </p:spPr>
        <p:txBody>
          <a:bodyPr wrap="square" rtlCol="0">
            <a:spAutoFit/>
          </a:bodyPr>
          <a:lstStyle/>
          <a:p>
            <a:r>
              <a:rPr lang="en-US" altLang="zh-CN" dirty="0"/>
              <a:t>Figure.13  Equation for Matrix Content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8" name="文本框 7"/>
          <p:cNvSpPr txBox="1"/>
          <p:nvPr/>
        </p:nvSpPr>
        <p:spPr>
          <a:xfrm>
            <a:off x="5721140" y="3614173"/>
            <a:ext cx="4039340" cy="368300"/>
          </a:xfrm>
          <a:prstGeom prst="rect">
            <a:avLst/>
          </a:prstGeom>
          <a:noFill/>
        </p:spPr>
        <p:txBody>
          <a:bodyPr wrap="square" rtlCol="0">
            <a:spAutoFit/>
          </a:bodyPr>
          <a:lstStyle/>
          <a:p>
            <a:r>
              <a:rPr lang="en-US" altLang="zh-CN" dirty="0"/>
              <a:t>Figure.  NMF definition</a:t>
            </a:r>
            <a:endParaRPr lang="zh-CN" altLang="en-US" dirty="0"/>
          </a:p>
        </p:txBody>
      </p:sp>
      <p:sp>
        <p:nvSpPr>
          <p:cNvPr id="7" name="内容占位符 2"/>
          <p:cNvSpPr>
            <a:spLocks noGrp="1"/>
          </p:cNvSpPr>
          <p:nvPr/>
        </p:nvSpPr>
        <p:spPr>
          <a:xfrm>
            <a:off x="233045" y="1325880"/>
            <a:ext cx="4453255" cy="4541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Then, apply NMF to the matrix.For matrix R, we want to decomposite it into W(user feature matrix)and H(item feature matrix) matrix. However, the product of W and H is different from original R.Thus, we need to minimize the difference.</a:t>
            </a:r>
          </a:p>
        </p:txBody>
      </p:sp>
      <p:sp>
        <p:nvSpPr>
          <p:cNvPr id="11" name="文本框 10"/>
          <p:cNvSpPr txBox="1"/>
          <p:nvPr/>
        </p:nvSpPr>
        <p:spPr>
          <a:xfrm>
            <a:off x="5229015" y="6021458"/>
            <a:ext cx="4039340" cy="368300"/>
          </a:xfrm>
          <a:prstGeom prst="rect">
            <a:avLst/>
          </a:prstGeom>
          <a:noFill/>
        </p:spPr>
        <p:txBody>
          <a:bodyPr wrap="square" rtlCol="0">
            <a:spAutoFit/>
          </a:bodyPr>
          <a:lstStyle/>
          <a:p>
            <a:r>
              <a:rPr lang="en-US" altLang="zh-CN" dirty="0"/>
              <a:t>Figure.14  Sklearn NMF method</a:t>
            </a:r>
            <a:endParaRPr lang="zh-CN" altLang="en-US" dirty="0"/>
          </a:p>
        </p:txBody>
      </p:sp>
      <p:pic>
        <p:nvPicPr>
          <p:cNvPr id="3" name="图片 2"/>
          <p:cNvPicPr>
            <a:picLocks noChangeAspect="1"/>
          </p:cNvPicPr>
          <p:nvPr/>
        </p:nvPicPr>
        <p:blipFill>
          <a:blip r:embed="rId3"/>
          <a:stretch>
            <a:fillRect/>
          </a:stretch>
        </p:blipFill>
        <p:spPr>
          <a:xfrm>
            <a:off x="4761865" y="482600"/>
            <a:ext cx="6781165" cy="2952115"/>
          </a:xfrm>
          <a:prstGeom prst="rect">
            <a:avLst/>
          </a:prstGeom>
        </p:spPr>
      </p:pic>
      <p:pic>
        <p:nvPicPr>
          <p:cNvPr id="12" name="图片 11"/>
          <p:cNvPicPr>
            <a:picLocks noChangeAspect="1"/>
          </p:cNvPicPr>
          <p:nvPr/>
        </p:nvPicPr>
        <p:blipFill>
          <a:blip r:embed="rId4"/>
          <a:stretch>
            <a:fillRect/>
          </a:stretch>
        </p:blipFill>
        <p:spPr>
          <a:xfrm>
            <a:off x="4531995" y="4162425"/>
            <a:ext cx="5743575" cy="1485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7" name="内容占位符 2"/>
          <p:cNvSpPr>
            <a:spLocks noGrp="1"/>
          </p:cNvSpPr>
          <p:nvPr/>
        </p:nvSpPr>
        <p:spPr>
          <a:xfrm>
            <a:off x="233045" y="1325880"/>
            <a:ext cx="3585210" cy="4541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NMF provides such function. So we apply sklearn.decomposition.NMF() to matrix R and get the result.</a:t>
            </a:r>
          </a:p>
        </p:txBody>
      </p:sp>
      <p:sp>
        <p:nvSpPr>
          <p:cNvPr id="11" name="文本框 10"/>
          <p:cNvSpPr txBox="1"/>
          <p:nvPr/>
        </p:nvSpPr>
        <p:spPr>
          <a:xfrm>
            <a:off x="5658910" y="5867153"/>
            <a:ext cx="4039340" cy="368300"/>
          </a:xfrm>
          <a:prstGeom prst="rect">
            <a:avLst/>
          </a:prstGeom>
          <a:noFill/>
        </p:spPr>
        <p:txBody>
          <a:bodyPr wrap="square" rtlCol="0">
            <a:spAutoFit/>
          </a:bodyPr>
          <a:lstStyle/>
          <a:p>
            <a:r>
              <a:rPr lang="en-US" altLang="zh-CN" dirty="0"/>
              <a:t>Figure.15  Sklearn NMF optimization </a:t>
            </a:r>
            <a:endParaRPr lang="zh-CN" altLang="en-US" dirty="0"/>
          </a:p>
        </p:txBody>
      </p:sp>
      <p:pic>
        <p:nvPicPr>
          <p:cNvPr id="13" name="图片 12"/>
          <p:cNvPicPr>
            <a:picLocks noChangeAspect="1"/>
          </p:cNvPicPr>
          <p:nvPr/>
        </p:nvPicPr>
        <p:blipFill>
          <a:blip r:embed="rId3"/>
          <a:stretch>
            <a:fillRect/>
          </a:stretch>
        </p:blipFill>
        <p:spPr>
          <a:xfrm>
            <a:off x="4234180" y="678815"/>
            <a:ext cx="7493635" cy="45923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7" name="内容占位符 2"/>
          <p:cNvSpPr>
            <a:spLocks noGrp="1"/>
          </p:cNvSpPr>
          <p:nvPr/>
        </p:nvSpPr>
        <p:spPr>
          <a:xfrm>
            <a:off x="233045" y="1325880"/>
            <a:ext cx="3585210" cy="4541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dirty="0"/>
              <a:t>Reality usage:</a:t>
            </a:r>
          </a:p>
          <a:p>
            <a:r>
              <a:rPr lang="en-US" altLang="zh-CN" dirty="0"/>
              <a:t>According to current behaviors, we can judge whether the user is interested in other items which doesn’t have interaction with users.</a:t>
            </a:r>
          </a:p>
          <a:p>
            <a:r>
              <a:rPr lang="en-US" altLang="zh-CN" dirty="0"/>
              <a:t>Potiential Coefficient</a:t>
            </a:r>
          </a:p>
        </p:txBody>
      </p:sp>
      <p:sp>
        <p:nvSpPr>
          <p:cNvPr id="11" name="文本框 10"/>
          <p:cNvSpPr txBox="1"/>
          <p:nvPr/>
        </p:nvSpPr>
        <p:spPr>
          <a:xfrm>
            <a:off x="6225965" y="5162303"/>
            <a:ext cx="4039340" cy="368300"/>
          </a:xfrm>
          <a:prstGeom prst="rect">
            <a:avLst/>
          </a:prstGeom>
          <a:noFill/>
        </p:spPr>
        <p:txBody>
          <a:bodyPr wrap="square" rtlCol="0">
            <a:spAutoFit/>
          </a:bodyPr>
          <a:lstStyle/>
          <a:p>
            <a:r>
              <a:rPr lang="en-US" altLang="zh-CN" dirty="0"/>
              <a:t>Figure.16  Reality usage of NMF in CV</a:t>
            </a:r>
            <a:endParaRPr lang="zh-CN" altLang="en-US" dirty="0"/>
          </a:p>
        </p:txBody>
      </p:sp>
      <p:pic>
        <p:nvPicPr>
          <p:cNvPr id="3" name="图片 2"/>
          <p:cNvPicPr>
            <a:picLocks noChangeAspect="1"/>
          </p:cNvPicPr>
          <p:nvPr/>
        </p:nvPicPr>
        <p:blipFill>
          <a:blip r:embed="rId3"/>
          <a:stretch>
            <a:fillRect/>
          </a:stretch>
        </p:blipFill>
        <p:spPr>
          <a:xfrm>
            <a:off x="3818255" y="1917065"/>
            <a:ext cx="4212590" cy="3102610"/>
          </a:xfrm>
          <a:prstGeom prst="rect">
            <a:avLst/>
          </a:prstGeom>
        </p:spPr>
      </p:pic>
      <p:pic>
        <p:nvPicPr>
          <p:cNvPr id="5" name="图片 4"/>
          <p:cNvPicPr>
            <a:picLocks noChangeAspect="1"/>
          </p:cNvPicPr>
          <p:nvPr/>
        </p:nvPicPr>
        <p:blipFill>
          <a:blip r:embed="rId4"/>
          <a:stretch>
            <a:fillRect/>
          </a:stretch>
        </p:blipFill>
        <p:spPr>
          <a:xfrm>
            <a:off x="7886065" y="1870710"/>
            <a:ext cx="4228465" cy="31235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 Experiment</a:t>
            </a:r>
          </a:p>
        </p:txBody>
      </p:sp>
      <p:sp>
        <p:nvSpPr>
          <p:cNvPr id="15" name="文本框 14"/>
          <p:cNvSpPr txBox="1"/>
          <p:nvPr/>
        </p:nvSpPr>
        <p:spPr>
          <a:xfrm>
            <a:off x="453390" y="1799590"/>
            <a:ext cx="4095115" cy="2861310"/>
          </a:xfrm>
          <a:prstGeom prst="rect">
            <a:avLst/>
          </a:prstGeom>
          <a:noFill/>
        </p:spPr>
        <p:txBody>
          <a:bodyPr wrap="square" rtlCol="0">
            <a:spAutoFit/>
          </a:bodyPr>
          <a:lstStyle/>
          <a:p>
            <a:r>
              <a:rPr lang="en-US" sz="2000"/>
              <a:t>Task 2:</a:t>
            </a:r>
          </a:p>
          <a:p>
            <a:r>
              <a:rPr lang="en-US" sz="2000"/>
              <a:t>198000 * 8562 Matrix</a:t>
            </a:r>
          </a:p>
          <a:p>
            <a:r>
              <a:rPr lang="en-US" sz="2000"/>
              <a:t>The content [x,y] is Potiential Coefficient for user x with item y</a:t>
            </a:r>
          </a:p>
          <a:p>
            <a:endParaRPr lang="en-US" sz="2000"/>
          </a:p>
          <a:p>
            <a:r>
              <a:rPr lang="en-US" sz="2000"/>
              <a:t>(If we have real label for such </a:t>
            </a:r>
            <a:r>
              <a:rPr lang="en-US" sz="2000">
                <a:sym typeface="+mn-ea"/>
              </a:rPr>
              <a:t>Potiential Coefficient, we can train our model with parameters which I set on my own.</a:t>
            </a:r>
            <a:r>
              <a:rPr lang="en-US" sz="2000"/>
              <a:t>)</a:t>
            </a:r>
          </a:p>
        </p:txBody>
      </p:sp>
      <p:sp>
        <p:nvSpPr>
          <p:cNvPr id="18" name="文本框 17"/>
          <p:cNvSpPr txBox="1"/>
          <p:nvPr/>
        </p:nvSpPr>
        <p:spPr>
          <a:xfrm>
            <a:off x="7294880" y="4848225"/>
            <a:ext cx="3298190" cy="398780"/>
          </a:xfrm>
          <a:prstGeom prst="rect">
            <a:avLst/>
          </a:prstGeom>
          <a:noFill/>
        </p:spPr>
        <p:txBody>
          <a:bodyPr wrap="square" rtlCol="0">
            <a:spAutoFit/>
          </a:bodyPr>
          <a:lstStyle/>
          <a:p>
            <a:r>
              <a:rPr lang="en-US" sz="2000"/>
              <a:t>Figure.17  Result Matrix </a:t>
            </a:r>
          </a:p>
        </p:txBody>
      </p:sp>
      <p:pic>
        <p:nvPicPr>
          <p:cNvPr id="3" name="图片 2"/>
          <p:cNvPicPr>
            <a:picLocks noChangeAspect="1"/>
          </p:cNvPicPr>
          <p:nvPr/>
        </p:nvPicPr>
        <p:blipFill>
          <a:blip r:embed="rId3"/>
          <a:stretch>
            <a:fillRect/>
          </a:stretch>
        </p:blipFill>
        <p:spPr>
          <a:xfrm>
            <a:off x="5489575" y="1416050"/>
            <a:ext cx="6488430" cy="29603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文本框 1"/>
          <p:cNvSpPr txBox="1"/>
          <p:nvPr/>
        </p:nvSpPr>
        <p:spPr>
          <a:xfrm>
            <a:off x="1748790" y="2708275"/>
            <a:ext cx="8984615" cy="1322070"/>
          </a:xfrm>
          <a:prstGeom prst="rect">
            <a:avLst/>
          </a:prstGeom>
          <a:noFill/>
        </p:spPr>
        <p:txBody>
          <a:bodyPr wrap="square" rtlCol="0">
            <a:spAutoFit/>
          </a:bodyPr>
          <a:lstStyle/>
          <a:p>
            <a:pPr algn="ctr"/>
            <a:r>
              <a:rPr lang="en-US" altLang="zh-CN" sz="8000" dirty="0">
                <a:solidFill>
                  <a:schemeClr val="bg1"/>
                </a:solidFill>
              </a:rPr>
              <a:t>Task3</a:t>
            </a:r>
            <a:endParaRPr lang="zh-CN" altLang="en-US" sz="80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7" name="内容占位符 2"/>
          <p:cNvSpPr>
            <a:spLocks noGrp="1"/>
          </p:cNvSpPr>
          <p:nvPr/>
        </p:nvSpPr>
        <p:spPr>
          <a:xfrm>
            <a:off x="172085" y="1056005"/>
            <a:ext cx="11847830" cy="5720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r>
              <a:rPr lang="en-US" altLang="zh-CN" dirty="0"/>
              <a:t>Our goal is to figure out the most popular categories/commodities and do </a:t>
            </a:r>
            <a:r>
              <a:rPr lang="en-US" altLang="zh-CN" dirty="0">
                <a:sym typeface="+mn-ea"/>
              </a:rPr>
              <a:t>correlation analysis.</a:t>
            </a:r>
          </a:p>
          <a:p>
            <a:r>
              <a:rPr lang="en-US" altLang="zh-CN" dirty="0">
                <a:sym typeface="+mn-ea"/>
              </a:rPr>
              <a:t>Example: Walmart puts beer and diapers together.</a:t>
            </a:r>
          </a:p>
          <a:p>
            <a:r>
              <a:rPr lang="en-US" altLang="zh-CN" dirty="0">
                <a:sym typeface="+mn-ea"/>
              </a:rPr>
              <a:t>There're two famous correlation analysis algorithm: Apriori and FP-Growth. Both of them return the the largest frequent set of K items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最大频繁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项集</a:t>
            </a:r>
            <a:r>
              <a:rPr lang="en-US" altLang="zh-CN" dirty="0">
                <a:sym typeface="+mn-ea"/>
              </a:rPr>
              <a:t>). Then with the result we can generate correlation relationships based on Support(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支持度</a:t>
            </a:r>
            <a:r>
              <a:rPr lang="en-US" altLang="zh-CN" dirty="0">
                <a:sym typeface="+mn-ea"/>
              </a:rPr>
              <a:t>), Confidence(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置信度</a:t>
            </a:r>
            <a:r>
              <a:rPr lang="en-US" altLang="zh-CN" dirty="0">
                <a:sym typeface="+mn-ea"/>
              </a:rPr>
              <a:t>) and Lift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提升度</a:t>
            </a:r>
            <a:r>
              <a:rPr lang="en-US" altLang="zh-CN" dirty="0">
                <a:sym typeface="+mn-ea"/>
              </a:rPr>
              <a:t>).</a:t>
            </a:r>
          </a:p>
          <a:p>
            <a:r>
              <a:rPr lang="en-US" altLang="zh-CN" dirty="0">
                <a:sym typeface="+mn-ea"/>
              </a:rPr>
              <a:t>Here we choose FP-Growth because it only has to iterate the dataset twice, saving us a lot of time and space.</a:t>
            </a:r>
          </a:p>
          <a:p>
            <a:endParaRPr lang="en-US" altLang="zh-CN" dirty="0">
              <a:sym typeface="+mn-ea"/>
            </a:endParaRPr>
          </a:p>
        </p:txBody>
      </p:sp>
      <p:pic>
        <p:nvPicPr>
          <p:cNvPr id="3" name="图片 2"/>
          <p:cNvPicPr>
            <a:picLocks noChangeAspect="1"/>
          </p:cNvPicPr>
          <p:nvPr/>
        </p:nvPicPr>
        <p:blipFill>
          <a:blip r:embed="rId3"/>
          <a:stretch>
            <a:fillRect/>
          </a:stretch>
        </p:blipFill>
        <p:spPr>
          <a:xfrm>
            <a:off x="3185795" y="5427980"/>
            <a:ext cx="3510280" cy="605155"/>
          </a:xfrm>
          <a:prstGeom prst="rect">
            <a:avLst/>
          </a:prstGeom>
        </p:spPr>
      </p:pic>
      <p:pic>
        <p:nvPicPr>
          <p:cNvPr id="5" name="图片 4"/>
          <p:cNvPicPr>
            <a:picLocks noChangeAspect="1"/>
          </p:cNvPicPr>
          <p:nvPr/>
        </p:nvPicPr>
        <p:blipFill>
          <a:blip r:embed="rId4"/>
          <a:stretch>
            <a:fillRect/>
          </a:stretch>
        </p:blipFill>
        <p:spPr>
          <a:xfrm>
            <a:off x="6769735" y="5344795"/>
            <a:ext cx="3700780" cy="643255"/>
          </a:xfrm>
          <a:prstGeom prst="rect">
            <a:avLst/>
          </a:prstGeom>
        </p:spPr>
      </p:pic>
      <p:pic>
        <p:nvPicPr>
          <p:cNvPr id="6" name="图片 5"/>
          <p:cNvPicPr>
            <a:picLocks noChangeAspect="1"/>
          </p:cNvPicPr>
          <p:nvPr/>
        </p:nvPicPr>
        <p:blipFill>
          <a:blip r:embed="rId5"/>
          <a:stretch>
            <a:fillRect/>
          </a:stretch>
        </p:blipFill>
        <p:spPr>
          <a:xfrm>
            <a:off x="3267710" y="6163945"/>
            <a:ext cx="6638290" cy="414655"/>
          </a:xfrm>
          <a:prstGeom prst="rect">
            <a:avLst/>
          </a:prstGeom>
        </p:spPr>
      </p:pic>
      <p:sp>
        <p:nvSpPr>
          <p:cNvPr id="11" name="文本框 10"/>
          <p:cNvSpPr txBox="1"/>
          <p:nvPr/>
        </p:nvSpPr>
        <p:spPr>
          <a:xfrm>
            <a:off x="3738670" y="6489453"/>
            <a:ext cx="4039340" cy="368300"/>
          </a:xfrm>
          <a:prstGeom prst="rect">
            <a:avLst/>
          </a:prstGeom>
          <a:noFill/>
        </p:spPr>
        <p:txBody>
          <a:bodyPr wrap="square" rtlCol="0">
            <a:spAutoFit/>
          </a:bodyPr>
          <a:lstStyle/>
          <a:p>
            <a:r>
              <a:rPr lang="en-US" altLang="zh-CN" dirty="0"/>
              <a:t>Figure.16  Reference equation</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7" name="内容占位符 2"/>
          <p:cNvSpPr>
            <a:spLocks noGrp="1"/>
          </p:cNvSpPr>
          <p:nvPr/>
        </p:nvSpPr>
        <p:spPr>
          <a:xfrm>
            <a:off x="259080" y="1635760"/>
            <a:ext cx="11523345" cy="4541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p:txBody>
      </p:sp>
      <p:pic>
        <p:nvPicPr>
          <p:cNvPr id="5" name="图片 4"/>
          <p:cNvPicPr>
            <a:picLocks noChangeAspect="1"/>
          </p:cNvPicPr>
          <p:nvPr/>
        </p:nvPicPr>
        <p:blipFill>
          <a:blip r:embed="rId3"/>
          <a:stretch>
            <a:fillRect/>
          </a:stretch>
        </p:blipFill>
        <p:spPr>
          <a:xfrm>
            <a:off x="5988050" y="455930"/>
            <a:ext cx="5579745" cy="1968500"/>
          </a:xfrm>
          <a:prstGeom prst="rect">
            <a:avLst/>
          </a:prstGeom>
        </p:spPr>
      </p:pic>
      <p:sp>
        <p:nvSpPr>
          <p:cNvPr id="10" name="文本框 9"/>
          <p:cNvSpPr txBox="1"/>
          <p:nvPr/>
        </p:nvSpPr>
        <p:spPr>
          <a:xfrm>
            <a:off x="6619240" y="2598420"/>
            <a:ext cx="4451350" cy="368300"/>
          </a:xfrm>
          <a:prstGeom prst="rect">
            <a:avLst/>
          </a:prstGeom>
          <a:noFill/>
        </p:spPr>
        <p:txBody>
          <a:bodyPr wrap="square" rtlCol="0">
            <a:spAutoFit/>
          </a:bodyPr>
          <a:lstStyle/>
          <a:p>
            <a:r>
              <a:rPr lang="en-US" altLang="zh-CN"/>
              <a:t>Implementation of  FG-Growth algorithm</a:t>
            </a:r>
          </a:p>
        </p:txBody>
      </p:sp>
      <p:sp>
        <p:nvSpPr>
          <p:cNvPr id="11" name="文本框 10"/>
          <p:cNvSpPr txBox="1"/>
          <p:nvPr/>
        </p:nvSpPr>
        <p:spPr>
          <a:xfrm>
            <a:off x="151130" y="1576070"/>
            <a:ext cx="5147310" cy="1198880"/>
          </a:xfrm>
          <a:prstGeom prst="rect">
            <a:avLst/>
          </a:prstGeom>
          <a:noFill/>
        </p:spPr>
        <p:txBody>
          <a:bodyPr wrap="square" rtlCol="0">
            <a:spAutoFit/>
          </a:bodyPr>
          <a:lstStyle/>
          <a:p>
            <a:r>
              <a:rPr lang="en-US" altLang="zh-CN" sz="2400"/>
              <a:t>The dataset is somehow too large, so we begin with analyzing each category instead of different commodities.</a:t>
            </a:r>
          </a:p>
        </p:txBody>
      </p:sp>
      <p:pic>
        <p:nvPicPr>
          <p:cNvPr id="12" name="图片 11"/>
          <p:cNvPicPr>
            <a:picLocks noChangeAspect="1"/>
          </p:cNvPicPr>
          <p:nvPr/>
        </p:nvPicPr>
        <p:blipFill>
          <a:blip r:embed="rId4"/>
          <a:stretch>
            <a:fillRect/>
          </a:stretch>
        </p:blipFill>
        <p:spPr>
          <a:xfrm>
            <a:off x="422275" y="2863850"/>
            <a:ext cx="2919730" cy="3634105"/>
          </a:xfrm>
          <a:prstGeom prst="rect">
            <a:avLst/>
          </a:prstGeom>
        </p:spPr>
      </p:pic>
      <p:pic>
        <p:nvPicPr>
          <p:cNvPr id="13" name="图片 12"/>
          <p:cNvPicPr>
            <a:picLocks noChangeAspect="1"/>
          </p:cNvPicPr>
          <p:nvPr/>
        </p:nvPicPr>
        <p:blipFill>
          <a:blip r:embed="rId5"/>
          <a:stretch>
            <a:fillRect/>
          </a:stretch>
        </p:blipFill>
        <p:spPr>
          <a:xfrm>
            <a:off x="3436620" y="2966720"/>
            <a:ext cx="2919095" cy="3427730"/>
          </a:xfrm>
          <a:prstGeom prst="rect">
            <a:avLst/>
          </a:prstGeom>
        </p:spPr>
      </p:pic>
      <p:sp>
        <p:nvSpPr>
          <p:cNvPr id="14" name="文本框 13"/>
          <p:cNvSpPr txBox="1"/>
          <p:nvPr/>
        </p:nvSpPr>
        <p:spPr>
          <a:xfrm>
            <a:off x="7327900" y="3628390"/>
            <a:ext cx="4723765" cy="1383665"/>
          </a:xfrm>
          <a:prstGeom prst="rect">
            <a:avLst/>
          </a:prstGeom>
          <a:noFill/>
        </p:spPr>
        <p:txBody>
          <a:bodyPr wrap="square" rtlCol="0">
            <a:spAutoFit/>
          </a:bodyPr>
          <a:lstStyle/>
          <a:p>
            <a:r>
              <a:rPr lang="en-US" altLang="zh-CN" sz="2800"/>
              <a:t>Category 1464116 and 2735466 is way more popular than other categories !</a:t>
            </a:r>
          </a:p>
        </p:txBody>
      </p:sp>
      <p:sp>
        <p:nvSpPr>
          <p:cNvPr id="3" name="文本框 2"/>
          <p:cNvSpPr txBox="1"/>
          <p:nvPr/>
        </p:nvSpPr>
        <p:spPr>
          <a:xfrm>
            <a:off x="1690160" y="6497708"/>
            <a:ext cx="4039340" cy="368300"/>
          </a:xfrm>
          <a:prstGeom prst="rect">
            <a:avLst/>
          </a:prstGeom>
          <a:noFill/>
        </p:spPr>
        <p:txBody>
          <a:bodyPr wrap="square" rtlCol="0">
            <a:spAutoFit/>
          </a:bodyPr>
          <a:lstStyle/>
          <a:p>
            <a:r>
              <a:rPr lang="en-US" altLang="zh-CN" dirty="0"/>
              <a:t>Figure.17  Dataset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cs typeface="+mj-lt"/>
                <a:sym typeface="+mn-ea"/>
              </a:rPr>
              <a:t>II. Experiment</a:t>
            </a:r>
            <a:endParaRPr lang="zh-CN" altLang="en-US" sz="3600" dirty="0">
              <a:solidFill>
                <a:schemeClr val="bg1"/>
              </a:solidFill>
            </a:endParaRPr>
          </a:p>
        </p:txBody>
      </p:sp>
      <p:sp>
        <p:nvSpPr>
          <p:cNvPr id="7" name="内容占位符 2"/>
          <p:cNvSpPr>
            <a:spLocks noGrp="1"/>
          </p:cNvSpPr>
          <p:nvPr/>
        </p:nvSpPr>
        <p:spPr>
          <a:xfrm>
            <a:off x="259080" y="1635760"/>
            <a:ext cx="11523345" cy="4541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p:txBody>
      </p:sp>
      <p:pic>
        <p:nvPicPr>
          <p:cNvPr id="3" name="图片 2"/>
          <p:cNvPicPr>
            <a:picLocks noChangeAspect="1"/>
          </p:cNvPicPr>
          <p:nvPr/>
        </p:nvPicPr>
        <p:blipFill>
          <a:blip r:embed="rId3"/>
          <a:stretch>
            <a:fillRect/>
          </a:stretch>
        </p:blipFill>
        <p:spPr>
          <a:xfrm>
            <a:off x="259080" y="1724660"/>
            <a:ext cx="7677150" cy="4029075"/>
          </a:xfrm>
          <a:prstGeom prst="rect">
            <a:avLst/>
          </a:prstGeom>
        </p:spPr>
      </p:pic>
      <p:sp>
        <p:nvSpPr>
          <p:cNvPr id="6" name="文本框 5"/>
          <p:cNvSpPr txBox="1"/>
          <p:nvPr/>
        </p:nvSpPr>
        <p:spPr>
          <a:xfrm>
            <a:off x="4460875" y="363220"/>
            <a:ext cx="4784725" cy="1014730"/>
          </a:xfrm>
          <a:prstGeom prst="rect">
            <a:avLst/>
          </a:prstGeom>
          <a:noFill/>
        </p:spPr>
        <p:txBody>
          <a:bodyPr wrap="square" rtlCol="0">
            <a:spAutoFit/>
          </a:bodyPr>
          <a:lstStyle/>
          <a:p>
            <a:r>
              <a:rPr lang="en-US" altLang="zh-CN" sz="2000"/>
              <a:t>The Support Parameter is a little bit low due to the large number of category of goods the platform sells.</a:t>
            </a:r>
          </a:p>
        </p:txBody>
      </p:sp>
      <p:sp>
        <p:nvSpPr>
          <p:cNvPr id="8" name="文本框 7"/>
          <p:cNvSpPr txBox="1"/>
          <p:nvPr/>
        </p:nvSpPr>
        <p:spPr>
          <a:xfrm>
            <a:off x="8020685" y="2000885"/>
            <a:ext cx="4051935" cy="3476625"/>
          </a:xfrm>
          <a:prstGeom prst="rect">
            <a:avLst/>
          </a:prstGeom>
          <a:noFill/>
        </p:spPr>
        <p:txBody>
          <a:bodyPr wrap="square" rtlCol="0">
            <a:spAutoFit/>
          </a:bodyPr>
          <a:lstStyle/>
          <a:p>
            <a:r>
              <a:rPr lang="en-US" altLang="zh-CN" sz="2000"/>
              <a:t>The rows are sorted from high support to low support because we think higher support means the combination happens more frequently.</a:t>
            </a:r>
          </a:p>
          <a:p>
            <a:endParaRPr lang="en-US" altLang="zh-CN" sz="2000"/>
          </a:p>
          <a:p>
            <a:r>
              <a:rPr lang="en-US" altLang="zh-CN" sz="2000"/>
              <a:t>As we can see,  category 4159072 and category 2885642 are often bought together and the lift = 4.895 &gt; 3 means there are good positive relations between them</a:t>
            </a:r>
          </a:p>
        </p:txBody>
      </p:sp>
      <p:sp>
        <p:nvSpPr>
          <p:cNvPr id="11" name="文本框 10"/>
          <p:cNvSpPr txBox="1"/>
          <p:nvPr/>
        </p:nvSpPr>
        <p:spPr>
          <a:xfrm>
            <a:off x="1398695" y="6100198"/>
            <a:ext cx="4039340" cy="368300"/>
          </a:xfrm>
          <a:prstGeom prst="rect">
            <a:avLst/>
          </a:prstGeom>
          <a:noFill/>
        </p:spPr>
        <p:txBody>
          <a:bodyPr wrap="square" rtlCol="0">
            <a:spAutoFit/>
          </a:bodyPr>
          <a:lstStyle/>
          <a:p>
            <a:r>
              <a:rPr lang="en-US" altLang="zh-CN" dirty="0"/>
              <a:t>Figure.17  Transformed table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4000" dirty="0">
                <a:solidFill>
                  <a:schemeClr val="bg1"/>
                </a:solidFill>
              </a:rPr>
              <a:t>I. Topic Preview</a:t>
            </a:r>
            <a:endParaRPr lang="zh-CN" altLang="en-US" sz="4000" dirty="0">
              <a:solidFill>
                <a:schemeClr val="bg1"/>
              </a:solidFill>
            </a:endParaRPr>
          </a:p>
        </p:txBody>
      </p:sp>
      <p:sp>
        <p:nvSpPr>
          <p:cNvPr id="3" name="内容占位符 2"/>
          <p:cNvSpPr>
            <a:spLocks noGrp="1"/>
          </p:cNvSpPr>
          <p:nvPr>
            <p:ph idx="1"/>
          </p:nvPr>
        </p:nvSpPr>
        <p:spPr>
          <a:xfrm>
            <a:off x="475615" y="1825625"/>
            <a:ext cx="5003307" cy="4351338"/>
          </a:xfrm>
        </p:spPr>
        <p:txBody>
          <a:bodyPr>
            <a:normAutofit lnSpcReduction="10000"/>
          </a:bodyPr>
          <a:lstStyle/>
          <a:p>
            <a:r>
              <a:rPr lang="en-US" altLang="zh-CN" dirty="0"/>
              <a:t>First, our team members looked through all topics together with their datasets described in document.</a:t>
            </a:r>
          </a:p>
          <a:p>
            <a:r>
              <a:rPr lang="en-US" altLang="zh-CN" dirty="0"/>
              <a:t>Then, we reached an agreement that topic 3 will be chosen as final project’s topic.</a:t>
            </a:r>
          </a:p>
          <a:p>
            <a:r>
              <a:rPr lang="en-US" altLang="zh-CN" dirty="0"/>
              <a:t>Since we have done the literature review on this topic several weeks ago, we are familiar with it.</a:t>
            </a:r>
          </a:p>
        </p:txBody>
      </p:sp>
      <p:sp>
        <p:nvSpPr>
          <p:cNvPr id="5" name="文本框 4"/>
          <p:cNvSpPr txBox="1"/>
          <p:nvPr/>
        </p:nvSpPr>
        <p:spPr>
          <a:xfrm>
            <a:off x="6714490" y="4391025"/>
            <a:ext cx="3533140" cy="368300"/>
          </a:xfrm>
          <a:prstGeom prst="rect">
            <a:avLst/>
          </a:prstGeom>
          <a:noFill/>
        </p:spPr>
        <p:txBody>
          <a:bodyPr wrap="square" rtlCol="0">
            <a:spAutoFit/>
          </a:bodyPr>
          <a:lstStyle/>
          <a:p>
            <a:r>
              <a:rPr lang="en-US" altLang="zh-CN" dirty="0"/>
              <a:t>Figure.1 Topic 3 Description</a:t>
            </a:r>
            <a:endParaRPr lang="zh-CN" altLang="en-US" dirty="0"/>
          </a:p>
        </p:txBody>
      </p:sp>
      <p:pic>
        <p:nvPicPr>
          <p:cNvPr id="8" name="图片 7"/>
          <p:cNvPicPr>
            <a:picLocks noChangeAspect="1"/>
          </p:cNvPicPr>
          <p:nvPr/>
        </p:nvPicPr>
        <p:blipFill>
          <a:blip r:embed="rId3"/>
          <a:stretch>
            <a:fillRect/>
          </a:stretch>
        </p:blipFill>
        <p:spPr>
          <a:xfrm>
            <a:off x="5478780" y="2604135"/>
            <a:ext cx="6613525" cy="16503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fontScale="90000"/>
          </a:bodyPr>
          <a:lstStyle/>
          <a:p>
            <a:br>
              <a:rPr lang="en-US" altLang="zh-CN" sz="3600" dirty="0">
                <a:solidFill>
                  <a:schemeClr val="bg1"/>
                </a:solidFill>
                <a:cs typeface="+mj-lt"/>
                <a:sym typeface="+mn-ea"/>
              </a:rPr>
            </a:br>
            <a:r>
              <a:rPr lang="en-US" altLang="zh-CN" sz="3600" dirty="0">
                <a:solidFill>
                  <a:schemeClr val="bg1"/>
                </a:solidFill>
                <a:cs typeface="+mj-lt"/>
                <a:sym typeface="+mn-ea"/>
              </a:rPr>
              <a:t>II. Experiment</a:t>
            </a:r>
            <a:br>
              <a:rPr lang="en-US" altLang="zh-CN" sz="3600" dirty="0">
                <a:solidFill>
                  <a:schemeClr val="bg1"/>
                </a:solidFill>
                <a:cs typeface="+mj-lt"/>
                <a:sym typeface="+mn-ea"/>
              </a:rPr>
            </a:br>
            <a:endParaRPr lang="zh-CN" altLang="en-US" sz="3600" dirty="0">
              <a:solidFill>
                <a:schemeClr val="bg1"/>
              </a:solidFill>
            </a:endParaRPr>
          </a:p>
        </p:txBody>
      </p:sp>
      <p:sp>
        <p:nvSpPr>
          <p:cNvPr id="7" name="内容占位符 2"/>
          <p:cNvSpPr>
            <a:spLocks noGrp="1"/>
          </p:cNvSpPr>
          <p:nvPr/>
        </p:nvSpPr>
        <p:spPr>
          <a:xfrm>
            <a:off x="259080" y="1635760"/>
            <a:ext cx="11523345" cy="4541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endParaRPr lang="en-US" altLang="zh-CN" dirty="0"/>
          </a:p>
        </p:txBody>
      </p:sp>
      <p:pic>
        <p:nvPicPr>
          <p:cNvPr id="5" name="图片 4"/>
          <p:cNvPicPr>
            <a:picLocks noChangeAspect="1"/>
          </p:cNvPicPr>
          <p:nvPr/>
        </p:nvPicPr>
        <p:blipFill>
          <a:blip r:embed="rId3"/>
          <a:stretch>
            <a:fillRect/>
          </a:stretch>
        </p:blipFill>
        <p:spPr>
          <a:xfrm>
            <a:off x="64770" y="1432560"/>
            <a:ext cx="3267710" cy="4550410"/>
          </a:xfrm>
          <a:prstGeom prst="rect">
            <a:avLst/>
          </a:prstGeom>
        </p:spPr>
      </p:pic>
      <p:sp>
        <p:nvSpPr>
          <p:cNvPr id="10" name="文本框 9"/>
          <p:cNvSpPr txBox="1"/>
          <p:nvPr/>
        </p:nvSpPr>
        <p:spPr>
          <a:xfrm>
            <a:off x="3051175" y="2776855"/>
            <a:ext cx="2243455" cy="2030095"/>
          </a:xfrm>
          <a:prstGeom prst="rect">
            <a:avLst/>
          </a:prstGeom>
          <a:noFill/>
        </p:spPr>
        <p:txBody>
          <a:bodyPr wrap="square" rtlCol="0">
            <a:spAutoFit/>
          </a:bodyPr>
          <a:lstStyle/>
          <a:p>
            <a:r>
              <a:rPr lang="en-US" altLang="zh-CN"/>
              <a:t>From the most-popular category figure, we choose top 7 popular categories and look into them to find the most-popular commodities.</a:t>
            </a:r>
          </a:p>
        </p:txBody>
      </p:sp>
      <p:sp>
        <p:nvSpPr>
          <p:cNvPr id="11" name="文本框 10"/>
          <p:cNvSpPr txBox="1"/>
          <p:nvPr/>
        </p:nvSpPr>
        <p:spPr>
          <a:xfrm>
            <a:off x="6564630" y="562610"/>
            <a:ext cx="4939665" cy="922020"/>
          </a:xfrm>
          <a:prstGeom prst="rect">
            <a:avLst/>
          </a:prstGeom>
          <a:noFill/>
        </p:spPr>
        <p:txBody>
          <a:bodyPr wrap="square" rtlCol="0">
            <a:spAutoFit/>
          </a:bodyPr>
          <a:lstStyle/>
          <a:p>
            <a:r>
              <a:rPr lang="en-US" altLang="zh-CN"/>
              <a:t>Similarly, we choose the top 14 categories in association figure and looks into them to find out the relationship of commodities.</a:t>
            </a:r>
          </a:p>
        </p:txBody>
      </p:sp>
      <p:pic>
        <p:nvPicPr>
          <p:cNvPr id="12" name="图片 11"/>
          <p:cNvPicPr>
            <a:picLocks noChangeAspect="1"/>
          </p:cNvPicPr>
          <p:nvPr/>
        </p:nvPicPr>
        <p:blipFill>
          <a:blip r:embed="rId4"/>
          <a:stretch>
            <a:fillRect/>
          </a:stretch>
        </p:blipFill>
        <p:spPr>
          <a:xfrm>
            <a:off x="5575935" y="1783080"/>
            <a:ext cx="6486525" cy="3891280"/>
          </a:xfrm>
          <a:prstGeom prst="rect">
            <a:avLst/>
          </a:prstGeom>
        </p:spPr>
      </p:pic>
      <p:sp>
        <p:nvSpPr>
          <p:cNvPr id="3" name="文本框 2"/>
          <p:cNvSpPr txBox="1"/>
          <p:nvPr/>
        </p:nvSpPr>
        <p:spPr>
          <a:xfrm>
            <a:off x="6289465" y="5881758"/>
            <a:ext cx="4039340" cy="368300"/>
          </a:xfrm>
          <a:prstGeom prst="rect">
            <a:avLst/>
          </a:prstGeom>
          <a:noFill/>
        </p:spPr>
        <p:txBody>
          <a:bodyPr wrap="square" rtlCol="0">
            <a:spAutoFit/>
          </a:bodyPr>
          <a:lstStyle/>
          <a:p>
            <a:r>
              <a:rPr lang="en-US" altLang="zh-CN" dirty="0"/>
              <a:t>Figure.17  Transformed table</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815"/>
            <a:ext cx="12192000" cy="6858000"/>
          </a:xfrm>
          <a:prstGeom prst="rect">
            <a:avLst/>
          </a:prstGeom>
        </p:spPr>
      </p:pic>
      <p:sp>
        <p:nvSpPr>
          <p:cNvPr id="2" name="标题 1"/>
          <p:cNvSpPr>
            <a:spLocks noGrp="1"/>
          </p:cNvSpPr>
          <p:nvPr>
            <p:ph type="title"/>
          </p:nvPr>
        </p:nvSpPr>
        <p:spPr>
          <a:xfrm>
            <a:off x="67310" y="243248"/>
            <a:ext cx="10515600" cy="1325563"/>
          </a:xfrm>
        </p:spPr>
        <p:txBody>
          <a:bodyPr>
            <a:normAutofit/>
          </a:bodyPr>
          <a:lstStyle/>
          <a:p>
            <a:r>
              <a:rPr lang="en-US" altLang="zh-CN" sz="4000" dirty="0">
                <a:solidFill>
                  <a:schemeClr val="bg1"/>
                </a:solidFill>
              </a:rPr>
              <a:t>Extra Work</a:t>
            </a:r>
          </a:p>
        </p:txBody>
      </p:sp>
      <p:pic>
        <p:nvPicPr>
          <p:cNvPr id="5" name="内容占位符 4"/>
          <p:cNvPicPr>
            <a:picLocks noGrp="1" noChangeAspect="1"/>
          </p:cNvPicPr>
          <p:nvPr>
            <p:ph idx="1"/>
          </p:nvPr>
        </p:nvPicPr>
        <p:blipFill>
          <a:blip r:embed="rId3"/>
          <a:stretch>
            <a:fillRect/>
          </a:stretch>
        </p:blipFill>
        <p:spPr>
          <a:xfrm>
            <a:off x="4393565" y="3810"/>
            <a:ext cx="7739380" cy="1805305"/>
          </a:xfrm>
          <a:prstGeom prst="rect">
            <a:avLst/>
          </a:prstGeom>
        </p:spPr>
      </p:pic>
      <p:pic>
        <p:nvPicPr>
          <p:cNvPr id="6" name="图片 5"/>
          <p:cNvPicPr>
            <a:picLocks noChangeAspect="1"/>
          </p:cNvPicPr>
          <p:nvPr/>
        </p:nvPicPr>
        <p:blipFill>
          <a:blip r:embed="rId4"/>
          <a:stretch>
            <a:fillRect/>
          </a:stretch>
        </p:blipFill>
        <p:spPr>
          <a:xfrm>
            <a:off x="0" y="1162050"/>
            <a:ext cx="5993765" cy="2863215"/>
          </a:xfrm>
          <a:prstGeom prst="rect">
            <a:avLst/>
          </a:prstGeom>
        </p:spPr>
      </p:pic>
      <p:sp>
        <p:nvSpPr>
          <p:cNvPr id="7" name="文本框 6"/>
          <p:cNvSpPr txBox="1"/>
          <p:nvPr/>
        </p:nvSpPr>
        <p:spPr>
          <a:xfrm>
            <a:off x="5603875" y="1809115"/>
            <a:ext cx="6212205" cy="2584450"/>
          </a:xfrm>
          <a:prstGeom prst="rect">
            <a:avLst/>
          </a:prstGeom>
          <a:noFill/>
        </p:spPr>
        <p:txBody>
          <a:bodyPr wrap="square" rtlCol="0">
            <a:spAutoFit/>
          </a:bodyPr>
          <a:lstStyle/>
          <a:p>
            <a:r>
              <a:rPr lang="en-US" altLang="zh-CN"/>
              <a:t>1. The latent space representing the interests of users can be updated on time according to the user behavior. WHY? Because it decouples the unit from the model to make it free for on time update.</a:t>
            </a:r>
          </a:p>
          <a:p>
            <a:endParaRPr lang="en-US" altLang="zh-CN"/>
          </a:p>
          <a:p>
            <a:r>
              <a:rPr lang="en-US" altLang="zh-CN"/>
              <a:t>2. The new memory unit can now capture user interests from long sequential behavior data. It is implemented in an incremental manner with UIC module. ADDing memory utilization regularization and memory induction unit.</a:t>
            </a:r>
          </a:p>
        </p:txBody>
      </p:sp>
      <p:sp>
        <p:nvSpPr>
          <p:cNvPr id="11" name="文本框 10"/>
          <p:cNvSpPr txBox="1"/>
          <p:nvPr/>
        </p:nvSpPr>
        <p:spPr>
          <a:xfrm>
            <a:off x="1236135" y="3950723"/>
            <a:ext cx="4039340" cy="368300"/>
          </a:xfrm>
          <a:prstGeom prst="rect">
            <a:avLst/>
          </a:prstGeom>
          <a:noFill/>
        </p:spPr>
        <p:txBody>
          <a:bodyPr wrap="square" rtlCol="0">
            <a:spAutoFit/>
          </a:bodyPr>
          <a:lstStyle/>
          <a:p>
            <a:r>
              <a:rPr lang="en-US" altLang="zh-CN" dirty="0"/>
              <a:t>Figure.18  Network</a:t>
            </a:r>
            <a:endParaRPr lang="zh-CN" altLang="en-US" dirty="0"/>
          </a:p>
        </p:txBody>
      </p:sp>
      <p:pic>
        <p:nvPicPr>
          <p:cNvPr id="3" name="图片 2"/>
          <p:cNvPicPr>
            <a:picLocks noChangeAspect="1"/>
          </p:cNvPicPr>
          <p:nvPr/>
        </p:nvPicPr>
        <p:blipFill>
          <a:blip r:embed="rId5"/>
          <a:stretch>
            <a:fillRect/>
          </a:stretch>
        </p:blipFill>
        <p:spPr>
          <a:xfrm>
            <a:off x="6057900" y="4367530"/>
            <a:ext cx="6134100" cy="2319655"/>
          </a:xfrm>
          <a:prstGeom prst="rect">
            <a:avLst/>
          </a:prstGeom>
        </p:spPr>
      </p:pic>
      <p:pic>
        <p:nvPicPr>
          <p:cNvPr id="8" name="图片 7"/>
          <p:cNvPicPr>
            <a:picLocks noChangeAspect="1"/>
          </p:cNvPicPr>
          <p:nvPr/>
        </p:nvPicPr>
        <p:blipFill>
          <a:blip r:embed="rId6"/>
          <a:stretch>
            <a:fillRect/>
          </a:stretch>
        </p:blipFill>
        <p:spPr>
          <a:xfrm>
            <a:off x="0" y="4597400"/>
            <a:ext cx="5939790" cy="19189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III. Summary</a:t>
            </a:r>
          </a:p>
        </p:txBody>
      </p:sp>
      <p:sp>
        <p:nvSpPr>
          <p:cNvPr id="15" name="文本框 14"/>
          <p:cNvSpPr txBox="1"/>
          <p:nvPr/>
        </p:nvSpPr>
        <p:spPr>
          <a:xfrm>
            <a:off x="66675" y="2522220"/>
            <a:ext cx="6739890" cy="1938020"/>
          </a:xfrm>
          <a:prstGeom prst="rect">
            <a:avLst/>
          </a:prstGeom>
          <a:noFill/>
        </p:spPr>
        <p:txBody>
          <a:bodyPr wrap="square" rtlCol="0">
            <a:spAutoFit/>
          </a:bodyPr>
          <a:lstStyle/>
          <a:p>
            <a:pPr marL="342900" indent="-342900">
              <a:buFont typeface="Arial" panose="020B0604020202020204" pitchFamily="34" charset="0"/>
              <a:buChar char="•"/>
            </a:pPr>
            <a:r>
              <a:rPr lang="en-US" sz="2000">
                <a:sym typeface="+mn-ea"/>
              </a:rPr>
              <a:t>According to the given topic, we start our research in three aspects and one extra aspects. We get the meaningful results. All of them have their corresponding reality usage.</a:t>
            </a:r>
          </a:p>
          <a:p>
            <a:pPr indent="0">
              <a:buFont typeface="Arial" panose="020B0604020202020204" pitchFamily="34" charset="0"/>
              <a:buNone/>
            </a:pPr>
            <a:endParaRPr lang="en-US" sz="2000"/>
          </a:p>
          <a:p>
            <a:pPr marL="342900" indent="-342900">
              <a:buFont typeface="Arial" panose="020B0604020202020204" pitchFamily="34" charset="0"/>
              <a:buChar char="•"/>
            </a:pPr>
            <a:r>
              <a:rPr lang="en-US" sz="2000">
                <a:sym typeface="+mn-ea"/>
              </a:rPr>
              <a:t>We realize that how data mining transforms raw data into meaning results.</a:t>
            </a:r>
            <a:endParaRPr lang="en-US" sz="2000" b="1"/>
          </a:p>
        </p:txBody>
      </p:sp>
      <p:pic>
        <p:nvPicPr>
          <p:cNvPr id="5" name="图片 4"/>
          <p:cNvPicPr>
            <a:picLocks noChangeAspect="1"/>
          </p:cNvPicPr>
          <p:nvPr/>
        </p:nvPicPr>
        <p:blipFill>
          <a:blip r:embed="rId3"/>
          <a:stretch>
            <a:fillRect/>
          </a:stretch>
        </p:blipFill>
        <p:spPr>
          <a:xfrm>
            <a:off x="6806565" y="2106930"/>
            <a:ext cx="4697730" cy="2644775"/>
          </a:xfrm>
          <a:prstGeom prst="rect">
            <a:avLst/>
          </a:prstGeom>
        </p:spPr>
      </p:pic>
      <p:sp>
        <p:nvSpPr>
          <p:cNvPr id="7" name="文本框 6"/>
          <p:cNvSpPr txBox="1"/>
          <p:nvPr/>
        </p:nvSpPr>
        <p:spPr>
          <a:xfrm>
            <a:off x="7366000" y="4908550"/>
            <a:ext cx="4220210" cy="398780"/>
          </a:xfrm>
          <a:prstGeom prst="rect">
            <a:avLst/>
          </a:prstGeom>
          <a:noFill/>
        </p:spPr>
        <p:txBody>
          <a:bodyPr wrap="square" rtlCol="0">
            <a:spAutoFit/>
          </a:bodyPr>
          <a:lstStyle/>
          <a:p>
            <a:r>
              <a:rPr lang="en-US" sz="2000"/>
              <a:t>Figure.19 E-Life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文本框 1"/>
          <p:cNvSpPr txBox="1"/>
          <p:nvPr/>
        </p:nvSpPr>
        <p:spPr>
          <a:xfrm>
            <a:off x="1748790" y="2708275"/>
            <a:ext cx="8984615" cy="1322070"/>
          </a:xfrm>
          <a:prstGeom prst="rect">
            <a:avLst/>
          </a:prstGeom>
          <a:noFill/>
        </p:spPr>
        <p:txBody>
          <a:bodyPr wrap="square" rtlCol="0">
            <a:spAutoFit/>
          </a:bodyPr>
          <a:lstStyle/>
          <a:p>
            <a:r>
              <a:rPr lang="en-US" altLang="zh-CN" sz="8000" dirty="0">
                <a:solidFill>
                  <a:schemeClr val="bg1"/>
                </a:solidFill>
              </a:rPr>
              <a:t>Thanks for watching</a:t>
            </a:r>
            <a:r>
              <a:rPr lang="zh-CN" altLang="en-US" sz="8000" dirty="0">
                <a:solidFill>
                  <a:schemeClr val="bg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3" name="内容占位符 2"/>
          <p:cNvSpPr>
            <a:spLocks noGrp="1"/>
          </p:cNvSpPr>
          <p:nvPr>
            <p:ph idx="1"/>
          </p:nvPr>
        </p:nvSpPr>
        <p:spPr>
          <a:xfrm>
            <a:off x="43180" y="1575435"/>
            <a:ext cx="11043920" cy="4541520"/>
          </a:xfrm>
        </p:spPr>
        <p:txBody>
          <a:bodyPr>
            <a:normAutofit/>
          </a:bodyPr>
          <a:lstStyle/>
          <a:p>
            <a:r>
              <a:rPr lang="en-US" altLang="zh-CN" dirty="0"/>
              <a:t>We decide to start our project with three aspects</a:t>
            </a:r>
          </a:p>
          <a:p>
            <a:r>
              <a:rPr lang="en-US" altLang="zh-CN" dirty="0"/>
              <a:t>First, analyze data, extract some basic information and do analysis based on RFM model.</a:t>
            </a:r>
          </a:p>
          <a:p>
            <a:r>
              <a:rPr lang="en-US" altLang="zh-CN" dirty="0"/>
              <a:t>Second, analyze data, build up users’ behavior matrix and apply Non-negative Matrix Factorization(NMF) to it in order to find out the potential user toward certain item.  </a:t>
            </a:r>
          </a:p>
          <a:p>
            <a:r>
              <a:rPr lang="en-US" altLang="zh-CN" dirty="0"/>
              <a:t>Third, find out the most popular categories/commodities and do correlation analysis for bundling sales using FP-Growth algorithm.</a:t>
            </a:r>
          </a:p>
          <a:p>
            <a:pPr marL="0" indent="0">
              <a:buNone/>
            </a:pPr>
            <a:endParaRPr lang="en-US" altLang="zh-CN" dirty="0"/>
          </a:p>
          <a:p>
            <a:pPr marL="0" indent="0">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文本框 1"/>
          <p:cNvSpPr txBox="1"/>
          <p:nvPr/>
        </p:nvSpPr>
        <p:spPr>
          <a:xfrm>
            <a:off x="1748790" y="2708275"/>
            <a:ext cx="8984615" cy="1322070"/>
          </a:xfrm>
          <a:prstGeom prst="rect">
            <a:avLst/>
          </a:prstGeom>
          <a:noFill/>
        </p:spPr>
        <p:txBody>
          <a:bodyPr wrap="square" rtlCol="0">
            <a:spAutoFit/>
          </a:bodyPr>
          <a:lstStyle/>
          <a:p>
            <a:pPr algn="ctr"/>
            <a:r>
              <a:rPr lang="en-US" altLang="zh-CN" sz="8000" dirty="0">
                <a:solidFill>
                  <a:schemeClr val="bg1"/>
                </a:solidFill>
              </a:rPr>
              <a:t>Task1</a:t>
            </a:r>
            <a:endParaRPr lang="zh-CN" altLang="en-US" sz="8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8" name="文本框 7"/>
          <p:cNvSpPr txBox="1"/>
          <p:nvPr/>
        </p:nvSpPr>
        <p:spPr>
          <a:xfrm>
            <a:off x="6182040" y="3402225"/>
            <a:ext cx="4039340" cy="368300"/>
          </a:xfrm>
          <a:prstGeom prst="rect">
            <a:avLst/>
          </a:prstGeom>
          <a:noFill/>
        </p:spPr>
        <p:txBody>
          <a:bodyPr wrap="square" rtlCol="0">
            <a:spAutoFit/>
          </a:bodyPr>
          <a:lstStyle/>
          <a:p>
            <a:r>
              <a:rPr lang="en-US" altLang="zh-CN" dirty="0"/>
              <a:t>Figure.2  Perform Data Pre-processing</a:t>
            </a:r>
            <a:endParaRPr lang="zh-CN" altLang="en-US" dirty="0"/>
          </a:p>
        </p:txBody>
      </p:sp>
      <p:sp>
        <p:nvSpPr>
          <p:cNvPr id="7" name="内容占位符 2"/>
          <p:cNvSpPr>
            <a:spLocks noGrp="1"/>
          </p:cNvSpPr>
          <p:nvPr/>
        </p:nvSpPr>
        <p:spPr>
          <a:xfrm>
            <a:off x="258807" y="1635919"/>
            <a:ext cx="5370206" cy="4541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Task1</a:t>
            </a:r>
          </a:p>
          <a:p>
            <a:pPr marL="0" indent="0">
              <a:buNone/>
            </a:pPr>
            <a:r>
              <a:rPr lang="en-US" altLang="zh-CN" dirty="0"/>
              <a:t>Step1 perform data pre-processing</a:t>
            </a:r>
          </a:p>
          <a:p>
            <a:pPr marL="0" indent="0">
              <a:buNone/>
            </a:pPr>
            <a:endParaRPr lang="en-US" altLang="zh-CN" dirty="0"/>
          </a:p>
          <a:p>
            <a:r>
              <a:rPr lang="en-US" altLang="zh-CN" dirty="0"/>
              <a:t>Read data from csv</a:t>
            </a:r>
          </a:p>
          <a:p>
            <a:r>
              <a:rPr lang="en-US" altLang="zh-CN" dirty="0"/>
              <a:t>Drop inappropriate data</a:t>
            </a:r>
          </a:p>
          <a:p>
            <a:r>
              <a:rPr lang="en-US" altLang="zh-CN" dirty="0"/>
              <a:t>Add header information to the benefit of the following actions</a:t>
            </a:r>
          </a:p>
          <a:p>
            <a:endParaRPr lang="en-US" altLang="zh-CN" dirty="0"/>
          </a:p>
          <a:p>
            <a:pPr marL="0" indent="0">
              <a:buNone/>
            </a:pPr>
            <a:endParaRPr lang="en-US" altLang="zh-CN" dirty="0"/>
          </a:p>
        </p:txBody>
      </p:sp>
      <p:pic>
        <p:nvPicPr>
          <p:cNvPr id="5" name="图片 4"/>
          <p:cNvPicPr>
            <a:picLocks noChangeAspect="1"/>
          </p:cNvPicPr>
          <p:nvPr/>
        </p:nvPicPr>
        <p:blipFill>
          <a:blip r:embed="rId3"/>
          <a:stretch>
            <a:fillRect/>
          </a:stretch>
        </p:blipFill>
        <p:spPr>
          <a:xfrm>
            <a:off x="5467890" y="453433"/>
            <a:ext cx="5306517" cy="28734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3"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9" name="内容占位符 2"/>
          <p:cNvSpPr>
            <a:spLocks noGrp="1"/>
          </p:cNvSpPr>
          <p:nvPr/>
        </p:nvSpPr>
        <p:spPr>
          <a:xfrm>
            <a:off x="258807" y="1635919"/>
            <a:ext cx="5370206" cy="4541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Task1</a:t>
            </a:r>
          </a:p>
          <a:p>
            <a:pPr marL="0" indent="0">
              <a:buNone/>
            </a:pPr>
            <a:r>
              <a:rPr lang="en-US" altLang="zh-CN" dirty="0"/>
              <a:t>Step2 analyze overall situation of user shopping</a:t>
            </a:r>
          </a:p>
          <a:p>
            <a:pPr marL="0" indent="0">
              <a:buNone/>
            </a:pPr>
            <a:endParaRPr lang="en-US" altLang="zh-CN" dirty="0"/>
          </a:p>
          <a:p>
            <a:r>
              <a:rPr lang="en-US" altLang="zh-CN" dirty="0"/>
              <a:t>PV, UV, PV per user</a:t>
            </a:r>
          </a:p>
          <a:p>
            <a:r>
              <a:rPr lang="en-US" altLang="zh-CN" dirty="0"/>
              <a:t>Lost rate: the number of user that only click links / UV</a:t>
            </a:r>
          </a:p>
          <a:p>
            <a:endParaRPr lang="en-US" altLang="zh-CN" dirty="0"/>
          </a:p>
          <a:p>
            <a:pPr marL="0" indent="0">
              <a:buNone/>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66675" y="284480"/>
            <a:ext cx="3593465" cy="1325880"/>
          </a:xfrm>
        </p:spPr>
        <p:txBody>
          <a:bodyPr>
            <a:normAutofit/>
          </a:bodyPr>
          <a:lstStyle/>
          <a:p>
            <a:r>
              <a:rPr lang="en-US" altLang="zh-CN" sz="3200" dirty="0">
                <a:solidFill>
                  <a:schemeClr val="bg1"/>
                </a:solidFill>
                <a:cs typeface="+mj-lt"/>
                <a:sym typeface="+mn-ea"/>
              </a:rPr>
              <a:t>II. Experiment</a:t>
            </a:r>
          </a:p>
        </p:txBody>
      </p:sp>
      <p:sp>
        <p:nvSpPr>
          <p:cNvPr id="15" name="文本框 14"/>
          <p:cNvSpPr txBox="1"/>
          <p:nvPr/>
        </p:nvSpPr>
        <p:spPr>
          <a:xfrm>
            <a:off x="453390" y="1799590"/>
            <a:ext cx="4095115" cy="400110"/>
          </a:xfrm>
          <a:prstGeom prst="rect">
            <a:avLst/>
          </a:prstGeom>
          <a:noFill/>
        </p:spPr>
        <p:txBody>
          <a:bodyPr wrap="square" rtlCol="0">
            <a:spAutoFit/>
          </a:bodyPr>
          <a:lstStyle/>
          <a:p>
            <a:r>
              <a:rPr lang="en-US" sz="2000" dirty="0"/>
              <a:t>Task 1:</a:t>
            </a:r>
          </a:p>
        </p:txBody>
      </p:sp>
      <p:pic>
        <p:nvPicPr>
          <p:cNvPr id="6" name="图片 5"/>
          <p:cNvPicPr>
            <a:picLocks noChangeAspect="1"/>
          </p:cNvPicPr>
          <p:nvPr/>
        </p:nvPicPr>
        <p:blipFill>
          <a:blip r:embed="rId3"/>
          <a:stretch>
            <a:fillRect/>
          </a:stretch>
        </p:blipFill>
        <p:spPr>
          <a:xfrm>
            <a:off x="1607698" y="1610360"/>
            <a:ext cx="7095470" cy="3417388"/>
          </a:xfrm>
          <a:prstGeom prst="rect">
            <a:avLst/>
          </a:prstGeom>
        </p:spPr>
      </p:pic>
      <p:sp>
        <p:nvSpPr>
          <p:cNvPr id="9" name="文本框 8"/>
          <p:cNvSpPr txBox="1"/>
          <p:nvPr/>
        </p:nvSpPr>
        <p:spPr>
          <a:xfrm>
            <a:off x="8814370" y="2317145"/>
            <a:ext cx="2086212" cy="707886"/>
          </a:xfrm>
          <a:prstGeom prst="rect">
            <a:avLst/>
          </a:prstGeom>
          <a:noFill/>
        </p:spPr>
        <p:txBody>
          <a:bodyPr wrap="square" rtlCol="0">
            <a:spAutoFit/>
          </a:bodyPr>
          <a:lstStyle/>
          <a:p>
            <a:r>
              <a:rPr lang="zh-CN" altLang="en-US" sz="2000" dirty="0"/>
              <a:t>平均访问情况和跳失情况良好</a:t>
            </a:r>
            <a:endParaRPr lang="en-US" sz="2000" dirty="0"/>
          </a:p>
        </p:txBody>
      </p:sp>
      <p:sp>
        <p:nvSpPr>
          <p:cNvPr id="8" name="文本框 7"/>
          <p:cNvSpPr txBox="1"/>
          <p:nvPr/>
        </p:nvSpPr>
        <p:spPr>
          <a:xfrm>
            <a:off x="2177568" y="5671995"/>
            <a:ext cx="4039340" cy="368300"/>
          </a:xfrm>
          <a:prstGeom prst="rect">
            <a:avLst/>
          </a:prstGeom>
          <a:noFill/>
        </p:spPr>
        <p:txBody>
          <a:bodyPr wrap="square" rtlCol="0">
            <a:spAutoFit/>
          </a:bodyPr>
          <a:lstStyle/>
          <a:p>
            <a:r>
              <a:rPr lang="en-US" altLang="zh-CN" dirty="0"/>
              <a:t>Figure.3 Result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3" y="0"/>
            <a:ext cx="12192000" cy="6858000"/>
          </a:xfrm>
          <a:prstGeom prst="rect">
            <a:avLst/>
          </a:prstGeom>
        </p:spPr>
      </p:pic>
      <p:sp>
        <p:nvSpPr>
          <p:cNvPr id="2" name="标题 1"/>
          <p:cNvSpPr>
            <a:spLocks noGrp="1"/>
          </p:cNvSpPr>
          <p:nvPr>
            <p:ph type="title"/>
          </p:nvPr>
        </p:nvSpPr>
        <p:spPr>
          <a:xfrm>
            <a:off x="0" y="250031"/>
            <a:ext cx="10515600" cy="1325563"/>
          </a:xfrm>
        </p:spPr>
        <p:txBody>
          <a:bodyPr>
            <a:normAutofit/>
          </a:bodyPr>
          <a:lstStyle/>
          <a:p>
            <a:r>
              <a:rPr lang="en-US" altLang="zh-CN" sz="3600" dirty="0">
                <a:solidFill>
                  <a:schemeClr val="bg1"/>
                </a:solidFill>
              </a:rPr>
              <a:t>II. Task Design</a:t>
            </a:r>
            <a:endParaRPr lang="zh-CN" altLang="en-US" sz="3600" dirty="0">
              <a:solidFill>
                <a:schemeClr val="bg1"/>
              </a:solidFill>
            </a:endParaRPr>
          </a:p>
        </p:txBody>
      </p:sp>
      <p:sp>
        <p:nvSpPr>
          <p:cNvPr id="9" name="内容占位符 2"/>
          <p:cNvSpPr>
            <a:spLocks noGrp="1"/>
          </p:cNvSpPr>
          <p:nvPr/>
        </p:nvSpPr>
        <p:spPr>
          <a:xfrm>
            <a:off x="258807" y="1635919"/>
            <a:ext cx="5370206" cy="4541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Task1</a:t>
            </a:r>
          </a:p>
          <a:p>
            <a:pPr marL="0" indent="0">
              <a:buNone/>
            </a:pPr>
            <a:r>
              <a:rPr lang="en-US" altLang="zh-CN" dirty="0"/>
              <a:t>Step3 analyze the user behavior</a:t>
            </a:r>
          </a:p>
          <a:p>
            <a:pPr marL="0" indent="0">
              <a:buNone/>
            </a:pPr>
            <a:endParaRPr lang="en-US" altLang="zh-CN" dirty="0"/>
          </a:p>
          <a:p>
            <a:r>
              <a:rPr lang="en-US" altLang="zh-CN" dirty="0"/>
              <a:t>Daily page view analysis</a:t>
            </a:r>
          </a:p>
          <a:p>
            <a:r>
              <a:rPr lang="en-US" altLang="zh-CN" dirty="0"/>
              <a:t>Weekly page view analysis</a:t>
            </a:r>
          </a:p>
          <a:p>
            <a:r>
              <a:rPr lang="en-US" altLang="zh-CN" dirty="0"/>
              <a:t>Trading volume in one day</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1279</Words>
  <Application>Microsoft Office PowerPoint</Application>
  <PresentationFormat>宽屏</PresentationFormat>
  <Paragraphs>156</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33</vt:i4>
      </vt:variant>
    </vt:vector>
  </HeadingPairs>
  <TitlesOfParts>
    <vt:vector size="40" baseType="lpstr">
      <vt:lpstr>pingfang SC</vt:lpstr>
      <vt:lpstr>微软雅黑</vt:lpstr>
      <vt:lpstr>Arial</vt:lpstr>
      <vt:lpstr>Calibri</vt:lpstr>
      <vt:lpstr>Calibri Light</vt:lpstr>
      <vt:lpstr>Office 主题​​</vt:lpstr>
      <vt:lpstr>1_Office 主题​​</vt:lpstr>
      <vt:lpstr>    E-Commerce Data Analysis with TaoBao Users’ Behaviors  --Data Mining Final Project</vt:lpstr>
      <vt:lpstr>Outline</vt:lpstr>
      <vt:lpstr>I. Topic Preview</vt:lpstr>
      <vt:lpstr>II. Task Design</vt:lpstr>
      <vt:lpstr>PowerPoint 演示文稿</vt:lpstr>
      <vt:lpstr>II. Task Design</vt:lpstr>
      <vt:lpstr>II. Task Design</vt:lpstr>
      <vt:lpstr>II. Experiment</vt:lpstr>
      <vt:lpstr>II. Task Design</vt:lpstr>
      <vt:lpstr>II. Experiment</vt:lpstr>
      <vt:lpstr>II. Experiment</vt:lpstr>
      <vt:lpstr>II. Experiment</vt:lpstr>
      <vt:lpstr>II. Task Design</vt:lpstr>
      <vt:lpstr>II. Experiment</vt:lpstr>
      <vt:lpstr>II. Task Design</vt:lpstr>
      <vt:lpstr>II. Experiment</vt:lpstr>
      <vt:lpstr>II. Task Design</vt:lpstr>
      <vt:lpstr>II. Experiment</vt:lpstr>
      <vt:lpstr>PowerPoint 演示文稿</vt:lpstr>
      <vt:lpstr>II. Task Design</vt:lpstr>
      <vt:lpstr>II. Task Design</vt:lpstr>
      <vt:lpstr>II. Task Design</vt:lpstr>
      <vt:lpstr>II. Task Design</vt:lpstr>
      <vt:lpstr>II. Task Design</vt:lpstr>
      <vt:lpstr>II. Experiment</vt:lpstr>
      <vt:lpstr>PowerPoint 演示文稿</vt:lpstr>
      <vt:lpstr>II. Task Design</vt:lpstr>
      <vt:lpstr>II. Task Design</vt:lpstr>
      <vt:lpstr>II. Experiment</vt:lpstr>
      <vt:lpstr> II. Experiment </vt:lpstr>
      <vt:lpstr>Extra Work</vt:lpstr>
      <vt:lpstr>III. Summary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Jihao Shang</cp:lastModifiedBy>
  <cp:revision>236</cp:revision>
  <dcterms:created xsi:type="dcterms:W3CDTF">2019-10-15T12:38:00Z</dcterms:created>
  <dcterms:modified xsi:type="dcterms:W3CDTF">2021-05-21T05:09:47Z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y fmtid="{D5CDD505-2E9C-101B-9397-08002B2CF9AE}" pid="3" name="ICV">
    <vt:lpwstr>58D070E451744C999D60ED53484454D6</vt:lpwstr>
  </property>
</Properties>
</file>