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66" r:id="rId3"/>
    <p:sldId id="267" r:id="rId4"/>
    <p:sldId id="268" r:id="rId5"/>
    <p:sldId id="281" r:id="rId6"/>
    <p:sldId id="282" r:id="rId7"/>
    <p:sldId id="283" r:id="rId8"/>
    <p:sldId id="269" r:id="rId9"/>
    <p:sldId id="280" r:id="rId10"/>
    <p:sldId id="278" r:id="rId11"/>
    <p:sldId id="271" r:id="rId12"/>
    <p:sldId id="274" r:id="rId13"/>
    <p:sldId id="279" r:id="rId14"/>
    <p:sldId id="275" r:id="rId15"/>
    <p:sldId id="277" r:id="rId1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B66"/>
    <a:srgbClr val="00A3C7"/>
    <a:srgbClr val="FFFFFE"/>
    <a:srgbClr val="004B6B"/>
    <a:srgbClr val="33333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63" d="100"/>
          <a:sy n="63" d="100"/>
        </p:scale>
        <p:origin x="1384" y="60"/>
      </p:cViewPr>
      <p:guideLst>
        <p:guide orient="horz" pos="2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6AB048-A913-49DA-90E0-835A009063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F5596-3025-43CF-B0DB-BC8BEC066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D9EC78B-B8C5-4BC5-A244-E9F8E5982222}" type="datetimeFigureOut">
              <a:rPr lang="en-US" altLang="en-US"/>
              <a:pPr>
                <a:defRPr/>
              </a:pPr>
              <a:t>2/19/2018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BD8DC-086C-46AA-AC0E-133342D5E0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CD401-93A3-4944-BC04-26F8FE1905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90BF64-3837-4DC9-AC9B-C9F7BF7ED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6552728" cy="1728192"/>
          </a:xfrm>
        </p:spPr>
        <p:txBody>
          <a:bodyPr anchor="b"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4890" y="3284860"/>
            <a:ext cx="6553374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33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 baseline="0"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2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6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B1FF5CF-FDA6-4795-91D8-16A207329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052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6C5CE-4C87-4F94-830B-328D870C8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24113"/>
            <a:ext cx="77724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/>
          <a:ea typeface="ＭＳ Ｐゴシック" charset="0"/>
          <a:cs typeface="Georg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80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6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>
            <a:extLst>
              <a:ext uri="{FF2B5EF4-FFF2-40B4-BE49-F238E27FC236}">
                <a16:creationId xmlns:a16="http://schemas.microsoft.com/office/drawing/2014/main" id="{6BBFCAC1-F401-46D0-AC76-F0502D76D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484313"/>
            <a:ext cx="6769000" cy="2207170"/>
          </a:xfrm>
        </p:spPr>
        <p:txBody>
          <a:bodyPr/>
          <a:lstStyle/>
          <a:p>
            <a:r>
              <a:rPr lang="en-GB" b="1" dirty="0"/>
              <a:t>Modelling a Cold Atom using a Driven Gyroscope</a:t>
            </a:r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id="{2DDDEC13-44FA-4E43-A000-7C203E1992D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395288" y="4221162"/>
            <a:ext cx="5329237" cy="1152525"/>
          </a:xfrm>
        </p:spPr>
        <p:txBody>
          <a:bodyPr/>
          <a:lstStyle/>
          <a:p>
            <a:r>
              <a:rPr lang="en-GB" dirty="0"/>
              <a:t>Project by Edward Taylor and Charlotte Dodd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1AC01-4569-447C-B3F7-F0419CBB26F2}"/>
              </a:ext>
            </a:extLst>
          </p:cNvPr>
          <p:cNvSpPr txBox="1"/>
          <p:nvPr/>
        </p:nvSpPr>
        <p:spPr>
          <a:xfrm>
            <a:off x="7524328" y="630932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bg1"/>
                </a:solidFill>
              </a:rPr>
              <a:t>22/02/2018</a:t>
            </a:r>
            <a:endParaRPr lang="en-GB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106B-D441-4FFB-8D88-81817CCA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b="1" dirty="0"/>
              <a:t>So far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BC72-014C-4D69-8DF1-447F04A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GB" sz="2400" dirty="0"/>
              <a:t>Research and design of Faraday Disk</a:t>
            </a:r>
          </a:p>
          <a:p>
            <a:r>
              <a:rPr lang="en-GB" sz="2400" dirty="0"/>
              <a:t>Redesign and proposal</a:t>
            </a:r>
          </a:p>
          <a:p>
            <a:r>
              <a:rPr lang="en-GB" sz="2400" dirty="0"/>
              <a:t>Motor design</a:t>
            </a:r>
          </a:p>
          <a:p>
            <a:r>
              <a:rPr lang="en-GB" sz="2400" dirty="0"/>
              <a:t>Code being written to interpret results from the tachometer</a:t>
            </a:r>
          </a:p>
          <a:p>
            <a:r>
              <a:rPr lang="en-GB" sz="2400" dirty="0"/>
              <a:t>Magnet analysis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11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6C1E06C-F6D0-42DF-915D-D2B102CC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99ADC7-A836-4B2A-AF91-95A394D35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7" t="9930" r="38083" b="11853"/>
          <a:stretch/>
        </p:blipFill>
        <p:spPr>
          <a:xfrm>
            <a:off x="5714270" y="476672"/>
            <a:ext cx="3032855" cy="5678201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E92EB32-AD04-4DF8-A598-77FD724645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4" t="10833" r="41099" b="11898"/>
          <a:stretch/>
        </p:blipFill>
        <p:spPr bwMode="auto">
          <a:xfrm>
            <a:off x="396874" y="1493837"/>
            <a:ext cx="4679182" cy="452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28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547E493-93A5-422C-BD2D-C4995DB5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3477A-BDA6-49ED-AF2B-D81DF33C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" t="11407" r="74083" b="11852"/>
          <a:stretch/>
        </p:blipFill>
        <p:spPr>
          <a:xfrm>
            <a:off x="192277" y="1412776"/>
            <a:ext cx="2865120" cy="526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3ADBAE-E730-42A1-A09B-426CB5535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t="14815" r="8665" b="15259"/>
          <a:stretch/>
        </p:blipFill>
        <p:spPr>
          <a:xfrm>
            <a:off x="3268995" y="2690912"/>
            <a:ext cx="5682728" cy="270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EBD2-590F-42C6-A538-AC8FB8DF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FEMM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2BE3-EB81-4810-B75C-A388BC230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Force acting on magnets in model magnetic field: 0.139545±</a:t>
            </a:r>
            <a:r>
              <a:rPr lang="en-GB" sz="2400" dirty="0">
                <a:cs typeface="Calibri" panose="020F0502020204030204" pitchFamily="34" charset="0"/>
              </a:rPr>
              <a:t>0.000001N</a:t>
            </a:r>
          </a:p>
          <a:p>
            <a:r>
              <a:rPr lang="en-GB" sz="2400" dirty="0">
                <a:cs typeface="Calibri" panose="020F0502020204030204" pitchFamily="34" charset="0"/>
              </a:rPr>
              <a:t>Magnetic field strength: 87</a:t>
            </a:r>
            <a:r>
              <a:rPr lang="en-GB" sz="2400" dirty="0"/>
              <a:t>±1mT</a:t>
            </a:r>
          </a:p>
          <a:p>
            <a:r>
              <a:rPr lang="en-GB" sz="2400" dirty="0"/>
              <a:t>Magnetic field strength from</a:t>
            </a:r>
          </a:p>
          <a:p>
            <a:r>
              <a:rPr lang="en-GB" sz="2400" dirty="0" err="1"/>
              <a:t>Boit</a:t>
            </a:r>
            <a:r>
              <a:rPr lang="en-GB" sz="2400" dirty="0"/>
              <a:t>-Savart law: 9mT</a:t>
            </a:r>
          </a:p>
          <a:p>
            <a:r>
              <a:rPr lang="en-GB" sz="2400" dirty="0"/>
              <a:t>Magnetic moment of magnets: 20.3±0.2mNmT^-1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A0FD9-ECDD-4335-9530-9BD0A4C5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429000"/>
            <a:ext cx="3567256" cy="3240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F35BA-CB29-4F07-A734-EAC2C9FE4738}"/>
              </a:ext>
            </a:extLst>
          </p:cNvPr>
          <p:cNvSpPr txBox="1"/>
          <p:nvPr/>
        </p:nvSpPr>
        <p:spPr>
          <a:xfrm>
            <a:off x="4788024" y="60212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>
                <a:solidFill>
                  <a:schemeClr val="bg1"/>
                </a:solidFill>
              </a:rPr>
              <a:t>Credit: </a:t>
            </a:r>
            <a:r>
              <a:rPr lang="en-GB" sz="1800" b="0" dirty="0" err="1">
                <a:solidFill>
                  <a:schemeClr val="bg1"/>
                </a:solidFill>
              </a:rPr>
              <a:t>hyperphysics</a:t>
            </a:r>
            <a:endParaRPr lang="en-GB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3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609E90-CD1F-468D-AF38-2E0B2F74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b="1" dirty="0"/>
              <a:t>Summary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E6451-3817-4ED2-B6D1-E14E1F30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59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234280-0498-4428-A3D4-92A4A59B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654CCC-B0EF-42B4-B2FA-D9933795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7983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32BC2E-5489-4F73-ACBD-798202018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476250"/>
            <a:ext cx="7772400" cy="1143000"/>
          </a:xfrm>
        </p:spPr>
        <p:txBody>
          <a:bodyPr/>
          <a:lstStyle/>
          <a:p>
            <a:r>
              <a:rPr lang="en-GB" b="1" dirty="0"/>
              <a:t>Aims</a:t>
            </a:r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73BA0A-F967-4716-BA89-C94457F76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1844675"/>
            <a:ext cx="7772400" cy="3887788"/>
          </a:xfrm>
        </p:spPr>
        <p:txBody>
          <a:bodyPr/>
          <a:lstStyle/>
          <a:p>
            <a:r>
              <a:rPr lang="en-GB" sz="2400" dirty="0"/>
              <a:t>Drive</a:t>
            </a:r>
            <a:r>
              <a:rPr lang="en-GB" sz="2400" b="1" dirty="0"/>
              <a:t> </a:t>
            </a:r>
            <a:r>
              <a:rPr lang="en-GB" sz="2400" dirty="0"/>
              <a:t>a</a:t>
            </a:r>
            <a:r>
              <a:rPr lang="en-GB" sz="2400" b="1" dirty="0"/>
              <a:t> </a:t>
            </a:r>
            <a:r>
              <a:rPr lang="en-GB" sz="2400" dirty="0"/>
              <a:t>gyroscope</a:t>
            </a:r>
            <a:r>
              <a:rPr lang="en-GB" sz="2400" b="1" dirty="0"/>
              <a:t> </a:t>
            </a:r>
            <a:r>
              <a:rPr lang="en-GB" sz="2400" dirty="0"/>
              <a:t>using</a:t>
            </a:r>
            <a:r>
              <a:rPr lang="en-GB" sz="2400" b="1" dirty="0"/>
              <a:t> </a:t>
            </a:r>
            <a:r>
              <a:rPr lang="en-GB" sz="2400" dirty="0"/>
              <a:t>a</a:t>
            </a:r>
            <a:r>
              <a:rPr lang="en-GB" sz="2400" b="1" dirty="0"/>
              <a:t> </a:t>
            </a:r>
            <a:r>
              <a:rPr lang="en-GB" sz="2400" dirty="0"/>
              <a:t>motor</a:t>
            </a:r>
          </a:p>
          <a:p>
            <a:r>
              <a:rPr lang="en-GB" sz="2400" dirty="0"/>
              <a:t>Produce a torque with electromagnetism causing the gyroscope to process</a:t>
            </a:r>
          </a:p>
          <a:p>
            <a:r>
              <a:rPr lang="en-GB" sz="2400" dirty="0"/>
              <a:t>Measure the angular velocity of the rotation and procession</a:t>
            </a:r>
          </a:p>
          <a:p>
            <a:r>
              <a:rPr lang="en-GB" sz="2400" dirty="0"/>
              <a:t>Analyse the accuracy of the gyroscope as a model for the cold atom with the Bloch sphere model.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875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21328E-07E0-4568-8387-F3F4781A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b="1" dirty="0"/>
              <a:t>Theory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CB1058-5448-4ACF-A949-5D0EFFBD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GB" sz="2400" dirty="0"/>
              <a:t>Bloch sphere</a:t>
            </a:r>
          </a:p>
          <a:p>
            <a:endParaRPr lang="en-GB" sz="2400" dirty="0"/>
          </a:p>
          <a:p>
            <a:r>
              <a:rPr lang="en-GB" sz="2400" dirty="0" err="1"/>
              <a:t>Biot</a:t>
            </a:r>
            <a:r>
              <a:rPr lang="en-GB" sz="2400" dirty="0"/>
              <a:t>-Savart </a:t>
            </a:r>
          </a:p>
          <a:p>
            <a:endParaRPr lang="en-GB" sz="2400" dirty="0"/>
          </a:p>
          <a:p>
            <a:r>
              <a:rPr lang="en-GB" sz="2400" dirty="0"/>
              <a:t>Helmholtz coil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5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FF92-8823-435E-B20C-166A27C1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US" dirty="0"/>
              <a:t>Feasibility studies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A3B7-2D1B-4BF2-BEC4-C8EC150C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US" sz="2400" dirty="0"/>
              <a:t>Driving the rotor of the gyroscope with a current</a:t>
            </a:r>
          </a:p>
          <a:p>
            <a:endParaRPr lang="en-US" sz="2400" dirty="0"/>
          </a:p>
          <a:p>
            <a:r>
              <a:rPr lang="en-US" sz="2400" dirty="0"/>
              <a:t>With small conducting magnets</a:t>
            </a:r>
          </a:p>
          <a:p>
            <a:endParaRPr lang="en-US" sz="2400" dirty="0"/>
          </a:p>
          <a:p>
            <a:r>
              <a:rPr lang="en-US" sz="2400" dirty="0"/>
              <a:t>Tachometer and motor arrangement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25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C106-E692-49D2-9050-83392D5F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9C48C84-72ED-48CB-B6A5-C61DA9C43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5" y="1583077"/>
            <a:ext cx="2634629" cy="419291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9FD276-7F27-4582-9379-74FF0721A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76804"/>
            <a:ext cx="4418925" cy="4531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F0391C-BC1A-461C-B88D-9B4FD19C40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9427" r="8841" b="35852"/>
          <a:stretch/>
        </p:blipFill>
        <p:spPr>
          <a:xfrm>
            <a:off x="7239705" y="3474581"/>
            <a:ext cx="4506372" cy="2962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E17713-1ABB-4DA5-89AB-C372335146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t="10476" r="9260" b="35574"/>
          <a:stretch/>
        </p:blipFill>
        <p:spPr>
          <a:xfrm>
            <a:off x="7211827" y="442879"/>
            <a:ext cx="4495021" cy="29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0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41B0-3CBF-410D-BEFA-8E55FA19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US" dirty="0"/>
              <a:t>Data manipulation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8254-0DA7-4E87-99A9-A6257F4E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628800"/>
            <a:ext cx="7772400" cy="38884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sz="2400" i="1" dirty="0"/>
              <a:t>Data input</a:t>
            </a:r>
            <a:r>
              <a:rPr lang="fi-FI" sz="2400" dirty="0"/>
              <a:t>: 0D020001014DA6560000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i="1" dirty="0"/>
              <a:t>Put data in pairs</a:t>
            </a:r>
            <a:r>
              <a:rPr lang="en-GB" sz="2400" dirty="0"/>
              <a:t>: </a:t>
            </a:r>
            <a:r>
              <a:rPr lang="mr-IN" sz="2400" dirty="0"/>
              <a:t>['0D', 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</a:rPr>
              <a:t>'02'</a:t>
            </a:r>
            <a:r>
              <a:rPr lang="mr-IN" sz="2400" dirty="0"/>
              <a:t>, '00', </a:t>
            </a:r>
            <a:r>
              <a:rPr lang="mr-IN" sz="2400" dirty="0">
                <a:solidFill>
                  <a:srgbClr val="C00000"/>
                </a:solidFill>
              </a:rPr>
              <a:t>'01'</a:t>
            </a:r>
            <a:r>
              <a:rPr lang="mr-IN" sz="2400" dirty="0"/>
              <a:t>, '01', ’</a:t>
            </a:r>
            <a:r>
              <a:rPr lang="en-GB" sz="2400" dirty="0"/>
              <a:t>4D</a:t>
            </a:r>
            <a:r>
              <a:rPr lang="mr-IN" sz="2400" dirty="0"/>
              <a:t>', 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'A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mr-IN" sz="2400" dirty="0"/>
              <a:t>, </a:t>
            </a:r>
            <a:r>
              <a:rPr lang="mr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</a:t>
            </a:r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56</a:t>
            </a:r>
            <a:r>
              <a:rPr lang="mr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</a:t>
            </a:r>
            <a:r>
              <a:rPr lang="mr-IN" sz="2400" dirty="0"/>
              <a:t>,</a:t>
            </a:r>
            <a:r>
              <a:rPr lang="mr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mr-IN" sz="2400" dirty="0">
                <a:solidFill>
                  <a:srgbClr val="7030A0"/>
                </a:solidFill>
              </a:rPr>
              <a:t>’</a:t>
            </a:r>
            <a:r>
              <a:rPr lang="en-GB" sz="2400" dirty="0">
                <a:solidFill>
                  <a:srgbClr val="7030A0"/>
                </a:solidFill>
              </a:rPr>
              <a:t>00’</a:t>
            </a:r>
            <a:r>
              <a:rPr lang="mr-IN" sz="2400" dirty="0"/>
              <a:t>, '00']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i="1" dirty="0"/>
              <a:t>Keep pairs needed</a:t>
            </a:r>
            <a:r>
              <a:rPr lang="en-GB" sz="2400" dirty="0"/>
              <a:t>: </a:t>
            </a:r>
            <a:r>
              <a:rPr lang="mr-IN" sz="2400" dirty="0"/>
              <a:t>['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</a:rPr>
              <a:t>02</a:t>
            </a:r>
            <a:r>
              <a:rPr lang="mr-IN" sz="2400" dirty="0"/>
              <a:t>' </a:t>
            </a:r>
            <a:r>
              <a:rPr lang="mr-IN" sz="2400" dirty="0">
                <a:solidFill>
                  <a:srgbClr val="C00000"/>
                </a:solidFill>
              </a:rPr>
              <a:t>'01'</a:t>
            </a:r>
            <a:r>
              <a:rPr lang="mr-IN" sz="2400" dirty="0"/>
              <a:t> 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'A6'</a:t>
            </a:r>
            <a:r>
              <a:rPr lang="mr-IN" sz="2400" dirty="0"/>
              <a:t> </a:t>
            </a:r>
            <a:r>
              <a:rPr lang="mr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'56'</a:t>
            </a:r>
            <a:r>
              <a:rPr lang="mr-IN" sz="2400" dirty="0"/>
              <a:t> </a:t>
            </a:r>
            <a:r>
              <a:rPr lang="mr-IN" sz="2400" dirty="0">
                <a:solidFill>
                  <a:srgbClr val="7030A0"/>
                </a:solidFill>
              </a:rPr>
              <a:t>'00'</a:t>
            </a:r>
            <a:r>
              <a:rPr lang="mr-IN" sz="2400" dirty="0"/>
              <a:t>]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i="1" dirty="0"/>
              <a:t>Converted to decimal (from hex)</a:t>
            </a:r>
            <a:r>
              <a:rPr lang="en-GB" sz="2400" dirty="0"/>
              <a:t>: </a:t>
            </a:r>
            <a:r>
              <a:rPr lang="mr-IN" sz="2400" dirty="0"/>
              <a:t>[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</a:rPr>
              <a:t>02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C00000"/>
                </a:solidFill>
              </a:rPr>
              <a:t>01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0070C0"/>
                </a:solidFill>
              </a:rPr>
              <a:t>166</a:t>
            </a:r>
            <a:r>
              <a:rPr lang="mr-IN" sz="2400" dirty="0"/>
              <a:t>, </a:t>
            </a:r>
            <a:r>
              <a:rPr lang="mr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86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7030A0"/>
                </a:solidFill>
              </a:rPr>
              <a:t>0</a:t>
            </a:r>
            <a:r>
              <a:rPr lang="mr-IN" sz="2400" dirty="0"/>
              <a:t>]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i="1" dirty="0"/>
              <a:t>Find rpm (without unit)</a:t>
            </a:r>
            <a:r>
              <a:rPr lang="en-GB" sz="2400" dirty="0"/>
              <a:t>: </a:t>
            </a:r>
            <a:r>
              <a:rPr lang="mr-IN" sz="1800" dirty="0"/>
              <a:t>float(</a:t>
            </a:r>
            <a:r>
              <a:rPr lang="mr-IN" sz="1800" dirty="0">
                <a:solidFill>
                  <a:srgbClr val="0070C0"/>
                </a:solidFill>
              </a:rPr>
              <a:t>k[2]</a:t>
            </a:r>
            <a:r>
              <a:rPr lang="mr-IN" sz="1800" dirty="0"/>
              <a:t>) + 256*float</a:t>
            </a:r>
            <a:r>
              <a:rPr lang="en-GB" sz="1800" dirty="0"/>
              <a:t> </a:t>
            </a:r>
            <a:r>
              <a:rPr lang="mr-IN" sz="1800" dirty="0"/>
              <a:t>(</a:t>
            </a:r>
            <a:r>
              <a:rPr lang="mr-IN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k[3]</a:t>
            </a:r>
            <a:r>
              <a:rPr lang="mr-IN" sz="1800" dirty="0"/>
              <a:t>) + 65536*float(</a:t>
            </a:r>
            <a:r>
              <a:rPr lang="mr-IN" sz="1800" dirty="0">
                <a:solidFill>
                  <a:srgbClr val="7030A0"/>
                </a:solidFill>
              </a:rPr>
              <a:t>k[4]</a:t>
            </a:r>
            <a:r>
              <a:rPr lang="mr-IN" sz="1800" dirty="0"/>
              <a:t>)</a:t>
            </a:r>
            <a:r>
              <a:rPr lang="en-GB" sz="1800" dirty="0"/>
              <a:t> = </a:t>
            </a:r>
            <a:r>
              <a:rPr lang="en-GB" sz="1800" b="1" dirty="0"/>
              <a:t>221.82</a:t>
            </a:r>
            <a:endParaRPr lang="en-GB" sz="2400" b="1" dirty="0"/>
          </a:p>
          <a:p>
            <a:pPr marL="514350" indent="-514350">
              <a:buFont typeface="+mj-lt"/>
              <a:buAutoNum type="arabicPeriod"/>
            </a:pPr>
            <a:r>
              <a:rPr lang="hr-HR" sz="2400" i="1" dirty="0"/>
              <a:t>Create rpm + decimal place</a:t>
            </a:r>
            <a:r>
              <a:rPr lang="hr-HR" sz="2400" dirty="0"/>
              <a:t>: </a:t>
            </a:r>
            <a:r>
              <a:rPr lang="mr-IN" sz="1800" dirty="0"/>
              <a:t>readings.append((value/(10**(int(</a:t>
            </a:r>
            <a:r>
              <a:rPr lang="mr-IN" sz="1800" dirty="0">
                <a:solidFill>
                  <a:schemeClr val="accent6">
                    <a:lumMod val="75000"/>
                  </a:schemeClr>
                </a:solidFill>
              </a:rPr>
              <a:t>k[0]</a:t>
            </a:r>
            <a:r>
              <a:rPr lang="mr-IN" sz="1800" dirty="0"/>
              <a:t>)/2</a:t>
            </a:r>
            <a:r>
              <a:rPr lang="en-GB" sz="1800" dirty="0"/>
              <a:t> </a:t>
            </a:r>
            <a:r>
              <a:rPr lang="mr-IN" sz="1800" dirty="0"/>
              <a:t>+1),int(</a:t>
            </a:r>
            <a:r>
              <a:rPr lang="mr-IN" sz="1800" dirty="0">
                <a:solidFill>
                  <a:srgbClr val="C00000"/>
                </a:solidFill>
              </a:rPr>
              <a:t>k[1]</a:t>
            </a:r>
            <a:r>
              <a:rPr lang="mr-IN" sz="1800" dirty="0"/>
              <a:t>)))</a:t>
            </a:r>
            <a:endParaRPr lang="en-GB" sz="1800" dirty="0"/>
          </a:p>
          <a:p>
            <a:pPr marL="514350" indent="-514350">
              <a:buFont typeface="+mj-lt"/>
              <a:buAutoNum type="arabicPeriod"/>
            </a:pPr>
            <a:r>
              <a:rPr lang="hr-HR" sz="2400" i="1" dirty="0"/>
              <a:t>Get rpm with unit</a:t>
            </a:r>
            <a:r>
              <a:rPr lang="hr-HR" sz="2400" dirty="0"/>
              <a:t>: [(</a:t>
            </a:r>
            <a:r>
              <a:rPr lang="hr-HR" sz="2400" b="1" dirty="0"/>
              <a:t>221.82</a:t>
            </a:r>
            <a:r>
              <a:rPr lang="hr-HR" sz="2400" dirty="0"/>
              <a:t>, 1),</a:t>
            </a:r>
            <a:r>
              <a:rPr lang="mr-IN" sz="2400" dirty="0"/>
              <a:t>…</a:t>
            </a:r>
            <a:r>
              <a:rPr lang="en-GB" sz="2400" dirty="0"/>
              <a:t>] </a:t>
            </a:r>
            <a:r>
              <a:rPr lang="en-GB" sz="2400" dirty="0">
                <a:sym typeface="Wingdings"/>
              </a:rPr>
              <a:t> </a:t>
            </a:r>
            <a:r>
              <a:rPr lang="en-GB" sz="2400" b="1" dirty="0"/>
              <a:t>221.82 rpm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696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F921-DCC7-41F0-A948-79674EC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the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2E11-8D1C-48DD-9087-B3D9EDEE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556792"/>
            <a:ext cx="7772400" cy="38884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Finding time when reading taken</a:t>
            </a:r>
            <a:r>
              <a:rPr lang="en-US" sz="2000" dirty="0"/>
              <a:t>: </a:t>
            </a:r>
            <a:r>
              <a:rPr lang="hr-HR" sz="2000" dirty="0"/>
              <a:t>[(</a:t>
            </a:r>
            <a:r>
              <a:rPr lang="hr-HR" sz="2000" b="1" dirty="0">
                <a:solidFill>
                  <a:srgbClr val="C00000"/>
                </a:solidFill>
              </a:rPr>
              <a:t>221.82</a:t>
            </a:r>
            <a:r>
              <a:rPr lang="hr-HR" sz="2000" dirty="0"/>
              <a:t>, 1),</a:t>
            </a:r>
            <a:r>
              <a:rPr lang="mr-IN" sz="2000" dirty="0"/>
              <a:t>…</a:t>
            </a:r>
            <a:r>
              <a:rPr lang="en-GB" sz="2000" dirty="0"/>
              <a:t>]</a:t>
            </a:r>
          </a:p>
          <a:p>
            <a:pPr lvl="1">
              <a:buFont typeface="Arial" charset="0"/>
              <a:buChar char="•"/>
            </a:pPr>
            <a:r>
              <a:rPr lang="en-US" sz="2000" i="1" dirty="0"/>
              <a:t>Loop over pairs creating list of times cumulatively adding previous time of measurement</a:t>
            </a:r>
          </a:p>
          <a:p>
            <a:pPr lvl="2">
              <a:buFont typeface="Arial" charset="0"/>
              <a:buChar char="•"/>
            </a:pPr>
            <a:r>
              <a:rPr lang="en-US" sz="2000" dirty="0" err="1"/>
              <a:t>readings.append</a:t>
            </a:r>
            <a:r>
              <a:rPr lang="en-US" sz="2000" dirty="0"/>
              <a:t>((float(60/</a:t>
            </a:r>
            <a:r>
              <a:rPr lang="en-US" sz="2000" b="1" dirty="0">
                <a:solidFill>
                  <a:srgbClr val="C00000"/>
                </a:solidFill>
              </a:rPr>
              <a:t>k[0]</a:t>
            </a:r>
            <a:r>
              <a:rPr lang="en-US" sz="2000" dirty="0"/>
              <a:t>))) 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i="1" dirty="0"/>
              <a:t>returns a time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 list(accumulate(readings)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i="1" dirty="0">
                <a:sym typeface="Wingdings"/>
              </a:rPr>
              <a:t>summing them up</a:t>
            </a:r>
            <a:endParaRPr lang="en-US" sz="2000" dirty="0">
              <a:sym typeface="Wingdings"/>
            </a:endParaRPr>
          </a:p>
          <a:p>
            <a:pPr lvl="2">
              <a:buFont typeface="Arial" charset="0"/>
              <a:buChar char="•"/>
            </a:pPr>
            <a:r>
              <a:rPr lang="en-US" sz="2000" dirty="0" err="1"/>
              <a:t>E.g</a:t>
            </a:r>
            <a:r>
              <a:rPr lang="en-US" sz="2000" dirty="0"/>
              <a:t> </a:t>
            </a:r>
            <a:r>
              <a:rPr lang="en-US" sz="2000" dirty="0" err="1"/>
              <a:t>readings.append</a:t>
            </a:r>
            <a:r>
              <a:rPr lang="en-US" sz="2000" dirty="0"/>
              <a:t>(float(60/221.82)) </a:t>
            </a:r>
            <a:r>
              <a:rPr lang="en-US" sz="2000" dirty="0">
                <a:sym typeface="Wingdings"/>
              </a:rPr>
              <a:t> [0.27,</a:t>
            </a:r>
            <a:r>
              <a:rPr lang="en-GB" sz="2000" dirty="0">
                <a:sym typeface="Wingdings"/>
              </a:rPr>
              <a:t> a, b, c]  [0.27, </a:t>
            </a:r>
            <a:r>
              <a:rPr lang="en-US" sz="2000" dirty="0">
                <a:sym typeface="Wingdings"/>
              </a:rPr>
              <a:t>0.27+a, 0.27+a+b, 0.27+a+b+c, </a:t>
            </a:r>
            <a:r>
              <a:rPr lang="mr-IN" sz="2000" dirty="0">
                <a:sym typeface="Wingdings"/>
              </a:rPr>
              <a:t>…</a:t>
            </a:r>
            <a:r>
              <a:rPr lang="en-GB" sz="2000" dirty="0">
                <a:sym typeface="Wingdings"/>
              </a:rPr>
              <a:t>]</a:t>
            </a: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Use an arbitrary fit function</a:t>
            </a:r>
            <a:r>
              <a:rPr lang="en-US" sz="2000" dirty="0"/>
              <a:t>: </a:t>
            </a:r>
            <a:r>
              <a:rPr lang="en-US" sz="2000" dirty="0" err="1"/>
              <a:t>params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5"/>
                </a:solidFill>
              </a:rPr>
              <a:t>pcov</a:t>
            </a:r>
            <a:r>
              <a:rPr lang="en-US" sz="2000" dirty="0"/>
              <a:t> = </a:t>
            </a:r>
            <a:r>
              <a:rPr lang="en-US" sz="2000" dirty="0" err="1"/>
              <a:t>optimize.curve_fit</a:t>
            </a:r>
            <a:r>
              <a:rPr lang="en-US" sz="2000" dirty="0"/>
              <a:t>(</a:t>
            </a:r>
            <a:r>
              <a:rPr lang="en-US" sz="2000" dirty="0" err="1"/>
              <a:t>func</a:t>
            </a:r>
            <a:r>
              <a:rPr lang="en-US" sz="2000" dirty="0"/>
              <a:t>, time, velocity)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Plot velocity vs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Extract fit parameters: </a:t>
            </a:r>
            <a:r>
              <a:rPr lang="en-US" sz="2000" dirty="0" err="1"/>
              <a:t>standard_deviation</a:t>
            </a:r>
            <a:r>
              <a:rPr lang="en-US" sz="2000" dirty="0"/>
              <a:t> = </a:t>
            </a:r>
            <a:r>
              <a:rPr lang="en-US" sz="2000" dirty="0" err="1"/>
              <a:t>np.sqrt</a:t>
            </a:r>
            <a:r>
              <a:rPr lang="en-US" sz="2000" dirty="0"/>
              <a:t>(</a:t>
            </a:r>
            <a:r>
              <a:rPr lang="en-US" sz="2000" dirty="0" err="1"/>
              <a:t>np.diag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5"/>
                </a:solidFill>
              </a:rPr>
              <a:t>pcov</a:t>
            </a:r>
            <a:r>
              <a:rPr lang="en-US" sz="2000" dirty="0"/>
              <a:t>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44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9D33-A137-4B30-A956-910E9332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1A7C-3C64-44D4-B50B-30BE60BB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GB" sz="2400" dirty="0"/>
              <a:t>Currently in workshop having motor fitted</a:t>
            </a:r>
          </a:p>
          <a:p>
            <a:r>
              <a:rPr lang="en-GB" sz="2400" dirty="0"/>
              <a:t>Magnet analysis and attachment</a:t>
            </a:r>
          </a:p>
          <a:p>
            <a:r>
              <a:rPr lang="en-GB" sz="2400" dirty="0"/>
              <a:t>Weeks 9-10 is testing</a:t>
            </a:r>
          </a:p>
          <a:p>
            <a:r>
              <a:rPr lang="en-GB" sz="2400" dirty="0"/>
              <a:t>Finishing and report writing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31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926E-FBF1-4FE8-9EF2-7D767547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A8A3-E96E-4793-BDE3-AF1C4C8A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Tachometer</a:t>
            </a:r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759665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467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Georgia</vt:lpstr>
      <vt:lpstr>Times New Roman</vt:lpstr>
      <vt:lpstr>Wingdings</vt:lpstr>
      <vt:lpstr>Default Design</vt:lpstr>
      <vt:lpstr>Modelling a Cold Atom using a Driven Gyroscope</vt:lpstr>
      <vt:lpstr>Aims</vt:lpstr>
      <vt:lpstr>Theory</vt:lpstr>
      <vt:lpstr>Feasibility studies</vt:lpstr>
      <vt:lpstr>Programming</vt:lpstr>
      <vt:lpstr>Data manipulation</vt:lpstr>
      <vt:lpstr>Graphing the data</vt:lpstr>
      <vt:lpstr>Plans</vt:lpstr>
      <vt:lpstr>Method</vt:lpstr>
      <vt:lpstr>So far</vt:lpstr>
      <vt:lpstr>FEMM Analysis</vt:lpstr>
      <vt:lpstr>FEMM Analysis</vt:lpstr>
      <vt:lpstr>FEMM Analysis</vt:lpstr>
      <vt:lpstr>Summary</vt:lpstr>
      <vt:lpstr>Bibliography</vt:lpstr>
    </vt:vector>
  </TitlesOfParts>
  <Company>The 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and Publications</dc:creator>
  <cp:lastModifiedBy>Charlotte Dodd</cp:lastModifiedBy>
  <cp:revision>57</cp:revision>
  <dcterms:created xsi:type="dcterms:W3CDTF">2005-06-08T11:15:47Z</dcterms:created>
  <dcterms:modified xsi:type="dcterms:W3CDTF">2018-02-19T23:38:42Z</dcterms:modified>
</cp:coreProperties>
</file>