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85" r:id="rId5"/>
    <p:sldId id="278" r:id="rId6"/>
    <p:sldId id="268" r:id="rId7"/>
    <p:sldId id="271" r:id="rId8"/>
    <p:sldId id="274" r:id="rId9"/>
    <p:sldId id="279" r:id="rId10"/>
    <p:sldId id="286" r:id="rId11"/>
    <p:sldId id="287" r:id="rId12"/>
    <p:sldId id="288" r:id="rId13"/>
    <p:sldId id="289" r:id="rId14"/>
    <p:sldId id="269" r:id="rId15"/>
    <p:sldId id="275" r:id="rId16"/>
    <p:sldId id="277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B66"/>
    <a:srgbClr val="00A3C7"/>
    <a:srgbClr val="FFFFFE"/>
    <a:srgbClr val="004B6B"/>
    <a:srgbClr val="3333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63" d="100"/>
          <a:sy n="63" d="100"/>
        </p:scale>
        <p:origin x="1384" y="60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6AB048-A913-49DA-90E0-835A009063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F5596-3025-43CF-B0DB-BC8BEC066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D9EC78B-B8C5-4BC5-A244-E9F8E5982222}" type="datetimeFigureOut">
              <a:rPr lang="en-US" altLang="en-US"/>
              <a:pPr>
                <a:defRPr/>
              </a:pPr>
              <a:t>2/22/2018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BD8DC-086C-46AA-AC0E-133342D5E0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CD401-93A3-4944-BC04-26F8FE1905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90BF64-3837-4DC9-AC9B-C9F7BF7ED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74C69-B7AE-4566-AFE3-85307AA69DB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45AD-0457-464D-964F-7382F1634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0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552728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90" y="3284860"/>
            <a:ext cx="6553374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33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 baseline="0"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2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1FF5CF-FDA6-4795-91D8-16A207329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6C5CE-4C87-4F94-830B-328D870C8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/>
          <a:ea typeface="ＭＳ Ｐゴシック" charset="0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>
            <a:extLst>
              <a:ext uri="{FF2B5EF4-FFF2-40B4-BE49-F238E27FC236}">
                <a16:creationId xmlns:a16="http://schemas.microsoft.com/office/drawing/2014/main" id="{6BBFCAC1-F401-46D0-AC76-F0502D76D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484313"/>
            <a:ext cx="6769000" cy="2207170"/>
          </a:xfrm>
        </p:spPr>
        <p:txBody>
          <a:bodyPr/>
          <a:lstStyle/>
          <a:p>
            <a:r>
              <a:rPr lang="en-GB" b="1" dirty="0"/>
              <a:t>Modelling a Cold Atom using a Driven Gyroscope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2DDDEC13-44FA-4E43-A000-7C203E1992D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395288" y="4221162"/>
            <a:ext cx="5329237" cy="1152525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AC01-4569-447C-B3F7-F0419CBB26F2}"/>
              </a:ext>
            </a:extLst>
          </p:cNvPr>
          <p:cNvSpPr txBox="1"/>
          <p:nvPr/>
        </p:nvSpPr>
        <p:spPr>
          <a:xfrm>
            <a:off x="7524328" y="630932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</a:rPr>
              <a:t>22/02/2018</a:t>
            </a:r>
            <a:endParaRPr lang="en-GB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926E-FBF1-4FE8-9EF2-7D76754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56" y="404664"/>
            <a:ext cx="7772400" cy="1143000"/>
          </a:xfrm>
        </p:spPr>
        <p:txBody>
          <a:bodyPr/>
          <a:lstStyle/>
          <a:p>
            <a:r>
              <a:rPr lang="en-GB" b="1" dirty="0"/>
              <a:t>Method</a:t>
            </a:r>
            <a:r>
              <a:rPr lang="en-GB" dirty="0"/>
              <a:t> - Tachometer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7A8A3-E96E-4793-BDE3-AF1C4C8A4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556792"/>
                <a:ext cx="6521235" cy="3888432"/>
              </a:xfrm>
            </p:spPr>
            <p:txBody>
              <a:bodyPr/>
              <a:lstStyle/>
              <a:p>
                <a:r>
                  <a:rPr lang="en-GB" sz="2400" dirty="0"/>
                  <a:t>Tachometer measures rate of rotation</a:t>
                </a:r>
              </a:p>
              <a:p>
                <a:pPr lvl="1"/>
                <a:r>
                  <a:rPr lang="en-GB" sz="2400" dirty="0"/>
                  <a:t>Tipp-Ex® point on rim</a:t>
                </a:r>
              </a:p>
              <a:p>
                <a:pPr lvl="1"/>
                <a:r>
                  <a:rPr lang="en-GB" sz="2400" dirty="0"/>
                  <a:t>One byte of data recorded every rotation</a:t>
                </a:r>
              </a:p>
              <a:p>
                <a:pPr lvl="1"/>
                <a:r>
                  <a:rPr lang="en-GB" sz="2400" dirty="0"/>
                  <a:t>Byte in the form: </a:t>
                </a:r>
                <a:r>
                  <a:rPr lang="fi-FI" sz="2400" dirty="0"/>
                  <a:t>0D020001014DA6560000</a:t>
                </a:r>
              </a:p>
              <a:p>
                <a:pPr lvl="1"/>
                <a:endParaRPr lang="en-GB" sz="2400" dirty="0"/>
              </a:p>
              <a:p>
                <a:r>
                  <a:rPr lang="en-GB" sz="2400" dirty="0"/>
                  <a:t>Used to measure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400" dirty="0"/>
                  <a:t> of disk and procession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400" dirty="0"/>
                  <a:t> graphed and data analysed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7A8A3-E96E-4793-BDE3-AF1C4C8A4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556792"/>
                <a:ext cx="6521235" cy="3888432"/>
              </a:xfrm>
              <a:blipFill>
                <a:blip r:embed="rId2"/>
                <a:stretch>
                  <a:fillRect l="-654" t="-1097" b="-18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183119" y="1772816"/>
            <a:ext cx="2781369" cy="3888432"/>
            <a:chOff x="5148064" y="812648"/>
            <a:chExt cx="3148156" cy="4400162"/>
          </a:xfrm>
        </p:grpSpPr>
        <p:grpSp>
          <p:nvGrpSpPr>
            <p:cNvPr id="21" name="Group 20"/>
            <p:cNvGrpSpPr/>
            <p:nvPr/>
          </p:nvGrpSpPr>
          <p:grpSpPr>
            <a:xfrm>
              <a:off x="5148064" y="2780928"/>
              <a:ext cx="3148156" cy="2431882"/>
              <a:chOff x="4147592" y="1307735"/>
              <a:chExt cx="3148156" cy="2431882"/>
            </a:xfrm>
          </p:grpSpPr>
          <p:sp>
            <p:nvSpPr>
              <p:cNvPr id="13" name="Can 12"/>
              <p:cNvSpPr/>
              <p:nvPr/>
            </p:nvSpPr>
            <p:spPr bwMode="auto">
              <a:xfrm rot="15318964">
                <a:off x="6312602" y="1556259"/>
                <a:ext cx="139220" cy="182707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4644008" y="1556792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4562811" y="1588505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613097" y="1576150"/>
                <a:ext cx="252028" cy="288032"/>
              </a:xfrm>
              <a:prstGeom prst="rect">
                <a:avLst/>
              </a:prstGeom>
              <a:solidFill>
                <a:srgbClr val="FFFFF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Can 11"/>
              <p:cNvSpPr/>
              <p:nvPr/>
            </p:nvSpPr>
            <p:spPr bwMode="auto">
              <a:xfrm rot="15318964">
                <a:off x="4880431" y="2046415"/>
                <a:ext cx="134884" cy="160056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Straight Connector 16"/>
              <p:cNvCxnSpPr>
                <a:endCxn id="9" idx="0"/>
              </p:cNvCxnSpPr>
              <p:nvPr/>
            </p:nvCxnSpPr>
            <p:spPr bwMode="auto">
              <a:xfrm>
                <a:off x="5739111" y="1307735"/>
                <a:ext cx="0" cy="2684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5326" y1="76312" x2="58016" y2="850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14615" y="812648"/>
              <a:ext cx="1377772" cy="249721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2353DA-621F-4D22-868B-4360184F1976}"/>
              </a:ext>
            </a:extLst>
          </p:cNvPr>
          <p:cNvSpPr txBox="1"/>
          <p:nvPr/>
        </p:nvSpPr>
        <p:spPr>
          <a:xfrm>
            <a:off x="6208472" y="5670376"/>
            <a:ext cx="305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</a:rPr>
              <a:t>Credit: Tachometer instruction manual. </a:t>
            </a:r>
          </a:p>
          <a:p>
            <a:endParaRPr lang="en-GB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C106-E692-49D2-9050-83392D5F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16632"/>
            <a:ext cx="7772400" cy="1143000"/>
          </a:xfrm>
        </p:spPr>
        <p:txBody>
          <a:bodyPr/>
          <a:lstStyle/>
          <a:p>
            <a:r>
              <a:rPr lang="en-GB" dirty="0"/>
              <a:t>Programming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F0391C-BC1A-461C-B88D-9B4FD19C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9427" r="8841" b="35852"/>
          <a:stretch/>
        </p:blipFill>
        <p:spPr>
          <a:xfrm>
            <a:off x="4520004" y="3429000"/>
            <a:ext cx="4506372" cy="2962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17713-1ABB-4DA5-89AB-C37233514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10476" r="9260" b="35574"/>
          <a:stretch/>
        </p:blipFill>
        <p:spPr>
          <a:xfrm>
            <a:off x="117624" y="1259632"/>
            <a:ext cx="4495021" cy="2920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C1B91-ED6B-4DCB-9DC6-F4CB19CD5A97}"/>
                  </a:ext>
                </a:extLst>
              </p:cNvPr>
              <p:cNvSpPr txBox="1"/>
              <p:nvPr/>
            </p:nvSpPr>
            <p:spPr>
              <a:xfrm>
                <a:off x="4854421" y="1916832"/>
                <a:ext cx="3510000" cy="1518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𝑓𝑟𝑖𝑐𝑡𝑖𝑜𝑛𝑎𝑙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𝑑𝑟𝑦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𝑓𝑟𝑖𝑐𝑡𝑖𝑜𝑛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GB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𝑓𝑙𝑢𝑖𝑑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𝑑𝑟𝑎𝑔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GB" sz="2000" b="0" dirty="0">
                  <a:solidFill>
                    <a:schemeClr val="bg1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C1B91-ED6B-4DCB-9DC6-F4CB19CD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421" y="1916832"/>
                <a:ext cx="3510000" cy="1518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09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41B0-3CBF-410D-BEFA-8E55FA1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US" dirty="0"/>
              <a:t>Data manipulation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8254-0DA7-4E87-99A9-A6257F4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28800"/>
            <a:ext cx="7772400" cy="3888432"/>
          </a:xfrm>
        </p:spPr>
        <p:txBody>
          <a:bodyPr/>
          <a:lstStyle/>
          <a:p>
            <a:r>
              <a:rPr lang="fi-FI" sz="2400" i="1" dirty="0"/>
              <a:t>Data input</a:t>
            </a:r>
            <a:r>
              <a:rPr lang="fi-FI" sz="2400" dirty="0"/>
              <a:t>: 0D020001014DA6560000 </a:t>
            </a:r>
          </a:p>
          <a:p>
            <a:r>
              <a:rPr lang="en-GB" sz="2400" i="1" dirty="0"/>
              <a:t>Put data in pairs</a:t>
            </a:r>
            <a:r>
              <a:rPr lang="en-GB" sz="2400" dirty="0"/>
              <a:t>: </a:t>
            </a:r>
            <a:r>
              <a:rPr lang="mr-IN" sz="2400" dirty="0"/>
              <a:t>['0D', </a:t>
            </a:r>
            <a:r>
              <a:rPr lang="mr-IN" sz="2400" dirty="0">
                <a:solidFill>
                  <a:srgbClr val="00B0F0"/>
                </a:solidFill>
              </a:rPr>
              <a:t>'02'</a:t>
            </a:r>
            <a:r>
              <a:rPr lang="mr-IN" sz="2400" dirty="0"/>
              <a:t>, '00',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, '01', ’</a:t>
            </a:r>
            <a:r>
              <a:rPr lang="en-GB" sz="2400" dirty="0"/>
              <a:t>4D</a:t>
            </a:r>
            <a:r>
              <a:rPr lang="mr-IN" sz="2400" dirty="0"/>
              <a:t>',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B050"/>
                </a:solidFill>
              </a:rPr>
              <a:t>’</a:t>
            </a:r>
            <a:r>
              <a:rPr lang="en-GB" sz="2400" dirty="0">
                <a:solidFill>
                  <a:srgbClr val="00B050"/>
                </a:solidFill>
              </a:rPr>
              <a:t>56</a:t>
            </a:r>
            <a:r>
              <a:rPr lang="mr-IN" sz="2400" dirty="0">
                <a:solidFill>
                  <a:srgbClr val="00B050"/>
                </a:solidFill>
              </a:rPr>
              <a:t>’</a:t>
            </a:r>
            <a:r>
              <a:rPr lang="mr-IN" sz="2400" dirty="0"/>
              <a:t>,</a:t>
            </a:r>
            <a:r>
              <a:rPr lang="mr-IN" sz="2400" dirty="0">
                <a:solidFill>
                  <a:srgbClr val="00B050"/>
                </a:solidFill>
              </a:rPr>
              <a:t> </a:t>
            </a:r>
            <a:r>
              <a:rPr lang="mr-IN" sz="2400" dirty="0">
                <a:solidFill>
                  <a:srgbClr val="7030A0"/>
                </a:solidFill>
              </a:rPr>
              <a:t>’</a:t>
            </a:r>
            <a:r>
              <a:rPr lang="en-GB" sz="2400" dirty="0">
                <a:solidFill>
                  <a:srgbClr val="7030A0"/>
                </a:solidFill>
              </a:rPr>
              <a:t>00’</a:t>
            </a:r>
            <a:r>
              <a:rPr lang="mr-IN" sz="2400" dirty="0"/>
              <a:t>, '00']</a:t>
            </a:r>
            <a:endParaRPr lang="en-GB" sz="2400" dirty="0"/>
          </a:p>
          <a:p>
            <a:r>
              <a:rPr lang="en-GB" sz="2400" i="1" dirty="0"/>
              <a:t>Keep pairs needed</a:t>
            </a:r>
            <a:r>
              <a:rPr lang="en-GB" sz="2400" dirty="0"/>
              <a:t>: </a:t>
            </a:r>
            <a:r>
              <a:rPr lang="mr-IN" sz="2400" dirty="0"/>
              <a:t>['</a:t>
            </a:r>
            <a:r>
              <a:rPr lang="mr-IN" sz="2400" dirty="0">
                <a:solidFill>
                  <a:srgbClr val="00B0F0"/>
                </a:solidFill>
              </a:rPr>
              <a:t>02</a:t>
            </a:r>
            <a:r>
              <a:rPr lang="mr-IN" sz="2400" dirty="0"/>
              <a:t>'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'A6'</a:t>
            </a:r>
            <a:r>
              <a:rPr lang="mr-IN" sz="2400" dirty="0"/>
              <a:t> </a:t>
            </a:r>
            <a:r>
              <a:rPr lang="mr-IN" sz="2400" dirty="0">
                <a:solidFill>
                  <a:srgbClr val="00B050"/>
                </a:solidFill>
              </a:rPr>
              <a:t>'56' </a:t>
            </a:r>
            <a:r>
              <a:rPr lang="mr-IN" sz="2400" dirty="0">
                <a:solidFill>
                  <a:srgbClr val="7030A0"/>
                </a:solidFill>
              </a:rPr>
              <a:t>'00'</a:t>
            </a:r>
            <a:r>
              <a:rPr lang="mr-IN" sz="2400" dirty="0"/>
              <a:t>]</a:t>
            </a:r>
            <a:endParaRPr lang="en-GB" sz="2400" dirty="0"/>
          </a:p>
          <a:p>
            <a:r>
              <a:rPr lang="en-GB" sz="2400" i="1" dirty="0"/>
              <a:t>Converted to decimal (from hex)</a:t>
            </a:r>
            <a:r>
              <a:rPr lang="en-GB" sz="2400" dirty="0"/>
              <a:t>: </a:t>
            </a:r>
            <a:r>
              <a:rPr lang="mr-IN" sz="2400" dirty="0"/>
              <a:t>[</a:t>
            </a:r>
            <a:r>
              <a:rPr lang="mr-IN" sz="2400" dirty="0">
                <a:solidFill>
                  <a:srgbClr val="00B0F0"/>
                </a:solidFill>
              </a:rPr>
              <a:t>02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C00000"/>
                </a:solidFill>
              </a:rPr>
              <a:t>01</a:t>
            </a:r>
            <a:r>
              <a:rPr lang="mr-IN" sz="2400" dirty="0"/>
              <a:t>, </a:t>
            </a:r>
            <a:r>
              <a:rPr lang="mr-IN" sz="2400" dirty="0">
                <a:solidFill>
                  <a:schemeClr val="accent3">
                    <a:lumMod val="75000"/>
                  </a:schemeClr>
                </a:solidFill>
              </a:rPr>
              <a:t>166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B050"/>
                </a:solidFill>
              </a:rPr>
              <a:t>86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7030A0"/>
                </a:solidFill>
              </a:rPr>
              <a:t>0</a:t>
            </a:r>
            <a:r>
              <a:rPr lang="mr-IN" sz="2400" dirty="0"/>
              <a:t>]</a:t>
            </a:r>
            <a:endParaRPr lang="en-GB" sz="2400" dirty="0"/>
          </a:p>
          <a:p>
            <a:r>
              <a:rPr lang="en-GB" sz="2400" i="1" dirty="0"/>
              <a:t>Find rpm (without unit)</a:t>
            </a:r>
            <a:r>
              <a:rPr lang="en-GB" sz="2400" dirty="0"/>
              <a:t>: </a:t>
            </a:r>
            <a:r>
              <a:rPr lang="mr-IN" sz="1800" dirty="0"/>
              <a:t>float(</a:t>
            </a:r>
            <a:r>
              <a:rPr lang="mr-IN" sz="1800" dirty="0">
                <a:solidFill>
                  <a:schemeClr val="accent3">
                    <a:lumMod val="75000"/>
                  </a:schemeClr>
                </a:solidFill>
              </a:rPr>
              <a:t>k[2]</a:t>
            </a:r>
            <a:r>
              <a:rPr lang="mr-IN" sz="1800" dirty="0"/>
              <a:t>) + 256*float</a:t>
            </a:r>
            <a:r>
              <a:rPr lang="en-GB" sz="1800" dirty="0"/>
              <a:t> </a:t>
            </a:r>
            <a:r>
              <a:rPr lang="mr-IN" sz="1800" dirty="0"/>
              <a:t>(</a:t>
            </a:r>
            <a:r>
              <a:rPr lang="mr-IN" sz="1800" dirty="0">
                <a:solidFill>
                  <a:srgbClr val="00B050"/>
                </a:solidFill>
              </a:rPr>
              <a:t>k[3]</a:t>
            </a:r>
            <a:r>
              <a:rPr lang="mr-IN" sz="1800" dirty="0"/>
              <a:t>) + 65536*float(</a:t>
            </a:r>
            <a:r>
              <a:rPr lang="mr-IN" sz="1800" dirty="0">
                <a:solidFill>
                  <a:srgbClr val="7030A0"/>
                </a:solidFill>
              </a:rPr>
              <a:t>k[4]</a:t>
            </a:r>
            <a:r>
              <a:rPr lang="mr-IN" sz="1800" dirty="0"/>
              <a:t>)</a:t>
            </a:r>
            <a:r>
              <a:rPr lang="en-GB" sz="1800" dirty="0"/>
              <a:t> = </a:t>
            </a:r>
            <a:r>
              <a:rPr lang="en-GB" sz="1800" b="1" dirty="0"/>
              <a:t>221.82</a:t>
            </a:r>
            <a:endParaRPr lang="en-GB" sz="2400" b="1" dirty="0"/>
          </a:p>
          <a:p>
            <a:r>
              <a:rPr lang="hr-HR" sz="2400" i="1" dirty="0"/>
              <a:t>Create rpm + decimal place</a:t>
            </a:r>
            <a:r>
              <a:rPr lang="hr-HR" sz="2400" dirty="0"/>
              <a:t>: </a:t>
            </a:r>
            <a:r>
              <a:rPr lang="mr-IN" sz="1800" dirty="0"/>
              <a:t>readings.append((value/(10**(int(</a:t>
            </a:r>
            <a:r>
              <a:rPr lang="mr-IN" sz="1800" dirty="0">
                <a:solidFill>
                  <a:srgbClr val="00B0F0"/>
                </a:solidFill>
              </a:rPr>
              <a:t>k[0]</a:t>
            </a:r>
            <a:r>
              <a:rPr lang="mr-IN" sz="1800" dirty="0"/>
              <a:t>)/2</a:t>
            </a:r>
            <a:r>
              <a:rPr lang="en-GB" sz="1800" dirty="0"/>
              <a:t> </a:t>
            </a:r>
            <a:r>
              <a:rPr lang="mr-IN" sz="1800" dirty="0"/>
              <a:t>+1),int(</a:t>
            </a:r>
            <a:r>
              <a:rPr lang="mr-IN" sz="1800" dirty="0">
                <a:solidFill>
                  <a:srgbClr val="C00000"/>
                </a:solidFill>
              </a:rPr>
              <a:t>k[1]</a:t>
            </a:r>
            <a:r>
              <a:rPr lang="mr-IN" sz="1800" dirty="0"/>
              <a:t>)))</a:t>
            </a:r>
            <a:endParaRPr lang="en-GB" sz="1800" dirty="0"/>
          </a:p>
          <a:p>
            <a:r>
              <a:rPr lang="hr-HR" sz="2400" i="1" dirty="0"/>
              <a:t>Get rpm with unit</a:t>
            </a:r>
            <a:r>
              <a:rPr lang="hr-HR" sz="2400" dirty="0"/>
              <a:t>: [(</a:t>
            </a:r>
            <a:r>
              <a:rPr lang="hr-HR" sz="2400" b="1" dirty="0"/>
              <a:t>221.82</a:t>
            </a:r>
            <a:r>
              <a:rPr lang="hr-HR" sz="2400" dirty="0"/>
              <a:t>, 1),</a:t>
            </a:r>
            <a:r>
              <a:rPr lang="mr-IN" sz="2400" dirty="0"/>
              <a:t>…</a:t>
            </a:r>
            <a:r>
              <a:rPr lang="en-GB" sz="2400" dirty="0"/>
              <a:t>]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b="1" dirty="0"/>
              <a:t>221.82 rpm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963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F921-DCC7-41F0-A948-79674EC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2E11-8D1C-48DD-9087-B3D9EDEE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556792"/>
            <a:ext cx="777240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i="1" dirty="0"/>
              <a:t>Finding time when reading taken</a:t>
            </a:r>
            <a:r>
              <a:rPr lang="en-US" sz="2000" dirty="0"/>
              <a:t>: </a:t>
            </a:r>
            <a:r>
              <a:rPr lang="hr-HR" sz="2000" dirty="0"/>
              <a:t>[(</a:t>
            </a:r>
            <a:r>
              <a:rPr lang="hr-HR" sz="2000" b="1" dirty="0">
                <a:solidFill>
                  <a:srgbClr val="C00000"/>
                </a:solidFill>
              </a:rPr>
              <a:t>221.82</a:t>
            </a:r>
            <a:r>
              <a:rPr lang="hr-HR" sz="2000" dirty="0"/>
              <a:t>, 1),</a:t>
            </a:r>
            <a:r>
              <a:rPr lang="mr-IN" sz="2000" dirty="0"/>
              <a:t>…</a:t>
            </a:r>
            <a:r>
              <a:rPr lang="en-GB" sz="2000" dirty="0"/>
              <a:t>]</a:t>
            </a:r>
          </a:p>
          <a:p>
            <a:pPr lvl="1"/>
            <a:r>
              <a:rPr lang="en-US" sz="2000" i="1" dirty="0"/>
              <a:t>Loop over pairs creating list of times cumulatively adding previous time of measurement</a:t>
            </a:r>
          </a:p>
          <a:p>
            <a:pPr lvl="2">
              <a:buFont typeface="Arial" charset="0"/>
              <a:buChar char="•"/>
            </a:pPr>
            <a:r>
              <a:rPr lang="en-US" sz="2000" dirty="0" err="1"/>
              <a:t>readings.append</a:t>
            </a:r>
            <a:r>
              <a:rPr lang="en-US" sz="2000" dirty="0"/>
              <a:t>((float(60/</a:t>
            </a:r>
            <a:r>
              <a:rPr lang="en-US" sz="2000" b="1" dirty="0">
                <a:solidFill>
                  <a:srgbClr val="C00000"/>
                </a:solidFill>
              </a:rPr>
              <a:t>k[0]</a:t>
            </a:r>
            <a:r>
              <a:rPr lang="en-US" sz="2000" dirty="0"/>
              <a:t>))) 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/>
              <a:t>returns a time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 list(accumulate(readings)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>
                <a:sym typeface="Wingdings"/>
              </a:rPr>
              <a:t>summing them up</a:t>
            </a:r>
            <a:endParaRPr lang="en-US" sz="2000" dirty="0">
              <a:sym typeface="Wingdings"/>
            </a:endParaRPr>
          </a:p>
          <a:p>
            <a:pPr lvl="2">
              <a:buFont typeface="Arial" charset="0"/>
              <a:buChar char="•"/>
            </a:pPr>
            <a:r>
              <a:rPr lang="en-US" sz="2000" dirty="0" err="1"/>
              <a:t>E.g</a:t>
            </a:r>
            <a:r>
              <a:rPr lang="en-US" sz="2000" dirty="0"/>
              <a:t> </a:t>
            </a:r>
            <a:r>
              <a:rPr lang="en-US" sz="2000" dirty="0" err="1"/>
              <a:t>readings.append</a:t>
            </a:r>
            <a:r>
              <a:rPr lang="en-US" sz="2000" dirty="0"/>
              <a:t>(float(60/221.82)) </a:t>
            </a:r>
            <a:r>
              <a:rPr lang="en-US" sz="2000" dirty="0">
                <a:sym typeface="Wingdings"/>
              </a:rPr>
              <a:t> [0.27,</a:t>
            </a:r>
            <a:r>
              <a:rPr lang="en-GB" sz="2000" dirty="0">
                <a:sym typeface="Wingdings"/>
              </a:rPr>
              <a:t> a, b, c]  [0.27, </a:t>
            </a:r>
            <a:r>
              <a:rPr lang="en-US" sz="2000" dirty="0">
                <a:sym typeface="Wingdings"/>
              </a:rPr>
              <a:t>0.27+a, 0.27+a+b, 0.27+a+b+c, </a:t>
            </a:r>
            <a:r>
              <a:rPr lang="mr-IN" sz="2000" dirty="0">
                <a:sym typeface="Wingdings"/>
              </a:rPr>
              <a:t>…</a:t>
            </a:r>
            <a:r>
              <a:rPr lang="en-GB" sz="2000" dirty="0">
                <a:sym typeface="Wingdings"/>
              </a:rPr>
              <a:t>]</a:t>
            </a:r>
            <a:endParaRPr lang="en-GB" sz="2000" dirty="0"/>
          </a:p>
          <a:p>
            <a:r>
              <a:rPr lang="en-US" sz="2000" i="1" dirty="0"/>
              <a:t>Find fit parameters</a:t>
            </a:r>
            <a:r>
              <a:rPr lang="en-US" sz="2000" dirty="0"/>
              <a:t>: </a:t>
            </a:r>
            <a:r>
              <a:rPr lang="en-US" sz="2000" dirty="0" err="1"/>
              <a:t>params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B0F0"/>
                </a:solidFill>
              </a:rPr>
              <a:t>pcov</a:t>
            </a:r>
            <a:r>
              <a:rPr lang="en-US" sz="2000" dirty="0"/>
              <a:t> = </a:t>
            </a:r>
            <a:r>
              <a:rPr lang="en-US" sz="2000" dirty="0" err="1"/>
              <a:t>optimize.curve_fit</a:t>
            </a: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, time, velocity)</a:t>
            </a:r>
          </a:p>
          <a:p>
            <a:r>
              <a:rPr lang="en-US" sz="2000" i="1" dirty="0"/>
              <a:t>Plot velocity vs time</a:t>
            </a:r>
          </a:p>
          <a:p>
            <a:r>
              <a:rPr lang="en-US" sz="2000" i="1" dirty="0"/>
              <a:t>Error on fit parameters: </a:t>
            </a:r>
            <a:r>
              <a:rPr lang="en-US" sz="2000" dirty="0" err="1"/>
              <a:t>standard_deviation</a:t>
            </a:r>
            <a:r>
              <a:rPr lang="en-US" sz="2000" dirty="0"/>
              <a:t> = </a:t>
            </a:r>
            <a:r>
              <a:rPr lang="en-US" sz="2000" dirty="0" err="1"/>
              <a:t>np.sqrt</a:t>
            </a:r>
            <a:r>
              <a:rPr lang="en-US" sz="2000" dirty="0"/>
              <a:t>(</a:t>
            </a:r>
            <a:r>
              <a:rPr lang="en-US" sz="2000" dirty="0" err="1"/>
              <a:t>np.diag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F0"/>
                </a:solidFill>
              </a:rPr>
              <a:t>pcov</a:t>
            </a:r>
            <a:r>
              <a:rPr lang="en-US" sz="2000" dirty="0"/>
              <a:t>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98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9D33-A137-4B30-A956-910E9332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1A7C-3C64-44D4-B50B-30BE60BB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Motor currently being fitted in workshop</a:t>
            </a:r>
          </a:p>
          <a:p>
            <a:endParaRPr lang="en-GB" sz="2400" dirty="0"/>
          </a:p>
          <a:p>
            <a:r>
              <a:rPr lang="en-GB" sz="2400" dirty="0"/>
              <a:t>Magnet analysis and attachment</a:t>
            </a:r>
          </a:p>
          <a:p>
            <a:endParaRPr lang="en-GB" sz="2400" dirty="0"/>
          </a:p>
          <a:p>
            <a:r>
              <a:rPr lang="en-GB" sz="2400" dirty="0"/>
              <a:t>Weeks 9-10: testing</a:t>
            </a:r>
          </a:p>
          <a:p>
            <a:endParaRPr lang="en-GB" sz="2400" dirty="0"/>
          </a:p>
          <a:p>
            <a:r>
              <a:rPr lang="en-GB" sz="2400" dirty="0"/>
              <a:t>Finishing and report writing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1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609E90-CD1F-468D-AF38-2E0B2F74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Summary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E6451-3817-4ED2-B6D1-E14E1F30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Gyroscope as a model of the cold atom</a:t>
            </a:r>
          </a:p>
          <a:p>
            <a:endParaRPr lang="en-GB" dirty="0"/>
          </a:p>
          <a:p>
            <a:r>
              <a:rPr lang="en-GB" dirty="0"/>
              <a:t>Design and feasibility</a:t>
            </a:r>
          </a:p>
          <a:p>
            <a:endParaRPr lang="en-GB" dirty="0"/>
          </a:p>
          <a:p>
            <a:r>
              <a:rPr lang="en-GB" dirty="0"/>
              <a:t>Data capture</a:t>
            </a:r>
          </a:p>
          <a:p>
            <a:endParaRPr lang="en-GB" dirty="0"/>
          </a:p>
          <a:p>
            <a:r>
              <a:rPr lang="en-GB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49459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34280-0498-4428-A3D4-92A4A59B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980728"/>
            <a:ext cx="7772400" cy="4824536"/>
          </a:xfrm>
        </p:spPr>
        <p:txBody>
          <a:bodyPr/>
          <a:lstStyle/>
          <a:p>
            <a:endParaRPr lang="en-GB" sz="2000" dirty="0"/>
          </a:p>
          <a:p>
            <a:r>
              <a:rPr lang="en-GB" sz="2000" dirty="0"/>
              <a:t>Digital photo tachometer, model: RM-1501, instruction manual , 2000, RS Components UK. </a:t>
            </a:r>
            <a:endParaRPr lang="en-GB" sz="2400" dirty="0"/>
          </a:p>
          <a:p>
            <a:r>
              <a:rPr lang="en-GB" sz="2000" dirty="0"/>
              <a:t>A gyroscope as a way of modelling atomic transitions, project suggestion, 2015, Birmingham University School of Physics and Astronomy. </a:t>
            </a:r>
          </a:p>
          <a:p>
            <a:r>
              <a:rPr lang="en-GB" sz="2000" dirty="0"/>
              <a:t>Nuclear induction, Bloch and Felix, Oct 1946, </a:t>
            </a:r>
            <a:r>
              <a:rPr lang="en-GB" sz="2000" i="1" dirty="0"/>
              <a:t>Phys. Rev</a:t>
            </a:r>
            <a:r>
              <a:rPr lang="en-GB" sz="2000" dirty="0"/>
              <a:t>. </a:t>
            </a:r>
            <a:r>
              <a:rPr lang="en-GB" sz="2000" b="1" dirty="0"/>
              <a:t>70</a:t>
            </a:r>
            <a:r>
              <a:rPr lang="en-GB" sz="2000" dirty="0"/>
              <a:t> (7-8): 460–474. </a:t>
            </a:r>
          </a:p>
          <a:p>
            <a:r>
              <a:rPr lang="en-GB" sz="2000" dirty="0"/>
              <a:t>Modelling the motion of a gyroscope and designing and magnetic propulsion system, George Gibbons, 2017, University of Birmingham, School of Physics and Astronomy. </a:t>
            </a:r>
          </a:p>
          <a:p>
            <a:r>
              <a:rPr lang="en-GB" sz="2000" dirty="0"/>
              <a:t>University Physics with modern physics, 13</a:t>
            </a:r>
            <a:r>
              <a:rPr lang="en-GB" sz="2000" baseline="30000" dirty="0"/>
              <a:t>th</a:t>
            </a:r>
            <a:r>
              <a:rPr lang="en-GB" sz="2000" dirty="0"/>
              <a:t> international edition, Young, Freedman and Ford, 2016, Pearson, pages 328-330.</a:t>
            </a:r>
          </a:p>
          <a:p>
            <a:r>
              <a:rPr lang="en-GB" sz="2000" dirty="0"/>
              <a:t>Michael Orgill</a:t>
            </a:r>
          </a:p>
          <a:p>
            <a:endParaRPr lang="en-GB" sz="2000" dirty="0"/>
          </a:p>
          <a:p>
            <a:endParaRPr lang="en-GB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654CCC-B0EF-42B4-B2FA-D9933795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97768"/>
            <a:ext cx="7772400" cy="1143000"/>
          </a:xfrm>
        </p:spPr>
        <p:txBody>
          <a:bodyPr/>
          <a:lstStyle/>
          <a:p>
            <a:r>
              <a:rPr lang="en-GB" b="1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7983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32BC2E-5489-4F73-ACBD-798202018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GB" b="1" dirty="0"/>
              <a:t>Aims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73BA0A-F967-4716-BA89-C94457F7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556792"/>
            <a:ext cx="7772400" cy="3887788"/>
          </a:xfrm>
        </p:spPr>
        <p:txBody>
          <a:bodyPr/>
          <a:lstStyle/>
          <a:p>
            <a:r>
              <a:rPr lang="en-GB" sz="2000" dirty="0"/>
              <a:t>Drive</a:t>
            </a:r>
            <a:r>
              <a:rPr lang="en-GB" sz="2000" b="1" dirty="0"/>
              <a:t> </a:t>
            </a:r>
            <a:r>
              <a:rPr lang="en-GB" sz="2000" dirty="0"/>
              <a:t>a</a:t>
            </a:r>
            <a:r>
              <a:rPr lang="en-GB" sz="2000" b="1" dirty="0"/>
              <a:t> </a:t>
            </a:r>
            <a:r>
              <a:rPr lang="en-GB" sz="2000" dirty="0"/>
              <a:t>gyroscope</a:t>
            </a:r>
            <a:r>
              <a:rPr lang="en-GB" sz="2000" b="1" dirty="0"/>
              <a:t> </a:t>
            </a:r>
            <a:r>
              <a:rPr lang="en-GB" sz="2000" dirty="0"/>
              <a:t>using</a:t>
            </a:r>
            <a:r>
              <a:rPr lang="en-GB" sz="2000" b="1" dirty="0"/>
              <a:t> </a:t>
            </a:r>
            <a:r>
              <a:rPr lang="en-GB" sz="2000" dirty="0"/>
              <a:t>a</a:t>
            </a:r>
            <a:r>
              <a:rPr lang="en-GB" sz="2000" b="1" dirty="0"/>
              <a:t> </a:t>
            </a:r>
            <a:r>
              <a:rPr lang="en-GB" sz="2000" dirty="0"/>
              <a:t>motor</a:t>
            </a:r>
          </a:p>
          <a:p>
            <a:endParaRPr lang="en-GB" sz="2000" dirty="0"/>
          </a:p>
          <a:p>
            <a:r>
              <a:rPr lang="en-GB" sz="2000" dirty="0"/>
              <a:t>Produce a torque with electromagnetism causing the gyroscope to process</a:t>
            </a:r>
          </a:p>
          <a:p>
            <a:endParaRPr lang="en-GB" sz="2000" dirty="0"/>
          </a:p>
          <a:p>
            <a:r>
              <a:rPr lang="en-GB" sz="2000" dirty="0"/>
              <a:t>Measure the angular velocity of the rotation and procession</a:t>
            </a:r>
          </a:p>
          <a:p>
            <a:endParaRPr lang="en-GB" sz="2000" dirty="0"/>
          </a:p>
          <a:p>
            <a:r>
              <a:rPr lang="en-GB" sz="2000" dirty="0"/>
              <a:t>Analyse the accuracy of the gyroscope as a model for the cold atom with the Bloch sphere model.</a:t>
            </a:r>
          </a:p>
          <a:p>
            <a:endParaRPr lang="en-GB" sz="2000" dirty="0"/>
          </a:p>
          <a:p>
            <a:r>
              <a:rPr lang="en-GB" sz="2000" dirty="0"/>
              <a:t>Measure the strength of an external magnetic field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75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21328E-07E0-4568-8387-F3F4781A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GB" sz="3600" b="1" dirty="0"/>
              <a:t>Theory </a:t>
            </a:r>
            <a:r>
              <a:rPr lang="en-GB" sz="3600" dirty="0"/>
              <a:t>–</a:t>
            </a:r>
            <a:r>
              <a:rPr lang="en-GB" sz="3600" b="1" dirty="0"/>
              <a:t> </a:t>
            </a:r>
            <a:r>
              <a:rPr lang="en-GB" sz="3600" dirty="0"/>
              <a:t>Bloch Sphere as a Cold Atom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CB1058-5448-4ACF-A949-5D0EFFBD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72406"/>
            <a:ext cx="5471269" cy="4292898"/>
          </a:xfrm>
        </p:spPr>
        <p:txBody>
          <a:bodyPr/>
          <a:lstStyle/>
          <a:p>
            <a:r>
              <a:rPr lang="en-GB" sz="2400" dirty="0"/>
              <a:t>A cold atom is a quantum system</a:t>
            </a:r>
          </a:p>
          <a:p>
            <a:endParaRPr lang="en-GB" sz="2400" dirty="0"/>
          </a:p>
          <a:p>
            <a:r>
              <a:rPr lang="en-GB" sz="2400" dirty="0"/>
              <a:t>It can be represented with the Bloch Sphere model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Gyroscope is a good model of a cold atom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B912A-62B2-493B-896E-909F893B4A5F}"/>
              </a:ext>
            </a:extLst>
          </p:cNvPr>
          <p:cNvSpPr txBox="1"/>
          <p:nvPr/>
        </p:nvSpPr>
        <p:spPr>
          <a:xfrm>
            <a:off x="3779912" y="5921698"/>
            <a:ext cx="525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chemeClr val="bg1"/>
                </a:solidFill>
              </a:rPr>
              <a:t>Project suggestion, Birmingham University School of Physics and Astronomy.</a:t>
            </a:r>
          </a:p>
          <a:p>
            <a:r>
              <a:rPr lang="en-GB" sz="1400" b="0" dirty="0">
                <a:solidFill>
                  <a:schemeClr val="bg1"/>
                </a:solidFill>
              </a:rPr>
              <a:t>Nuclear induction, Bloch and Felix, Oct 1946, </a:t>
            </a:r>
            <a:r>
              <a:rPr lang="en-GB" sz="1400" b="0" i="1" dirty="0">
                <a:solidFill>
                  <a:schemeClr val="bg1"/>
                </a:solidFill>
              </a:rPr>
              <a:t>Phys. Rev</a:t>
            </a:r>
            <a:r>
              <a:rPr lang="en-GB" sz="1400" b="0" dirty="0">
                <a:solidFill>
                  <a:schemeClr val="bg1"/>
                </a:solidFill>
              </a:rPr>
              <a:t>. 70 (7-8): 460–474.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992117-8E35-4429-A242-8EC31AA6E134}"/>
              </a:ext>
            </a:extLst>
          </p:cNvPr>
          <p:cNvGrpSpPr/>
          <p:nvPr/>
        </p:nvGrpSpPr>
        <p:grpSpPr>
          <a:xfrm>
            <a:off x="5652120" y="2204864"/>
            <a:ext cx="3502774" cy="3252557"/>
            <a:chOff x="5652120" y="2464899"/>
            <a:chExt cx="3502774" cy="32525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84FC0C-5ABD-4166-91C1-C689D0AE5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746" y="2464899"/>
              <a:ext cx="3142733" cy="285310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66EF2A-6774-42DA-9A28-E1EC50C1E23B}"/>
                </a:ext>
              </a:extLst>
            </p:cNvPr>
            <p:cNvSpPr txBox="1"/>
            <p:nvPr/>
          </p:nvSpPr>
          <p:spPr>
            <a:xfrm>
              <a:off x="5652120" y="5317346"/>
              <a:ext cx="35027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0" dirty="0">
                  <a:solidFill>
                    <a:schemeClr val="bg1"/>
                  </a:solidFill>
                </a:rPr>
                <a:t>Credit: Wikimedia commons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5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7B12-5526-4EF0-A451-B03C8B31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Theory</a:t>
            </a:r>
            <a:r>
              <a:rPr lang="en-GB" dirty="0"/>
              <a:t> – Gyroscopic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9CB2E-80BC-4350-BF96-371D6C882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endParaRPr lang="en-GB" b="1" dirty="0"/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GB" sz="2400" dirty="0"/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GB" sz="2400" dirty="0"/>
              </a:p>
              <a:p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9CB2E-80BC-4350-BF96-371D6C882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F6573D4-FB37-475E-B090-55A7BC89C321}"/>
              </a:ext>
            </a:extLst>
          </p:cNvPr>
          <p:cNvGrpSpPr/>
          <p:nvPr/>
        </p:nvGrpSpPr>
        <p:grpSpPr>
          <a:xfrm>
            <a:off x="4756164" y="2184519"/>
            <a:ext cx="3990961" cy="3749306"/>
            <a:chOff x="4756164" y="2184519"/>
            <a:chExt cx="3990961" cy="37493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5FC913-4E49-4B37-9C15-1753ABB5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220" y="2184519"/>
              <a:ext cx="3987905" cy="33487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0BF8A4-EA92-4C02-B62B-9C220D81A9AC}"/>
                </a:ext>
              </a:extLst>
            </p:cNvPr>
            <p:cNvSpPr txBox="1"/>
            <p:nvPr/>
          </p:nvSpPr>
          <p:spPr>
            <a:xfrm>
              <a:off x="4756164" y="5533715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0" dirty="0">
                  <a:solidFill>
                    <a:schemeClr val="bg1"/>
                  </a:solidFill>
                </a:rPr>
                <a:t>Credit: </a:t>
              </a:r>
              <a:r>
                <a:rPr lang="en-GB" sz="2000" b="0" dirty="0" err="1">
                  <a:solidFill>
                    <a:schemeClr val="bg1"/>
                  </a:solidFill>
                </a:rPr>
                <a:t>hyperphysics</a:t>
              </a:r>
              <a:endParaRPr lang="en-GB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590BDC-BB5D-4A2D-856D-CFEC43A08A5A}"/>
              </a:ext>
            </a:extLst>
          </p:cNvPr>
          <p:cNvSpPr txBox="1"/>
          <p:nvPr/>
        </p:nvSpPr>
        <p:spPr>
          <a:xfrm>
            <a:off x="3638744" y="6298103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chemeClr val="bg1"/>
                </a:solidFill>
              </a:rPr>
              <a:t>University Physics with modern physics, Young, Freedman and Ford, pages 328-330.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67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106B-D441-4FFB-8D88-81817CCA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260648"/>
            <a:ext cx="7772400" cy="1143000"/>
          </a:xfrm>
        </p:spPr>
        <p:txBody>
          <a:bodyPr/>
          <a:lstStyle/>
          <a:p>
            <a:r>
              <a:rPr lang="en-GB" b="1" dirty="0"/>
              <a:t>Progress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BC72-014C-4D69-8DF1-447F04A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35696"/>
            <a:ext cx="7772400" cy="3888432"/>
          </a:xfrm>
        </p:spPr>
        <p:txBody>
          <a:bodyPr/>
          <a:lstStyle/>
          <a:p>
            <a:r>
              <a:rPr lang="en-GB" sz="2000" dirty="0"/>
              <a:t>Research and design of Faraday Disk</a:t>
            </a:r>
          </a:p>
          <a:p>
            <a:endParaRPr lang="en-GB" sz="2000" dirty="0"/>
          </a:p>
          <a:p>
            <a:r>
              <a:rPr lang="en-GB" sz="2000" dirty="0"/>
              <a:t>Feasibility study</a:t>
            </a:r>
          </a:p>
          <a:p>
            <a:endParaRPr lang="en-GB" sz="2000" dirty="0"/>
          </a:p>
          <a:p>
            <a:r>
              <a:rPr lang="en-GB" sz="2000" dirty="0"/>
              <a:t>Redesign and proposal</a:t>
            </a:r>
          </a:p>
          <a:p>
            <a:endParaRPr lang="en-GB" sz="2000" dirty="0"/>
          </a:p>
          <a:p>
            <a:r>
              <a:rPr lang="en-GB" sz="2000" dirty="0"/>
              <a:t>Motor design</a:t>
            </a:r>
          </a:p>
          <a:p>
            <a:endParaRPr lang="en-GB" sz="2000" dirty="0"/>
          </a:p>
          <a:p>
            <a:r>
              <a:rPr lang="en-GB" sz="2000" dirty="0"/>
              <a:t>Writing code</a:t>
            </a:r>
          </a:p>
          <a:p>
            <a:endParaRPr lang="en-GB" sz="2000" dirty="0"/>
          </a:p>
          <a:p>
            <a:r>
              <a:rPr lang="en-GB" sz="2000" dirty="0"/>
              <a:t>Magnet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11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F92-8823-435E-B20C-166A27C1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US" b="1" dirty="0"/>
              <a:t>Feasibility studies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3B7-2D1B-4BF2-BEC4-C8EC150C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US" sz="2400" dirty="0"/>
              <a:t>Faraday Disk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Faraday disk with small conducting magnets</a:t>
            </a:r>
          </a:p>
          <a:p>
            <a:endParaRPr lang="en-US" sz="2400" dirty="0"/>
          </a:p>
          <a:p>
            <a:r>
              <a:rPr lang="en-US" sz="2400" dirty="0"/>
              <a:t>Tachometer and motor arrangement</a:t>
            </a:r>
          </a:p>
          <a:p>
            <a:endParaRPr lang="en-GB" dirty="0"/>
          </a:p>
          <a:p>
            <a:r>
              <a:rPr lang="en-GB" sz="2400" dirty="0"/>
              <a:t>Applying a processional torque with magnets</a:t>
            </a:r>
          </a:p>
        </p:txBody>
      </p:sp>
    </p:spTree>
    <p:extLst>
      <p:ext uri="{BB962C8B-B14F-4D97-AF65-F5344CB8AC3E}">
        <p14:creationId xmlns:p14="http://schemas.microsoft.com/office/powerpoint/2010/main" val="148525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C1E06C-F6D0-42DF-915D-D2B102CC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9ADC7-A836-4B2A-AF91-95A394D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7" t="9930" r="38083" b="11853"/>
          <a:stretch/>
        </p:blipFill>
        <p:spPr>
          <a:xfrm>
            <a:off x="5714270" y="476672"/>
            <a:ext cx="3032855" cy="5678201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E92EB32-AD04-4DF8-A598-77FD724645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4" t="10833" r="41099" b="11898"/>
          <a:stretch/>
        </p:blipFill>
        <p:spPr bwMode="auto">
          <a:xfrm>
            <a:off x="396874" y="1493837"/>
            <a:ext cx="4679182" cy="452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28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547E493-93A5-422C-BD2D-C4995DB5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3477A-BDA6-49ED-AF2B-D81DF33C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11407" r="74083" b="11852"/>
          <a:stretch/>
        </p:blipFill>
        <p:spPr>
          <a:xfrm>
            <a:off x="192277" y="1412776"/>
            <a:ext cx="2865120" cy="526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ADBAE-E730-42A1-A09B-426CB5535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14815" r="8665" b="15259"/>
          <a:stretch/>
        </p:blipFill>
        <p:spPr>
          <a:xfrm>
            <a:off x="3268995" y="2690912"/>
            <a:ext cx="5682728" cy="27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EBD2-590F-42C6-A538-AC8FB8DF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97768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2BE3-EB81-4810-B75C-A388BC23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39" y="1465021"/>
            <a:ext cx="4805461" cy="3908195"/>
          </a:xfrm>
        </p:spPr>
        <p:txBody>
          <a:bodyPr/>
          <a:lstStyle/>
          <a:p>
            <a:r>
              <a:rPr lang="en-GB" sz="2000" dirty="0"/>
              <a:t>Force acting on magnets in model magnetic field: 0.14N (0.139545±</a:t>
            </a:r>
            <a:r>
              <a:rPr lang="en-GB" sz="2000" dirty="0">
                <a:cs typeface="Calibri" panose="020F0502020204030204" pitchFamily="34" charset="0"/>
              </a:rPr>
              <a:t>0.000001N)</a:t>
            </a:r>
          </a:p>
          <a:p>
            <a:endParaRPr lang="en-GB" sz="2000" dirty="0">
              <a:cs typeface="Calibri" panose="020F0502020204030204" pitchFamily="34" charset="0"/>
            </a:endParaRPr>
          </a:p>
          <a:p>
            <a:r>
              <a:rPr lang="en-GB" sz="2000" dirty="0">
                <a:cs typeface="Calibri" panose="020F0502020204030204" pitchFamily="34" charset="0"/>
              </a:rPr>
              <a:t>Magnetic field strength: 87</a:t>
            </a:r>
            <a:r>
              <a:rPr lang="en-GB" sz="2000" dirty="0"/>
              <a:t>±1mT</a:t>
            </a:r>
          </a:p>
          <a:p>
            <a:endParaRPr lang="en-GB" sz="2000" dirty="0"/>
          </a:p>
          <a:p>
            <a:r>
              <a:rPr lang="en-GB" sz="2000" dirty="0"/>
              <a:t>Magnetic field strength from </a:t>
            </a:r>
            <a:r>
              <a:rPr lang="en-GB" sz="2000" dirty="0" err="1"/>
              <a:t>Boit</a:t>
            </a:r>
            <a:r>
              <a:rPr lang="en-GB" sz="2000" dirty="0"/>
              <a:t>-Savart law: 9mT</a:t>
            </a:r>
          </a:p>
          <a:p>
            <a:endParaRPr lang="en-GB" sz="2000" dirty="0"/>
          </a:p>
          <a:p>
            <a:r>
              <a:rPr lang="en-GB" sz="2000" dirty="0"/>
              <a:t>Magnetic moment of magnets: 20.3±0.2mNmT^-1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A0FD9-ECDD-4335-9530-9BD0A4C5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00" y="2339752"/>
            <a:ext cx="3599061" cy="3269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F35BA-CB29-4F07-A734-EAC2C9FE4738}"/>
              </a:ext>
            </a:extLst>
          </p:cNvPr>
          <p:cNvSpPr txBox="1"/>
          <p:nvPr/>
        </p:nvSpPr>
        <p:spPr>
          <a:xfrm>
            <a:off x="5175200" y="58241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</a:rPr>
              <a:t>Credit: </a:t>
            </a:r>
            <a:r>
              <a:rPr lang="en-GB" sz="1800" b="0" dirty="0" err="1">
                <a:solidFill>
                  <a:schemeClr val="bg1"/>
                </a:solidFill>
              </a:rPr>
              <a:t>hyperphysics</a:t>
            </a:r>
            <a:endParaRPr lang="en-GB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360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700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Georgia</vt:lpstr>
      <vt:lpstr>Times New Roman</vt:lpstr>
      <vt:lpstr>Wingdings</vt:lpstr>
      <vt:lpstr>Default Design</vt:lpstr>
      <vt:lpstr>Modelling a Cold Atom using a Driven Gyroscope</vt:lpstr>
      <vt:lpstr>Aims</vt:lpstr>
      <vt:lpstr>Theory – Bloch Sphere as a Cold Atom</vt:lpstr>
      <vt:lpstr>Theory – Gyroscopic Motion</vt:lpstr>
      <vt:lpstr>Progress</vt:lpstr>
      <vt:lpstr>Feasibility studies</vt:lpstr>
      <vt:lpstr>FEMM Analysis</vt:lpstr>
      <vt:lpstr>FEMM Analysis</vt:lpstr>
      <vt:lpstr>FEMM Analysis</vt:lpstr>
      <vt:lpstr>Method - Tachometer</vt:lpstr>
      <vt:lpstr>Programming</vt:lpstr>
      <vt:lpstr>Data manipulation</vt:lpstr>
      <vt:lpstr>Graphing the data</vt:lpstr>
      <vt:lpstr>Future Developments</vt:lpstr>
      <vt:lpstr>Summary</vt:lpstr>
      <vt:lpstr>Bibliography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and Publications</dc:creator>
  <cp:lastModifiedBy>Charlotte Dodd</cp:lastModifiedBy>
  <cp:revision>100</cp:revision>
  <dcterms:created xsi:type="dcterms:W3CDTF">2005-06-08T11:15:47Z</dcterms:created>
  <dcterms:modified xsi:type="dcterms:W3CDTF">2018-02-22T09:50:45Z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