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5">
          <p15:clr>
            <a:srgbClr val="A4A3A4"/>
          </p15:clr>
        </p15:guide>
        <p15:guide id="2" pos="210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27" d="100"/>
          <a:sy n="27" d="100"/>
        </p:scale>
        <p:origin x="442" y="-2083"/>
      </p:cViewPr>
      <p:guideLst>
        <p:guide orient="horz" pos="3035"/>
        <p:guide pos="210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0755F-66BB-924E-BB7B-E983D5FDE998}" type="datetimeFigureOut">
              <a:rPr lang="en-US" smtClean="0"/>
              <a:pPr/>
              <a:t>11/14/2019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CB8BD-6655-9245-9BFC-F8D3FC4154A5}" type="slidenum">
              <a:rPr lang="en-US" smtClean="0"/>
              <a:pPr/>
              <a:t>‹#›</a:t>
            </a:fld>
            <a:endParaRPr lang="en-US"/>
          </a:p>
        </p:txBody>
      </p:sp>
    </p:spTree>
    <p:extLst>
      <p:ext uri="{BB962C8B-B14F-4D97-AF65-F5344CB8AC3E}">
        <p14:creationId xmlns:p14="http://schemas.microsoft.com/office/powerpoint/2010/main" val="2318323939"/>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BCB8BD-6655-9245-9BFC-F8D3FC4154A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png"/><Relationship Id="rId18" Type="http://schemas.openxmlformats.org/officeDocument/2006/relationships/image" Target="../media/image14.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2.pdf"/><Relationship Id="rId9" Type="http://schemas.openxmlformats.org/officeDocument/2006/relationships/image" Target="../media/image5.JP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UNF_LOGO_HORZ_PMS_BlueGra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33367289" y="1152677"/>
            <a:ext cx="8190731" cy="3207432"/>
          </a:xfrm>
          <a:prstGeom prst="rect">
            <a:avLst/>
          </a:prstGeom>
        </p:spPr>
      </p:pic>
      <p:sp>
        <p:nvSpPr>
          <p:cNvPr id="4" name="Text Box 66"/>
          <p:cNvSpPr txBox="1">
            <a:spLocks noChangeArrowheads="1"/>
          </p:cNvSpPr>
          <p:nvPr/>
        </p:nvSpPr>
        <p:spPr bwMode="auto">
          <a:xfrm>
            <a:off x="1119731" y="2377956"/>
            <a:ext cx="20278682" cy="1674433"/>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pPr>
              <a:lnSpc>
                <a:spcPct val="70000"/>
              </a:lnSpc>
            </a:pPr>
            <a:r>
              <a:rPr lang="en-US" sz="13800" b="0" spc="-300" baseline="0" dirty="0">
                <a:solidFill>
                  <a:schemeClr val="accent1">
                    <a:lumMod val="75000"/>
                  </a:schemeClr>
                </a:solidFill>
                <a:latin typeface="+mj-lt"/>
                <a:cs typeface="Times New Roman"/>
              </a:rPr>
              <a:t>Twitter Sentiment Analysis</a:t>
            </a:r>
          </a:p>
        </p:txBody>
      </p:sp>
      <p:sp>
        <p:nvSpPr>
          <p:cNvPr id="5" name="Text Box 65"/>
          <p:cNvSpPr txBox="1">
            <a:spLocks noChangeArrowheads="1"/>
          </p:cNvSpPr>
          <p:nvPr/>
        </p:nvSpPr>
        <p:spPr bwMode="auto">
          <a:xfrm>
            <a:off x="22559520" y="2521300"/>
            <a:ext cx="8222544" cy="1938992"/>
          </a:xfrm>
          <a:prstGeom prst="rect">
            <a:avLst/>
          </a:prstGeom>
          <a:noFill/>
          <a:ln w="9525">
            <a:noFill/>
            <a:miter lim="800000"/>
            <a:headEnd/>
            <a:tailEnd/>
          </a:ln>
        </p:spPr>
        <p:txBody>
          <a:bodyPr wrap="square">
            <a:spAutoFit/>
          </a:bodyPr>
          <a:lstStyle>
            <a:defPPr>
              <a:defRPr lang="en-US"/>
            </a:defPPr>
            <a:lvl1pPr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b="1" kern="1200" baseline="-25000">
                <a:solidFill>
                  <a:schemeClr val="tx1"/>
                </a:solidFill>
                <a:latin typeface="Arial" charset="0"/>
                <a:ea typeface="ＭＳ Ｐゴシック" pitchFamily="1" charset="-128"/>
                <a:cs typeface="+mn-cs"/>
              </a:defRPr>
            </a:lvl5pPr>
            <a:lvl6pPr marL="2286000" algn="l" defTabSz="914400" rtl="0" eaLnBrk="1" latinLnBrk="0" hangingPunct="1">
              <a:defRPr sz="2400" b="1" kern="1200" baseline="-25000">
                <a:solidFill>
                  <a:schemeClr val="tx1"/>
                </a:solidFill>
                <a:latin typeface="Arial" charset="0"/>
                <a:ea typeface="ＭＳ Ｐゴシック" pitchFamily="1" charset="-128"/>
                <a:cs typeface="+mn-cs"/>
              </a:defRPr>
            </a:lvl6pPr>
            <a:lvl7pPr marL="2743200" algn="l" defTabSz="914400" rtl="0" eaLnBrk="1" latinLnBrk="0" hangingPunct="1">
              <a:defRPr sz="2400" b="1" kern="1200" baseline="-25000">
                <a:solidFill>
                  <a:schemeClr val="tx1"/>
                </a:solidFill>
                <a:latin typeface="Arial" charset="0"/>
                <a:ea typeface="ＭＳ Ｐゴシック" pitchFamily="1" charset="-128"/>
                <a:cs typeface="+mn-cs"/>
              </a:defRPr>
            </a:lvl7pPr>
            <a:lvl8pPr marL="3200400" algn="l" defTabSz="914400" rtl="0" eaLnBrk="1" latinLnBrk="0" hangingPunct="1">
              <a:defRPr sz="2400" b="1" kern="1200" baseline="-25000">
                <a:solidFill>
                  <a:schemeClr val="tx1"/>
                </a:solidFill>
                <a:latin typeface="Arial" charset="0"/>
                <a:ea typeface="ＭＳ Ｐゴシック" pitchFamily="1" charset="-128"/>
                <a:cs typeface="+mn-cs"/>
              </a:defRPr>
            </a:lvl8pPr>
            <a:lvl9pPr marL="3657600" algn="l" defTabSz="914400" rtl="0" eaLnBrk="1" latinLnBrk="0" hangingPunct="1">
              <a:defRPr sz="2400" b="1" kern="1200" baseline="-25000">
                <a:solidFill>
                  <a:schemeClr val="tx1"/>
                </a:solidFill>
                <a:latin typeface="Arial" charset="0"/>
                <a:ea typeface="ＭＳ Ｐゴシック" pitchFamily="1" charset="-128"/>
                <a:cs typeface="+mn-cs"/>
              </a:defRPr>
            </a:lvl9pPr>
          </a:lstStyle>
          <a:p>
            <a:r>
              <a:rPr lang="en-US" sz="4000" b="0" i="1" baseline="0" dirty="0">
                <a:solidFill>
                  <a:schemeClr val="accent1"/>
                </a:solidFill>
                <a:latin typeface="+mj-lt"/>
                <a:cs typeface="Times New Roman" pitchFamily="18" charset="0"/>
              </a:rPr>
              <a:t>Charlotte Morrison</a:t>
            </a:r>
          </a:p>
          <a:p>
            <a:r>
              <a:rPr lang="en-US" sz="4000" b="0" i="1" baseline="0" dirty="0">
                <a:solidFill>
                  <a:schemeClr val="accent1"/>
                </a:solidFill>
                <a:latin typeface="+mj-lt"/>
                <a:cs typeface="Times New Roman" pitchFamily="18" charset="0"/>
              </a:rPr>
              <a:t>University of North Florida, College </a:t>
            </a:r>
            <a:br>
              <a:rPr lang="en-US" sz="4000" b="0" i="1" baseline="0" dirty="0">
                <a:solidFill>
                  <a:schemeClr val="accent1"/>
                </a:solidFill>
                <a:latin typeface="+mj-lt"/>
                <a:cs typeface="Times New Roman" pitchFamily="18" charset="0"/>
              </a:rPr>
            </a:br>
            <a:r>
              <a:rPr lang="en-US" sz="4000" b="0" i="1" baseline="0" dirty="0">
                <a:solidFill>
                  <a:schemeClr val="accent1"/>
                </a:solidFill>
                <a:latin typeface="+mj-lt"/>
                <a:cs typeface="Times New Roman" pitchFamily="18" charset="0"/>
              </a:rPr>
              <a:t>Jacksonville, FL USA 32224</a:t>
            </a:r>
          </a:p>
        </p:txBody>
      </p:sp>
      <p:sp>
        <p:nvSpPr>
          <p:cNvPr id="7" name="Text Placeholder 2"/>
          <p:cNvSpPr>
            <a:spLocks noGrp="1"/>
          </p:cNvSpPr>
          <p:nvPr/>
        </p:nvSpPr>
        <p:spPr>
          <a:xfrm>
            <a:off x="620791" y="15885298"/>
            <a:ext cx="10196513" cy="128088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b="1" dirty="0">
                <a:solidFill>
                  <a:srgbClr val="000000"/>
                </a:solidFill>
                <a:latin typeface="+mj-lt"/>
                <a:cs typeface="Times New Roman"/>
              </a:rPr>
              <a:t>Naive-Bayes:</a:t>
            </a:r>
          </a:p>
          <a:p>
            <a:pPr>
              <a:lnSpc>
                <a:spcPct val="150000"/>
              </a:lnSpc>
            </a:pPr>
            <a:r>
              <a:rPr lang="en-US" sz="3000" dirty="0">
                <a:solidFill>
                  <a:srgbClr val="000000"/>
                </a:solidFill>
                <a:latin typeface="+mj-lt"/>
                <a:cs typeface="Times New Roman"/>
              </a:rPr>
              <a:t>Algorithms that apply Bayes’ theorem with the assumption that all conditions are independent.  They have been successfully used to filter spam and can be effective with a small amount of training data [2][3].</a:t>
            </a:r>
          </a:p>
          <a:p>
            <a:pPr>
              <a:lnSpc>
                <a:spcPct val="150000"/>
              </a:lnSpc>
            </a:pPr>
            <a:endParaRPr lang="en-US" sz="3000" dirty="0">
              <a:solidFill>
                <a:srgbClr val="000000"/>
              </a:solidFill>
              <a:latin typeface="+mj-lt"/>
              <a:cs typeface="Times New Roman"/>
            </a:endParaRPr>
          </a:p>
          <a:p>
            <a:pPr>
              <a:lnSpc>
                <a:spcPct val="150000"/>
              </a:lnSpc>
            </a:pPr>
            <a:r>
              <a:rPr lang="en-US" sz="3000" b="1" dirty="0">
                <a:solidFill>
                  <a:srgbClr val="000000"/>
                </a:solidFill>
                <a:latin typeface="+mj-lt"/>
                <a:cs typeface="Times New Roman"/>
              </a:rPr>
              <a:t>Stochastic Gradient Descent:</a:t>
            </a:r>
          </a:p>
          <a:p>
            <a:pPr>
              <a:lnSpc>
                <a:spcPct val="150000"/>
              </a:lnSpc>
            </a:pPr>
            <a:r>
              <a:rPr lang="en-US" sz="3000" dirty="0">
                <a:solidFill>
                  <a:srgbClr val="000000"/>
                </a:solidFill>
                <a:latin typeface="+mj-lt"/>
                <a:cs typeface="Times New Roman"/>
              </a:rPr>
              <a:t>A linear model with stochastic gradient descent.  The gradient of the loss is updated at each step and decreases the learning rate [2].  SGD tends to converge faster due to the adaptive learning rate.</a:t>
            </a:r>
          </a:p>
          <a:p>
            <a:pPr>
              <a:lnSpc>
                <a:spcPct val="150000"/>
              </a:lnSpc>
            </a:pPr>
            <a:endParaRPr lang="en-US" sz="3000" dirty="0">
              <a:solidFill>
                <a:srgbClr val="000000"/>
              </a:solidFill>
              <a:latin typeface="+mj-lt"/>
              <a:cs typeface="Times New Roman"/>
            </a:endParaRPr>
          </a:p>
          <a:p>
            <a:pPr>
              <a:lnSpc>
                <a:spcPct val="150000"/>
              </a:lnSpc>
            </a:pPr>
            <a:r>
              <a:rPr lang="en-US" sz="3000" b="1" dirty="0">
                <a:solidFill>
                  <a:srgbClr val="000000"/>
                </a:solidFill>
                <a:latin typeface="+mj-lt"/>
                <a:cs typeface="Times New Roman"/>
              </a:rPr>
              <a:t>Support Vector Classifier</a:t>
            </a:r>
            <a:r>
              <a:rPr lang="en-US" sz="3000" dirty="0">
                <a:solidFill>
                  <a:srgbClr val="000000"/>
                </a:solidFill>
                <a:latin typeface="+mj-lt"/>
                <a:cs typeface="Times New Roman"/>
              </a:rPr>
              <a:t>: </a:t>
            </a:r>
          </a:p>
          <a:p>
            <a:pPr>
              <a:lnSpc>
                <a:spcPct val="150000"/>
              </a:lnSpc>
            </a:pPr>
            <a:r>
              <a:rPr lang="en-US" sz="3000" dirty="0">
                <a:solidFill>
                  <a:srgbClr val="000000"/>
                </a:solidFill>
                <a:latin typeface="+mj-lt"/>
                <a:cs typeface="Times New Roman"/>
              </a:rPr>
              <a:t>Classifies information by separating a hyperplane, in this case linearly.  The  algorithm will produce an optimal hyperplane that can be used to classify new examples.  In two-dimensional space this is a line [4]. </a:t>
            </a:r>
          </a:p>
        </p:txBody>
      </p:sp>
      <p:sp>
        <p:nvSpPr>
          <p:cNvPr id="14" name="Text Placeholder 11"/>
          <p:cNvSpPr>
            <a:spLocks noGrp="1"/>
          </p:cNvSpPr>
          <p:nvPr/>
        </p:nvSpPr>
        <p:spPr>
          <a:xfrm>
            <a:off x="33181965" y="5249382"/>
            <a:ext cx="10201275"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200" dirty="0">
                <a:solidFill>
                  <a:schemeClr val="bg1"/>
                </a:solidFill>
                <a:latin typeface="+mj-lt"/>
              </a:rPr>
              <a:t>DATA PREPROCESSING</a:t>
            </a:r>
          </a:p>
        </p:txBody>
      </p:sp>
      <p:sp>
        <p:nvSpPr>
          <p:cNvPr id="16" name="Text Placeholder 13"/>
          <p:cNvSpPr>
            <a:spLocks noGrp="1"/>
          </p:cNvSpPr>
          <p:nvPr/>
        </p:nvSpPr>
        <p:spPr>
          <a:xfrm>
            <a:off x="33285960" y="23662560"/>
            <a:ext cx="10201275"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200" dirty="0">
                <a:solidFill>
                  <a:schemeClr val="bg1"/>
                </a:solidFill>
                <a:latin typeface="+mj-lt"/>
              </a:rPr>
              <a:t>REFERENCES</a:t>
            </a:r>
          </a:p>
        </p:txBody>
      </p:sp>
      <p:sp>
        <p:nvSpPr>
          <p:cNvPr id="17" name="Text Placeholder 14"/>
          <p:cNvSpPr>
            <a:spLocks noGrp="1"/>
          </p:cNvSpPr>
          <p:nvPr/>
        </p:nvSpPr>
        <p:spPr>
          <a:xfrm>
            <a:off x="33367288" y="24944114"/>
            <a:ext cx="10201275" cy="771208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2400" dirty="0">
                <a:solidFill>
                  <a:srgbClr val="000000"/>
                </a:solidFill>
                <a:latin typeface="+mj-lt"/>
                <a:cs typeface="Times New Roman"/>
              </a:rPr>
              <a:t>[1] Sentiment Analysis: High-impact Strategies - What You Need to Know: Definitions, Adoptions, Impact, Benefits, Maturity, Vendors. Roebuck, K. 2012. </a:t>
            </a:r>
          </a:p>
          <a:p>
            <a:pPr>
              <a:lnSpc>
                <a:spcPct val="150000"/>
              </a:lnSpc>
            </a:pPr>
            <a:r>
              <a:rPr lang="en-US" sz="2400" dirty="0">
                <a:solidFill>
                  <a:srgbClr val="000000"/>
                </a:solidFill>
                <a:latin typeface="+mj-lt"/>
                <a:cs typeface="Times New Roman"/>
              </a:rPr>
              <a:t>[2] </a:t>
            </a:r>
            <a:r>
              <a:rPr lang="en-US" sz="2400" dirty="0" err="1">
                <a:solidFill>
                  <a:srgbClr val="000000"/>
                </a:solidFill>
                <a:latin typeface="+mj-lt"/>
                <a:cs typeface="Times New Roman"/>
              </a:rPr>
              <a:t>Scikit</a:t>
            </a:r>
            <a:r>
              <a:rPr lang="en-US" sz="2400" dirty="0">
                <a:solidFill>
                  <a:srgbClr val="000000"/>
                </a:solidFill>
                <a:latin typeface="+mj-lt"/>
                <a:cs typeface="Times New Roman"/>
              </a:rPr>
              <a:t>-learn: Machine Learning in Python, </a:t>
            </a:r>
            <a:r>
              <a:rPr lang="en-US" sz="2400" dirty="0" err="1">
                <a:solidFill>
                  <a:srgbClr val="000000"/>
                </a:solidFill>
                <a:latin typeface="+mj-lt"/>
                <a:cs typeface="Times New Roman"/>
              </a:rPr>
              <a:t>Pedregosa</a:t>
            </a:r>
            <a:r>
              <a:rPr lang="en-US" sz="2400" dirty="0">
                <a:solidFill>
                  <a:srgbClr val="000000"/>
                </a:solidFill>
                <a:latin typeface="+mj-lt"/>
                <a:cs typeface="Times New Roman"/>
              </a:rPr>
              <a:t> et al., JMLR 12, pp. 2825-2830, 2011.</a:t>
            </a:r>
          </a:p>
          <a:p>
            <a:pPr>
              <a:lnSpc>
                <a:spcPct val="150000"/>
              </a:lnSpc>
            </a:pPr>
            <a:r>
              <a:rPr lang="en-US" sz="2400" dirty="0">
                <a:solidFill>
                  <a:srgbClr val="000000"/>
                </a:solidFill>
                <a:latin typeface="+mj-lt"/>
                <a:cs typeface="Times New Roman"/>
              </a:rPr>
              <a:t>[3] The optimality of Naive Bayes. Proc. FLAIRS, H. Zhang 2004.</a:t>
            </a:r>
          </a:p>
          <a:p>
            <a:pPr>
              <a:lnSpc>
                <a:spcPct val="150000"/>
              </a:lnSpc>
            </a:pPr>
            <a:r>
              <a:rPr lang="en-US" sz="2400" dirty="0">
                <a:solidFill>
                  <a:srgbClr val="000000"/>
                </a:solidFill>
                <a:latin typeface="+mj-lt"/>
                <a:cs typeface="Times New Roman"/>
              </a:rPr>
              <a:t>[4] Chapter2: SVM (Support Vector Machine) – Theory, Machine Learning 101, Pate, S 2017</a:t>
            </a:r>
          </a:p>
          <a:p>
            <a:pPr>
              <a:lnSpc>
                <a:spcPct val="150000"/>
              </a:lnSpc>
            </a:pPr>
            <a:r>
              <a:rPr lang="en-US" sz="2400" dirty="0">
                <a:solidFill>
                  <a:srgbClr val="000000"/>
                </a:solidFill>
                <a:latin typeface="+mj-lt"/>
                <a:cs typeface="Times New Roman"/>
              </a:rPr>
              <a:t>[5] Gentle Start to Natural Language Processing using Python. Towards Data Science, Shaikh, R. 2018</a:t>
            </a:r>
          </a:p>
          <a:p>
            <a:pPr>
              <a:lnSpc>
                <a:spcPct val="150000"/>
              </a:lnSpc>
            </a:pPr>
            <a:r>
              <a:rPr lang="en-US" sz="2400" dirty="0">
                <a:solidFill>
                  <a:srgbClr val="000000"/>
                </a:solidFill>
                <a:latin typeface="+mj-lt"/>
                <a:cs typeface="Times New Roman"/>
              </a:rPr>
              <a:t>[6] Sentiment Analysis using SVM.  Medium, Reddy, V. 2018.</a:t>
            </a:r>
          </a:p>
          <a:p>
            <a:pPr>
              <a:lnSpc>
                <a:spcPct val="150000"/>
              </a:lnSpc>
            </a:pPr>
            <a:r>
              <a:rPr lang="en-US" sz="2400" dirty="0">
                <a:solidFill>
                  <a:srgbClr val="000000"/>
                </a:solidFill>
                <a:latin typeface="+mj-lt"/>
                <a:cs typeface="Times New Roman"/>
              </a:rPr>
              <a:t>[8] How Twitter Sees the World. Towards Data Science, </a:t>
            </a:r>
            <a:r>
              <a:rPr lang="en-US" sz="2400" dirty="0" err="1">
                <a:solidFill>
                  <a:srgbClr val="000000"/>
                </a:solidFill>
                <a:latin typeface="+mj-lt"/>
                <a:cs typeface="Times New Roman"/>
              </a:rPr>
              <a:t>Wahome</a:t>
            </a:r>
            <a:r>
              <a:rPr lang="en-US" sz="2400" dirty="0">
                <a:solidFill>
                  <a:srgbClr val="000000"/>
                </a:solidFill>
                <a:latin typeface="+mj-lt"/>
                <a:cs typeface="Times New Roman"/>
              </a:rPr>
              <a:t>, R. 2018</a:t>
            </a:r>
          </a:p>
          <a:p>
            <a:pPr>
              <a:lnSpc>
                <a:spcPct val="150000"/>
              </a:lnSpc>
            </a:pPr>
            <a:endParaRPr lang="en-US" sz="3000" dirty="0">
              <a:solidFill>
                <a:srgbClr val="000000"/>
              </a:solidFill>
              <a:latin typeface="+mj-lt"/>
              <a:cs typeface="Times New Roman"/>
            </a:endParaRPr>
          </a:p>
        </p:txBody>
      </p:sp>
      <p:sp>
        <p:nvSpPr>
          <p:cNvPr id="43" name="Text Placeholder 3">
            <a:extLst>
              <a:ext uri="{FF2B5EF4-FFF2-40B4-BE49-F238E27FC236}">
                <a16:creationId xmlns:a16="http://schemas.microsoft.com/office/drawing/2014/main" id="{60FF58D8-B88E-48C7-A155-02C3B73EDD1E}"/>
              </a:ext>
            </a:extLst>
          </p:cNvPr>
          <p:cNvSpPr>
            <a:spLocks noGrp="1"/>
          </p:cNvSpPr>
          <p:nvPr/>
        </p:nvSpPr>
        <p:spPr>
          <a:xfrm>
            <a:off x="570916" y="5301721"/>
            <a:ext cx="10196513"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000" dirty="0">
                <a:solidFill>
                  <a:schemeClr val="bg1"/>
                </a:solidFill>
                <a:latin typeface="+mj-lt"/>
              </a:rPr>
              <a:t>INTRODUCTION</a:t>
            </a:r>
          </a:p>
        </p:txBody>
      </p:sp>
      <p:sp>
        <p:nvSpPr>
          <p:cNvPr id="42" name="Text Placeholder 10">
            <a:extLst>
              <a:ext uri="{FF2B5EF4-FFF2-40B4-BE49-F238E27FC236}">
                <a16:creationId xmlns:a16="http://schemas.microsoft.com/office/drawing/2014/main" id="{A18842C6-A3E1-4DA3-B74A-604F0DAB7C07}"/>
              </a:ext>
            </a:extLst>
          </p:cNvPr>
          <p:cNvSpPr>
            <a:spLocks noGrp="1"/>
          </p:cNvSpPr>
          <p:nvPr/>
        </p:nvSpPr>
        <p:spPr>
          <a:xfrm>
            <a:off x="11259072" y="18972962"/>
            <a:ext cx="21421724"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200" dirty="0">
                <a:solidFill>
                  <a:schemeClr val="bg1"/>
                </a:solidFill>
                <a:latin typeface="+mj-lt"/>
              </a:rPr>
              <a:t>CLASSIFICATION MODELS / RESULTS</a:t>
            </a:r>
          </a:p>
        </p:txBody>
      </p:sp>
      <p:sp>
        <p:nvSpPr>
          <p:cNvPr id="44" name="Text Placeholder 6">
            <a:extLst>
              <a:ext uri="{FF2B5EF4-FFF2-40B4-BE49-F238E27FC236}">
                <a16:creationId xmlns:a16="http://schemas.microsoft.com/office/drawing/2014/main" id="{B803B2F9-4986-4164-BF14-489AEE9C58F7}"/>
              </a:ext>
            </a:extLst>
          </p:cNvPr>
          <p:cNvSpPr>
            <a:spLocks noGrp="1"/>
          </p:cNvSpPr>
          <p:nvPr/>
        </p:nvSpPr>
        <p:spPr>
          <a:xfrm>
            <a:off x="570916" y="14764370"/>
            <a:ext cx="10210799"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200" dirty="0">
                <a:solidFill>
                  <a:schemeClr val="bg1"/>
                </a:solidFill>
                <a:latin typeface="+mj-lt"/>
              </a:rPr>
              <a:t>Classification Methods</a:t>
            </a:r>
          </a:p>
        </p:txBody>
      </p:sp>
      <p:sp>
        <p:nvSpPr>
          <p:cNvPr id="45" name="Text Placeholder 8">
            <a:extLst>
              <a:ext uri="{FF2B5EF4-FFF2-40B4-BE49-F238E27FC236}">
                <a16:creationId xmlns:a16="http://schemas.microsoft.com/office/drawing/2014/main" id="{2E93A029-FE14-4B2D-8CE7-FC550594029A}"/>
              </a:ext>
            </a:extLst>
          </p:cNvPr>
          <p:cNvSpPr>
            <a:spLocks noGrp="1"/>
          </p:cNvSpPr>
          <p:nvPr/>
        </p:nvSpPr>
        <p:spPr>
          <a:xfrm>
            <a:off x="11259072" y="5249381"/>
            <a:ext cx="21431250"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000" dirty="0">
                <a:solidFill>
                  <a:schemeClr val="bg1"/>
                </a:solidFill>
                <a:latin typeface="+mj-lt"/>
              </a:rPr>
              <a:t>Data Exploration</a:t>
            </a:r>
          </a:p>
        </p:txBody>
      </p:sp>
      <p:pic>
        <p:nvPicPr>
          <p:cNvPr id="22" name="Picture 21">
            <a:extLst>
              <a:ext uri="{FF2B5EF4-FFF2-40B4-BE49-F238E27FC236}">
                <a16:creationId xmlns:a16="http://schemas.microsoft.com/office/drawing/2014/main" id="{1A0AA496-BC40-4DCC-87CE-4DE0031C7F95}"/>
              </a:ext>
            </a:extLst>
          </p:cNvPr>
          <p:cNvPicPr>
            <a:picLocks noChangeAspect="1"/>
          </p:cNvPicPr>
          <p:nvPr/>
        </p:nvPicPr>
        <p:blipFill>
          <a:blip r:embed="rId6"/>
          <a:stretch>
            <a:fillRect/>
          </a:stretch>
        </p:blipFill>
        <p:spPr>
          <a:xfrm>
            <a:off x="22559520" y="14700686"/>
            <a:ext cx="9770037" cy="4070848"/>
          </a:xfrm>
          <a:prstGeom prst="rect">
            <a:avLst/>
          </a:prstGeom>
        </p:spPr>
      </p:pic>
      <p:pic>
        <p:nvPicPr>
          <p:cNvPr id="30" name="Picture 29">
            <a:extLst>
              <a:ext uri="{FF2B5EF4-FFF2-40B4-BE49-F238E27FC236}">
                <a16:creationId xmlns:a16="http://schemas.microsoft.com/office/drawing/2014/main" id="{894FBC29-5D3E-463F-AE1F-7C5DB3666FCE}"/>
              </a:ext>
            </a:extLst>
          </p:cNvPr>
          <p:cNvPicPr>
            <a:picLocks noChangeAspect="1"/>
          </p:cNvPicPr>
          <p:nvPr/>
        </p:nvPicPr>
        <p:blipFill rotWithShape="1">
          <a:blip r:embed="rId7"/>
          <a:srcRect l="12879" t="24557" r="10321" b="23574"/>
          <a:stretch/>
        </p:blipFill>
        <p:spPr>
          <a:xfrm>
            <a:off x="26576896" y="6301446"/>
            <a:ext cx="4848991" cy="2696865"/>
          </a:xfrm>
          <a:prstGeom prst="rect">
            <a:avLst/>
          </a:prstGeom>
          <a:ln>
            <a:noFill/>
          </a:ln>
          <a:effectLst>
            <a:outerShdw blurRad="190500" algn="tl" rotWithShape="0">
              <a:srgbClr val="000000">
                <a:alpha val="70000"/>
              </a:srgbClr>
            </a:outerShdw>
          </a:effectLst>
        </p:spPr>
      </p:pic>
      <p:pic>
        <p:nvPicPr>
          <p:cNvPr id="49" name="Picture 48" descr="A screenshot of a cell phone&#10;&#10;Description automatically generated">
            <a:extLst>
              <a:ext uri="{FF2B5EF4-FFF2-40B4-BE49-F238E27FC236}">
                <a16:creationId xmlns:a16="http://schemas.microsoft.com/office/drawing/2014/main" id="{25428211-7442-438F-A62D-B54B60B47B46}"/>
              </a:ext>
            </a:extLst>
          </p:cNvPr>
          <p:cNvPicPr>
            <a:picLocks noChangeAspect="1"/>
          </p:cNvPicPr>
          <p:nvPr/>
        </p:nvPicPr>
        <p:blipFill rotWithShape="1">
          <a:blip r:embed="rId8"/>
          <a:srcRect t="-1" b="2208"/>
          <a:stretch/>
        </p:blipFill>
        <p:spPr>
          <a:xfrm>
            <a:off x="34721232" y="21304644"/>
            <a:ext cx="7605283" cy="2048814"/>
          </a:xfrm>
          <a:prstGeom prst="rect">
            <a:avLst/>
          </a:prstGeom>
        </p:spPr>
      </p:pic>
      <p:pic>
        <p:nvPicPr>
          <p:cNvPr id="53" name="Picture 52">
            <a:extLst>
              <a:ext uri="{FF2B5EF4-FFF2-40B4-BE49-F238E27FC236}">
                <a16:creationId xmlns:a16="http://schemas.microsoft.com/office/drawing/2014/main" id="{4829D341-3A23-4E4D-B6A7-872C31C28057}"/>
              </a:ext>
            </a:extLst>
          </p:cNvPr>
          <p:cNvPicPr>
            <a:picLocks noChangeAspect="1"/>
          </p:cNvPicPr>
          <p:nvPr/>
        </p:nvPicPr>
        <p:blipFill>
          <a:blip r:embed="rId9"/>
          <a:stretch>
            <a:fillRect/>
          </a:stretch>
        </p:blipFill>
        <p:spPr>
          <a:xfrm>
            <a:off x="34721232" y="18774299"/>
            <a:ext cx="7493385" cy="2018669"/>
          </a:xfrm>
          <a:prstGeom prst="rect">
            <a:avLst/>
          </a:prstGeom>
        </p:spPr>
      </p:pic>
      <p:pic>
        <p:nvPicPr>
          <p:cNvPr id="55" name="Picture 54">
            <a:extLst>
              <a:ext uri="{FF2B5EF4-FFF2-40B4-BE49-F238E27FC236}">
                <a16:creationId xmlns:a16="http://schemas.microsoft.com/office/drawing/2014/main" id="{F82F1B9C-8777-48AB-B9B9-1279C0024065}"/>
              </a:ext>
            </a:extLst>
          </p:cNvPr>
          <p:cNvPicPr>
            <a:picLocks noChangeAspect="1"/>
          </p:cNvPicPr>
          <p:nvPr/>
        </p:nvPicPr>
        <p:blipFill>
          <a:blip r:embed="rId10"/>
          <a:stretch>
            <a:fillRect/>
          </a:stretch>
        </p:blipFill>
        <p:spPr>
          <a:xfrm>
            <a:off x="17223477" y="7407979"/>
            <a:ext cx="3631052" cy="2723289"/>
          </a:xfrm>
          <a:prstGeom prst="rect">
            <a:avLst/>
          </a:prstGeom>
        </p:spPr>
      </p:pic>
      <p:pic>
        <p:nvPicPr>
          <p:cNvPr id="57" name="Picture 56">
            <a:extLst>
              <a:ext uri="{FF2B5EF4-FFF2-40B4-BE49-F238E27FC236}">
                <a16:creationId xmlns:a16="http://schemas.microsoft.com/office/drawing/2014/main" id="{3479FB9D-EAA5-4757-B630-0664EFBD5180}"/>
              </a:ext>
            </a:extLst>
          </p:cNvPr>
          <p:cNvPicPr>
            <a:picLocks noChangeAspect="1"/>
          </p:cNvPicPr>
          <p:nvPr/>
        </p:nvPicPr>
        <p:blipFill>
          <a:blip r:embed="rId11"/>
          <a:stretch>
            <a:fillRect/>
          </a:stretch>
        </p:blipFill>
        <p:spPr>
          <a:xfrm>
            <a:off x="17490001" y="12370482"/>
            <a:ext cx="4312174" cy="3234131"/>
          </a:xfrm>
          <a:prstGeom prst="rect">
            <a:avLst/>
          </a:prstGeom>
        </p:spPr>
      </p:pic>
      <p:pic>
        <p:nvPicPr>
          <p:cNvPr id="59" name="Picture 58">
            <a:extLst>
              <a:ext uri="{FF2B5EF4-FFF2-40B4-BE49-F238E27FC236}">
                <a16:creationId xmlns:a16="http://schemas.microsoft.com/office/drawing/2014/main" id="{17F5E8D8-F93C-4CBE-91BC-746BCD1FCFA4}"/>
              </a:ext>
            </a:extLst>
          </p:cNvPr>
          <p:cNvPicPr>
            <a:picLocks noChangeAspect="1"/>
          </p:cNvPicPr>
          <p:nvPr/>
        </p:nvPicPr>
        <p:blipFill>
          <a:blip r:embed="rId12"/>
          <a:stretch>
            <a:fillRect/>
          </a:stretch>
        </p:blipFill>
        <p:spPr>
          <a:xfrm>
            <a:off x="11373234" y="9287779"/>
            <a:ext cx="4330746" cy="3248059"/>
          </a:xfrm>
          <a:prstGeom prst="rect">
            <a:avLst/>
          </a:prstGeom>
        </p:spPr>
      </p:pic>
      <p:pic>
        <p:nvPicPr>
          <p:cNvPr id="61" name="Picture 60">
            <a:extLst>
              <a:ext uri="{FF2B5EF4-FFF2-40B4-BE49-F238E27FC236}">
                <a16:creationId xmlns:a16="http://schemas.microsoft.com/office/drawing/2014/main" id="{DF4FB070-986A-4638-A398-E77734420C69}"/>
              </a:ext>
            </a:extLst>
          </p:cNvPr>
          <p:cNvPicPr>
            <a:picLocks noChangeAspect="1"/>
          </p:cNvPicPr>
          <p:nvPr/>
        </p:nvPicPr>
        <p:blipFill>
          <a:blip r:embed="rId13"/>
          <a:stretch>
            <a:fillRect/>
          </a:stretch>
        </p:blipFill>
        <p:spPr>
          <a:xfrm>
            <a:off x="17121674" y="15686617"/>
            <a:ext cx="5219783" cy="2609892"/>
          </a:xfrm>
          <a:prstGeom prst="rect">
            <a:avLst/>
          </a:prstGeom>
        </p:spPr>
      </p:pic>
      <p:sp>
        <p:nvSpPr>
          <p:cNvPr id="62" name="Text Placeholder 2">
            <a:extLst>
              <a:ext uri="{FF2B5EF4-FFF2-40B4-BE49-F238E27FC236}">
                <a16:creationId xmlns:a16="http://schemas.microsoft.com/office/drawing/2014/main" id="{A4963FD4-0D85-4F43-AAA5-E57BB5F02AD3}"/>
              </a:ext>
            </a:extLst>
          </p:cNvPr>
          <p:cNvSpPr>
            <a:spLocks noGrp="1"/>
          </p:cNvSpPr>
          <p:nvPr/>
        </p:nvSpPr>
        <p:spPr>
          <a:xfrm>
            <a:off x="676314" y="6178910"/>
            <a:ext cx="10196513" cy="819222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Sentiment analysis is a method of extracting subjective information from a text. In this project, the goal is to determine if the text of a tweet is either positive or negative in nature.  Humans agree about 80% of the time on a sentiment identification [1], so the goal is to create a model that can identify sentiment at or above the human recognition rate.</a:t>
            </a:r>
          </a:p>
          <a:p>
            <a:pPr>
              <a:lnSpc>
                <a:spcPct val="150000"/>
              </a:lnSpc>
            </a:pPr>
            <a:endParaRPr lang="en-US" sz="3000" dirty="0">
              <a:solidFill>
                <a:srgbClr val="000000"/>
              </a:solidFill>
              <a:latin typeface="+mj-lt"/>
              <a:cs typeface="Times New Roman"/>
            </a:endParaRPr>
          </a:p>
          <a:p>
            <a:pPr>
              <a:lnSpc>
                <a:spcPct val="150000"/>
              </a:lnSpc>
            </a:pPr>
            <a:r>
              <a:rPr lang="en-US" sz="3000" dirty="0">
                <a:solidFill>
                  <a:srgbClr val="000000"/>
                </a:solidFill>
                <a:latin typeface="+mj-lt"/>
                <a:cs typeface="Times New Roman"/>
              </a:rPr>
              <a:t>This project implements several Python libraries including the Natural Language Toolkit for text processing, </a:t>
            </a:r>
            <a:r>
              <a:rPr lang="en-US" sz="3000" dirty="0" err="1">
                <a:solidFill>
                  <a:srgbClr val="000000"/>
                </a:solidFill>
                <a:latin typeface="+mj-lt"/>
                <a:cs typeface="Times New Roman"/>
              </a:rPr>
              <a:t>Scikit</a:t>
            </a:r>
            <a:r>
              <a:rPr lang="en-US" sz="3000" dirty="0">
                <a:solidFill>
                  <a:srgbClr val="000000"/>
                </a:solidFill>
                <a:latin typeface="+mj-lt"/>
                <a:cs typeface="Times New Roman"/>
              </a:rPr>
              <a:t>-Learn for classification, </a:t>
            </a:r>
            <a:r>
              <a:rPr lang="en-US" sz="3000" dirty="0" err="1">
                <a:solidFill>
                  <a:srgbClr val="000000"/>
                </a:solidFill>
                <a:latin typeface="+mj-lt"/>
                <a:cs typeface="Times New Roman"/>
              </a:rPr>
              <a:t>PySimpleGUI</a:t>
            </a:r>
            <a:r>
              <a:rPr lang="en-US" sz="3000" dirty="0">
                <a:solidFill>
                  <a:srgbClr val="000000"/>
                </a:solidFill>
                <a:latin typeface="+mj-lt"/>
                <a:cs typeface="Times New Roman"/>
              </a:rPr>
              <a:t> for user interfaces, and Matplotlib for data visualizations.   </a:t>
            </a:r>
          </a:p>
        </p:txBody>
      </p:sp>
      <p:sp>
        <p:nvSpPr>
          <p:cNvPr id="63" name="Text Placeholder 2">
            <a:extLst>
              <a:ext uri="{FF2B5EF4-FFF2-40B4-BE49-F238E27FC236}">
                <a16:creationId xmlns:a16="http://schemas.microsoft.com/office/drawing/2014/main" id="{D2FFDD27-4479-4CCA-8AE7-9E1D91FA61FE}"/>
              </a:ext>
            </a:extLst>
          </p:cNvPr>
          <p:cNvSpPr>
            <a:spLocks noGrp="1"/>
          </p:cNvSpPr>
          <p:nvPr/>
        </p:nvSpPr>
        <p:spPr>
          <a:xfrm>
            <a:off x="11259073" y="6049592"/>
            <a:ext cx="9993283" cy="177507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dataset consists of over 1.5 million tweets including manually and generated tags.  </a:t>
            </a:r>
          </a:p>
        </p:txBody>
      </p:sp>
      <p:sp>
        <p:nvSpPr>
          <p:cNvPr id="64" name="Text Placeholder 2">
            <a:extLst>
              <a:ext uri="{FF2B5EF4-FFF2-40B4-BE49-F238E27FC236}">
                <a16:creationId xmlns:a16="http://schemas.microsoft.com/office/drawing/2014/main" id="{B76DE019-651C-4FCF-B80B-BF47A42C2557}"/>
              </a:ext>
            </a:extLst>
          </p:cNvPr>
          <p:cNvSpPr>
            <a:spLocks noGrp="1"/>
          </p:cNvSpPr>
          <p:nvPr/>
        </p:nvSpPr>
        <p:spPr>
          <a:xfrm>
            <a:off x="11310022" y="7500271"/>
            <a:ext cx="5913455" cy="177507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data is approximately evenly split by sentiment.</a:t>
            </a:r>
          </a:p>
        </p:txBody>
      </p:sp>
      <p:sp>
        <p:nvSpPr>
          <p:cNvPr id="65" name="Text Placeholder 2">
            <a:extLst>
              <a:ext uri="{FF2B5EF4-FFF2-40B4-BE49-F238E27FC236}">
                <a16:creationId xmlns:a16="http://schemas.microsoft.com/office/drawing/2014/main" id="{EE1EAFA9-DD15-4E2E-910F-5681C91E443A}"/>
              </a:ext>
            </a:extLst>
          </p:cNvPr>
          <p:cNvSpPr>
            <a:spLocks noGrp="1"/>
          </p:cNvSpPr>
          <p:nvPr/>
        </p:nvSpPr>
        <p:spPr>
          <a:xfrm>
            <a:off x="15922577" y="9858879"/>
            <a:ext cx="5963478" cy="246757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Most tweets contained below 30 words.  The right skew suggests some outlier values.</a:t>
            </a:r>
          </a:p>
        </p:txBody>
      </p:sp>
      <p:sp>
        <p:nvSpPr>
          <p:cNvPr id="66" name="Text Placeholder 2">
            <a:extLst>
              <a:ext uri="{FF2B5EF4-FFF2-40B4-BE49-F238E27FC236}">
                <a16:creationId xmlns:a16="http://schemas.microsoft.com/office/drawing/2014/main" id="{D52A36BB-843E-4365-9CEE-DCAFBBFD4D5C}"/>
              </a:ext>
            </a:extLst>
          </p:cNvPr>
          <p:cNvSpPr>
            <a:spLocks noGrp="1"/>
          </p:cNvSpPr>
          <p:nvPr/>
        </p:nvSpPr>
        <p:spPr>
          <a:xfrm>
            <a:off x="11229353" y="12582735"/>
            <a:ext cx="6332808" cy="59300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box plot showed there  were 14 values that could be considered outliers.  These values were investigated further and contained single characters spaced such that they registered as words.  These will be removed during preprocessing as they provide little valuable content.</a:t>
            </a:r>
          </a:p>
        </p:txBody>
      </p:sp>
      <p:cxnSp>
        <p:nvCxnSpPr>
          <p:cNvPr id="68" name="Straight Connector 67">
            <a:extLst>
              <a:ext uri="{FF2B5EF4-FFF2-40B4-BE49-F238E27FC236}">
                <a16:creationId xmlns:a16="http://schemas.microsoft.com/office/drawing/2014/main" id="{ED647AE9-DECD-47B2-A5E3-CFF83248BBC6}"/>
              </a:ext>
            </a:extLst>
          </p:cNvPr>
          <p:cNvCxnSpPr>
            <a:cxnSpLocks/>
          </p:cNvCxnSpPr>
          <p:nvPr/>
        </p:nvCxnSpPr>
        <p:spPr>
          <a:xfrm>
            <a:off x="21969934" y="8436465"/>
            <a:ext cx="55683" cy="9470535"/>
          </a:xfrm>
          <a:prstGeom prst="line">
            <a:avLst/>
          </a:prstGeom>
          <a:ln w="19050"/>
        </p:spPr>
        <p:style>
          <a:lnRef idx="2">
            <a:schemeClr val="accent1"/>
          </a:lnRef>
          <a:fillRef idx="0">
            <a:schemeClr val="accent1"/>
          </a:fillRef>
          <a:effectRef idx="1">
            <a:schemeClr val="accent1"/>
          </a:effectRef>
          <a:fontRef idx="minor">
            <a:schemeClr val="tx1"/>
          </a:fontRef>
        </p:style>
      </p:cxnSp>
      <p:graphicFrame>
        <p:nvGraphicFramePr>
          <p:cNvPr id="77" name="Table 77">
            <a:extLst>
              <a:ext uri="{FF2B5EF4-FFF2-40B4-BE49-F238E27FC236}">
                <a16:creationId xmlns:a16="http://schemas.microsoft.com/office/drawing/2014/main" id="{A046E046-DFD7-4F70-AADC-045D6258709A}"/>
              </a:ext>
            </a:extLst>
          </p:cNvPr>
          <p:cNvGraphicFramePr>
            <a:graphicFrameLocks noGrp="1"/>
          </p:cNvGraphicFramePr>
          <p:nvPr>
            <p:extLst>
              <p:ext uri="{D42A27DB-BD31-4B8C-83A1-F6EECF244321}">
                <p14:modId xmlns:p14="http://schemas.microsoft.com/office/powerpoint/2010/main" val="2225728788"/>
              </p:ext>
            </p:extLst>
          </p:nvPr>
        </p:nvGraphicFramePr>
        <p:xfrm>
          <a:off x="12330799" y="28060199"/>
          <a:ext cx="4524457" cy="1737360"/>
        </p:xfrm>
        <a:graphic>
          <a:graphicData uri="http://schemas.openxmlformats.org/drawingml/2006/table">
            <a:tbl>
              <a:tblPr firstRow="1">
                <a:tableStyleId>{BC89EF96-8CEA-46FF-86C4-4CE0E7609802}</a:tableStyleId>
              </a:tblPr>
              <a:tblGrid>
                <a:gridCol w="2256064">
                  <a:extLst>
                    <a:ext uri="{9D8B030D-6E8A-4147-A177-3AD203B41FA5}">
                      <a16:colId xmlns:a16="http://schemas.microsoft.com/office/drawing/2014/main" val="2962044540"/>
                    </a:ext>
                  </a:extLst>
                </a:gridCol>
                <a:gridCol w="2268393">
                  <a:extLst>
                    <a:ext uri="{9D8B030D-6E8A-4147-A177-3AD203B41FA5}">
                      <a16:colId xmlns:a16="http://schemas.microsoft.com/office/drawing/2014/main" val="446954784"/>
                    </a:ext>
                  </a:extLst>
                </a:gridCol>
              </a:tblGrid>
              <a:tr h="370840">
                <a:tc gridSpan="2">
                  <a:txBody>
                    <a:bodyPr/>
                    <a:lstStyle/>
                    <a:p>
                      <a:pPr algn="ctr"/>
                      <a:r>
                        <a:rPr lang="en-US" sz="3200" dirty="0"/>
                        <a:t>Confusion Matrix</a:t>
                      </a:r>
                    </a:p>
                  </a:txBody>
                  <a:tcPr/>
                </a:tc>
                <a:tc hMerge="1">
                  <a:txBody>
                    <a:bodyPr/>
                    <a:lstStyle/>
                    <a:p>
                      <a:endParaRPr lang="en-US" dirty="0"/>
                    </a:p>
                  </a:txBody>
                  <a:tcPr/>
                </a:tc>
                <a:extLst>
                  <a:ext uri="{0D108BD9-81ED-4DB2-BD59-A6C34878D82A}">
                    <a16:rowId xmlns:a16="http://schemas.microsoft.com/office/drawing/2014/main" val="4001444246"/>
                  </a:ext>
                </a:extLst>
              </a:tr>
              <a:tr h="370840">
                <a:tc>
                  <a:txBody>
                    <a:bodyPr/>
                    <a:lstStyle/>
                    <a:p>
                      <a:pPr algn="ctr"/>
                      <a:r>
                        <a:rPr lang="en-US" sz="3200" dirty="0"/>
                        <a:t>121569</a:t>
                      </a:r>
                    </a:p>
                  </a:txBody>
                  <a:tcPr/>
                </a:tc>
                <a:tc>
                  <a:txBody>
                    <a:bodyPr/>
                    <a:lstStyle/>
                    <a:p>
                      <a:pPr algn="ctr"/>
                      <a:r>
                        <a:rPr lang="en-US" sz="3200" dirty="0"/>
                        <a:t>36345</a:t>
                      </a:r>
                    </a:p>
                  </a:txBody>
                  <a:tcPr/>
                </a:tc>
                <a:extLst>
                  <a:ext uri="{0D108BD9-81ED-4DB2-BD59-A6C34878D82A}">
                    <a16:rowId xmlns:a16="http://schemas.microsoft.com/office/drawing/2014/main" val="2739339342"/>
                  </a:ext>
                </a:extLst>
              </a:tr>
              <a:tr h="370840">
                <a:tc>
                  <a:txBody>
                    <a:bodyPr/>
                    <a:lstStyle/>
                    <a:p>
                      <a:pPr algn="ctr"/>
                      <a:r>
                        <a:rPr lang="en-US" sz="3200" dirty="0"/>
                        <a:t>40717</a:t>
                      </a:r>
                    </a:p>
                  </a:txBody>
                  <a:tcPr/>
                </a:tc>
                <a:tc>
                  <a:txBody>
                    <a:bodyPr/>
                    <a:lstStyle/>
                    <a:p>
                      <a:pPr algn="ctr"/>
                      <a:r>
                        <a:rPr lang="en-US" sz="3200" dirty="0"/>
                        <a:t>117092</a:t>
                      </a:r>
                    </a:p>
                  </a:txBody>
                  <a:tcPr/>
                </a:tc>
                <a:extLst>
                  <a:ext uri="{0D108BD9-81ED-4DB2-BD59-A6C34878D82A}">
                    <a16:rowId xmlns:a16="http://schemas.microsoft.com/office/drawing/2014/main" val="2067566232"/>
                  </a:ext>
                </a:extLst>
              </a:tr>
            </a:tbl>
          </a:graphicData>
        </a:graphic>
      </p:graphicFrame>
      <p:sp>
        <p:nvSpPr>
          <p:cNvPr id="79" name="TextBox 78">
            <a:extLst>
              <a:ext uri="{FF2B5EF4-FFF2-40B4-BE49-F238E27FC236}">
                <a16:creationId xmlns:a16="http://schemas.microsoft.com/office/drawing/2014/main" id="{43FE99B8-18DE-4E3B-959B-3717220E2A3B}"/>
              </a:ext>
            </a:extLst>
          </p:cNvPr>
          <p:cNvSpPr txBox="1"/>
          <p:nvPr/>
        </p:nvSpPr>
        <p:spPr>
          <a:xfrm>
            <a:off x="12450704" y="20119127"/>
            <a:ext cx="4177581" cy="1569660"/>
          </a:xfrm>
          <a:prstGeom prst="rect">
            <a:avLst/>
          </a:prstGeom>
          <a:noFill/>
        </p:spPr>
        <p:txBody>
          <a:bodyPr wrap="square" rtlCol="0">
            <a:spAutoFit/>
          </a:bodyPr>
          <a:lstStyle/>
          <a:p>
            <a:pPr algn="ctr"/>
            <a:r>
              <a:rPr lang="en-US" sz="4800" dirty="0"/>
              <a:t>Naive-Bayes</a:t>
            </a:r>
          </a:p>
          <a:p>
            <a:pPr algn="ctr"/>
            <a:r>
              <a:rPr lang="en-US" sz="4800" dirty="0"/>
              <a:t>Classifier</a:t>
            </a:r>
          </a:p>
        </p:txBody>
      </p:sp>
      <p:cxnSp>
        <p:nvCxnSpPr>
          <p:cNvPr id="80" name="Straight Connector 79">
            <a:extLst>
              <a:ext uri="{FF2B5EF4-FFF2-40B4-BE49-F238E27FC236}">
                <a16:creationId xmlns:a16="http://schemas.microsoft.com/office/drawing/2014/main" id="{438DE838-15A2-4EB3-9EC6-B4D94BFDDF54}"/>
              </a:ext>
            </a:extLst>
          </p:cNvPr>
          <p:cNvCxnSpPr>
            <a:cxnSpLocks/>
          </p:cNvCxnSpPr>
          <p:nvPr/>
        </p:nvCxnSpPr>
        <p:spPr>
          <a:xfrm flipH="1">
            <a:off x="25646151" y="20703812"/>
            <a:ext cx="1298" cy="6141697"/>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D9EDC1F1-30EE-4DEF-A37C-C0A28F68AB9E}"/>
              </a:ext>
            </a:extLst>
          </p:cNvPr>
          <p:cNvCxnSpPr>
            <a:cxnSpLocks/>
          </p:cNvCxnSpPr>
          <p:nvPr/>
        </p:nvCxnSpPr>
        <p:spPr>
          <a:xfrm flipH="1">
            <a:off x="18219980" y="20703813"/>
            <a:ext cx="1298" cy="6141697"/>
          </a:xfrm>
          <a:prstGeom prst="line">
            <a:avLst/>
          </a:prstGeom>
          <a:ln w="19050"/>
        </p:spPr>
        <p:style>
          <a:lnRef idx="2">
            <a:schemeClr val="accent1"/>
          </a:lnRef>
          <a:fillRef idx="0">
            <a:schemeClr val="accent1"/>
          </a:fillRef>
          <a:effectRef idx="1">
            <a:schemeClr val="accent1"/>
          </a:effectRef>
          <a:fontRef idx="minor">
            <a:schemeClr val="tx1"/>
          </a:fontRef>
        </p:style>
      </p:cxnSp>
      <p:graphicFrame>
        <p:nvGraphicFramePr>
          <p:cNvPr id="84" name="Table 84">
            <a:extLst>
              <a:ext uri="{FF2B5EF4-FFF2-40B4-BE49-F238E27FC236}">
                <a16:creationId xmlns:a16="http://schemas.microsoft.com/office/drawing/2014/main" id="{2AE390BC-91F8-430B-9EFC-6C1CC70D2953}"/>
              </a:ext>
            </a:extLst>
          </p:cNvPr>
          <p:cNvGraphicFramePr>
            <a:graphicFrameLocks noGrp="1"/>
          </p:cNvGraphicFramePr>
          <p:nvPr>
            <p:extLst>
              <p:ext uri="{D42A27DB-BD31-4B8C-83A1-F6EECF244321}">
                <p14:modId xmlns:p14="http://schemas.microsoft.com/office/powerpoint/2010/main" val="4130921633"/>
              </p:ext>
            </p:extLst>
          </p:nvPr>
        </p:nvGraphicFramePr>
        <p:xfrm>
          <a:off x="11765979" y="27061014"/>
          <a:ext cx="6034853" cy="701040"/>
        </p:xfrm>
        <a:graphic>
          <a:graphicData uri="http://schemas.openxmlformats.org/drawingml/2006/table">
            <a:tbl>
              <a:tblPr>
                <a:tableStyleId>{BC89EF96-8CEA-46FF-86C4-4CE0E7609802}</a:tableStyleId>
              </a:tblPr>
              <a:tblGrid>
                <a:gridCol w="6034853">
                  <a:extLst>
                    <a:ext uri="{9D8B030D-6E8A-4147-A177-3AD203B41FA5}">
                      <a16:colId xmlns:a16="http://schemas.microsoft.com/office/drawing/2014/main" val="4091859409"/>
                    </a:ext>
                  </a:extLst>
                </a:gridCol>
              </a:tblGrid>
              <a:tr h="370840">
                <a:tc>
                  <a:txBody>
                    <a:bodyPr/>
                    <a:lstStyle/>
                    <a:p>
                      <a:pPr algn="ctr"/>
                      <a:r>
                        <a:rPr lang="en-US" sz="4000" b="0" i="0" kern="1200" dirty="0">
                          <a:solidFill>
                            <a:schemeClr val="tx1"/>
                          </a:solidFill>
                          <a:effectLst/>
                          <a:latin typeface="+mn-lt"/>
                          <a:ea typeface="+mn-ea"/>
                          <a:cs typeface="+mn-cs"/>
                        </a:rPr>
                        <a:t>Accuracy Score: 0.756</a:t>
                      </a:r>
                      <a:endParaRPr lang="en-US" sz="4000" dirty="0"/>
                    </a:p>
                  </a:txBody>
                  <a:tcPr/>
                </a:tc>
                <a:extLst>
                  <a:ext uri="{0D108BD9-81ED-4DB2-BD59-A6C34878D82A}">
                    <a16:rowId xmlns:a16="http://schemas.microsoft.com/office/drawing/2014/main" val="2616470616"/>
                  </a:ext>
                </a:extLst>
              </a:tr>
            </a:tbl>
          </a:graphicData>
        </a:graphic>
      </p:graphicFrame>
      <p:graphicFrame>
        <p:nvGraphicFramePr>
          <p:cNvPr id="86" name="Table 86">
            <a:extLst>
              <a:ext uri="{FF2B5EF4-FFF2-40B4-BE49-F238E27FC236}">
                <a16:creationId xmlns:a16="http://schemas.microsoft.com/office/drawing/2014/main" id="{E78A3694-0C5A-40EC-A024-720187B21772}"/>
              </a:ext>
            </a:extLst>
          </p:cNvPr>
          <p:cNvGraphicFramePr>
            <a:graphicFrameLocks noGrp="1"/>
          </p:cNvGraphicFramePr>
          <p:nvPr>
            <p:extLst>
              <p:ext uri="{D42A27DB-BD31-4B8C-83A1-F6EECF244321}">
                <p14:modId xmlns:p14="http://schemas.microsoft.com/office/powerpoint/2010/main" val="3192545870"/>
              </p:ext>
            </p:extLst>
          </p:nvPr>
        </p:nvGraphicFramePr>
        <p:xfrm>
          <a:off x="11439185" y="30142997"/>
          <a:ext cx="6314548" cy="1920240"/>
        </p:xfrm>
        <a:graphic>
          <a:graphicData uri="http://schemas.openxmlformats.org/drawingml/2006/table">
            <a:tbl>
              <a:tblPr firstRow="1">
                <a:tableStyleId>{BC89EF96-8CEA-46FF-86C4-4CE0E7609802}</a:tableStyleId>
              </a:tblPr>
              <a:tblGrid>
                <a:gridCol w="556559">
                  <a:extLst>
                    <a:ext uri="{9D8B030D-6E8A-4147-A177-3AD203B41FA5}">
                      <a16:colId xmlns:a16="http://schemas.microsoft.com/office/drawing/2014/main" val="55609606"/>
                    </a:ext>
                  </a:extLst>
                </a:gridCol>
                <a:gridCol w="1999677">
                  <a:extLst>
                    <a:ext uri="{9D8B030D-6E8A-4147-A177-3AD203B41FA5}">
                      <a16:colId xmlns:a16="http://schemas.microsoft.com/office/drawing/2014/main" val="318201538"/>
                    </a:ext>
                  </a:extLst>
                </a:gridCol>
                <a:gridCol w="1571625">
                  <a:extLst>
                    <a:ext uri="{9D8B030D-6E8A-4147-A177-3AD203B41FA5}">
                      <a16:colId xmlns:a16="http://schemas.microsoft.com/office/drawing/2014/main" val="671742729"/>
                    </a:ext>
                  </a:extLst>
                </a:gridCol>
                <a:gridCol w="2186687">
                  <a:extLst>
                    <a:ext uri="{9D8B030D-6E8A-4147-A177-3AD203B41FA5}">
                      <a16:colId xmlns:a16="http://schemas.microsoft.com/office/drawing/2014/main" val="2926844747"/>
                    </a:ext>
                  </a:extLst>
                </a:gridCol>
              </a:tblGrid>
              <a:tr h="370840">
                <a:tc>
                  <a:txBody>
                    <a:bodyPr/>
                    <a:lstStyle/>
                    <a:p>
                      <a:endParaRPr lang="en-US" sz="3600" dirty="0"/>
                    </a:p>
                  </a:txBody>
                  <a:tcPr/>
                </a:tc>
                <a:tc>
                  <a:txBody>
                    <a:bodyPr/>
                    <a:lstStyle/>
                    <a:p>
                      <a:pPr algn="ctr"/>
                      <a:r>
                        <a:rPr lang="en-US" sz="3600" dirty="0"/>
                        <a:t>Precision</a:t>
                      </a:r>
                    </a:p>
                  </a:txBody>
                  <a:tcPr/>
                </a:tc>
                <a:tc>
                  <a:txBody>
                    <a:bodyPr/>
                    <a:lstStyle/>
                    <a:p>
                      <a:pPr algn="ctr"/>
                      <a:r>
                        <a:rPr lang="en-US" sz="3600" dirty="0"/>
                        <a:t>Recall</a:t>
                      </a:r>
                    </a:p>
                  </a:txBody>
                  <a:tcPr/>
                </a:tc>
                <a:tc>
                  <a:txBody>
                    <a:bodyPr/>
                    <a:lstStyle/>
                    <a:p>
                      <a:pPr algn="ctr"/>
                      <a:r>
                        <a:rPr lang="en-US" sz="3600" dirty="0"/>
                        <a:t>F1-Score</a:t>
                      </a:r>
                    </a:p>
                  </a:txBody>
                  <a:tcPr/>
                </a:tc>
                <a:extLst>
                  <a:ext uri="{0D108BD9-81ED-4DB2-BD59-A6C34878D82A}">
                    <a16:rowId xmlns:a16="http://schemas.microsoft.com/office/drawing/2014/main" val="1978216019"/>
                  </a:ext>
                </a:extLst>
              </a:tr>
              <a:tr h="370840">
                <a:tc>
                  <a:txBody>
                    <a:bodyPr/>
                    <a:lstStyle/>
                    <a:p>
                      <a:r>
                        <a:rPr lang="en-US" sz="3600" dirty="0"/>
                        <a:t>0</a:t>
                      </a:r>
                    </a:p>
                  </a:txBody>
                  <a:tcPr/>
                </a:tc>
                <a:tc>
                  <a:txBody>
                    <a:bodyPr/>
                    <a:lstStyle/>
                    <a:p>
                      <a:pPr algn="r"/>
                      <a:r>
                        <a:rPr lang="en-US" sz="3600" dirty="0"/>
                        <a:t>0.75</a:t>
                      </a:r>
                    </a:p>
                  </a:txBody>
                  <a:tcPr/>
                </a:tc>
                <a:tc>
                  <a:txBody>
                    <a:bodyPr/>
                    <a:lstStyle/>
                    <a:p>
                      <a:pPr algn="r"/>
                      <a:r>
                        <a:rPr lang="en-US" sz="3600" dirty="0"/>
                        <a:t>0.77</a:t>
                      </a:r>
                    </a:p>
                  </a:txBody>
                  <a:tcPr/>
                </a:tc>
                <a:tc>
                  <a:txBody>
                    <a:bodyPr/>
                    <a:lstStyle/>
                    <a:p>
                      <a:pPr algn="r"/>
                      <a:r>
                        <a:rPr lang="en-US" sz="3600" dirty="0"/>
                        <a:t>0.76</a:t>
                      </a:r>
                    </a:p>
                  </a:txBody>
                  <a:tcPr/>
                </a:tc>
                <a:extLst>
                  <a:ext uri="{0D108BD9-81ED-4DB2-BD59-A6C34878D82A}">
                    <a16:rowId xmlns:a16="http://schemas.microsoft.com/office/drawing/2014/main" val="3556330889"/>
                  </a:ext>
                </a:extLst>
              </a:tr>
              <a:tr h="370840">
                <a:tc>
                  <a:txBody>
                    <a:bodyPr/>
                    <a:lstStyle/>
                    <a:p>
                      <a:r>
                        <a:rPr lang="en-US" sz="3600" dirty="0"/>
                        <a:t>1</a:t>
                      </a:r>
                    </a:p>
                  </a:txBody>
                  <a:tcPr/>
                </a:tc>
                <a:tc>
                  <a:txBody>
                    <a:bodyPr/>
                    <a:lstStyle/>
                    <a:p>
                      <a:pPr algn="r"/>
                      <a:r>
                        <a:rPr lang="en-US" sz="3600" dirty="0"/>
                        <a:t>0.76</a:t>
                      </a:r>
                    </a:p>
                  </a:txBody>
                  <a:tcPr/>
                </a:tc>
                <a:tc>
                  <a:txBody>
                    <a:bodyPr/>
                    <a:lstStyle/>
                    <a:p>
                      <a:pPr algn="r"/>
                      <a:r>
                        <a:rPr lang="en-US" sz="3600" dirty="0"/>
                        <a:t>0.74</a:t>
                      </a:r>
                    </a:p>
                  </a:txBody>
                  <a:tcPr/>
                </a:tc>
                <a:tc>
                  <a:txBody>
                    <a:bodyPr/>
                    <a:lstStyle/>
                    <a:p>
                      <a:pPr algn="r"/>
                      <a:r>
                        <a:rPr lang="en-US" sz="3600" dirty="0"/>
                        <a:t>0.75</a:t>
                      </a:r>
                    </a:p>
                  </a:txBody>
                  <a:tcPr/>
                </a:tc>
                <a:extLst>
                  <a:ext uri="{0D108BD9-81ED-4DB2-BD59-A6C34878D82A}">
                    <a16:rowId xmlns:a16="http://schemas.microsoft.com/office/drawing/2014/main" val="3709370839"/>
                  </a:ext>
                </a:extLst>
              </a:tr>
            </a:tbl>
          </a:graphicData>
        </a:graphic>
      </p:graphicFrame>
      <p:sp>
        <p:nvSpPr>
          <p:cNvPr id="88" name="Text Placeholder 2">
            <a:extLst>
              <a:ext uri="{FF2B5EF4-FFF2-40B4-BE49-F238E27FC236}">
                <a16:creationId xmlns:a16="http://schemas.microsoft.com/office/drawing/2014/main" id="{CAB19C88-11CD-45E9-9DC3-C7593C821C1B}"/>
              </a:ext>
            </a:extLst>
          </p:cNvPr>
          <p:cNvSpPr>
            <a:spLocks noGrp="1"/>
          </p:cNvSpPr>
          <p:nvPr/>
        </p:nvSpPr>
        <p:spPr>
          <a:xfrm>
            <a:off x="11373234" y="21553905"/>
            <a:ext cx="6464695" cy="507829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0"/>
              </a:spcBef>
            </a:pPr>
            <a:r>
              <a:rPr lang="en-US" sz="3000" b="1" dirty="0">
                <a:solidFill>
                  <a:srgbClr val="000000"/>
                </a:solidFill>
                <a:latin typeface="+mj-lt"/>
                <a:cs typeface="Times New Roman"/>
              </a:rPr>
              <a:t>sklearn.naive_bayes.MultinomialNB</a:t>
            </a:r>
          </a:p>
          <a:p>
            <a:pPr>
              <a:spcBef>
                <a:spcPts val="0"/>
              </a:spcBef>
            </a:pPr>
            <a:endParaRPr lang="en-US" sz="3000" dirty="0">
              <a:solidFill>
                <a:srgbClr val="000000"/>
              </a:solidFill>
              <a:latin typeface="+mj-lt"/>
              <a:cs typeface="Times New Roman"/>
            </a:endParaRPr>
          </a:p>
          <a:p>
            <a:pPr>
              <a:spcBef>
                <a:spcPts val="0"/>
              </a:spcBef>
            </a:pPr>
            <a:r>
              <a:rPr lang="en-US" sz="3000" dirty="0">
                <a:solidFill>
                  <a:srgbClr val="000000"/>
                </a:solidFill>
                <a:latin typeface="+mj-lt"/>
                <a:cs typeface="Times New Roman"/>
              </a:rPr>
              <a:t>NB uses a  CountVectorizer with the bag of words method for splitting the tweets into tokens and counting the frequency. The stopwords are removed, accents are removed, and the words are converted to lower case. TfidfTransformer is used to apply the frequency weighting.</a:t>
            </a:r>
          </a:p>
        </p:txBody>
      </p:sp>
      <p:graphicFrame>
        <p:nvGraphicFramePr>
          <p:cNvPr id="89" name="Table 77">
            <a:extLst>
              <a:ext uri="{FF2B5EF4-FFF2-40B4-BE49-F238E27FC236}">
                <a16:creationId xmlns:a16="http://schemas.microsoft.com/office/drawing/2014/main" id="{06EFAAC7-97E1-4386-96DD-FC591535D262}"/>
              </a:ext>
            </a:extLst>
          </p:cNvPr>
          <p:cNvGraphicFramePr>
            <a:graphicFrameLocks noGrp="1"/>
          </p:cNvGraphicFramePr>
          <p:nvPr>
            <p:extLst>
              <p:ext uri="{D42A27DB-BD31-4B8C-83A1-F6EECF244321}">
                <p14:modId xmlns:p14="http://schemas.microsoft.com/office/powerpoint/2010/main" val="3687907011"/>
              </p:ext>
            </p:extLst>
          </p:nvPr>
        </p:nvGraphicFramePr>
        <p:xfrm>
          <a:off x="19623826" y="28043216"/>
          <a:ext cx="4524457" cy="1737360"/>
        </p:xfrm>
        <a:graphic>
          <a:graphicData uri="http://schemas.openxmlformats.org/drawingml/2006/table">
            <a:tbl>
              <a:tblPr firstRow="1">
                <a:tableStyleId>{BC89EF96-8CEA-46FF-86C4-4CE0E7609802}</a:tableStyleId>
              </a:tblPr>
              <a:tblGrid>
                <a:gridCol w="2256064">
                  <a:extLst>
                    <a:ext uri="{9D8B030D-6E8A-4147-A177-3AD203B41FA5}">
                      <a16:colId xmlns:a16="http://schemas.microsoft.com/office/drawing/2014/main" val="2962044540"/>
                    </a:ext>
                  </a:extLst>
                </a:gridCol>
                <a:gridCol w="2268393">
                  <a:extLst>
                    <a:ext uri="{9D8B030D-6E8A-4147-A177-3AD203B41FA5}">
                      <a16:colId xmlns:a16="http://schemas.microsoft.com/office/drawing/2014/main" val="446954784"/>
                    </a:ext>
                  </a:extLst>
                </a:gridCol>
              </a:tblGrid>
              <a:tr h="370840">
                <a:tc gridSpan="2">
                  <a:txBody>
                    <a:bodyPr/>
                    <a:lstStyle/>
                    <a:p>
                      <a:pPr algn="ctr"/>
                      <a:r>
                        <a:rPr lang="en-US" sz="3200" dirty="0"/>
                        <a:t>Confusion Matrix</a:t>
                      </a:r>
                    </a:p>
                  </a:txBody>
                  <a:tcPr/>
                </a:tc>
                <a:tc hMerge="1">
                  <a:txBody>
                    <a:bodyPr/>
                    <a:lstStyle/>
                    <a:p>
                      <a:endParaRPr lang="en-US" dirty="0"/>
                    </a:p>
                  </a:txBody>
                  <a:tcPr/>
                </a:tc>
                <a:extLst>
                  <a:ext uri="{0D108BD9-81ED-4DB2-BD59-A6C34878D82A}">
                    <a16:rowId xmlns:a16="http://schemas.microsoft.com/office/drawing/2014/main" val="4001444246"/>
                  </a:ext>
                </a:extLst>
              </a:tr>
              <a:tr h="370840">
                <a:tc>
                  <a:txBody>
                    <a:bodyPr/>
                    <a:lstStyle/>
                    <a:p>
                      <a:pPr algn="ctr"/>
                      <a:r>
                        <a:rPr lang="en-US" sz="3200" dirty="0"/>
                        <a:t>107569</a:t>
                      </a:r>
                    </a:p>
                  </a:txBody>
                  <a:tcPr/>
                </a:tc>
                <a:tc>
                  <a:txBody>
                    <a:bodyPr/>
                    <a:lstStyle/>
                    <a:p>
                      <a:pPr algn="ctr"/>
                      <a:r>
                        <a:rPr lang="en-US" sz="3200" dirty="0"/>
                        <a:t>50365</a:t>
                      </a:r>
                    </a:p>
                  </a:txBody>
                  <a:tcPr/>
                </a:tc>
                <a:extLst>
                  <a:ext uri="{0D108BD9-81ED-4DB2-BD59-A6C34878D82A}">
                    <a16:rowId xmlns:a16="http://schemas.microsoft.com/office/drawing/2014/main" val="2739339342"/>
                  </a:ext>
                </a:extLst>
              </a:tr>
              <a:tr h="370840">
                <a:tc>
                  <a:txBody>
                    <a:bodyPr/>
                    <a:lstStyle/>
                    <a:p>
                      <a:pPr algn="ctr"/>
                      <a:r>
                        <a:rPr lang="en-US" sz="3200" dirty="0"/>
                        <a:t>27679</a:t>
                      </a:r>
                    </a:p>
                  </a:txBody>
                  <a:tcPr/>
                </a:tc>
                <a:tc>
                  <a:txBody>
                    <a:bodyPr/>
                    <a:lstStyle/>
                    <a:p>
                      <a:pPr algn="ctr"/>
                      <a:r>
                        <a:rPr lang="en-US" sz="3200" dirty="0"/>
                        <a:t>130111</a:t>
                      </a:r>
                    </a:p>
                  </a:txBody>
                  <a:tcPr/>
                </a:tc>
                <a:extLst>
                  <a:ext uri="{0D108BD9-81ED-4DB2-BD59-A6C34878D82A}">
                    <a16:rowId xmlns:a16="http://schemas.microsoft.com/office/drawing/2014/main" val="2067566232"/>
                  </a:ext>
                </a:extLst>
              </a:tr>
            </a:tbl>
          </a:graphicData>
        </a:graphic>
      </p:graphicFrame>
      <p:graphicFrame>
        <p:nvGraphicFramePr>
          <p:cNvPr id="90" name="Table 84">
            <a:extLst>
              <a:ext uri="{FF2B5EF4-FFF2-40B4-BE49-F238E27FC236}">
                <a16:creationId xmlns:a16="http://schemas.microsoft.com/office/drawing/2014/main" id="{F409EB8A-BDFA-488E-861C-2959CECE3595}"/>
              </a:ext>
            </a:extLst>
          </p:cNvPr>
          <p:cNvGraphicFramePr>
            <a:graphicFrameLocks noGrp="1"/>
          </p:cNvGraphicFramePr>
          <p:nvPr>
            <p:extLst>
              <p:ext uri="{D42A27DB-BD31-4B8C-83A1-F6EECF244321}">
                <p14:modId xmlns:p14="http://schemas.microsoft.com/office/powerpoint/2010/main" val="2339700078"/>
              </p:ext>
            </p:extLst>
          </p:nvPr>
        </p:nvGraphicFramePr>
        <p:xfrm>
          <a:off x="18928173" y="26996222"/>
          <a:ext cx="6034853" cy="701040"/>
        </p:xfrm>
        <a:graphic>
          <a:graphicData uri="http://schemas.openxmlformats.org/drawingml/2006/table">
            <a:tbl>
              <a:tblPr>
                <a:tableStyleId>{BC89EF96-8CEA-46FF-86C4-4CE0E7609802}</a:tableStyleId>
              </a:tblPr>
              <a:tblGrid>
                <a:gridCol w="6034853">
                  <a:extLst>
                    <a:ext uri="{9D8B030D-6E8A-4147-A177-3AD203B41FA5}">
                      <a16:colId xmlns:a16="http://schemas.microsoft.com/office/drawing/2014/main" val="4091859409"/>
                    </a:ext>
                  </a:extLst>
                </a:gridCol>
              </a:tblGrid>
              <a:tr h="370840">
                <a:tc>
                  <a:txBody>
                    <a:bodyPr/>
                    <a:lstStyle/>
                    <a:p>
                      <a:pPr algn="ctr"/>
                      <a:r>
                        <a:rPr lang="en-US" sz="4000" b="0" i="0" kern="1200" dirty="0">
                          <a:solidFill>
                            <a:schemeClr val="tx1"/>
                          </a:solidFill>
                          <a:effectLst/>
                          <a:latin typeface="+mn-lt"/>
                          <a:ea typeface="+mn-ea"/>
                          <a:cs typeface="+mn-cs"/>
                        </a:rPr>
                        <a:t>Accuracy Score: 0.753</a:t>
                      </a:r>
                      <a:endParaRPr lang="en-US" sz="4000" dirty="0"/>
                    </a:p>
                  </a:txBody>
                  <a:tcPr/>
                </a:tc>
                <a:extLst>
                  <a:ext uri="{0D108BD9-81ED-4DB2-BD59-A6C34878D82A}">
                    <a16:rowId xmlns:a16="http://schemas.microsoft.com/office/drawing/2014/main" val="2616470616"/>
                  </a:ext>
                </a:extLst>
              </a:tr>
            </a:tbl>
          </a:graphicData>
        </a:graphic>
      </p:graphicFrame>
      <p:graphicFrame>
        <p:nvGraphicFramePr>
          <p:cNvPr id="91" name="Table 86">
            <a:extLst>
              <a:ext uri="{FF2B5EF4-FFF2-40B4-BE49-F238E27FC236}">
                <a16:creationId xmlns:a16="http://schemas.microsoft.com/office/drawing/2014/main" id="{4F2A1337-C3C0-4EFB-82AA-8963AB6603D4}"/>
              </a:ext>
            </a:extLst>
          </p:cNvPr>
          <p:cNvGraphicFramePr>
            <a:graphicFrameLocks noGrp="1"/>
          </p:cNvGraphicFramePr>
          <p:nvPr>
            <p:extLst>
              <p:ext uri="{D42A27DB-BD31-4B8C-83A1-F6EECF244321}">
                <p14:modId xmlns:p14="http://schemas.microsoft.com/office/powerpoint/2010/main" val="1929918925"/>
              </p:ext>
            </p:extLst>
          </p:nvPr>
        </p:nvGraphicFramePr>
        <p:xfrm>
          <a:off x="18848939" y="30137297"/>
          <a:ext cx="6314548" cy="1920240"/>
        </p:xfrm>
        <a:graphic>
          <a:graphicData uri="http://schemas.openxmlformats.org/drawingml/2006/table">
            <a:tbl>
              <a:tblPr firstRow="1">
                <a:tableStyleId>{BC89EF96-8CEA-46FF-86C4-4CE0E7609802}</a:tableStyleId>
              </a:tblPr>
              <a:tblGrid>
                <a:gridCol w="556559">
                  <a:extLst>
                    <a:ext uri="{9D8B030D-6E8A-4147-A177-3AD203B41FA5}">
                      <a16:colId xmlns:a16="http://schemas.microsoft.com/office/drawing/2014/main" val="55609606"/>
                    </a:ext>
                  </a:extLst>
                </a:gridCol>
                <a:gridCol w="1999677">
                  <a:extLst>
                    <a:ext uri="{9D8B030D-6E8A-4147-A177-3AD203B41FA5}">
                      <a16:colId xmlns:a16="http://schemas.microsoft.com/office/drawing/2014/main" val="318201538"/>
                    </a:ext>
                  </a:extLst>
                </a:gridCol>
                <a:gridCol w="1571625">
                  <a:extLst>
                    <a:ext uri="{9D8B030D-6E8A-4147-A177-3AD203B41FA5}">
                      <a16:colId xmlns:a16="http://schemas.microsoft.com/office/drawing/2014/main" val="671742729"/>
                    </a:ext>
                  </a:extLst>
                </a:gridCol>
                <a:gridCol w="2186687">
                  <a:extLst>
                    <a:ext uri="{9D8B030D-6E8A-4147-A177-3AD203B41FA5}">
                      <a16:colId xmlns:a16="http://schemas.microsoft.com/office/drawing/2014/main" val="2926844747"/>
                    </a:ext>
                  </a:extLst>
                </a:gridCol>
              </a:tblGrid>
              <a:tr h="370840">
                <a:tc>
                  <a:txBody>
                    <a:bodyPr/>
                    <a:lstStyle/>
                    <a:p>
                      <a:endParaRPr lang="en-US" sz="3600" dirty="0"/>
                    </a:p>
                  </a:txBody>
                  <a:tcPr/>
                </a:tc>
                <a:tc>
                  <a:txBody>
                    <a:bodyPr/>
                    <a:lstStyle/>
                    <a:p>
                      <a:pPr algn="ctr"/>
                      <a:r>
                        <a:rPr lang="en-US" sz="3600" dirty="0"/>
                        <a:t>Precision</a:t>
                      </a:r>
                    </a:p>
                  </a:txBody>
                  <a:tcPr/>
                </a:tc>
                <a:tc>
                  <a:txBody>
                    <a:bodyPr/>
                    <a:lstStyle/>
                    <a:p>
                      <a:pPr algn="ctr"/>
                      <a:r>
                        <a:rPr lang="en-US" sz="3600" dirty="0"/>
                        <a:t>Recall</a:t>
                      </a:r>
                    </a:p>
                  </a:txBody>
                  <a:tcPr/>
                </a:tc>
                <a:tc>
                  <a:txBody>
                    <a:bodyPr/>
                    <a:lstStyle/>
                    <a:p>
                      <a:pPr algn="ctr"/>
                      <a:r>
                        <a:rPr lang="en-US" sz="3600" dirty="0"/>
                        <a:t>F1-Score</a:t>
                      </a:r>
                    </a:p>
                  </a:txBody>
                  <a:tcPr/>
                </a:tc>
                <a:extLst>
                  <a:ext uri="{0D108BD9-81ED-4DB2-BD59-A6C34878D82A}">
                    <a16:rowId xmlns:a16="http://schemas.microsoft.com/office/drawing/2014/main" val="1978216019"/>
                  </a:ext>
                </a:extLst>
              </a:tr>
              <a:tr h="370840">
                <a:tc>
                  <a:txBody>
                    <a:bodyPr/>
                    <a:lstStyle/>
                    <a:p>
                      <a:r>
                        <a:rPr lang="en-US" sz="3600" dirty="0"/>
                        <a:t>0</a:t>
                      </a:r>
                    </a:p>
                  </a:txBody>
                  <a:tcPr/>
                </a:tc>
                <a:tc>
                  <a:txBody>
                    <a:bodyPr/>
                    <a:lstStyle/>
                    <a:p>
                      <a:pPr algn="r"/>
                      <a:r>
                        <a:rPr lang="en-US" sz="3600" dirty="0"/>
                        <a:t>0.80</a:t>
                      </a:r>
                    </a:p>
                  </a:txBody>
                  <a:tcPr/>
                </a:tc>
                <a:tc>
                  <a:txBody>
                    <a:bodyPr/>
                    <a:lstStyle/>
                    <a:p>
                      <a:pPr algn="r"/>
                      <a:r>
                        <a:rPr lang="en-US" sz="3600" dirty="0"/>
                        <a:t>0.68</a:t>
                      </a:r>
                    </a:p>
                  </a:txBody>
                  <a:tcPr/>
                </a:tc>
                <a:tc>
                  <a:txBody>
                    <a:bodyPr/>
                    <a:lstStyle/>
                    <a:p>
                      <a:pPr algn="r"/>
                      <a:r>
                        <a:rPr lang="en-US" sz="3600" dirty="0"/>
                        <a:t>0.73</a:t>
                      </a:r>
                    </a:p>
                  </a:txBody>
                  <a:tcPr/>
                </a:tc>
                <a:extLst>
                  <a:ext uri="{0D108BD9-81ED-4DB2-BD59-A6C34878D82A}">
                    <a16:rowId xmlns:a16="http://schemas.microsoft.com/office/drawing/2014/main" val="3556330889"/>
                  </a:ext>
                </a:extLst>
              </a:tr>
              <a:tr h="370840">
                <a:tc>
                  <a:txBody>
                    <a:bodyPr/>
                    <a:lstStyle/>
                    <a:p>
                      <a:r>
                        <a:rPr lang="en-US" sz="3600" dirty="0"/>
                        <a:t>1</a:t>
                      </a:r>
                    </a:p>
                  </a:txBody>
                  <a:tcPr/>
                </a:tc>
                <a:tc>
                  <a:txBody>
                    <a:bodyPr/>
                    <a:lstStyle/>
                    <a:p>
                      <a:pPr algn="r"/>
                      <a:r>
                        <a:rPr lang="en-US" sz="3600" dirty="0"/>
                        <a:t>0.72</a:t>
                      </a:r>
                    </a:p>
                  </a:txBody>
                  <a:tcPr/>
                </a:tc>
                <a:tc>
                  <a:txBody>
                    <a:bodyPr/>
                    <a:lstStyle/>
                    <a:p>
                      <a:pPr algn="r"/>
                      <a:r>
                        <a:rPr lang="en-US" sz="3600" dirty="0"/>
                        <a:t>0.82</a:t>
                      </a:r>
                    </a:p>
                  </a:txBody>
                  <a:tcPr/>
                </a:tc>
                <a:tc>
                  <a:txBody>
                    <a:bodyPr/>
                    <a:lstStyle/>
                    <a:p>
                      <a:pPr algn="r"/>
                      <a:r>
                        <a:rPr lang="en-US" sz="3600" dirty="0"/>
                        <a:t>0.77</a:t>
                      </a:r>
                    </a:p>
                  </a:txBody>
                  <a:tcPr/>
                </a:tc>
                <a:extLst>
                  <a:ext uri="{0D108BD9-81ED-4DB2-BD59-A6C34878D82A}">
                    <a16:rowId xmlns:a16="http://schemas.microsoft.com/office/drawing/2014/main" val="3709370839"/>
                  </a:ext>
                </a:extLst>
              </a:tr>
            </a:tbl>
          </a:graphicData>
        </a:graphic>
      </p:graphicFrame>
      <p:sp>
        <p:nvSpPr>
          <p:cNvPr id="92" name="Text Placeholder 2">
            <a:extLst>
              <a:ext uri="{FF2B5EF4-FFF2-40B4-BE49-F238E27FC236}">
                <a16:creationId xmlns:a16="http://schemas.microsoft.com/office/drawing/2014/main" id="{47F98FF1-BD59-4FA2-9972-390B4B422C9E}"/>
              </a:ext>
            </a:extLst>
          </p:cNvPr>
          <p:cNvSpPr>
            <a:spLocks noGrp="1"/>
          </p:cNvSpPr>
          <p:nvPr/>
        </p:nvSpPr>
        <p:spPr>
          <a:xfrm>
            <a:off x="18585446" y="21534612"/>
            <a:ext cx="6464695" cy="461662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0"/>
              </a:spcBef>
            </a:pPr>
            <a:r>
              <a:rPr lang="en-US" sz="3000" b="1" dirty="0">
                <a:solidFill>
                  <a:srgbClr val="000000"/>
                </a:solidFill>
                <a:latin typeface="+mj-lt"/>
                <a:cs typeface="Times New Roman"/>
              </a:rPr>
              <a:t>sklearn.linear_model.SGDClassifier</a:t>
            </a:r>
          </a:p>
          <a:p>
            <a:pPr>
              <a:spcBef>
                <a:spcPts val="0"/>
              </a:spcBef>
            </a:pPr>
            <a:endParaRPr lang="en-US" sz="3000" dirty="0">
              <a:solidFill>
                <a:srgbClr val="000000"/>
              </a:solidFill>
              <a:latin typeface="+mj-lt"/>
              <a:cs typeface="Times New Roman"/>
            </a:endParaRPr>
          </a:p>
          <a:p>
            <a:pPr>
              <a:spcBef>
                <a:spcPts val="0"/>
              </a:spcBef>
            </a:pPr>
            <a:r>
              <a:rPr lang="en-US" sz="3000" dirty="0">
                <a:solidFill>
                  <a:srgbClr val="000000"/>
                </a:solidFill>
                <a:latin typeface="+mj-lt"/>
                <a:cs typeface="Times New Roman"/>
              </a:rPr>
              <a:t>The SGD classifier uses the CountVectorizer in the same method as the Naïve Bayes method.  The stopwords and accents are removed, and the words are converted to lower case. TfidfTransformer is used to apply the frequency weighting</a:t>
            </a:r>
          </a:p>
        </p:txBody>
      </p:sp>
      <p:graphicFrame>
        <p:nvGraphicFramePr>
          <p:cNvPr id="93" name="Table 77">
            <a:extLst>
              <a:ext uri="{FF2B5EF4-FFF2-40B4-BE49-F238E27FC236}">
                <a16:creationId xmlns:a16="http://schemas.microsoft.com/office/drawing/2014/main" id="{CA29AEAE-B5D3-400A-BB2A-EE318990FF13}"/>
              </a:ext>
            </a:extLst>
          </p:cNvPr>
          <p:cNvGraphicFramePr>
            <a:graphicFrameLocks noGrp="1"/>
          </p:cNvGraphicFramePr>
          <p:nvPr>
            <p:extLst>
              <p:ext uri="{D42A27DB-BD31-4B8C-83A1-F6EECF244321}">
                <p14:modId xmlns:p14="http://schemas.microsoft.com/office/powerpoint/2010/main" val="632773146"/>
              </p:ext>
            </p:extLst>
          </p:nvPr>
        </p:nvGraphicFramePr>
        <p:xfrm>
          <a:off x="27153738" y="28038391"/>
          <a:ext cx="4524457" cy="1737360"/>
        </p:xfrm>
        <a:graphic>
          <a:graphicData uri="http://schemas.openxmlformats.org/drawingml/2006/table">
            <a:tbl>
              <a:tblPr firstRow="1">
                <a:tableStyleId>{BC89EF96-8CEA-46FF-86C4-4CE0E7609802}</a:tableStyleId>
              </a:tblPr>
              <a:tblGrid>
                <a:gridCol w="2256064">
                  <a:extLst>
                    <a:ext uri="{9D8B030D-6E8A-4147-A177-3AD203B41FA5}">
                      <a16:colId xmlns:a16="http://schemas.microsoft.com/office/drawing/2014/main" val="2962044540"/>
                    </a:ext>
                  </a:extLst>
                </a:gridCol>
                <a:gridCol w="2268393">
                  <a:extLst>
                    <a:ext uri="{9D8B030D-6E8A-4147-A177-3AD203B41FA5}">
                      <a16:colId xmlns:a16="http://schemas.microsoft.com/office/drawing/2014/main" val="446954784"/>
                    </a:ext>
                  </a:extLst>
                </a:gridCol>
              </a:tblGrid>
              <a:tr h="370840">
                <a:tc gridSpan="2">
                  <a:txBody>
                    <a:bodyPr/>
                    <a:lstStyle/>
                    <a:p>
                      <a:pPr algn="ctr"/>
                      <a:r>
                        <a:rPr lang="en-US" sz="3200" dirty="0"/>
                        <a:t>Confusion Matrix</a:t>
                      </a:r>
                    </a:p>
                  </a:txBody>
                  <a:tcPr/>
                </a:tc>
                <a:tc hMerge="1">
                  <a:txBody>
                    <a:bodyPr/>
                    <a:lstStyle/>
                    <a:p>
                      <a:endParaRPr lang="en-US" dirty="0"/>
                    </a:p>
                  </a:txBody>
                  <a:tcPr/>
                </a:tc>
                <a:extLst>
                  <a:ext uri="{0D108BD9-81ED-4DB2-BD59-A6C34878D82A}">
                    <a16:rowId xmlns:a16="http://schemas.microsoft.com/office/drawing/2014/main" val="4001444246"/>
                  </a:ext>
                </a:extLst>
              </a:tr>
              <a:tr h="370840">
                <a:tc>
                  <a:txBody>
                    <a:bodyPr/>
                    <a:lstStyle/>
                    <a:p>
                      <a:pPr algn="ctr"/>
                      <a:r>
                        <a:rPr lang="en-US" sz="3200" dirty="0"/>
                        <a:t>129913</a:t>
                      </a:r>
                    </a:p>
                  </a:txBody>
                  <a:tcPr/>
                </a:tc>
                <a:tc>
                  <a:txBody>
                    <a:bodyPr/>
                    <a:lstStyle/>
                    <a:p>
                      <a:pPr algn="ctr"/>
                      <a:r>
                        <a:rPr lang="en-US" sz="3200" dirty="0"/>
                        <a:t>27293</a:t>
                      </a:r>
                    </a:p>
                  </a:txBody>
                  <a:tcPr/>
                </a:tc>
                <a:extLst>
                  <a:ext uri="{0D108BD9-81ED-4DB2-BD59-A6C34878D82A}">
                    <a16:rowId xmlns:a16="http://schemas.microsoft.com/office/drawing/2014/main" val="2739339342"/>
                  </a:ext>
                </a:extLst>
              </a:tr>
              <a:tr h="370840">
                <a:tc>
                  <a:txBody>
                    <a:bodyPr/>
                    <a:lstStyle/>
                    <a:p>
                      <a:pPr algn="ctr"/>
                      <a:r>
                        <a:rPr lang="en-US" sz="3200" dirty="0"/>
                        <a:t>24011</a:t>
                      </a:r>
                    </a:p>
                  </a:txBody>
                  <a:tcPr/>
                </a:tc>
                <a:tc>
                  <a:txBody>
                    <a:bodyPr/>
                    <a:lstStyle/>
                    <a:p>
                      <a:pPr algn="ctr"/>
                      <a:r>
                        <a:rPr lang="en-US" sz="3200" dirty="0"/>
                        <a:t>134506</a:t>
                      </a:r>
                    </a:p>
                  </a:txBody>
                  <a:tcPr/>
                </a:tc>
                <a:extLst>
                  <a:ext uri="{0D108BD9-81ED-4DB2-BD59-A6C34878D82A}">
                    <a16:rowId xmlns:a16="http://schemas.microsoft.com/office/drawing/2014/main" val="2067566232"/>
                  </a:ext>
                </a:extLst>
              </a:tr>
            </a:tbl>
          </a:graphicData>
        </a:graphic>
      </p:graphicFrame>
      <p:graphicFrame>
        <p:nvGraphicFramePr>
          <p:cNvPr id="94" name="Table 84">
            <a:extLst>
              <a:ext uri="{FF2B5EF4-FFF2-40B4-BE49-F238E27FC236}">
                <a16:creationId xmlns:a16="http://schemas.microsoft.com/office/drawing/2014/main" id="{5C2F12E6-161B-4FD1-BCE0-3168A36192D5}"/>
              </a:ext>
            </a:extLst>
          </p:cNvPr>
          <p:cNvGraphicFramePr>
            <a:graphicFrameLocks noGrp="1"/>
          </p:cNvGraphicFramePr>
          <p:nvPr>
            <p:extLst>
              <p:ext uri="{D42A27DB-BD31-4B8C-83A1-F6EECF244321}">
                <p14:modId xmlns:p14="http://schemas.microsoft.com/office/powerpoint/2010/main" val="2283436622"/>
              </p:ext>
            </p:extLst>
          </p:nvPr>
        </p:nvGraphicFramePr>
        <p:xfrm>
          <a:off x="26414161" y="26996222"/>
          <a:ext cx="6034853" cy="701040"/>
        </p:xfrm>
        <a:graphic>
          <a:graphicData uri="http://schemas.openxmlformats.org/drawingml/2006/table">
            <a:tbl>
              <a:tblPr>
                <a:tableStyleId>{BC89EF96-8CEA-46FF-86C4-4CE0E7609802}</a:tableStyleId>
              </a:tblPr>
              <a:tblGrid>
                <a:gridCol w="6034853">
                  <a:extLst>
                    <a:ext uri="{9D8B030D-6E8A-4147-A177-3AD203B41FA5}">
                      <a16:colId xmlns:a16="http://schemas.microsoft.com/office/drawing/2014/main" val="4091859409"/>
                    </a:ext>
                  </a:extLst>
                </a:gridCol>
              </a:tblGrid>
              <a:tr h="370840">
                <a:tc>
                  <a:txBody>
                    <a:bodyPr/>
                    <a:lstStyle/>
                    <a:p>
                      <a:pPr algn="ctr"/>
                      <a:r>
                        <a:rPr lang="en-US" sz="4000" b="0" i="0" kern="1200" dirty="0">
                          <a:solidFill>
                            <a:schemeClr val="tx1"/>
                          </a:solidFill>
                          <a:effectLst/>
                          <a:latin typeface="+mn-lt"/>
                          <a:ea typeface="+mn-ea"/>
                          <a:cs typeface="+mn-cs"/>
                        </a:rPr>
                        <a:t>Accuracy Score: 0.838</a:t>
                      </a:r>
                      <a:endParaRPr lang="en-US" sz="4000" dirty="0"/>
                    </a:p>
                  </a:txBody>
                  <a:tcPr/>
                </a:tc>
                <a:extLst>
                  <a:ext uri="{0D108BD9-81ED-4DB2-BD59-A6C34878D82A}">
                    <a16:rowId xmlns:a16="http://schemas.microsoft.com/office/drawing/2014/main" val="2616470616"/>
                  </a:ext>
                </a:extLst>
              </a:tr>
            </a:tbl>
          </a:graphicData>
        </a:graphic>
      </p:graphicFrame>
      <p:graphicFrame>
        <p:nvGraphicFramePr>
          <p:cNvPr id="95" name="Table 86">
            <a:extLst>
              <a:ext uri="{FF2B5EF4-FFF2-40B4-BE49-F238E27FC236}">
                <a16:creationId xmlns:a16="http://schemas.microsoft.com/office/drawing/2014/main" id="{F8308748-9EC4-4F03-A9B9-71F22A5AAD18}"/>
              </a:ext>
            </a:extLst>
          </p:cNvPr>
          <p:cNvGraphicFramePr>
            <a:graphicFrameLocks noGrp="1"/>
          </p:cNvGraphicFramePr>
          <p:nvPr>
            <p:extLst>
              <p:ext uri="{D42A27DB-BD31-4B8C-83A1-F6EECF244321}">
                <p14:modId xmlns:p14="http://schemas.microsoft.com/office/powerpoint/2010/main" val="2542441136"/>
              </p:ext>
            </p:extLst>
          </p:nvPr>
        </p:nvGraphicFramePr>
        <p:xfrm>
          <a:off x="26258693" y="30084135"/>
          <a:ext cx="6314548" cy="1920240"/>
        </p:xfrm>
        <a:graphic>
          <a:graphicData uri="http://schemas.openxmlformats.org/drawingml/2006/table">
            <a:tbl>
              <a:tblPr firstRow="1">
                <a:tableStyleId>{BC89EF96-8CEA-46FF-86C4-4CE0E7609802}</a:tableStyleId>
              </a:tblPr>
              <a:tblGrid>
                <a:gridCol w="556559">
                  <a:extLst>
                    <a:ext uri="{9D8B030D-6E8A-4147-A177-3AD203B41FA5}">
                      <a16:colId xmlns:a16="http://schemas.microsoft.com/office/drawing/2014/main" val="55609606"/>
                    </a:ext>
                  </a:extLst>
                </a:gridCol>
                <a:gridCol w="1999677">
                  <a:extLst>
                    <a:ext uri="{9D8B030D-6E8A-4147-A177-3AD203B41FA5}">
                      <a16:colId xmlns:a16="http://schemas.microsoft.com/office/drawing/2014/main" val="318201538"/>
                    </a:ext>
                  </a:extLst>
                </a:gridCol>
                <a:gridCol w="1571625">
                  <a:extLst>
                    <a:ext uri="{9D8B030D-6E8A-4147-A177-3AD203B41FA5}">
                      <a16:colId xmlns:a16="http://schemas.microsoft.com/office/drawing/2014/main" val="671742729"/>
                    </a:ext>
                  </a:extLst>
                </a:gridCol>
                <a:gridCol w="2186687">
                  <a:extLst>
                    <a:ext uri="{9D8B030D-6E8A-4147-A177-3AD203B41FA5}">
                      <a16:colId xmlns:a16="http://schemas.microsoft.com/office/drawing/2014/main" val="2926844747"/>
                    </a:ext>
                  </a:extLst>
                </a:gridCol>
              </a:tblGrid>
              <a:tr h="370840">
                <a:tc>
                  <a:txBody>
                    <a:bodyPr/>
                    <a:lstStyle/>
                    <a:p>
                      <a:endParaRPr lang="en-US" sz="3600" dirty="0"/>
                    </a:p>
                  </a:txBody>
                  <a:tcPr/>
                </a:tc>
                <a:tc>
                  <a:txBody>
                    <a:bodyPr/>
                    <a:lstStyle/>
                    <a:p>
                      <a:pPr algn="ctr"/>
                      <a:r>
                        <a:rPr lang="en-US" sz="3600" dirty="0"/>
                        <a:t>Precision</a:t>
                      </a:r>
                    </a:p>
                  </a:txBody>
                  <a:tcPr/>
                </a:tc>
                <a:tc>
                  <a:txBody>
                    <a:bodyPr/>
                    <a:lstStyle/>
                    <a:p>
                      <a:pPr algn="ctr"/>
                      <a:r>
                        <a:rPr lang="en-US" sz="3600" dirty="0"/>
                        <a:t>Recall</a:t>
                      </a:r>
                    </a:p>
                  </a:txBody>
                  <a:tcPr/>
                </a:tc>
                <a:tc>
                  <a:txBody>
                    <a:bodyPr/>
                    <a:lstStyle/>
                    <a:p>
                      <a:pPr algn="ctr"/>
                      <a:r>
                        <a:rPr lang="en-US" sz="3600" dirty="0"/>
                        <a:t>F1-Score</a:t>
                      </a:r>
                    </a:p>
                  </a:txBody>
                  <a:tcPr/>
                </a:tc>
                <a:extLst>
                  <a:ext uri="{0D108BD9-81ED-4DB2-BD59-A6C34878D82A}">
                    <a16:rowId xmlns:a16="http://schemas.microsoft.com/office/drawing/2014/main" val="1978216019"/>
                  </a:ext>
                </a:extLst>
              </a:tr>
              <a:tr h="370840">
                <a:tc>
                  <a:txBody>
                    <a:bodyPr/>
                    <a:lstStyle/>
                    <a:p>
                      <a:r>
                        <a:rPr lang="en-US" sz="3600" dirty="0"/>
                        <a:t>0</a:t>
                      </a:r>
                    </a:p>
                  </a:txBody>
                  <a:tcPr/>
                </a:tc>
                <a:tc>
                  <a:txBody>
                    <a:bodyPr/>
                    <a:lstStyle/>
                    <a:p>
                      <a:pPr algn="r"/>
                      <a:r>
                        <a:rPr lang="en-US" sz="3600" dirty="0"/>
                        <a:t>0.84</a:t>
                      </a:r>
                    </a:p>
                  </a:txBody>
                  <a:tcPr/>
                </a:tc>
                <a:tc>
                  <a:txBody>
                    <a:bodyPr/>
                    <a:lstStyle/>
                    <a:p>
                      <a:pPr algn="r"/>
                      <a:r>
                        <a:rPr lang="en-US" sz="3600" dirty="0"/>
                        <a:t>0.83</a:t>
                      </a:r>
                    </a:p>
                  </a:txBody>
                  <a:tcPr/>
                </a:tc>
                <a:tc>
                  <a:txBody>
                    <a:bodyPr/>
                    <a:lstStyle/>
                    <a:p>
                      <a:pPr algn="r"/>
                      <a:r>
                        <a:rPr lang="en-US" sz="3600" dirty="0"/>
                        <a:t>0.76</a:t>
                      </a:r>
                    </a:p>
                  </a:txBody>
                  <a:tcPr/>
                </a:tc>
                <a:extLst>
                  <a:ext uri="{0D108BD9-81ED-4DB2-BD59-A6C34878D82A}">
                    <a16:rowId xmlns:a16="http://schemas.microsoft.com/office/drawing/2014/main" val="3556330889"/>
                  </a:ext>
                </a:extLst>
              </a:tr>
              <a:tr h="370840">
                <a:tc>
                  <a:txBody>
                    <a:bodyPr/>
                    <a:lstStyle/>
                    <a:p>
                      <a:r>
                        <a:rPr lang="en-US" sz="3600" dirty="0"/>
                        <a:t>1</a:t>
                      </a:r>
                    </a:p>
                  </a:txBody>
                  <a:tcPr/>
                </a:tc>
                <a:tc>
                  <a:txBody>
                    <a:bodyPr/>
                    <a:lstStyle/>
                    <a:p>
                      <a:pPr algn="r"/>
                      <a:r>
                        <a:rPr lang="en-US" sz="3600" dirty="0"/>
                        <a:t>0.83</a:t>
                      </a:r>
                    </a:p>
                  </a:txBody>
                  <a:tcPr/>
                </a:tc>
                <a:tc>
                  <a:txBody>
                    <a:bodyPr/>
                    <a:lstStyle/>
                    <a:p>
                      <a:pPr algn="r"/>
                      <a:r>
                        <a:rPr lang="en-US" sz="3600" dirty="0"/>
                        <a:t>0.85</a:t>
                      </a:r>
                    </a:p>
                  </a:txBody>
                  <a:tcPr/>
                </a:tc>
                <a:tc>
                  <a:txBody>
                    <a:bodyPr/>
                    <a:lstStyle/>
                    <a:p>
                      <a:pPr algn="r"/>
                      <a:r>
                        <a:rPr lang="en-US" sz="3600" dirty="0"/>
                        <a:t>0.75</a:t>
                      </a:r>
                    </a:p>
                  </a:txBody>
                  <a:tcPr/>
                </a:tc>
                <a:extLst>
                  <a:ext uri="{0D108BD9-81ED-4DB2-BD59-A6C34878D82A}">
                    <a16:rowId xmlns:a16="http://schemas.microsoft.com/office/drawing/2014/main" val="3709370839"/>
                  </a:ext>
                </a:extLst>
              </a:tr>
            </a:tbl>
          </a:graphicData>
        </a:graphic>
      </p:graphicFrame>
      <p:sp>
        <p:nvSpPr>
          <p:cNvPr id="96" name="Text Placeholder 2">
            <a:extLst>
              <a:ext uri="{FF2B5EF4-FFF2-40B4-BE49-F238E27FC236}">
                <a16:creationId xmlns:a16="http://schemas.microsoft.com/office/drawing/2014/main" id="{8ABB502E-B7D8-4004-AAF2-417D1386479B}"/>
              </a:ext>
            </a:extLst>
          </p:cNvPr>
          <p:cNvSpPr>
            <a:spLocks noGrp="1"/>
          </p:cNvSpPr>
          <p:nvPr/>
        </p:nvSpPr>
        <p:spPr>
          <a:xfrm>
            <a:off x="26123455" y="21553905"/>
            <a:ext cx="6464695" cy="415496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spcBef>
                <a:spcPts val="0"/>
              </a:spcBef>
            </a:pPr>
            <a:r>
              <a:rPr lang="en-US" sz="3000" b="1" dirty="0">
                <a:solidFill>
                  <a:srgbClr val="000000"/>
                </a:solidFill>
                <a:latin typeface="+mj-lt"/>
                <a:cs typeface="Times New Roman"/>
              </a:rPr>
              <a:t>sklearn.svm.LinearSVC</a:t>
            </a:r>
          </a:p>
          <a:p>
            <a:pPr>
              <a:spcBef>
                <a:spcPts val="0"/>
              </a:spcBef>
            </a:pPr>
            <a:endParaRPr lang="en-US" sz="3000" dirty="0">
              <a:solidFill>
                <a:srgbClr val="000000"/>
              </a:solidFill>
              <a:latin typeface="+mj-lt"/>
              <a:cs typeface="Times New Roman"/>
            </a:endParaRPr>
          </a:p>
          <a:p>
            <a:pPr>
              <a:spcBef>
                <a:spcPts val="0"/>
              </a:spcBef>
            </a:pPr>
            <a:r>
              <a:rPr lang="en-US" sz="3000" dirty="0">
                <a:solidFill>
                  <a:srgbClr val="000000"/>
                </a:solidFill>
                <a:latin typeface="+mj-lt"/>
                <a:cs typeface="Times New Roman"/>
              </a:rPr>
              <a:t>The SVC analysis uses sklearn LinearSVC. The tweets are cleaned using regular expressions and stemmed to remove suffixes. Words with count lower than 5 and stopwords were ignored.</a:t>
            </a:r>
          </a:p>
        </p:txBody>
      </p:sp>
      <p:sp>
        <p:nvSpPr>
          <p:cNvPr id="97" name="Text Placeholder 2">
            <a:extLst>
              <a:ext uri="{FF2B5EF4-FFF2-40B4-BE49-F238E27FC236}">
                <a16:creationId xmlns:a16="http://schemas.microsoft.com/office/drawing/2014/main" id="{66F688B8-F46C-4154-AB33-984A6D6006C5}"/>
              </a:ext>
            </a:extLst>
          </p:cNvPr>
          <p:cNvSpPr>
            <a:spLocks noGrp="1"/>
          </p:cNvSpPr>
          <p:nvPr/>
        </p:nvSpPr>
        <p:spPr>
          <a:xfrm>
            <a:off x="22415034" y="9099025"/>
            <a:ext cx="10275288" cy="629939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most frequent words in the dataset are: </a:t>
            </a:r>
          </a:p>
          <a:p>
            <a:pPr algn="ctr">
              <a:lnSpc>
                <a:spcPct val="150000"/>
              </a:lnSpc>
            </a:pPr>
            <a:r>
              <a:rPr lang="en-US" sz="3000" dirty="0">
                <a:solidFill>
                  <a:srgbClr val="0070C0"/>
                </a:solidFill>
                <a:latin typeface="+mj-lt"/>
                <a:cs typeface="Times New Roman"/>
              </a:rPr>
              <a:t>[</a:t>
            </a:r>
            <a:r>
              <a:rPr lang="en-US" sz="3000" dirty="0" err="1">
                <a:solidFill>
                  <a:srgbClr val="0070C0"/>
                </a:solidFill>
                <a:latin typeface="+mj-lt"/>
                <a:cs typeface="Times New Roman"/>
              </a:rPr>
              <a:t>i</a:t>
            </a:r>
            <a:r>
              <a:rPr lang="en-US" sz="3000" dirty="0">
                <a:solidFill>
                  <a:srgbClr val="0070C0"/>
                </a:solidFill>
                <a:latin typeface="+mj-lt"/>
                <a:cs typeface="Times New Roman"/>
              </a:rPr>
              <a:t>, to, the, a, my, and, you, is, for, in]</a:t>
            </a:r>
          </a:p>
          <a:p>
            <a:pPr>
              <a:lnSpc>
                <a:spcPct val="150000"/>
              </a:lnSpc>
            </a:pPr>
            <a:r>
              <a:rPr lang="en-US" sz="3000" dirty="0">
                <a:solidFill>
                  <a:srgbClr val="000000"/>
                </a:solidFill>
                <a:latin typeface="+mj-lt"/>
                <a:cs typeface="Times New Roman"/>
              </a:rPr>
              <a:t>These common words are not particularly useful in classifying a tweet and will be removed using NLTK stopwords list in preprocessing.</a:t>
            </a:r>
          </a:p>
          <a:p>
            <a:pPr>
              <a:lnSpc>
                <a:spcPct val="150000"/>
              </a:lnSpc>
            </a:pPr>
            <a:r>
              <a:rPr lang="en-US" sz="3000" dirty="0">
                <a:solidFill>
                  <a:srgbClr val="000000"/>
                </a:solidFill>
                <a:latin typeface="+mj-lt"/>
                <a:cs typeface="Times New Roman"/>
              </a:rPr>
              <a:t>The mean number of words per tweet is 13.27 with the most common 7 words appearing 89024 times.</a:t>
            </a:r>
          </a:p>
          <a:p>
            <a:pPr>
              <a:lnSpc>
                <a:spcPct val="150000"/>
              </a:lnSpc>
            </a:pPr>
            <a:endParaRPr lang="en-US" sz="3000" dirty="0">
              <a:solidFill>
                <a:srgbClr val="000000"/>
              </a:solidFill>
              <a:latin typeface="+mj-lt"/>
              <a:cs typeface="Times New Roman"/>
            </a:endParaRPr>
          </a:p>
        </p:txBody>
      </p:sp>
      <p:pic>
        <p:nvPicPr>
          <p:cNvPr id="1026" name="Picture 2">
            <a:extLst>
              <a:ext uri="{FF2B5EF4-FFF2-40B4-BE49-F238E27FC236}">
                <a16:creationId xmlns:a16="http://schemas.microsoft.com/office/drawing/2014/main" id="{078C03B8-8A60-4F47-8D83-380119E594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7869" y="30664595"/>
            <a:ext cx="2862853" cy="1550281"/>
          </a:xfrm>
          <a:prstGeom prst="rect">
            <a:avLst/>
          </a:prstGeom>
          <a:noFill/>
          <a:extLst>
            <a:ext uri="{909E8E84-426E-40DD-AFC4-6F175D3DCCD1}">
              <a14:hiddenFill xmlns:a14="http://schemas.microsoft.com/office/drawing/2010/main">
                <a:solidFill>
                  <a:srgbClr val="FFFFFF"/>
                </a:solidFill>
              </a14:hiddenFill>
            </a:ext>
          </a:extLst>
        </p:spPr>
      </p:pic>
      <p:pic>
        <p:nvPicPr>
          <p:cNvPr id="101" name="Graphic 100">
            <a:extLst>
              <a:ext uri="{FF2B5EF4-FFF2-40B4-BE49-F238E27FC236}">
                <a16:creationId xmlns:a16="http://schemas.microsoft.com/office/drawing/2014/main" id="{38EDFB47-D672-4870-BE95-6E6974AE71A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64770" y="31085717"/>
            <a:ext cx="4886928" cy="1172863"/>
          </a:xfrm>
          <a:prstGeom prst="rect">
            <a:avLst/>
          </a:prstGeom>
        </p:spPr>
      </p:pic>
      <p:pic>
        <p:nvPicPr>
          <p:cNvPr id="1030" name="Picture 6" descr="Image result for pysimplegui">
            <a:extLst>
              <a:ext uri="{FF2B5EF4-FFF2-40B4-BE49-F238E27FC236}">
                <a16:creationId xmlns:a16="http://schemas.microsoft.com/office/drawing/2014/main" id="{A5C589A9-3915-491E-B998-F8CE620AF41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63098" y="28315638"/>
            <a:ext cx="3040142" cy="22740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hon logo">
            <a:extLst>
              <a:ext uri="{FF2B5EF4-FFF2-40B4-BE49-F238E27FC236}">
                <a16:creationId xmlns:a16="http://schemas.microsoft.com/office/drawing/2014/main" id="{D25CF2B0-1A08-4C73-BF05-89E0CB49B96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05878" y="28021225"/>
            <a:ext cx="2862853" cy="2862853"/>
          </a:xfrm>
          <a:prstGeom prst="rect">
            <a:avLst/>
          </a:prstGeom>
          <a:noFill/>
          <a:extLst>
            <a:ext uri="{909E8E84-426E-40DD-AFC4-6F175D3DCCD1}">
              <a14:hiddenFill xmlns:a14="http://schemas.microsoft.com/office/drawing/2010/main">
                <a:solidFill>
                  <a:srgbClr val="FFFFFF"/>
                </a:solidFill>
              </a14:hiddenFill>
            </a:ext>
          </a:extLst>
        </p:spPr>
      </p:pic>
      <p:sp>
        <p:nvSpPr>
          <p:cNvPr id="106" name="Text Placeholder 2">
            <a:extLst>
              <a:ext uri="{FF2B5EF4-FFF2-40B4-BE49-F238E27FC236}">
                <a16:creationId xmlns:a16="http://schemas.microsoft.com/office/drawing/2014/main" id="{5F7784A1-7893-4DA1-BB25-B79F8AE37EB4}"/>
              </a:ext>
            </a:extLst>
          </p:cNvPr>
          <p:cNvSpPr>
            <a:spLocks noGrp="1"/>
          </p:cNvSpPr>
          <p:nvPr/>
        </p:nvSpPr>
        <p:spPr>
          <a:xfrm>
            <a:off x="22261170" y="6435735"/>
            <a:ext cx="3746217" cy="246757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r">
              <a:lnSpc>
                <a:spcPct val="150000"/>
              </a:lnSpc>
            </a:pPr>
            <a:r>
              <a:rPr lang="en-US" sz="3000" i="1" dirty="0">
                <a:solidFill>
                  <a:srgbClr val="000000"/>
                </a:solidFill>
                <a:latin typeface="+mj-lt"/>
                <a:cs typeface="Times New Roman"/>
              </a:rPr>
              <a:t>Word cloud of the most frequent words.</a:t>
            </a:r>
          </a:p>
        </p:txBody>
      </p:sp>
      <p:sp>
        <p:nvSpPr>
          <p:cNvPr id="108" name="TextBox 107">
            <a:extLst>
              <a:ext uri="{FF2B5EF4-FFF2-40B4-BE49-F238E27FC236}">
                <a16:creationId xmlns:a16="http://schemas.microsoft.com/office/drawing/2014/main" id="{02D53520-FB3A-4C3F-84E8-C1E6B92A3FF6}"/>
              </a:ext>
            </a:extLst>
          </p:cNvPr>
          <p:cNvSpPr txBox="1"/>
          <p:nvPr/>
        </p:nvSpPr>
        <p:spPr>
          <a:xfrm>
            <a:off x="26580778" y="20125397"/>
            <a:ext cx="4177581" cy="1569660"/>
          </a:xfrm>
          <a:prstGeom prst="rect">
            <a:avLst/>
          </a:prstGeom>
          <a:noFill/>
        </p:spPr>
        <p:txBody>
          <a:bodyPr wrap="square" rtlCol="0">
            <a:spAutoFit/>
          </a:bodyPr>
          <a:lstStyle/>
          <a:p>
            <a:pPr algn="ctr"/>
            <a:r>
              <a:rPr lang="en-US" sz="4800" dirty="0"/>
              <a:t>Support Vector Classifier</a:t>
            </a:r>
          </a:p>
        </p:txBody>
      </p:sp>
      <p:sp>
        <p:nvSpPr>
          <p:cNvPr id="109" name="TextBox 108">
            <a:extLst>
              <a:ext uri="{FF2B5EF4-FFF2-40B4-BE49-F238E27FC236}">
                <a16:creationId xmlns:a16="http://schemas.microsoft.com/office/drawing/2014/main" id="{64AE47DD-99ED-470F-B8D2-191501B6D7DD}"/>
              </a:ext>
            </a:extLst>
          </p:cNvPr>
          <p:cNvSpPr txBox="1"/>
          <p:nvPr/>
        </p:nvSpPr>
        <p:spPr>
          <a:xfrm>
            <a:off x="18646502" y="20119127"/>
            <a:ext cx="6342581" cy="1569660"/>
          </a:xfrm>
          <a:prstGeom prst="rect">
            <a:avLst/>
          </a:prstGeom>
          <a:noFill/>
        </p:spPr>
        <p:txBody>
          <a:bodyPr wrap="square" rtlCol="0">
            <a:spAutoFit/>
          </a:bodyPr>
          <a:lstStyle/>
          <a:p>
            <a:pPr algn="ctr"/>
            <a:r>
              <a:rPr lang="en-US" sz="4800" dirty="0"/>
              <a:t>Stochastic Gradient Descent</a:t>
            </a:r>
          </a:p>
        </p:txBody>
      </p:sp>
      <p:sp>
        <p:nvSpPr>
          <p:cNvPr id="110" name="Text Placeholder 11">
            <a:extLst>
              <a:ext uri="{FF2B5EF4-FFF2-40B4-BE49-F238E27FC236}">
                <a16:creationId xmlns:a16="http://schemas.microsoft.com/office/drawing/2014/main" id="{A6B6EE06-6EAB-44A0-AE3F-3C42026682C5}"/>
              </a:ext>
            </a:extLst>
          </p:cNvPr>
          <p:cNvSpPr>
            <a:spLocks noGrp="1"/>
          </p:cNvSpPr>
          <p:nvPr/>
        </p:nvSpPr>
        <p:spPr>
          <a:xfrm>
            <a:off x="33367286" y="12535838"/>
            <a:ext cx="10201275" cy="800211"/>
          </a:xfrm>
          <a:prstGeom prst="rect">
            <a:avLst/>
          </a:prstGeom>
          <a:gradFill>
            <a:gsLst>
              <a:gs pos="0">
                <a:schemeClr val="accent2">
                  <a:tint val="100000"/>
                  <a:shade val="100000"/>
                  <a:satMod val="130000"/>
                </a:schemeClr>
              </a:gs>
              <a:gs pos="100000">
                <a:schemeClr val="accent2">
                  <a:tint val="50000"/>
                  <a:shade val="100000"/>
                  <a:satMod val="350000"/>
                </a:schemeClr>
              </a:gs>
              <a:gs pos="71000">
                <a:schemeClr val="accent2">
                  <a:lumMod val="60000"/>
                  <a:lumOff val="40000"/>
                </a:schemeClr>
              </a:gs>
            </a:gsLst>
            <a:lin ang="5400000" scaled="0"/>
          </a:gradFill>
          <a:ln>
            <a:noFill/>
          </a:ln>
        </p:spPr>
        <p:style>
          <a:lnRef idx="1">
            <a:schemeClr val="accent2"/>
          </a:lnRef>
          <a:fillRef idx="3">
            <a:schemeClr val="accent2"/>
          </a:fillRef>
          <a:effectRef idx="2">
            <a:schemeClr val="accent2"/>
          </a:effectRef>
          <a:fontRef idx="minor">
            <a:schemeClr val="lt1"/>
          </a:fontRef>
        </p:style>
        <p:txBody>
          <a:bodyPr wrap="square" lIns="91436" tIns="91436" rIns="91436" bIns="91436" anchor="ctr" anchorCtr="0">
            <a:spAutoFit/>
          </a:bodyPr>
          <a:lstStyle>
            <a:lvl1pPr marL="1645838" indent="-1645838" algn="ctr" defTabSz="4388900" rtl="0" eaLnBrk="1" latinLnBrk="0" hangingPunct="1">
              <a:spcBef>
                <a:spcPct val="20000"/>
              </a:spcBef>
              <a:buFont typeface="Arial" pitchFamily="34" charset="0"/>
              <a:buNone/>
              <a:defRPr sz="3700" b="1" kern="1200" baseline="0">
                <a:solidFill>
                  <a:schemeClr val="bg2"/>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spc="1200" dirty="0">
                <a:solidFill>
                  <a:schemeClr val="bg1"/>
                </a:solidFill>
                <a:latin typeface="+mj-lt"/>
              </a:rPr>
              <a:t>CONCLUSIONS</a:t>
            </a:r>
          </a:p>
        </p:txBody>
      </p:sp>
      <p:sp>
        <p:nvSpPr>
          <p:cNvPr id="111" name="Text Placeholder 2">
            <a:extLst>
              <a:ext uri="{FF2B5EF4-FFF2-40B4-BE49-F238E27FC236}">
                <a16:creationId xmlns:a16="http://schemas.microsoft.com/office/drawing/2014/main" id="{FC0B3002-FD5D-46EF-BACA-A6018C3FC7AB}"/>
              </a:ext>
            </a:extLst>
          </p:cNvPr>
          <p:cNvSpPr>
            <a:spLocks noGrp="1"/>
          </p:cNvSpPr>
          <p:nvPr/>
        </p:nvSpPr>
        <p:spPr>
          <a:xfrm>
            <a:off x="33285960" y="6437481"/>
            <a:ext cx="9993283" cy="532989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data contained errant punctuation, individual characters, and other items like </a:t>
            </a:r>
            <a:r>
              <a:rPr lang="en-US" sz="3000" dirty="0" err="1">
                <a:solidFill>
                  <a:srgbClr val="000000"/>
                </a:solidFill>
                <a:latin typeface="+mj-lt"/>
                <a:cs typeface="Times New Roman"/>
              </a:rPr>
              <a:t>urls</a:t>
            </a:r>
            <a:r>
              <a:rPr lang="en-US" sz="3000" dirty="0">
                <a:solidFill>
                  <a:srgbClr val="000000"/>
                </a:solidFill>
                <a:latin typeface="+mj-lt"/>
                <a:cs typeface="Times New Roman"/>
              </a:rPr>
              <a:t>, @usernames, hashtags, emoji’s, etc.  These were removed using regular expression checks prior to the sklearn preprocessing.  </a:t>
            </a:r>
          </a:p>
          <a:p>
            <a:pPr>
              <a:lnSpc>
                <a:spcPct val="150000"/>
              </a:lnSpc>
            </a:pPr>
            <a:r>
              <a:rPr lang="en-US" sz="3000" dirty="0">
                <a:solidFill>
                  <a:srgbClr val="000000"/>
                </a:solidFill>
                <a:latin typeface="+mj-lt"/>
                <a:cs typeface="Times New Roman"/>
              </a:rPr>
              <a:t>The tweets were then run through a feature extractor where additional cleaning (</a:t>
            </a:r>
            <a:r>
              <a:rPr lang="en-US" sz="3000" dirty="0" err="1">
                <a:solidFill>
                  <a:srgbClr val="000000"/>
                </a:solidFill>
                <a:latin typeface="+mj-lt"/>
                <a:cs typeface="Times New Roman"/>
              </a:rPr>
              <a:t>ie</a:t>
            </a:r>
            <a:r>
              <a:rPr lang="en-US" sz="3000" dirty="0">
                <a:solidFill>
                  <a:srgbClr val="000000"/>
                </a:solidFill>
                <a:latin typeface="+mj-lt"/>
                <a:cs typeface="Times New Roman"/>
              </a:rPr>
              <a:t>. removal of stopwords) occurred and the tweets were converted to a matrix of TF-IDF features.</a:t>
            </a:r>
          </a:p>
        </p:txBody>
      </p:sp>
      <p:sp>
        <p:nvSpPr>
          <p:cNvPr id="112" name="Text Placeholder 2">
            <a:extLst>
              <a:ext uri="{FF2B5EF4-FFF2-40B4-BE49-F238E27FC236}">
                <a16:creationId xmlns:a16="http://schemas.microsoft.com/office/drawing/2014/main" id="{C793060C-91A9-4A1A-BE31-2081CFED8430}"/>
              </a:ext>
            </a:extLst>
          </p:cNvPr>
          <p:cNvSpPr>
            <a:spLocks noGrp="1"/>
          </p:cNvSpPr>
          <p:nvPr/>
        </p:nvSpPr>
        <p:spPr>
          <a:xfrm>
            <a:off x="33367289" y="13902782"/>
            <a:ext cx="9993283" cy="454506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50000"/>
              </a:lnSpc>
            </a:pPr>
            <a:r>
              <a:rPr lang="en-US" sz="3000" dirty="0">
                <a:solidFill>
                  <a:srgbClr val="000000"/>
                </a:solidFill>
                <a:latin typeface="+mj-lt"/>
                <a:cs typeface="Times New Roman"/>
              </a:rPr>
              <a:t>The project was able to correctly classify short text phrases but could benefit from an additional category for ‘neutral’ tweets. Sentiment analysis could provide insights into changing opinions over time or be used as a tool for writing communications.  Below is a small implementation of the models where a user can test the sentiment of their tweet.</a:t>
            </a:r>
          </a:p>
        </p:txBody>
      </p:sp>
      <p:sp>
        <p:nvSpPr>
          <p:cNvPr id="103" name="Star: 5 Points 102">
            <a:extLst>
              <a:ext uri="{FF2B5EF4-FFF2-40B4-BE49-F238E27FC236}">
                <a16:creationId xmlns:a16="http://schemas.microsoft.com/office/drawing/2014/main" id="{0441A799-9626-4589-93B5-308BA6A88D0B}"/>
              </a:ext>
            </a:extLst>
          </p:cNvPr>
          <p:cNvSpPr/>
          <p:nvPr/>
        </p:nvSpPr>
        <p:spPr>
          <a:xfrm rot="1967912">
            <a:off x="31129574" y="25263338"/>
            <a:ext cx="2389101" cy="2073709"/>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565</TotalTime>
  <Words>909</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North Florida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Boyles Michael</dc:creator>
  <cp:lastModifiedBy>Charlotte Morrison</cp:lastModifiedBy>
  <cp:revision>75</cp:revision>
  <dcterms:created xsi:type="dcterms:W3CDTF">2011-08-09T19:17:56Z</dcterms:created>
  <dcterms:modified xsi:type="dcterms:W3CDTF">2019-11-15T01:14:06Z</dcterms:modified>
</cp:coreProperties>
</file>