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473" r:id="rId2"/>
    <p:sldId id="539" r:id="rId3"/>
    <p:sldId id="540" r:id="rId4"/>
    <p:sldId id="541" r:id="rId5"/>
    <p:sldId id="487" r:id="rId6"/>
    <p:sldId id="533" r:id="rId7"/>
    <p:sldId id="535" r:id="rId8"/>
    <p:sldId id="489" r:id="rId9"/>
    <p:sldId id="490" r:id="rId10"/>
    <p:sldId id="491" r:id="rId11"/>
    <p:sldId id="492" r:id="rId12"/>
    <p:sldId id="493" r:id="rId13"/>
    <p:sldId id="499" r:id="rId14"/>
    <p:sldId id="494" r:id="rId15"/>
    <p:sldId id="507" r:id="rId16"/>
    <p:sldId id="508" r:id="rId17"/>
    <p:sldId id="509" r:id="rId18"/>
    <p:sldId id="510" r:id="rId19"/>
    <p:sldId id="57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2" r:id="rId31"/>
    <p:sldId id="523" r:id="rId32"/>
    <p:sldId id="524" r:id="rId33"/>
    <p:sldId id="639" r:id="rId34"/>
    <p:sldId id="640" r:id="rId35"/>
    <p:sldId id="500" r:id="rId36"/>
    <p:sldId id="554" r:id="rId37"/>
    <p:sldId id="552" r:id="rId38"/>
    <p:sldId id="553" r:id="rId39"/>
    <p:sldId id="555" r:id="rId40"/>
    <p:sldId id="556" r:id="rId41"/>
    <p:sldId id="557" r:id="rId42"/>
    <p:sldId id="569" r:id="rId43"/>
    <p:sldId id="536" r:id="rId44"/>
    <p:sldId id="537" r:id="rId45"/>
    <p:sldId id="538" r:id="rId46"/>
    <p:sldId id="564" r:id="rId47"/>
    <p:sldId id="565" r:id="rId48"/>
    <p:sldId id="566" r:id="rId49"/>
    <p:sldId id="567" r:id="rId50"/>
    <p:sldId id="568" r:id="rId51"/>
    <p:sldId id="387" r:id="rId52"/>
    <p:sldId id="571" r:id="rId53"/>
    <p:sldId id="574" r:id="rId54"/>
    <p:sldId id="572" r:id="rId55"/>
    <p:sldId id="575" r:id="rId56"/>
    <p:sldId id="573" r:id="rId57"/>
    <p:sldId id="607" r:id="rId58"/>
    <p:sldId id="608" r:id="rId59"/>
    <p:sldId id="609" r:id="rId60"/>
    <p:sldId id="610" r:id="rId61"/>
    <p:sldId id="611" r:id="rId62"/>
    <p:sldId id="641" r:id="rId63"/>
    <p:sldId id="615" r:id="rId64"/>
    <p:sldId id="616" r:id="rId65"/>
    <p:sldId id="617" r:id="rId66"/>
    <p:sldId id="618" r:id="rId67"/>
    <p:sldId id="619" r:id="rId68"/>
    <p:sldId id="620" r:id="rId69"/>
    <p:sldId id="621" r:id="rId70"/>
    <p:sldId id="622" r:id="rId71"/>
    <p:sldId id="630" r:id="rId72"/>
    <p:sldId id="631" r:id="rId73"/>
    <p:sldId id="632" r:id="rId74"/>
    <p:sldId id="633" r:id="rId75"/>
    <p:sldId id="634" r:id="rId76"/>
    <p:sldId id="635" r:id="rId77"/>
    <p:sldId id="636" r:id="rId78"/>
    <p:sldId id="637" r:id="rId79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9656637-8C56-4B94-A8F0-C0BCBB659E3C}">
          <p14:sldIdLst>
            <p14:sldId id="473"/>
            <p14:sldId id="539"/>
            <p14:sldId id="540"/>
            <p14:sldId id="541"/>
            <p14:sldId id="487"/>
            <p14:sldId id="533"/>
            <p14:sldId id="535"/>
            <p14:sldId id="489"/>
            <p14:sldId id="490"/>
            <p14:sldId id="491"/>
            <p14:sldId id="492"/>
            <p14:sldId id="493"/>
            <p14:sldId id="499"/>
            <p14:sldId id="494"/>
            <p14:sldId id="507"/>
            <p14:sldId id="508"/>
            <p14:sldId id="509"/>
            <p14:sldId id="510"/>
            <p14:sldId id="570"/>
          </p14:sldIdLst>
        </p14:section>
        <p14:section name="Selection statement" id="{97F60144-51DE-4801-8324-AC30BAB4C785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Loop statement" id="{B32D138E-BCC4-47D9-8A24-9A309AC3F508}">
          <p14:sldIdLst>
            <p14:sldId id="519"/>
            <p14:sldId id="520"/>
            <p14:sldId id="522"/>
            <p14:sldId id="523"/>
            <p14:sldId id="524"/>
            <p14:sldId id="639"/>
            <p14:sldId id="640"/>
          </p14:sldIdLst>
        </p14:section>
        <p14:section name="Operator" id="{8F4DB3D5-E938-4B89-8383-AA6396D1E07F}">
          <p14:sldIdLst>
            <p14:sldId id="500"/>
            <p14:sldId id="554"/>
            <p14:sldId id="552"/>
            <p14:sldId id="553"/>
            <p14:sldId id="555"/>
            <p14:sldId id="556"/>
            <p14:sldId id="557"/>
            <p14:sldId id="569"/>
            <p14:sldId id="536"/>
            <p14:sldId id="537"/>
            <p14:sldId id="538"/>
            <p14:sldId id="564"/>
            <p14:sldId id="565"/>
            <p14:sldId id="566"/>
            <p14:sldId id="567"/>
            <p14:sldId id="568"/>
          </p14:sldIdLst>
        </p14:section>
        <p14:section name="Data type" id="{08F41A50-AA2C-49AD-AF0D-6089C50CC522}">
          <p14:sldIdLst>
            <p14:sldId id="387"/>
            <p14:sldId id="571"/>
            <p14:sldId id="574"/>
            <p14:sldId id="572"/>
            <p14:sldId id="575"/>
            <p14:sldId id="573"/>
            <p14:sldId id="607"/>
          </p14:sldIdLst>
        </p14:section>
        <p14:section name="Numerical technique" id="{C31397C2-B5C6-49C7-BB3E-3DEBA99D89BE}">
          <p14:sldIdLst>
            <p14:sldId id="608"/>
            <p14:sldId id="609"/>
            <p14:sldId id="610"/>
            <p14:sldId id="611"/>
            <p14:sldId id="641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1" autoAdjust="0"/>
    <p:restoredTop sz="79624" autoAdjust="0"/>
  </p:normalViewPr>
  <p:slideViewPr>
    <p:cSldViewPr snapToGrid="0">
      <p:cViewPr>
        <p:scale>
          <a:sx n="150" d="100"/>
          <a:sy n="150" d="100"/>
        </p:scale>
        <p:origin x="3366" y="7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2180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6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7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9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x1 = 10.3</a:t>
            </a:r>
          </a:p>
          <a:p>
            <a:r>
              <a:rPr lang="en-US" dirty="0" smtClean="0"/>
              <a:t>x2 = 12.7</a:t>
            </a:r>
          </a:p>
          <a:p>
            <a:r>
              <a:rPr lang="en-US" dirty="0" smtClean="0"/>
              <a:t>x3</a:t>
            </a:r>
            <a:r>
              <a:rPr lang="en-US" baseline="0" dirty="0" smtClean="0"/>
              <a:t> = -1.3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x1_ce = 11</a:t>
            </a:r>
          </a:p>
          <a:p>
            <a:r>
              <a:rPr lang="en-US" baseline="0" dirty="0" smtClean="0"/>
              <a:t>x1_fi = 10</a:t>
            </a:r>
          </a:p>
          <a:p>
            <a:r>
              <a:rPr lang="en-US" baseline="0" dirty="0" smtClean="0"/>
              <a:t>x1_fl = 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x2_ce =13</a:t>
            </a:r>
          </a:p>
          <a:p>
            <a:r>
              <a:rPr lang="en-US" baseline="0" dirty="0" smtClean="0"/>
              <a:t>x2_fi = 12</a:t>
            </a:r>
          </a:p>
          <a:p>
            <a:r>
              <a:rPr lang="en-US" baseline="0" dirty="0" smtClean="0"/>
              <a:t>x2_fl = 12</a:t>
            </a:r>
          </a:p>
          <a:p>
            <a:endParaRPr lang="en-US" baseline="0" dirty="0" smtClean="0"/>
          </a:p>
          <a:p>
            <a:r>
              <a:rPr lang="en-US" baseline="0" dirty="0" smtClean="0"/>
              <a:t>x3_ce = -1</a:t>
            </a:r>
          </a:p>
          <a:p>
            <a:r>
              <a:rPr lang="en-US" baseline="0" dirty="0" smtClean="0"/>
              <a:t>x3_fi = -1</a:t>
            </a:r>
          </a:p>
          <a:p>
            <a:r>
              <a:rPr lang="en-US" baseline="0" dirty="0" smtClean="0"/>
              <a:t>x3_fl = -2</a:t>
            </a:r>
          </a:p>
          <a:p>
            <a:r>
              <a:rPr lang="en-US" baseline="0" dirty="0" smtClean="0"/>
              <a:t>x3_ro = -1</a:t>
            </a:r>
          </a:p>
        </p:txBody>
      </p:sp>
    </p:spTree>
    <p:extLst>
      <p:ext uri="{BB962C8B-B14F-4D97-AF65-F5344CB8AC3E}">
        <p14:creationId xmlns:p14="http://schemas.microsoft.com/office/powerpoint/2010/main" val="11854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5964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7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5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6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9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 smtClean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smtClean="0"/>
              <a:t>Edit Master text styles</a:t>
            </a:r>
            <a:endParaRPr lang="en-US" sz="1440" dirty="0" smtClean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athsisfun.com/algebra/line-equation-point-slo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3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7664" r="1652"/>
          <a:stretch/>
        </p:blipFill>
        <p:spPr>
          <a:xfrm>
            <a:off x="56667" y="2469931"/>
            <a:ext cx="6744665" cy="1821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002" y="1165761"/>
            <a:ext cx="35221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latin typeface="Impact" panose="020B0806030902050204" pitchFamily="34" charset="0"/>
                <a:cs typeface="Arial" pitchFamily="34" charset="0"/>
              </a:rPr>
              <a:t>MATLAB Tutorial</a:t>
            </a:r>
          </a:p>
        </p:txBody>
      </p:sp>
    </p:spTree>
    <p:extLst>
      <p:ext uri="{BB962C8B-B14F-4D97-AF65-F5344CB8AC3E}">
        <p14:creationId xmlns:p14="http://schemas.microsoft.com/office/powerpoint/2010/main" val="2193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Logical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113335" y="467546"/>
            <a:ext cx="6631330" cy="33797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 smtClean="0"/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z="1600" dirty="0" smtClean="0"/>
              <a:t>	or for scalars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z="1600" dirty="0" smtClean="0"/>
              <a:t>	and for scalars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altLang="en-US" sz="1600" dirty="0" smtClean="0"/>
              <a:t>	not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Also,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1600" dirty="0" smtClean="0"/>
              <a:t> function which returns true if only one of the arguments is true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Note that the logical operators are commutative </a:t>
            </a:r>
            <a:endParaRPr lang="en-US" altLang="en-US" sz="1600" dirty="0" smtClean="0"/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(e.g</a:t>
            </a:r>
            <a:r>
              <a:rPr lang="en-US" altLang="en-US" sz="1600" dirty="0"/>
              <a:t>.,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x|| y</a:t>
            </a:r>
            <a:r>
              <a:rPr lang="en-US" altLang="en-US" sz="1600" dirty="0"/>
              <a:t> is equivalent to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|| x</a:t>
            </a:r>
            <a:r>
              <a:rPr lang="en-US" alt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1600" u="sng" dirty="0" smtClean="0">
                <a:solidFill>
                  <a:srgbClr val="FF0000"/>
                </a:solidFill>
              </a:rPr>
              <a:t>The </a:t>
            </a:r>
            <a:r>
              <a:rPr lang="en-US" altLang="en-US" sz="1600" u="sng" dirty="0">
                <a:solidFill>
                  <a:srgbClr val="FF0000"/>
                </a:solidFill>
              </a:rPr>
              <a:t>resulting type is </a:t>
            </a:r>
            <a:r>
              <a:rPr lang="en-US" altLang="en-US" sz="1600" b="1" u="sng" dirty="0">
                <a:solidFill>
                  <a:srgbClr val="FF0000"/>
                </a:solidFill>
              </a:rPr>
              <a:t>logical</a:t>
            </a:r>
            <a:r>
              <a:rPr lang="en-US" altLang="en-US" sz="1600" u="sng" dirty="0">
                <a:solidFill>
                  <a:srgbClr val="FF0000"/>
                </a:solidFill>
              </a:rPr>
              <a:t> 1 for true or 0 for </a:t>
            </a:r>
            <a:r>
              <a:rPr lang="en-US" altLang="en-US" sz="1600" u="sng" dirty="0" smtClean="0">
                <a:solidFill>
                  <a:srgbClr val="FF0000"/>
                </a:solidFill>
              </a:rPr>
              <a:t>false</a:t>
            </a:r>
          </a:p>
          <a:p>
            <a:pPr>
              <a:lnSpc>
                <a:spcPct val="80000"/>
              </a:lnSpc>
            </a:pPr>
            <a:endParaRPr lang="en-US" altLang="en-US" sz="1600" u="sng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3039" y="2690828"/>
          <a:ext cx="1600350" cy="12106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00175">
                  <a:extLst>
                    <a:ext uri="{9D8B030D-6E8A-4147-A177-3AD203B41FA5}">
                      <a16:colId xmlns:a16="http://schemas.microsoft.com/office/drawing/2014/main" val="1653754478"/>
                    </a:ext>
                  </a:extLst>
                </a:gridCol>
                <a:gridCol w="800175">
                  <a:extLst>
                    <a:ext uri="{9D8B030D-6E8A-4147-A177-3AD203B41FA5}">
                      <a16:colId xmlns:a16="http://schemas.microsoft.com/office/drawing/2014/main" val="2931236107"/>
                    </a:ext>
                  </a:extLst>
                </a:gridCol>
              </a:tblGrid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3746806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423444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209049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3067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4873" y="2690828"/>
          <a:ext cx="4096712" cy="12106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24178">
                  <a:extLst>
                    <a:ext uri="{9D8B030D-6E8A-4147-A177-3AD203B41FA5}">
                      <a16:colId xmlns:a16="http://schemas.microsoft.com/office/drawing/2014/main" val="1559193910"/>
                    </a:ext>
                  </a:extLst>
                </a:gridCol>
                <a:gridCol w="1024178">
                  <a:extLst>
                    <a:ext uri="{9D8B030D-6E8A-4147-A177-3AD203B41FA5}">
                      <a16:colId xmlns:a16="http://schemas.microsoft.com/office/drawing/2014/main" val="2396281936"/>
                    </a:ext>
                  </a:extLst>
                </a:gridCol>
                <a:gridCol w="1024178">
                  <a:extLst>
                    <a:ext uri="{9D8B030D-6E8A-4147-A177-3AD203B41FA5}">
                      <a16:colId xmlns:a16="http://schemas.microsoft.com/office/drawing/2014/main" val="2194070931"/>
                    </a:ext>
                  </a:extLst>
                </a:gridCol>
                <a:gridCol w="1024178">
                  <a:extLst>
                    <a:ext uri="{9D8B030D-6E8A-4147-A177-3AD203B41FA5}">
                      <a16:colId xmlns:a16="http://schemas.microsoft.com/office/drawing/2014/main" val="4249093502"/>
                    </a:ext>
                  </a:extLst>
                </a:gridCol>
              </a:tblGrid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~x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|| y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&amp;&amp; y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16015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743085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445244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83138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076980" y="3063476"/>
            <a:ext cx="254301" cy="465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star rati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21799"/>
          <a:stretch/>
        </p:blipFill>
        <p:spPr bwMode="auto">
          <a:xfrm>
            <a:off x="5387848" y="0"/>
            <a:ext cx="1470152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Operator Precedence</a:t>
            </a:r>
            <a:endParaRPr lang="en-US" sz="1800" b="1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37340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3335" y="566682"/>
            <a:ext cx="6631330" cy="1719318"/>
            <a:chOff x="335864" y="1076960"/>
            <a:chExt cx="11108810" cy="29870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7307" r="5341" b="17948"/>
            <a:stretch/>
          </p:blipFill>
          <p:spPr>
            <a:xfrm>
              <a:off x="335864" y="1076960"/>
              <a:ext cx="11108810" cy="27736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84358" r="23558" b="1"/>
            <a:stretch/>
          </p:blipFill>
          <p:spPr>
            <a:xfrm>
              <a:off x="335864" y="3271521"/>
              <a:ext cx="8781141" cy="792479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13336" y="2475901"/>
          <a:ext cx="303944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944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4465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(3 &lt; 4) &lt; 4;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lg2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&lt; (4 &lt; 5);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lg3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(3 &gt; 5) + 3;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= (10 &gt; 4) &amp;&amp; (4 &gt; 1);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= (10 &lt; 4) &amp;&amp; (4 &lt; 1);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= ~((10 &lt; 4) &amp;&amp; (4 &lt; 1));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lg7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 &lt; 3 + 4;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705840" y="2249460"/>
          <a:ext cx="2644160" cy="208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80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322080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496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lg1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lg2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lg3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lg4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lg5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02697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lg6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2254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65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Example2: Operator Precedence</a:t>
            </a:r>
            <a:endParaRPr lang="en-US" sz="1800" b="1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37340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37134" y="496041"/>
            <a:ext cx="6775145" cy="33797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/>
              <a:t>How </a:t>
            </a:r>
            <a:r>
              <a:rPr lang="en-US" altLang="en-US" sz="1800" dirty="0"/>
              <a:t>to write a code to check if x lies in between 5 and 10. If yes, 1 and otherwise 0.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13336" y="1383003"/>
          <a:ext cx="303944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944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4465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6;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 = 11;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(5&gt;=x1) &amp;&amp; (x1&lt;=10)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lg2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 &lt;= x1 &lt;=10;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lg3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(5 &lt;= x1) &lt;=10;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lg4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(5&gt;=x2) &amp;&amp; (x2&lt;=10)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lg5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5&lt;= x2 &lt;=10;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lg6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(5 &lt;= x2) &lt;=10;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705840" y="1383003"/>
          <a:ext cx="264416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80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322080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496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28831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961382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lg1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lg2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lg3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lg4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lg5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02697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lg6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2254"/>
                  </a:ext>
                </a:extLst>
              </a:tr>
            </a:tbl>
          </a:graphicData>
        </a:graphic>
      </p:graphicFrame>
      <p:pic>
        <p:nvPicPr>
          <p:cNvPr id="17" name="Picture 6" descr="Image result for star rati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21799"/>
          <a:stretch/>
        </p:blipFill>
        <p:spPr bwMode="auto">
          <a:xfrm>
            <a:off x="5387848" y="0"/>
            <a:ext cx="1470152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Array </a:t>
            </a:r>
            <a:r>
              <a:rPr lang="en-US" sz="1800" b="1" dirty="0">
                <a:latin typeface="+mj-lt"/>
                <a:cs typeface="Arial" pitchFamily="34" charset="0"/>
              </a:rPr>
              <a:t>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13335" y="537605"/>
            <a:ext cx="3260486" cy="2936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sng">
                <a:solidFill>
                  <a:srgbClr val="FF0000"/>
                </a:solidFill>
                <a:ea typeface="ＭＳ Ｐゴシック" panose="020B0600070205080204" pitchFamily="34" charset="-128"/>
              </a:defRPr>
            </a:lvl1pPr>
            <a:lvl2pPr marL="639166" lvl="1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ea typeface="ＭＳ Ｐゴシック" panose="020B0600070205080204" pitchFamily="34" charset="-128"/>
              </a:defRPr>
            </a:lvl2pPr>
          </a:lstStyle>
          <a:p>
            <a:pPr marL="0" indent="0">
              <a:buNone/>
            </a:pPr>
            <a:r>
              <a:rPr lang="en-US" altLang="en-US" sz="1400" u="none" dirty="0">
                <a:solidFill>
                  <a:schemeClr val="tx1"/>
                </a:solidFill>
              </a:rPr>
              <a:t>Array operations on two matrices A and B: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1400" u="none" dirty="0" smtClean="0">
                <a:solidFill>
                  <a:schemeClr val="tx1"/>
                </a:solidFill>
              </a:rPr>
              <a:t>These </a:t>
            </a:r>
            <a:r>
              <a:rPr lang="en-US" altLang="en-US" sz="1400" u="none" dirty="0">
                <a:solidFill>
                  <a:schemeClr val="tx1"/>
                </a:solidFill>
              </a:rPr>
              <a:t>are applied term-by-term, or element-by-element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1400" u="none" dirty="0" smtClean="0">
                <a:solidFill>
                  <a:schemeClr val="tx1"/>
                </a:solidFill>
              </a:rPr>
              <a:t>The </a:t>
            </a:r>
            <a:r>
              <a:rPr lang="en-US" altLang="en-US" sz="1400" u="none" dirty="0">
                <a:solidFill>
                  <a:schemeClr val="tx1"/>
                </a:solidFill>
              </a:rPr>
              <a:t>matrices must have the same dimensions  </a:t>
            </a:r>
            <a:r>
              <a:rPr lang="en-US" altLang="en-US" sz="1400" u="none" dirty="0" smtClean="0">
                <a:solidFill>
                  <a:schemeClr val="tx1"/>
                </a:solidFill>
              </a:rPr>
              <a:t>(no! </a:t>
            </a:r>
            <a:r>
              <a:rPr lang="en-US" altLang="en-US" sz="1400" u="none" dirty="0">
                <a:solidFill>
                  <a:schemeClr val="tx1"/>
                </a:solidFill>
              </a:rPr>
              <a:t>after R2016)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1400" u="none" dirty="0">
                <a:solidFill>
                  <a:schemeClr val="tx1"/>
                </a:solidFill>
              </a:rPr>
              <a:t>In MATLAB:</a:t>
            </a:r>
          </a:p>
          <a:p>
            <a:pPr lvl="1">
              <a:spcBef>
                <a:spcPts val="600"/>
              </a:spcBef>
            </a:pPr>
            <a:r>
              <a:rPr lang="en-US" altLang="en-US" sz="1300" dirty="0" smtClean="0"/>
              <a:t>addition/subtraction:  </a:t>
            </a:r>
            <a:r>
              <a:rPr lang="en-US" altLang="en-US" sz="1300" dirty="0"/>
              <a:t>A + </a:t>
            </a:r>
            <a:r>
              <a:rPr lang="en-US" altLang="en-US" sz="1300" dirty="0" smtClean="0"/>
              <a:t>B, </a:t>
            </a:r>
            <a:r>
              <a:rPr lang="en-US" altLang="en-US" sz="1300" dirty="0"/>
              <a:t>A – B</a:t>
            </a:r>
          </a:p>
          <a:p>
            <a:pPr lvl="1">
              <a:spcBef>
                <a:spcPts val="600"/>
              </a:spcBef>
            </a:pPr>
            <a:r>
              <a:rPr lang="en-US" altLang="en-US" sz="1300" dirty="0" smtClean="0"/>
              <a:t>array </a:t>
            </a:r>
            <a:r>
              <a:rPr lang="en-US" altLang="en-US" sz="1300" dirty="0"/>
              <a:t>multiplication:  A .* B  </a:t>
            </a:r>
          </a:p>
          <a:p>
            <a:pPr lvl="1">
              <a:spcBef>
                <a:spcPts val="600"/>
              </a:spcBef>
            </a:pPr>
            <a:r>
              <a:rPr lang="en-US" altLang="en-US" sz="1300" dirty="0"/>
              <a:t>array division: A ./ B, A .\ B</a:t>
            </a:r>
          </a:p>
          <a:p>
            <a:pPr lvl="1">
              <a:spcBef>
                <a:spcPts val="600"/>
              </a:spcBef>
            </a:pPr>
            <a:r>
              <a:rPr lang="en-US" altLang="en-US" sz="1300" dirty="0"/>
              <a:t>array exponentiation A .^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1400" u="none" dirty="0" smtClean="0">
                <a:solidFill>
                  <a:schemeClr val="tx1"/>
                </a:solidFill>
              </a:rPr>
              <a:t>Matrix </a:t>
            </a:r>
            <a:r>
              <a:rPr lang="en-US" altLang="en-US" sz="1400" u="none" dirty="0">
                <a:solidFill>
                  <a:schemeClr val="tx1"/>
                </a:solidFill>
              </a:rPr>
              <a:t>multiplication: NOT an array operation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91967"/>
              </p:ext>
            </p:extLst>
          </p:nvPr>
        </p:nvGraphicFramePr>
        <p:xfrm>
          <a:off x="3543300" y="530735"/>
          <a:ext cx="320136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36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03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[2 2 2; 4 4 4; 6 6 6];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[1 1 1; 2 2 2; 3 3 3];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AmB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A.*B;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AdB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A./B;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5455"/>
              </p:ext>
            </p:extLst>
          </p:nvPr>
        </p:nvGraphicFramePr>
        <p:xfrm>
          <a:off x="3543300" y="1947183"/>
          <a:ext cx="774699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/>
          </p:cNvSpPr>
          <p:nvPr/>
        </p:nvSpPr>
        <p:spPr>
          <a:xfrm>
            <a:off x="3714114" y="2731851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25188"/>
              </p:ext>
            </p:extLst>
          </p:nvPr>
        </p:nvGraphicFramePr>
        <p:xfrm>
          <a:off x="4600028" y="1947183"/>
          <a:ext cx="774699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/>
          </p:cNvSpPr>
          <p:nvPr/>
        </p:nvSpPr>
        <p:spPr>
          <a:xfrm>
            <a:off x="4770842" y="2731851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9496"/>
              </p:ext>
            </p:extLst>
          </p:nvPr>
        </p:nvGraphicFramePr>
        <p:xfrm>
          <a:off x="3543300" y="3109567"/>
          <a:ext cx="774699" cy="6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/>
          </p:cNvSpPr>
          <p:nvPr/>
        </p:nvSpPr>
        <p:spPr>
          <a:xfrm>
            <a:off x="3543300" y="3894235"/>
            <a:ext cx="77469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AmB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78876"/>
              </p:ext>
            </p:extLst>
          </p:nvPr>
        </p:nvGraphicFramePr>
        <p:xfrm>
          <a:off x="4568625" y="3109567"/>
          <a:ext cx="774699" cy="6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sp>
        <p:nvSpPr>
          <p:cNvPr id="17" name="Rectangle 3"/>
          <p:cNvSpPr txBox="1">
            <a:spLocks/>
          </p:cNvSpPr>
          <p:nvPr/>
        </p:nvSpPr>
        <p:spPr>
          <a:xfrm>
            <a:off x="4568625" y="3894235"/>
            <a:ext cx="77469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AdB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Matrix Multiplication: Dimensions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3335" y="521231"/>
            <a:ext cx="6631330" cy="15869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 i="1" dirty="0"/>
              <a:t>Matrix</a:t>
            </a:r>
            <a:r>
              <a:rPr lang="en-US" altLang="en-US" sz="1600" b="1" dirty="0"/>
              <a:t> </a:t>
            </a:r>
            <a:r>
              <a:rPr lang="en-US" altLang="en-US" sz="1600" b="1" i="1" dirty="0"/>
              <a:t>multiplication</a:t>
            </a:r>
            <a:r>
              <a:rPr lang="en-US" altLang="en-US" sz="1600" dirty="0"/>
              <a:t> is </a:t>
            </a:r>
            <a:r>
              <a:rPr lang="en-US" altLang="en-US" sz="1600" dirty="0" smtClean="0"/>
              <a:t>not </a:t>
            </a:r>
            <a:r>
              <a:rPr lang="en-US" altLang="en-US" sz="1600" dirty="0"/>
              <a:t>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It </a:t>
            </a:r>
            <a:r>
              <a:rPr lang="en-US" altLang="en-US" sz="1600" dirty="0"/>
              <a:t>does </a:t>
            </a:r>
            <a:r>
              <a:rPr lang="en-US" altLang="en-US" sz="1600" dirty="0" smtClean="0"/>
              <a:t>not </a:t>
            </a:r>
            <a:r>
              <a:rPr lang="en-US" altLang="en-US" sz="1600" dirty="0"/>
              <a:t>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In MATLAB, the multiplication</a:t>
            </a:r>
            <a:r>
              <a:rPr lang="en-US" altLang="en-US" sz="1600" dirty="0">
                <a:solidFill>
                  <a:srgbClr val="FF0000"/>
                </a:solidFill>
              </a:rPr>
              <a:t> operator * </a:t>
            </a:r>
            <a:r>
              <a:rPr lang="en-US" altLang="en-US" sz="1600" dirty="0"/>
              <a:t>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1600" u="sng" dirty="0">
                <a:solidFill>
                  <a:srgbClr val="FF0000"/>
                </a:solidFill>
              </a:rPr>
              <a:t>In 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If the matrix A has dimensions </a:t>
            </a:r>
            <a:r>
              <a:rPr lang="en-US" altLang="en-US" sz="1600" i="1" dirty="0"/>
              <a:t>m x n</a:t>
            </a:r>
            <a:r>
              <a:rPr lang="en-US" altLang="en-US" sz="1600" dirty="0"/>
              <a:t>, that means that matrix B must have dimensions </a:t>
            </a:r>
            <a:r>
              <a:rPr lang="en-US" altLang="en-US" sz="1600" i="1" dirty="0"/>
              <a:t>n x</a:t>
            </a:r>
            <a:r>
              <a:rPr lang="en-US" altLang="en-US" sz="1600" dirty="0"/>
              <a:t> </a:t>
            </a:r>
            <a:r>
              <a:rPr lang="en-US" altLang="en-US" sz="1600" i="1" dirty="0"/>
              <a:t>something</a:t>
            </a:r>
            <a:r>
              <a:rPr lang="en-US" altLang="en-US" sz="1600" dirty="0"/>
              <a:t>; </a:t>
            </a:r>
            <a:r>
              <a:rPr lang="en-US" altLang="en-US" sz="1600" dirty="0" smtClean="0"/>
              <a:t>we</a:t>
            </a:r>
            <a:r>
              <a:rPr lang="en-US" altLang="ja-JP" sz="1600" dirty="0" smtClean="0"/>
              <a:t> will </a:t>
            </a:r>
            <a:r>
              <a:rPr lang="en-US" altLang="ja-JP" sz="1600" dirty="0"/>
              <a:t>call it </a:t>
            </a:r>
            <a:r>
              <a:rPr lang="en-US" altLang="ja-JP" sz="16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 mathematical notation,   [A]</a:t>
            </a:r>
            <a:r>
              <a:rPr lang="en-US" altLang="en-US" sz="1600" i="1" dirty="0"/>
              <a:t>m x n </a:t>
            </a:r>
            <a:r>
              <a:rPr lang="en-US" altLang="en-US" sz="1600" dirty="0"/>
              <a:t>[B]</a:t>
            </a:r>
            <a:r>
              <a:rPr lang="en-US" altLang="en-US" sz="16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We say that the </a:t>
            </a:r>
            <a:r>
              <a:rPr lang="en-US" altLang="en-US" sz="1600" b="1" i="1" dirty="0"/>
              <a:t>inner dimensions</a:t>
            </a:r>
            <a:r>
              <a:rPr lang="en-US" altLang="en-US" sz="16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 other words, the </a:t>
            </a:r>
            <a:r>
              <a:rPr lang="en-US" altLang="en-US" sz="1600" b="1" i="1" dirty="0"/>
              <a:t>outer dimensions</a:t>
            </a:r>
            <a:r>
              <a:rPr lang="en-US" altLang="en-US" sz="1600" dirty="0"/>
              <a:t> </a:t>
            </a:r>
            <a:r>
              <a:rPr lang="en-US" altLang="en-US" sz="1600" i="1" dirty="0"/>
              <a:t>m x p</a:t>
            </a:r>
            <a:r>
              <a:rPr lang="en-US" altLang="en-US" sz="16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 mathematical notation,   [A]</a:t>
            </a:r>
            <a:r>
              <a:rPr lang="en-US" altLang="en-US" sz="1600" i="1" dirty="0"/>
              <a:t>m x n </a:t>
            </a:r>
            <a:r>
              <a:rPr lang="en-US" altLang="en-US" sz="1600" dirty="0"/>
              <a:t>[B]</a:t>
            </a:r>
            <a:r>
              <a:rPr lang="en-US" altLang="en-US" sz="1600" i="1" dirty="0"/>
              <a:t>n x p</a:t>
            </a:r>
            <a:r>
              <a:rPr lang="en-US" altLang="en-US" sz="1600" dirty="0"/>
              <a:t> = [C]</a:t>
            </a:r>
            <a:r>
              <a:rPr lang="en-US" altLang="en-US" sz="1600" i="1" dirty="0"/>
              <a:t>m x p</a:t>
            </a:r>
            <a:r>
              <a:rPr lang="en-US" altLang="en-US" sz="16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This only defines the size of </a:t>
            </a:r>
            <a:r>
              <a:rPr lang="en-US" altLang="en-US" sz="1600" dirty="0" smtClean="0"/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32049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Matrix Times a Vector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3335" y="521231"/>
            <a:ext cx="6631330" cy="15869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655" b="5297"/>
          <a:stretch/>
        </p:blipFill>
        <p:spPr>
          <a:xfrm>
            <a:off x="113334" y="546437"/>
            <a:ext cx="6626342" cy="36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</a:t>
            </a:r>
            <a:r>
              <a:rPr lang="en-US" sz="1800" b="1" dirty="0">
                <a:cs typeface="Arial" pitchFamily="34" charset="0"/>
              </a:rPr>
              <a:t>Matrix Times a Vector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3335" y="521231"/>
            <a:ext cx="6631330" cy="15869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3335" y="530735"/>
          <a:ext cx="320136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36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 1 1; 2 2 2; 3 3 3];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v1 = [2 2 2]’;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 = m1*v1;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c21 = m1(1,:)*v1;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c22 = m1(2,:)*v1;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c23 = m1(3,:)*v1;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 = [c21;c22;c23];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961435" y="521231"/>
          <a:ext cx="774699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995519" y="521231"/>
          <a:ext cx="258233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92571" y="521231"/>
          <a:ext cx="351029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/>
          </p:cNvSpPr>
          <p:nvPr/>
        </p:nvSpPr>
        <p:spPr>
          <a:xfrm>
            <a:off x="4132249" y="130589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0" name="Rectangle 3"/>
          <p:cNvSpPr txBox="1">
            <a:spLocks/>
          </p:cNvSpPr>
          <p:nvPr/>
        </p:nvSpPr>
        <p:spPr>
          <a:xfrm>
            <a:off x="4908100" y="130589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1" name="Rectangle 3"/>
          <p:cNvSpPr txBox="1">
            <a:spLocks/>
          </p:cNvSpPr>
          <p:nvPr/>
        </p:nvSpPr>
        <p:spPr>
          <a:xfrm>
            <a:off x="5200041" y="746786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5546354" y="130589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3" name="Rectangle 3"/>
          <p:cNvSpPr txBox="1">
            <a:spLocks/>
          </p:cNvSpPr>
          <p:nvPr/>
        </p:nvSpPr>
        <p:spPr>
          <a:xfrm>
            <a:off x="4644687" y="772057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4" name="Rectangle 3"/>
          <p:cNvSpPr txBox="1">
            <a:spLocks/>
          </p:cNvSpPr>
          <p:nvPr/>
        </p:nvSpPr>
        <p:spPr>
          <a:xfrm>
            <a:off x="4520175" y="1334275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 txBox="1">
            <a:spLocks/>
          </p:cNvSpPr>
          <p:nvPr/>
        </p:nvSpPr>
        <p:spPr>
          <a:xfrm>
            <a:off x="5200041" y="1317617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961435" y="1959900"/>
          <a:ext cx="77469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4995519" y="1692671"/>
          <a:ext cx="258233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592571" y="1967515"/>
          <a:ext cx="35102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29" name="Rectangle 3"/>
          <p:cNvSpPr txBox="1">
            <a:spLocks/>
          </p:cNvSpPr>
          <p:nvPr/>
        </p:nvSpPr>
        <p:spPr>
          <a:xfrm>
            <a:off x="3652910" y="2477339"/>
            <a:ext cx="958677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m1(1,:)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908100" y="247733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1" name="Rectangle 3"/>
          <p:cNvSpPr txBox="1">
            <a:spLocks/>
          </p:cNvSpPr>
          <p:nvPr/>
        </p:nvSpPr>
        <p:spPr>
          <a:xfrm>
            <a:off x="5200041" y="1918226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2" name="Rectangle 3"/>
          <p:cNvSpPr txBox="1">
            <a:spLocks/>
          </p:cNvSpPr>
          <p:nvPr/>
        </p:nvSpPr>
        <p:spPr>
          <a:xfrm>
            <a:off x="5488065" y="2477339"/>
            <a:ext cx="54964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c21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/>
          </p:cNvSpPr>
          <p:nvPr/>
        </p:nvSpPr>
        <p:spPr>
          <a:xfrm>
            <a:off x="4644687" y="1943497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/>
          </p:cNvSpPr>
          <p:nvPr/>
        </p:nvSpPr>
        <p:spPr>
          <a:xfrm>
            <a:off x="4520175" y="2505715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/>
          </p:cNvSpPr>
          <p:nvPr/>
        </p:nvSpPr>
        <p:spPr>
          <a:xfrm>
            <a:off x="5200041" y="2489057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323989" y="3190816"/>
          <a:ext cx="77469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358073" y="2923587"/>
          <a:ext cx="258233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955125" y="3198431"/>
          <a:ext cx="35102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/>
          </p:cNvSpPr>
          <p:nvPr/>
        </p:nvSpPr>
        <p:spPr>
          <a:xfrm>
            <a:off x="1015464" y="3708255"/>
            <a:ext cx="958677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m1(2,:)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0" name="Rectangle 3"/>
          <p:cNvSpPr txBox="1">
            <a:spLocks/>
          </p:cNvSpPr>
          <p:nvPr/>
        </p:nvSpPr>
        <p:spPr>
          <a:xfrm>
            <a:off x="2270654" y="3708255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1" name="Rectangle 3"/>
          <p:cNvSpPr txBox="1">
            <a:spLocks/>
          </p:cNvSpPr>
          <p:nvPr/>
        </p:nvSpPr>
        <p:spPr>
          <a:xfrm>
            <a:off x="2562595" y="3149142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2" name="Rectangle 3"/>
          <p:cNvSpPr txBox="1">
            <a:spLocks/>
          </p:cNvSpPr>
          <p:nvPr/>
        </p:nvSpPr>
        <p:spPr>
          <a:xfrm>
            <a:off x="2850619" y="3708255"/>
            <a:ext cx="54964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c22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3" name="Rectangle 3"/>
          <p:cNvSpPr txBox="1">
            <a:spLocks/>
          </p:cNvSpPr>
          <p:nvPr/>
        </p:nvSpPr>
        <p:spPr>
          <a:xfrm>
            <a:off x="2007241" y="3174413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4" name="Rectangle 3"/>
          <p:cNvSpPr txBox="1">
            <a:spLocks/>
          </p:cNvSpPr>
          <p:nvPr/>
        </p:nvSpPr>
        <p:spPr>
          <a:xfrm>
            <a:off x="1882729" y="3736631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Rectangle 3"/>
          <p:cNvSpPr txBox="1">
            <a:spLocks/>
          </p:cNvSpPr>
          <p:nvPr/>
        </p:nvSpPr>
        <p:spPr>
          <a:xfrm>
            <a:off x="2562595" y="3719973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972627" y="3190816"/>
          <a:ext cx="77469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5006711" y="2923587"/>
          <a:ext cx="258233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5603763" y="3198431"/>
          <a:ext cx="351029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49" name="Rectangle 3"/>
          <p:cNvSpPr txBox="1">
            <a:spLocks/>
          </p:cNvSpPr>
          <p:nvPr/>
        </p:nvSpPr>
        <p:spPr>
          <a:xfrm>
            <a:off x="3664102" y="3708255"/>
            <a:ext cx="958677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m1(3,:)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0" name="Rectangle 3"/>
          <p:cNvSpPr txBox="1">
            <a:spLocks/>
          </p:cNvSpPr>
          <p:nvPr/>
        </p:nvSpPr>
        <p:spPr>
          <a:xfrm>
            <a:off x="4919292" y="3708255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1" name="Rectangle 3"/>
          <p:cNvSpPr txBox="1">
            <a:spLocks/>
          </p:cNvSpPr>
          <p:nvPr/>
        </p:nvSpPr>
        <p:spPr>
          <a:xfrm>
            <a:off x="5211233" y="3149142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2" name="Rectangle 3"/>
          <p:cNvSpPr txBox="1">
            <a:spLocks/>
          </p:cNvSpPr>
          <p:nvPr/>
        </p:nvSpPr>
        <p:spPr>
          <a:xfrm>
            <a:off x="5499257" y="3708255"/>
            <a:ext cx="54964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c23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3" name="Rectangle 3"/>
          <p:cNvSpPr txBox="1">
            <a:spLocks/>
          </p:cNvSpPr>
          <p:nvPr/>
        </p:nvSpPr>
        <p:spPr>
          <a:xfrm>
            <a:off x="4655879" y="3174413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4" name="Rectangle 3"/>
          <p:cNvSpPr txBox="1">
            <a:spLocks/>
          </p:cNvSpPr>
          <p:nvPr/>
        </p:nvSpPr>
        <p:spPr>
          <a:xfrm>
            <a:off x="4531367" y="3736631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5" name="Rectangle 3"/>
          <p:cNvSpPr txBox="1">
            <a:spLocks/>
          </p:cNvSpPr>
          <p:nvPr/>
        </p:nvSpPr>
        <p:spPr>
          <a:xfrm>
            <a:off x="5211233" y="3719973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Matrix Times a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3335" y="521231"/>
            <a:ext cx="6631330" cy="15869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4301" r="10789" b="5753"/>
          <a:stretch/>
        </p:blipFill>
        <p:spPr>
          <a:xfrm>
            <a:off x="108345" y="460286"/>
            <a:ext cx="5935772" cy="36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</a:t>
            </a:r>
            <a:r>
              <a:rPr lang="en-US" sz="1800" b="1" dirty="0">
                <a:cs typeface="Arial" pitchFamily="34" charset="0"/>
              </a:rPr>
              <a:t>Matrix Times a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3335" y="530735"/>
          <a:ext cx="320136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36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 2;3 4];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[1 2;2 1];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m3 = m1*m2;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m411 = m1(1,:)*m2(:,1);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m421 = m1(2,:)*m2(:,1);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m412 = m1(1,:)*m2(:,2);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m422 = m1(2,:)*m2(:,2);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m4 = [m411 m412;m421 m422];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21460" y="521231"/>
          <a:ext cx="516466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/>
          </p:cNvSpPr>
          <p:nvPr/>
        </p:nvSpPr>
        <p:spPr>
          <a:xfrm>
            <a:off x="3767979" y="111106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3476834" y="2010884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m1(1,:)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5351987" y="616510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5749503" y="2010884"/>
            <a:ext cx="658622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m411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4303640" y="653192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4295736" y="1143033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4073797" y="2022602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777824" y="521231"/>
          <a:ext cx="516466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845984" y="521231"/>
          <a:ext cx="659866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9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299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21" name="Rectangle 3"/>
          <p:cNvSpPr txBox="1">
            <a:spLocks/>
          </p:cNvSpPr>
          <p:nvPr/>
        </p:nvSpPr>
        <p:spPr>
          <a:xfrm>
            <a:off x="4823493" y="111106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m2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5962991" y="111106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m3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3" name="Rectangle 3"/>
          <p:cNvSpPr txBox="1">
            <a:spLocks/>
          </p:cNvSpPr>
          <p:nvPr/>
        </p:nvSpPr>
        <p:spPr>
          <a:xfrm>
            <a:off x="5351987" y="1106951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53519" y="1644397"/>
          <a:ext cx="516466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897796" y="1511684"/>
          <a:ext cx="258233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26" name="Rectangle 3"/>
          <p:cNvSpPr txBox="1">
            <a:spLocks/>
          </p:cNvSpPr>
          <p:nvPr/>
        </p:nvSpPr>
        <p:spPr>
          <a:xfrm>
            <a:off x="5341462" y="1609313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27" name="Rectangle 3"/>
          <p:cNvSpPr txBox="1">
            <a:spLocks/>
          </p:cNvSpPr>
          <p:nvPr/>
        </p:nvSpPr>
        <p:spPr>
          <a:xfrm>
            <a:off x="4285098" y="1639361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947143" y="1644397"/>
          <a:ext cx="258233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29" name="Rectangle 3"/>
          <p:cNvSpPr txBox="1">
            <a:spLocks/>
          </p:cNvSpPr>
          <p:nvPr/>
        </p:nvSpPr>
        <p:spPr>
          <a:xfrm>
            <a:off x="4285098" y="2030721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1" name="Rectangle 3"/>
          <p:cNvSpPr txBox="1">
            <a:spLocks/>
          </p:cNvSpPr>
          <p:nvPr/>
        </p:nvSpPr>
        <p:spPr>
          <a:xfrm>
            <a:off x="4540839" y="2010884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m2(:,1)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2" name="Rectangle 3"/>
          <p:cNvSpPr txBox="1">
            <a:spLocks/>
          </p:cNvSpPr>
          <p:nvPr/>
        </p:nvSpPr>
        <p:spPr>
          <a:xfrm>
            <a:off x="5353082" y="2010095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/>
          </p:cNvSpPr>
          <p:nvPr/>
        </p:nvSpPr>
        <p:spPr>
          <a:xfrm>
            <a:off x="3476834" y="2851693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m1(1,:)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/>
          </p:cNvSpPr>
          <p:nvPr/>
        </p:nvSpPr>
        <p:spPr>
          <a:xfrm>
            <a:off x="5749503" y="2851693"/>
            <a:ext cx="658622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m412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/>
          </p:cNvSpPr>
          <p:nvPr/>
        </p:nvSpPr>
        <p:spPr>
          <a:xfrm>
            <a:off x="4073797" y="2863411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653519" y="2485206"/>
          <a:ext cx="516466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97796" y="2352493"/>
          <a:ext cx="258233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38" name="Rectangle 3"/>
          <p:cNvSpPr txBox="1">
            <a:spLocks/>
          </p:cNvSpPr>
          <p:nvPr/>
        </p:nvSpPr>
        <p:spPr>
          <a:xfrm>
            <a:off x="5341462" y="2450122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39" name="Rectangle 3"/>
          <p:cNvSpPr txBox="1">
            <a:spLocks/>
          </p:cNvSpPr>
          <p:nvPr/>
        </p:nvSpPr>
        <p:spPr>
          <a:xfrm>
            <a:off x="4285098" y="2480170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947143" y="2485206"/>
          <a:ext cx="258233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41" name="Rectangle 3"/>
          <p:cNvSpPr txBox="1">
            <a:spLocks/>
          </p:cNvSpPr>
          <p:nvPr/>
        </p:nvSpPr>
        <p:spPr>
          <a:xfrm>
            <a:off x="4285098" y="2871530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2" name="Rectangle 3"/>
          <p:cNvSpPr txBox="1">
            <a:spLocks/>
          </p:cNvSpPr>
          <p:nvPr/>
        </p:nvSpPr>
        <p:spPr>
          <a:xfrm>
            <a:off x="4540839" y="2851693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m2(:,2)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3" name="Rectangle 3"/>
          <p:cNvSpPr txBox="1">
            <a:spLocks/>
          </p:cNvSpPr>
          <p:nvPr/>
        </p:nvSpPr>
        <p:spPr>
          <a:xfrm>
            <a:off x="5353082" y="2850904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4" name="Rectangle 3"/>
          <p:cNvSpPr txBox="1">
            <a:spLocks/>
          </p:cNvSpPr>
          <p:nvPr/>
        </p:nvSpPr>
        <p:spPr>
          <a:xfrm>
            <a:off x="3476834" y="3778345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m1(2,:)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Rectangle 3"/>
          <p:cNvSpPr txBox="1">
            <a:spLocks/>
          </p:cNvSpPr>
          <p:nvPr/>
        </p:nvSpPr>
        <p:spPr>
          <a:xfrm>
            <a:off x="5749503" y="3778345"/>
            <a:ext cx="658622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m422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6" name="Rectangle 3"/>
          <p:cNvSpPr txBox="1">
            <a:spLocks/>
          </p:cNvSpPr>
          <p:nvPr/>
        </p:nvSpPr>
        <p:spPr>
          <a:xfrm>
            <a:off x="4073797" y="3790063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653519" y="3411858"/>
          <a:ext cx="516466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897796" y="3279145"/>
          <a:ext cx="258233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49" name="Rectangle 3"/>
          <p:cNvSpPr txBox="1">
            <a:spLocks/>
          </p:cNvSpPr>
          <p:nvPr/>
        </p:nvSpPr>
        <p:spPr>
          <a:xfrm>
            <a:off x="5341462" y="3376774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0" name="Rectangle 3"/>
          <p:cNvSpPr txBox="1">
            <a:spLocks/>
          </p:cNvSpPr>
          <p:nvPr/>
        </p:nvSpPr>
        <p:spPr>
          <a:xfrm>
            <a:off x="4285098" y="3406822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5914358" y="3411858"/>
          <a:ext cx="323801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52" name="Rectangle 3"/>
          <p:cNvSpPr txBox="1">
            <a:spLocks/>
          </p:cNvSpPr>
          <p:nvPr/>
        </p:nvSpPr>
        <p:spPr>
          <a:xfrm>
            <a:off x="4285098" y="3798182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3" name="Rectangle 3"/>
          <p:cNvSpPr txBox="1">
            <a:spLocks/>
          </p:cNvSpPr>
          <p:nvPr/>
        </p:nvSpPr>
        <p:spPr>
          <a:xfrm>
            <a:off x="4540839" y="3778345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m2(:,2)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4" name="Rectangle 3"/>
          <p:cNvSpPr txBox="1">
            <a:spLocks/>
          </p:cNvSpPr>
          <p:nvPr/>
        </p:nvSpPr>
        <p:spPr>
          <a:xfrm>
            <a:off x="5353082" y="3777556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5" name="Rectangle 3"/>
          <p:cNvSpPr txBox="1">
            <a:spLocks/>
          </p:cNvSpPr>
          <p:nvPr/>
        </p:nvSpPr>
        <p:spPr>
          <a:xfrm>
            <a:off x="199744" y="3423048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m1(1,:)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6" name="Rectangle 3"/>
          <p:cNvSpPr txBox="1">
            <a:spLocks/>
          </p:cNvSpPr>
          <p:nvPr/>
        </p:nvSpPr>
        <p:spPr>
          <a:xfrm>
            <a:off x="2472413" y="3423048"/>
            <a:ext cx="658622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m421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7" name="Rectangle 3"/>
          <p:cNvSpPr txBox="1">
            <a:spLocks/>
          </p:cNvSpPr>
          <p:nvPr/>
        </p:nvSpPr>
        <p:spPr>
          <a:xfrm>
            <a:off x="796707" y="3434766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376429" y="3056561"/>
          <a:ext cx="516466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1620706" y="2923848"/>
          <a:ext cx="258233" cy="49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33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228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60" name="Rectangle 3"/>
          <p:cNvSpPr txBox="1">
            <a:spLocks/>
          </p:cNvSpPr>
          <p:nvPr/>
        </p:nvSpPr>
        <p:spPr>
          <a:xfrm>
            <a:off x="2064372" y="3021477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61" name="Rectangle 3"/>
          <p:cNvSpPr txBox="1">
            <a:spLocks/>
          </p:cNvSpPr>
          <p:nvPr/>
        </p:nvSpPr>
        <p:spPr>
          <a:xfrm>
            <a:off x="1008008" y="3051525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649884" y="3056561"/>
          <a:ext cx="326484" cy="2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484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63" name="Rectangle 3"/>
          <p:cNvSpPr txBox="1">
            <a:spLocks/>
          </p:cNvSpPr>
          <p:nvPr/>
        </p:nvSpPr>
        <p:spPr>
          <a:xfrm>
            <a:off x="1008008" y="3442885"/>
            <a:ext cx="433069" cy="23479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64" name="Rectangle 3"/>
          <p:cNvSpPr txBox="1">
            <a:spLocks/>
          </p:cNvSpPr>
          <p:nvPr/>
        </p:nvSpPr>
        <p:spPr>
          <a:xfrm>
            <a:off x="1263749" y="3423048"/>
            <a:ext cx="969210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m2(:,2)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65" name="Rectangle 3"/>
          <p:cNvSpPr txBox="1">
            <a:spLocks/>
          </p:cNvSpPr>
          <p:nvPr/>
        </p:nvSpPr>
        <p:spPr>
          <a:xfrm>
            <a:off x="2075992" y="3422259"/>
            <a:ext cx="433069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Swapping 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4275" y="674165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Swap the 2</a:t>
            </a:r>
            <a:r>
              <a:rPr lang="en-US" altLang="en-US" sz="1600" baseline="30000" dirty="0" smtClean="0">
                <a:ea typeface="ＭＳ Ｐゴシック" panose="020B0600070205080204" pitchFamily="34" charset="-128"/>
              </a:rPr>
              <a:t>nd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and 3</a:t>
            </a:r>
            <a:r>
              <a:rPr lang="en-US" altLang="en-US" sz="1600" baseline="30000" dirty="0" smtClean="0">
                <a:ea typeface="ＭＳ Ｐゴシック" panose="020B0600070205080204" pitchFamily="34" charset="-128"/>
              </a:rPr>
              <a:t>rd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columns in </a:t>
            </a: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mat1</a:t>
            </a: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47065"/>
              </p:ext>
            </p:extLst>
          </p:nvPr>
        </p:nvGraphicFramePr>
        <p:xfrm>
          <a:off x="793423" y="1499500"/>
          <a:ext cx="1955487" cy="1572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8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65182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65182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6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186527976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113335" y="3472550"/>
            <a:ext cx="3315665" cy="6027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mat1 = [1 2 3; 4 5 6; 7 8 9];</a:t>
            </a:r>
            <a:endParaRPr lang="en-US" sz="1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83138"/>
              </p:ext>
            </p:extLst>
          </p:nvPr>
        </p:nvGraphicFramePr>
        <p:xfrm>
          <a:off x="4181233" y="1499500"/>
          <a:ext cx="1955487" cy="1572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82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65182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65182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6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5243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</a:t>
                      </a:r>
                      <a:endParaRPr lang="en-US" sz="1900" dirty="0"/>
                    </a:p>
                  </a:txBody>
                  <a:tcPr marL="70840" marR="70840" marT="35420" marB="35420" anchor="ctr"/>
                </a:tc>
                <a:extLst>
                  <a:ext uri="{0D108BD9-81ED-4DB2-BD59-A6C34878D82A}">
                    <a16:rowId xmlns:a16="http://schemas.microsoft.com/office/drawing/2014/main" val="1865279767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/>
          </p:cNvSpPr>
          <p:nvPr/>
        </p:nvSpPr>
        <p:spPr>
          <a:xfrm>
            <a:off x="3581636" y="3472550"/>
            <a:ext cx="3154679" cy="6027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mat1(:, [3 2]) = ...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mat1(:, [2 3]);</a:t>
            </a:r>
            <a:endParaRPr lang="en-US" sz="1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Variables and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335" y="579842"/>
            <a:ext cx="663133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 store a value, use a </a:t>
            </a:r>
            <a:r>
              <a:rPr lang="en-US" altLang="en-US" sz="1600" i="1" dirty="0">
                <a:solidFill>
                  <a:srgbClr val="FF0000"/>
                </a:solidFill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One way to put a </a:t>
            </a:r>
            <a:r>
              <a:rPr lang="en-US" altLang="en-US" sz="1600" dirty="0" smtClean="0"/>
              <a:t>value(s) </a:t>
            </a:r>
            <a:r>
              <a:rPr lang="en-US" altLang="en-US" sz="1600" dirty="0"/>
              <a:t>in a variable is with an </a:t>
            </a:r>
            <a:r>
              <a:rPr lang="en-US" altLang="en-US" sz="1600" i="1" dirty="0">
                <a:solidFill>
                  <a:srgbClr val="FF0000"/>
                </a:solidFill>
              </a:rPr>
              <a:t>assignment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General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 smtClean="0"/>
          </a:p>
          <a:p>
            <a:endParaRPr lang="en-US" altLang="en-US" sz="1600" dirty="0" smtClean="0"/>
          </a:p>
          <a:p>
            <a:endParaRPr lang="en-US" altLang="en-US" sz="1600" dirty="0"/>
          </a:p>
          <a:p>
            <a:endParaRPr lang="en-US" altLang="en-US" sz="1600" dirty="0" smtClean="0"/>
          </a:p>
          <a:p>
            <a:endParaRPr lang="en-US" altLang="en-US" sz="1600" dirty="0"/>
          </a:p>
          <a:p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order is important</a:t>
            </a: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Variable </a:t>
            </a:r>
            <a:r>
              <a:rPr lang="en-US" altLang="en-US" sz="1600" dirty="0"/>
              <a:t>name on the left</a:t>
            </a: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Assignment </a:t>
            </a:r>
            <a:r>
              <a:rPr lang="en-US" altLang="en-US" sz="1600" dirty="0"/>
              <a:t>operator </a:t>
            </a:r>
            <a:r>
              <a:rPr lang="ja-JP" altLang="en-US" sz="1600" dirty="0"/>
              <a:t>“</a:t>
            </a:r>
            <a:r>
              <a:rPr lang="en-US" altLang="ja-JP" sz="1600" dirty="0"/>
              <a:t>=</a:t>
            </a:r>
            <a:r>
              <a:rPr lang="ja-JP" altLang="en-US" sz="1600" dirty="0"/>
              <a:t>”</a:t>
            </a:r>
            <a:r>
              <a:rPr lang="en-US" altLang="ja-JP" sz="1600" dirty="0"/>
              <a:t> (</a:t>
            </a:r>
            <a:r>
              <a:rPr lang="en-US" altLang="ja-JP" sz="1600" b="1" u="sng" dirty="0">
                <a:solidFill>
                  <a:srgbClr val="FF0000"/>
                </a:solidFill>
              </a:rPr>
              <a:t>Note: this does NOT mean equality</a:t>
            </a:r>
            <a:r>
              <a:rPr lang="en-US" altLang="ja-JP" sz="1600" dirty="0"/>
              <a:t>)</a:t>
            </a: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Expression </a:t>
            </a:r>
            <a:r>
              <a:rPr lang="en-US" altLang="en-US" sz="1600" dirty="0"/>
              <a:t>on the right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80977"/>
              </p:ext>
            </p:extLst>
          </p:nvPr>
        </p:nvGraphicFramePr>
        <p:xfrm>
          <a:off x="113335" y="1913473"/>
          <a:ext cx="320898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98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39614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variable = expression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 = 5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51340"/>
              </p:ext>
            </p:extLst>
          </p:nvPr>
        </p:nvGraphicFramePr>
        <p:xfrm>
          <a:off x="3938061" y="1913473"/>
          <a:ext cx="2083314" cy="866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57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041657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8108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61339" y="1348147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</a:t>
            </a:r>
          </a:p>
        </p:txBody>
      </p:sp>
    </p:spTree>
    <p:extLst>
      <p:ext uri="{BB962C8B-B14F-4D97-AF65-F5344CB8AC3E}">
        <p14:creationId xmlns:p14="http://schemas.microsoft.com/office/powerpoint/2010/main" val="2456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If-Statement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13335" y="592931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1600" dirty="0">
                <a:ea typeface="ＭＳ Ｐゴシック" panose="020B0600070205080204" pitchFamily="34" charset="-128"/>
              </a:rPr>
              <a:t> statement is used to determine whether or not a statement or group of statements is to be executed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condition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action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any relational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expression (True or False)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any number of valid statements (including, possibly, just one)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condition is true, the action is executed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– </a:t>
            </a:r>
            <a:r>
              <a:rPr lang="en-US" altLang="en-US" sz="16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otherwise, it is skipped entirely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8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 1: If-Statement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938" b="66934"/>
          <a:stretch/>
        </p:blipFill>
        <p:spPr>
          <a:xfrm>
            <a:off x="94199" y="609599"/>
            <a:ext cx="6669602" cy="45720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3335" y="1279418"/>
          <a:ext cx="319374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-3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x1&lt;0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*x1;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550920" y="1279417"/>
          <a:ext cx="319374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5332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x1&lt;0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*x1;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81287"/>
              </p:ext>
            </p:extLst>
          </p:nvPr>
        </p:nvGraphicFramePr>
        <p:xfrm>
          <a:off x="113335" y="3005418"/>
          <a:ext cx="319374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725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69475"/>
              </p:ext>
            </p:extLst>
          </p:nvPr>
        </p:nvGraphicFramePr>
        <p:xfrm>
          <a:off x="3550919" y="3005418"/>
          <a:ext cx="319374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56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 2: If-Statement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807" b="24732"/>
          <a:stretch/>
        </p:blipFill>
        <p:spPr>
          <a:xfrm>
            <a:off x="94199" y="544828"/>
            <a:ext cx="6669602" cy="69342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3335" y="1332758"/>
          <a:ext cx="319374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-3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x1&lt;0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x1&gt;0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550920" y="1332756"/>
          <a:ext cx="3193745" cy="192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9202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x1&lt;0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x1&gt;0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3335" y="3355272"/>
          <a:ext cx="319374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550919" y="3352130"/>
          <a:ext cx="319374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If-else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13335" y="592931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The </a:t>
            </a:r>
            <a:r>
              <a:rPr lang="en-US" altLang="en-US" sz="1600" b="1" dirty="0"/>
              <a:t>if-else</a:t>
            </a:r>
            <a:r>
              <a:rPr lang="en-US" altLang="en-US" sz="1600" dirty="0"/>
              <a:t> statement chooses between two actions</a:t>
            </a:r>
          </a:p>
          <a:p>
            <a:r>
              <a:rPr lang="en-US" altLang="en-US" sz="1600" dirty="0"/>
              <a:t>General </a:t>
            </a:r>
            <a:r>
              <a:rPr lang="en-US" altLang="en-US" sz="1600" dirty="0" smtClean="0"/>
              <a:t>form:</a:t>
            </a:r>
          </a:p>
          <a:p>
            <a:pPr lvl="2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condition</a:t>
            </a:r>
          </a:p>
          <a:p>
            <a:pPr lvl="2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pPr lvl="2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2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action2</a:t>
            </a:r>
          </a:p>
          <a:p>
            <a:pPr lvl="2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en-US" sz="1600" u="sng" dirty="0" smtClean="0">
                <a:solidFill>
                  <a:srgbClr val="FF0000"/>
                </a:solidFill>
              </a:rPr>
              <a:t>Only </a:t>
            </a:r>
            <a:r>
              <a:rPr lang="en-US" altLang="en-US" sz="1600" u="sng" dirty="0">
                <a:solidFill>
                  <a:srgbClr val="FF0000"/>
                </a:solidFill>
              </a:rPr>
              <a:t>one action</a:t>
            </a:r>
            <a:r>
              <a:rPr lang="en-US" altLang="en-US" sz="1600" dirty="0"/>
              <a:t> is executed; which one depends on the value of the condition (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  <a:r>
              <a:rPr lang="en-US" altLang="en-US" sz="1600" dirty="0"/>
              <a:t> if it is logical true or action2 if it is false)</a:t>
            </a:r>
          </a:p>
        </p:txBody>
      </p:sp>
    </p:spTree>
    <p:extLst>
      <p:ext uri="{BB962C8B-B14F-4D97-AF65-F5344CB8AC3E}">
        <p14:creationId xmlns:p14="http://schemas.microsoft.com/office/powerpoint/2010/main" val="1520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 1: If-else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938" b="66934"/>
          <a:stretch/>
        </p:blipFill>
        <p:spPr>
          <a:xfrm>
            <a:off x="94199" y="609599"/>
            <a:ext cx="6669602" cy="45720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3335" y="1279418"/>
          <a:ext cx="319374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-3;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x1&lt;0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-1;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*x1;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550920" y="1279417"/>
          <a:ext cx="3193745" cy="1533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74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5332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x1=-3;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x1 &lt; 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x1_abs = -1*x1;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x1_abs = x1;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35242"/>
              </p:ext>
            </p:extLst>
          </p:nvPr>
        </p:nvGraphicFramePr>
        <p:xfrm>
          <a:off x="113335" y="2972090"/>
          <a:ext cx="319374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xsign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43465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1431"/>
              </p:ext>
            </p:extLst>
          </p:nvPr>
        </p:nvGraphicFramePr>
        <p:xfrm>
          <a:off x="3550919" y="2972090"/>
          <a:ext cx="319374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64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7848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542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2879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x1_abs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Nested if-else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113335" y="592931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>
                <a:ea typeface="ＭＳ Ｐゴシック" panose="020B0600070205080204" pitchFamily="34" charset="-128"/>
              </a:rPr>
              <a:t>To choose from more than two actions, </a:t>
            </a:r>
            <a:r>
              <a:rPr lang="en-US" altLang="en-US" sz="1600" b="1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1600" dirty="0">
                <a:ea typeface="ＭＳ Ｐゴシック" panose="020B0600070205080204" pitchFamily="34" charset="-128"/>
              </a:rPr>
              <a:t>statements can be used (an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1600" dirty="0">
                <a:ea typeface="ＭＳ Ｐゴシック" panose="020B0600070205080204" pitchFamily="34" charset="-128"/>
              </a:rPr>
              <a:t>statement as the action of another)</a:t>
            </a:r>
          </a:p>
          <a:p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General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form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: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757" y="1836024"/>
            <a:ext cx="318492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end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Nested if-else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113335" y="592931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13335" y="501491"/>
            <a:ext cx="6631330" cy="64912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/>
              <a:t>Q: If ‘scalar1’ is larger than 0 and less than 50, assign 10 to ‘out1’. Otherwise, assign 5 to ‘out1’. </a:t>
            </a:r>
            <a:endParaRPr lang="en-US" alt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3335" y="1279418"/>
          <a:ext cx="260700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0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scalar1 = 20;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scalar1 &gt; 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scalar1&lt;50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out1 = 10;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else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out1 = 5;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22751" y="1279418"/>
          <a:ext cx="382191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1913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scalar1 = 20;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(scalar1 &gt; 0) &amp;&amp; (scalar1 &lt; 50)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out1 = 10;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out1 = 5;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3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if, if-else, if-</a:t>
            </a:r>
            <a:r>
              <a:rPr lang="en-US" sz="1800" b="1" dirty="0" err="1" smtClean="0">
                <a:latin typeface="+mj-lt"/>
                <a:cs typeface="Arial" pitchFamily="34" charset="0"/>
              </a:rPr>
              <a:t>elseif</a:t>
            </a:r>
            <a:r>
              <a:rPr lang="en-US" sz="1800" b="1" dirty="0" smtClean="0">
                <a:latin typeface="+mj-lt"/>
                <a:cs typeface="Arial" pitchFamily="34" charset="0"/>
              </a:rPr>
              <a:t>, if-</a:t>
            </a:r>
            <a:r>
              <a:rPr lang="en-US" sz="1800" b="1" dirty="0" err="1" smtClean="0">
                <a:latin typeface="+mj-lt"/>
                <a:cs typeface="Arial" pitchFamily="34" charset="0"/>
              </a:rPr>
              <a:t>elseif</a:t>
            </a:r>
            <a:r>
              <a:rPr lang="en-US" sz="1800" b="1" dirty="0" smtClean="0">
                <a:latin typeface="+mj-lt"/>
                <a:cs typeface="Arial" pitchFamily="34" charset="0"/>
              </a:rPr>
              <a:t>-else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2: Selection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113335" y="592931"/>
            <a:ext cx="6631330" cy="268366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335" y="660859"/>
            <a:ext cx="210058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if</a:t>
            </a:r>
            <a:r>
              <a:rPr lang="en-US" sz="16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action1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2565" y="660859"/>
            <a:ext cx="2100580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if</a:t>
            </a:r>
            <a:r>
              <a:rPr lang="en-US" sz="16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action2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end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8015" y="660859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if </a:t>
            </a:r>
            <a:r>
              <a:rPr lang="en-US" sz="1600" dirty="0"/>
              <a:t>condition1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elseif</a:t>
            </a:r>
            <a:r>
              <a:rPr lang="en-US" sz="1600" dirty="0" smtClean="0"/>
              <a:t> condition2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action2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end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7450" y="666872"/>
            <a:ext cx="2532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if</a:t>
            </a:r>
            <a:r>
              <a:rPr lang="en-US" sz="16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elseif</a:t>
            </a:r>
            <a:r>
              <a:rPr lang="en-US" sz="1600" dirty="0" smtClean="0"/>
              <a:t> </a:t>
            </a:r>
            <a:r>
              <a:rPr lang="en-US" sz="1600" dirty="0"/>
              <a:t>condition2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action2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action3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end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For-Loop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4" y="526197"/>
            <a:ext cx="66313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/>
              <a:t>Used </a:t>
            </a:r>
            <a:r>
              <a:rPr lang="en-US" altLang="en-US" sz="1500" dirty="0"/>
              <a:t>as a </a:t>
            </a:r>
            <a:r>
              <a:rPr lang="en-US" altLang="en-US" sz="1500" u="sng" dirty="0">
                <a:solidFill>
                  <a:srgbClr val="FF0000"/>
                </a:solidFill>
              </a:rPr>
              <a:t>counted</a:t>
            </a:r>
            <a:r>
              <a:rPr lang="en-US" altLang="en-US" sz="1500" dirty="0"/>
              <a:t> </a:t>
            </a:r>
            <a:r>
              <a:rPr lang="en-US" altLang="en-US" sz="1500" dirty="0" smtClean="0"/>
              <a:t>loop (We know how many times are repeated)</a:t>
            </a:r>
            <a:endParaRPr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solidFill>
                  <a:srgbClr val="FF0000"/>
                </a:solidFill>
              </a:rPr>
              <a:t>Repeats </a:t>
            </a:r>
            <a:r>
              <a:rPr lang="en-US" altLang="en-US" sz="1500" dirty="0">
                <a:solidFill>
                  <a:srgbClr val="FF0000"/>
                </a:solidFill>
              </a:rPr>
              <a:t>an action </a:t>
            </a:r>
            <a:r>
              <a:rPr lang="en-US" altLang="en-US" sz="1500" dirty="0"/>
              <a:t>a specified number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/>
              <a:t>An </a:t>
            </a:r>
            <a:r>
              <a:rPr lang="en-US" altLang="en-US" sz="1500" dirty="0">
                <a:solidFill>
                  <a:srgbClr val="FF0000"/>
                </a:solidFill>
              </a:rPr>
              <a:t>iterator</a:t>
            </a:r>
            <a:r>
              <a:rPr lang="en-US" altLang="en-US" sz="1500" dirty="0"/>
              <a:t> or loop variable specifies how many times to repeat the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/>
              <a:t>General </a:t>
            </a:r>
            <a:r>
              <a:rPr lang="en-US" altLang="en-US" sz="1500" dirty="0"/>
              <a:t>form:</a:t>
            </a:r>
          </a:p>
          <a:p>
            <a:pPr marL="457200" lvl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loopvar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</a:t>
            </a:r>
          </a:p>
          <a:p>
            <a:pPr marL="914400" lvl="2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pPr marL="457200" lvl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/>
              <a:t>The </a:t>
            </a:r>
            <a:r>
              <a:rPr lang="en-US" altLang="en-US" sz="1500" dirty="0"/>
              <a:t>range is specified by </a:t>
            </a:r>
            <a:r>
              <a:rPr lang="en-US" altLang="en-US" sz="1500" dirty="0">
                <a:solidFill>
                  <a:srgbClr val="FF0000"/>
                </a:solidFill>
              </a:rPr>
              <a:t>a </a:t>
            </a:r>
            <a:r>
              <a:rPr lang="en-US" altLang="en-US" sz="1500" dirty="0" smtClean="0">
                <a:solidFill>
                  <a:srgbClr val="FF0000"/>
                </a:solidFill>
              </a:rPr>
              <a:t>vector</a:t>
            </a:r>
            <a:r>
              <a:rPr lang="en-US" altLang="en-US" sz="1500" dirty="0" smtClean="0"/>
              <a:t>.</a:t>
            </a:r>
            <a:endParaRPr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500" dirty="0" smtClean="0"/>
              <a:t>The </a:t>
            </a:r>
            <a:r>
              <a:rPr lang="en-US" altLang="en-US" sz="1500" dirty="0"/>
              <a:t>action is repeated for every value of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loopvar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 smtClean="0"/>
              <a:t>in </a:t>
            </a:r>
            <a:r>
              <a:rPr lang="en-US" altLang="en-US" sz="1500" dirty="0"/>
              <a:t>the specified </a:t>
            </a:r>
            <a:r>
              <a:rPr lang="en-US" altLang="en-US" sz="1500" dirty="0" smtClean="0"/>
              <a:t>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500" dirty="0"/>
              <a:t>If it is desired to repeat the process of prompting the user and reading input a specified number of times (N), a for loop is used:</a:t>
            </a:r>
          </a:p>
          <a:p>
            <a:pPr marL="641350" lvl="2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ii = 1:N</a:t>
            </a:r>
          </a:p>
          <a:p>
            <a:pPr marL="641350" lvl="2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% do something with it!</a:t>
            </a:r>
          </a:p>
          <a:p>
            <a:pPr marL="641350" lvl="2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556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Example1: How For-Loop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22623" y="119982"/>
          <a:ext cx="322204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76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2823274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ii;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71716"/>
              </p:ext>
            </p:extLst>
          </p:nvPr>
        </p:nvGraphicFramePr>
        <p:xfrm>
          <a:off x="113335" y="1252221"/>
          <a:ext cx="663133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864">
                  <a:extLst>
                    <a:ext uri="{9D8B030D-6E8A-4147-A177-3AD203B41FA5}">
                      <a16:colId xmlns:a16="http://schemas.microsoft.com/office/drawing/2014/main" val="2471696272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951402976"/>
                    </a:ext>
                  </a:extLst>
                </a:gridCol>
                <a:gridCol w="2320303">
                  <a:extLst>
                    <a:ext uri="{9D8B030D-6E8A-4147-A177-3AD203B41FA5}">
                      <a16:colId xmlns:a16="http://schemas.microsoft.com/office/drawing/2014/main" val="1533257696"/>
                    </a:ext>
                  </a:extLst>
                </a:gridCol>
              </a:tblGrid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Step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Operation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Workspace</a:t>
                      </a:r>
                      <a:endParaRPr lang="en-US" sz="10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1345452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line1: assign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000" dirty="0" smtClean="0"/>
                        <a:t> to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0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1769003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line2: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r>
                        <a:rPr lang="en-US" sz="1000" dirty="0" smtClean="0"/>
                        <a:t> becomes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0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599648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line3: add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and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and assign the value to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6600745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line4: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04619521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go</a:t>
                      </a:r>
                      <a:r>
                        <a:rPr lang="en-US" sz="1000" baseline="0" dirty="0" smtClean="0"/>
                        <a:t> to line2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r>
                        <a:rPr lang="en-US" sz="1000" baseline="0" dirty="0" smtClean="0"/>
                        <a:t> becomes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9500793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line3: add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000" dirty="0" smtClean="0"/>
                        <a:t> and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and</a:t>
                      </a:r>
                      <a:r>
                        <a:rPr lang="en-US" sz="1000" baseline="0" dirty="0" smtClean="0"/>
                        <a:t> assign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64763269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line4: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99959330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go to line2 and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r>
                        <a:rPr lang="en-US" sz="1000" dirty="0" smtClean="0"/>
                        <a:t> becomes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3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4346159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line3:</a:t>
                      </a:r>
                      <a:r>
                        <a:rPr lang="en-US" sz="1000" baseline="0" dirty="0" smtClean="0"/>
                        <a:t> add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and assign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3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2921811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line4: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3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940988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no more value in </a:t>
                      </a:r>
                      <a:r>
                        <a:rPr lang="en-US" sz="1000" dirty="0" smtClean="0"/>
                        <a:t>range, </a:t>
                      </a:r>
                      <a:r>
                        <a:rPr lang="en-US" sz="1000" dirty="0" smtClean="0"/>
                        <a:t>and go to line5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r>
                        <a:rPr lang="en-US" sz="1000" dirty="0" smtClean="0">
                          <a:latin typeface="+mn-lt"/>
                          <a:cs typeface="+mn-cs"/>
                        </a:rPr>
                        <a:t>,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3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47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Variable names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335" y="518882"/>
            <a:ext cx="663133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Names </a:t>
            </a:r>
            <a:r>
              <a:rPr lang="en-US" altLang="en-US" sz="1600" b="1" dirty="0">
                <a:solidFill>
                  <a:srgbClr val="FF0000"/>
                </a:solidFill>
              </a:rPr>
              <a:t>must</a:t>
            </a:r>
            <a:r>
              <a:rPr lang="en-US" altLang="en-US" sz="1600" dirty="0"/>
              <a:t> begin with a letter of the alphabet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After that names can contain letters, digits, and </a:t>
            </a:r>
            <a:r>
              <a:rPr lang="en-US" altLang="en-US" sz="1600" dirty="0">
                <a:solidFill>
                  <a:srgbClr val="FF0000"/>
                </a:solidFill>
              </a:rPr>
              <a:t>the underscore character(_)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You cannot use other character except for ‘_'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MATLAB </a:t>
            </a:r>
            <a:r>
              <a:rPr lang="en-US" altLang="en-US" sz="1600" dirty="0"/>
              <a:t>is </a:t>
            </a:r>
            <a:r>
              <a:rPr lang="en-US" altLang="en-US" sz="1600" b="1" dirty="0">
                <a:solidFill>
                  <a:srgbClr val="FF0000"/>
                </a:solidFill>
              </a:rPr>
              <a:t>case-sensitive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Names should be </a:t>
            </a:r>
            <a:r>
              <a:rPr lang="en-US" altLang="en-US" sz="1600" u="sng" dirty="0">
                <a:solidFill>
                  <a:srgbClr val="FF0000"/>
                </a:solidFill>
              </a:rPr>
              <a:t>mnemonic</a:t>
            </a:r>
            <a:r>
              <a:rPr lang="en-US" altLang="en-US" sz="1600" dirty="0"/>
              <a:t> (they should make sense!)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a workspace browser rather than type these </a:t>
            </a:r>
            <a:r>
              <a:rPr lang="en-US" altLang="en-US" sz="1600" dirty="0" smtClean="0"/>
              <a:t>command</a:t>
            </a:r>
            <a:endParaRPr lang="en-US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clears out variables and also functions</a:t>
            </a:r>
            <a:endParaRPr lang="en-US" alt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00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Example2: Summation Using For-Loop (continue)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37133" y="496042"/>
            <a:ext cx="6542217" cy="71053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/>
              <a:t>Sum all values in a vector named ‘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600" dirty="0" smtClean="0"/>
              <a:t>’ and assign the value to ‘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altLang="en-US" sz="1600" dirty="0" smtClean="0"/>
              <a:t>’ </a:t>
            </a:r>
            <a:endParaRPr lang="en-US" alt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13335" y="1022613"/>
          <a:ext cx="3208805" cy="123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13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2811675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23010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 3 7 11];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 = 0;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ii=1:4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sumv = sumv + vec(ii);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535860" y="1022613"/>
          <a:ext cx="3208805" cy="123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13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2811675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23010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 3 7 11];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 = 0;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ii=vec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sumv = sumv + ii;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08241" y="2586744"/>
            <a:ext cx="2965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934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loopvar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</a:t>
            </a:r>
          </a:p>
          <a:p>
            <a:pPr marL="618135" lvl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pPr marL="160934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334" y="2586744"/>
            <a:ext cx="34934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19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ii = 1:N</a:t>
            </a:r>
          </a:p>
          <a:p>
            <a:pPr marL="48819"/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 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something!</a:t>
            </a: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819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741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Nested For-Loop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4" y="526197"/>
            <a:ext cx="6631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A nested </a:t>
            </a:r>
            <a:r>
              <a:rPr lang="en-US" altLang="en-US" sz="1600" b="1" dirty="0"/>
              <a:t>for</a:t>
            </a:r>
            <a:r>
              <a:rPr lang="en-US" altLang="en-US" sz="1600" dirty="0"/>
              <a:t> loop is one inside of ( as the action of) another </a:t>
            </a:r>
            <a:r>
              <a:rPr lang="en-US" altLang="en-US" sz="1600" b="1" dirty="0"/>
              <a:t>for</a:t>
            </a:r>
            <a:r>
              <a:rPr lang="en-US" altLang="en-US" sz="1600" dirty="0"/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General form of a nested </a:t>
            </a:r>
            <a:r>
              <a:rPr lang="en-US" altLang="en-US" sz="1600" b="1" dirty="0"/>
              <a:t>for</a:t>
            </a:r>
            <a:r>
              <a:rPr lang="en-US" altLang="en-US" sz="1600" dirty="0"/>
              <a:t> loop:</a:t>
            </a:r>
          </a:p>
          <a:p>
            <a:pPr lvl="2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loopvar1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range1                     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action1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loopvar2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range2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action2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</a:rPr>
              <a:t>The inner loop action is executed in its entirety for every value of the outer loop variable</a:t>
            </a:r>
          </a:p>
        </p:txBody>
      </p:sp>
    </p:spTree>
    <p:extLst>
      <p:ext uri="{BB962C8B-B14F-4D97-AF65-F5344CB8AC3E}">
        <p14:creationId xmlns:p14="http://schemas.microsoft.com/office/powerpoint/2010/main" val="16234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Example1: How Nested For-Loop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63316"/>
              </p:ext>
            </p:extLst>
          </p:nvPr>
        </p:nvGraphicFramePr>
        <p:xfrm>
          <a:off x="113334" y="539082"/>
          <a:ext cx="401659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635943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 3;4 5 6];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ii=1:2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44582"/>
              </p:ext>
            </p:extLst>
          </p:nvPr>
        </p:nvGraphicFramePr>
        <p:xfrm>
          <a:off x="5161011" y="539082"/>
          <a:ext cx="1334466" cy="60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2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4415821" y="668165"/>
            <a:ext cx="65700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mat1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70538"/>
              </p:ext>
            </p:extLst>
          </p:nvPr>
        </p:nvGraphicFramePr>
        <p:xfrm>
          <a:off x="113334" y="2060815"/>
          <a:ext cx="663132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2471696272"/>
                    </a:ext>
                  </a:extLst>
                </a:gridCol>
                <a:gridCol w="2475186">
                  <a:extLst>
                    <a:ext uri="{9D8B030D-6E8A-4147-A177-3AD203B41FA5}">
                      <a16:colId xmlns:a16="http://schemas.microsoft.com/office/drawing/2014/main" val="951402976"/>
                    </a:ext>
                  </a:extLst>
                </a:gridCol>
                <a:gridCol w="3775491">
                  <a:extLst>
                    <a:ext uri="{9D8B030D-6E8A-4147-A177-3AD203B41FA5}">
                      <a16:colId xmlns:a16="http://schemas.microsoft.com/office/drawing/2014/main" val="1533257696"/>
                    </a:ext>
                  </a:extLst>
                </a:gridCol>
              </a:tblGrid>
              <a:tr h="2249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Step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Operation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Workspace</a:t>
                      </a:r>
                      <a:endParaRPr lang="en-US" sz="10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1345452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line1: assign </a:t>
                      </a:r>
                      <a:r>
                        <a:rPr lang="en-US" sz="1000" dirty="0" smtClean="0">
                          <a:latin typeface="+mn-lt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000" dirty="0" smtClean="0"/>
                        <a:t> to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1769003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line2: assign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000" dirty="0" smtClean="0"/>
                        <a:t> to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0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599648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line3: 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r>
                        <a:rPr lang="en-US" sz="1000" dirty="0" smtClean="0"/>
                        <a:t> becomes 1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0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6600745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/>
                        <a:t> becomes 1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0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64763269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line5:</a:t>
                      </a:r>
                      <a:r>
                        <a:rPr lang="en-US" sz="1000" baseline="0" dirty="0" smtClean="0">
                          <a:latin typeface="+mn-lt"/>
                        </a:rPr>
                        <a:t> read a value at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row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column in mat1, </a:t>
                      </a:r>
                      <a:r>
                        <a:rPr lang="en-US" sz="1000" baseline="0" dirty="0" smtClean="0">
                          <a:latin typeface="+mn-lt"/>
                          <a:cs typeface="Courier New" panose="02070309020205020404" pitchFamily="49" charset="0"/>
                        </a:rPr>
                        <a:t>and add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endParaRPr lang="en-US" sz="1000" dirty="0" smtClean="0"/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2921811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line6: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940988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/>
                        <a:t> becomes 2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2,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1824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Example1: How Nested For-Loop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3575"/>
              </p:ext>
            </p:extLst>
          </p:nvPr>
        </p:nvGraphicFramePr>
        <p:xfrm>
          <a:off x="113334" y="503258"/>
          <a:ext cx="401659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635943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 3;4 5 6];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ii=1:2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37746"/>
              </p:ext>
            </p:extLst>
          </p:nvPr>
        </p:nvGraphicFramePr>
        <p:xfrm>
          <a:off x="113334" y="1957071"/>
          <a:ext cx="6631329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2471696272"/>
                    </a:ext>
                  </a:extLst>
                </a:gridCol>
                <a:gridCol w="2319064">
                  <a:extLst>
                    <a:ext uri="{9D8B030D-6E8A-4147-A177-3AD203B41FA5}">
                      <a16:colId xmlns:a16="http://schemas.microsoft.com/office/drawing/2014/main" val="951402976"/>
                    </a:ext>
                  </a:extLst>
                </a:gridCol>
                <a:gridCol w="3931613">
                  <a:extLst>
                    <a:ext uri="{9D8B030D-6E8A-4147-A177-3AD203B41FA5}">
                      <a16:colId xmlns:a16="http://schemas.microsoft.com/office/drawing/2014/main" val="1533257696"/>
                    </a:ext>
                  </a:extLst>
                </a:gridCol>
              </a:tblGrid>
              <a:tr h="2249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Step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Operation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Workspace</a:t>
                      </a:r>
                      <a:endParaRPr lang="en-US" sz="10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1345452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line5:</a:t>
                      </a:r>
                      <a:r>
                        <a:rPr lang="en-US" sz="1000" baseline="0" dirty="0" smtClean="0">
                          <a:latin typeface="+mn-lt"/>
                        </a:rPr>
                        <a:t> read a value at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row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000" baseline="0" dirty="0" smtClean="0">
                          <a:latin typeface="+mn-lt"/>
                        </a:rPr>
                        <a:t> column in mat1, </a:t>
                      </a:r>
                      <a:r>
                        <a:rPr lang="en-US" sz="1000" baseline="0" dirty="0" smtClean="0">
                          <a:latin typeface="+mn-lt"/>
                          <a:cs typeface="Courier New" panose="02070309020205020404" pitchFamily="49" charset="0"/>
                        </a:rPr>
                        <a:t>and add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2,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573323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line6: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2,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1769003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5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000" dirty="0" smtClean="0"/>
                        <a:t>becomes 3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jj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→ 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3, 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mat1 → [1 2 3;4 5 6],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→ 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599648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line5:</a:t>
                      </a:r>
                      <a:r>
                        <a:rPr lang="en-US" sz="1000" baseline="0" dirty="0" smtClean="0">
                          <a:latin typeface="+mn-lt"/>
                        </a:rPr>
                        <a:t> read a value at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row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000" baseline="0" dirty="0" smtClean="0">
                          <a:latin typeface="+mn-lt"/>
                        </a:rPr>
                        <a:t> column in mat1, </a:t>
                      </a:r>
                      <a:r>
                        <a:rPr lang="en-US" sz="1000" baseline="0" dirty="0" smtClean="0">
                          <a:latin typeface="+mn-lt"/>
                          <a:cs typeface="Courier New" panose="02070309020205020404" pitchFamily="49" charset="0"/>
                        </a:rPr>
                        <a:t>and add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6600745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line6: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000" baseline="0" dirty="0" smtClean="0">
                          <a:latin typeface="+mn-lt"/>
                        </a:rPr>
                        <a:t> and line7: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1,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64763269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line3: </a:t>
                      </a:r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000" dirty="0" smtClean="0"/>
                        <a:t>becomes 2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2921811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5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000" dirty="0" smtClean="0"/>
                        <a:t>becomes 1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6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94098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42572"/>
              </p:ext>
            </p:extLst>
          </p:nvPr>
        </p:nvGraphicFramePr>
        <p:xfrm>
          <a:off x="5161011" y="539082"/>
          <a:ext cx="1334466" cy="60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2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/>
          </p:cNvSpPr>
          <p:nvPr/>
        </p:nvSpPr>
        <p:spPr>
          <a:xfrm>
            <a:off x="4415821" y="668165"/>
            <a:ext cx="65700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mat1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Example1: How Nested For-Loop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3: Loop statement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3334" y="503258"/>
          <a:ext cx="401659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635943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846681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 3;4 5 6];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ii=1:2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86668"/>
              </p:ext>
            </p:extLst>
          </p:nvPr>
        </p:nvGraphicFramePr>
        <p:xfrm>
          <a:off x="113334" y="1957071"/>
          <a:ext cx="6631329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52">
                  <a:extLst>
                    <a:ext uri="{9D8B030D-6E8A-4147-A177-3AD203B41FA5}">
                      <a16:colId xmlns:a16="http://schemas.microsoft.com/office/drawing/2014/main" val="2471696272"/>
                    </a:ext>
                  </a:extLst>
                </a:gridCol>
                <a:gridCol w="2319064">
                  <a:extLst>
                    <a:ext uri="{9D8B030D-6E8A-4147-A177-3AD203B41FA5}">
                      <a16:colId xmlns:a16="http://schemas.microsoft.com/office/drawing/2014/main" val="951402976"/>
                    </a:ext>
                  </a:extLst>
                </a:gridCol>
                <a:gridCol w="3931613">
                  <a:extLst>
                    <a:ext uri="{9D8B030D-6E8A-4147-A177-3AD203B41FA5}">
                      <a16:colId xmlns:a16="http://schemas.microsoft.com/office/drawing/2014/main" val="1533257696"/>
                    </a:ext>
                  </a:extLst>
                </a:gridCol>
              </a:tblGrid>
              <a:tr h="2249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Step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Operation</a:t>
                      </a:r>
                      <a:endParaRPr lang="en-US" sz="10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Workspace</a:t>
                      </a:r>
                      <a:endParaRPr lang="en-US" sz="10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1345452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line5:</a:t>
                      </a:r>
                      <a:r>
                        <a:rPr lang="en-US" sz="1000" baseline="0" dirty="0" smtClean="0">
                          <a:latin typeface="+mn-lt"/>
                        </a:rPr>
                        <a:t> read a value at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row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000" baseline="0" dirty="0" smtClean="0">
                          <a:latin typeface="+mn-lt"/>
                        </a:rPr>
                        <a:t> column in mat1, </a:t>
                      </a:r>
                      <a:r>
                        <a:rPr lang="en-US" sz="1000" baseline="0" dirty="0" smtClean="0">
                          <a:latin typeface="+mn-lt"/>
                          <a:cs typeface="Courier New" panose="02070309020205020404" pitchFamily="49" charset="0"/>
                        </a:rPr>
                        <a:t>and add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10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573323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line6: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10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1769003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5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000" dirty="0" smtClean="0"/>
                        <a:t>becomes 2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jj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→ 2, mat1 → [1 2 3;4 5 6],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→ 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59964806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line5:</a:t>
                      </a:r>
                      <a:r>
                        <a:rPr lang="en-US" sz="1000" baseline="0" dirty="0" smtClean="0">
                          <a:latin typeface="+mn-lt"/>
                        </a:rPr>
                        <a:t> read a value at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000" baseline="0" dirty="0" smtClean="0">
                          <a:latin typeface="+mn-lt"/>
                        </a:rPr>
                        <a:t> row and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000" baseline="0" dirty="0" smtClean="0">
                          <a:latin typeface="+mn-lt"/>
                        </a:rPr>
                        <a:t> column in mat1, </a:t>
                      </a:r>
                      <a:r>
                        <a:rPr lang="en-US" sz="1000" baseline="0" dirty="0" smtClean="0">
                          <a:latin typeface="+mn-lt"/>
                          <a:cs typeface="Courier New" panose="02070309020205020404" pitchFamily="49" charset="0"/>
                        </a:rPr>
                        <a:t>and add the value to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2,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15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6600745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18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line6: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2,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15</a:t>
                      </a:r>
                      <a:endParaRPr lang="en-US" sz="1000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64763269"/>
                  </a:ext>
                </a:extLst>
              </a:tr>
              <a:tr h="19108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19</a:t>
                      </a:r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line4: </a:t>
                      </a:r>
                      <a:r>
                        <a:rPr lang="en-US" sz="105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000" dirty="0" smtClean="0"/>
                        <a:t>becomes 3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 → 2,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3, mat1 → [1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3;4 5 6],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→ 15</a:t>
                      </a:r>
                      <a:endParaRPr lang="en-US" sz="1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94098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92600"/>
              </p:ext>
            </p:extLst>
          </p:nvPr>
        </p:nvGraphicFramePr>
        <p:xfrm>
          <a:off x="5161011" y="539082"/>
          <a:ext cx="1334466" cy="60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2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4482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720" marR="66720" marT="33360" marB="33360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/>
          </p:cNvSpPr>
          <p:nvPr/>
        </p:nvSpPr>
        <p:spPr>
          <a:xfrm>
            <a:off x="4415821" y="668165"/>
            <a:ext cx="657006" cy="35090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mat1</a:t>
            </a:r>
            <a:endParaRPr lang="en-US" sz="1400" i="1" dirty="0">
              <a:solidFill>
                <a:srgbClr val="FF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MATLAB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3335" y="615315"/>
          <a:ext cx="3201365" cy="32321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081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  <a:gridCol w="2467284">
                  <a:extLst>
                    <a:ext uri="{9D8B030D-6E8A-4147-A177-3AD203B41FA5}">
                      <a16:colId xmlns:a16="http://schemas.microsoft.com/office/drawing/2014/main" val="1273703475"/>
                    </a:ext>
                  </a:extLst>
                </a:gridCol>
              </a:tblGrid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Addition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64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Subtraction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8378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Multiplication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419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23292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 power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102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Element-wise right</a:t>
                      </a:r>
                      <a:r>
                        <a:rPr lang="en-US" sz="1400" baseline="0" dirty="0" smtClean="0"/>
                        <a:t> division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9071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Element-wise</a:t>
                      </a:r>
                      <a:r>
                        <a:rPr lang="en-US" sz="1400" baseline="0" dirty="0" smtClean="0"/>
                        <a:t> multiplication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94543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.^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Element-wise power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7629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Transpose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846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33164" y="171469"/>
          <a:ext cx="3211501" cy="40436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6406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  <a:gridCol w="2475095">
                  <a:extLst>
                    <a:ext uri="{9D8B030D-6E8A-4147-A177-3AD203B41FA5}">
                      <a16:colId xmlns:a16="http://schemas.microsoft.com/office/drawing/2014/main" val="1273703475"/>
                    </a:ext>
                  </a:extLst>
                </a:gridCol>
              </a:tblGrid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Equal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15954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marL="0" algn="ctr" defTabSz="548626" rtl="0" eaLnBrk="1" latinLnBrk="0" hangingPunct="1"/>
                      <a:r>
                        <a:rPr lang="en-US" sz="1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~=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 equal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35958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Greater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09458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Greater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29638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Less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5650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Less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80354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Logical AND (scalar</a:t>
                      </a:r>
                      <a:r>
                        <a:rPr lang="en-US" sz="1400" baseline="0" dirty="0" smtClean="0"/>
                        <a:t> logical)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03715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Logical OR (scalar</a:t>
                      </a:r>
                      <a:r>
                        <a:rPr lang="en-US" sz="1400" baseline="0" dirty="0" smtClean="0"/>
                        <a:t> logical)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07822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Logical NOT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39430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Logical AND (array)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5522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Logical OR (array)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Assign Value(s) to a Variable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334" y="2390775"/>
            <a:ext cx="66313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Conduct a ‘minus’ operation between a vector of ‘vec1’ and a scalar value ‘val2’. This operation subtract 2 from each element in [1 2 3 4]. A resulting vector is [-1 0 1 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Assign a resulting vector to ‘vec3’. ‘vec3’ contains [-1 0 1 2]. </a:t>
            </a:r>
          </a:p>
        </p:txBody>
      </p:sp>
      <p:sp>
        <p:nvSpPr>
          <p:cNvPr id="9" name="Rectangle 8"/>
          <p:cNvSpPr/>
          <p:nvPr/>
        </p:nvSpPr>
        <p:spPr>
          <a:xfrm>
            <a:off x="-471836" y="1295403"/>
            <a:ext cx="4014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None/>
            </a:pP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167"/>
              </p:ext>
            </p:extLst>
          </p:nvPr>
        </p:nvGraphicFramePr>
        <p:xfrm>
          <a:off x="3836193" y="815141"/>
          <a:ext cx="2737008" cy="1360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0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60633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= 2; % scalar value</a:t>
                      </a:r>
                    </a:p>
                    <a:p>
                      <a:endParaRPr lang="sv-SE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v-SE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2 3 4]; % vector</a:t>
                      </a:r>
                    </a:p>
                    <a:p>
                      <a:endParaRPr lang="sv-SE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v-SE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vec3  =  vec1-val2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1570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MATLAB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39626"/>
              </p:ext>
            </p:extLst>
          </p:nvPr>
        </p:nvGraphicFramePr>
        <p:xfrm>
          <a:off x="135732" y="2157926"/>
          <a:ext cx="850331" cy="1823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331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</a:tblGrid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06641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42883784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91941942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8361232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0051028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6019071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33475" y="2157926"/>
            <a:ext cx="169289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Scalar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Vector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Matrix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Vector ★ Vector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Matrix ★ Matrix</a:t>
            </a:r>
          </a:p>
          <a:p>
            <a:endParaRPr lang="en-US" sz="1600" b="1" u="sng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★: Operator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13013"/>
              </p:ext>
            </p:extLst>
          </p:nvPr>
        </p:nvGraphicFramePr>
        <p:xfrm>
          <a:off x="3366067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3523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33204"/>
              </p:ext>
            </p:extLst>
          </p:nvPr>
        </p:nvGraphicFramePr>
        <p:xfrm>
          <a:off x="5177961" y="380081"/>
          <a:ext cx="925116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79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1279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  <a:gridCol w="221835">
                  <a:extLst>
                    <a:ext uri="{9D8B030D-6E8A-4147-A177-3AD203B41FA5}">
                      <a16:colId xmlns:a16="http://schemas.microsoft.com/office/drawing/2014/main" val="3875706392"/>
                    </a:ext>
                  </a:extLst>
                </a:gridCol>
                <a:gridCol w="240723">
                  <a:extLst>
                    <a:ext uri="{9D8B030D-6E8A-4147-A177-3AD203B41FA5}">
                      <a16:colId xmlns:a16="http://schemas.microsoft.com/office/drawing/2014/main" val="334029302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516"/>
              </p:ext>
            </p:extLst>
          </p:nvPr>
        </p:nvGraphicFramePr>
        <p:xfrm>
          <a:off x="135733" y="526080"/>
          <a:ext cx="2737008" cy="1426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0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42698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= 10; % scalar value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= 2; % scalar value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2 3 4]; % vector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2; 3 4]; % matrix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[5 6; 7 8]; % matrix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53350"/>
              </p:ext>
            </p:extLst>
          </p:nvPr>
        </p:nvGraphicFramePr>
        <p:xfrm>
          <a:off x="4273459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50915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6656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3860"/>
              </p:ext>
            </p:extLst>
          </p:nvPr>
        </p:nvGraphicFramePr>
        <p:xfrm>
          <a:off x="3347802" y="1176073"/>
          <a:ext cx="304029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2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1680173">
                  <a:extLst>
                    <a:ext uri="{9D8B030D-6E8A-4147-A177-3AD203B41FA5}">
                      <a16:colId xmlns:a16="http://schemas.microsoft.com/office/drawing/2014/main" val="2365731756"/>
                    </a:ext>
                  </a:extLst>
                </a:gridCol>
              </a:tblGrid>
              <a:tr h="1426986">
                <a:tc>
                  <a:txBody>
                    <a:bodyPr/>
                    <a:lstStyle/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+ val2	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* val2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/ val2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val1^val2 	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vec1*val1  vec1/val2 vec1 + val2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vec1 - val2 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mat1*val2 mat1/val2 mat1 + val2 mat1 - val2 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+ mat2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mat1 - 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 20 30 40]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[0.5 1 1.5 2]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 4 5 6]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[-1 0 1 2]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 4; 6 8]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[0.5 1; 1.5 2]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 4;</a:t>
                      </a:r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6]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[-1 0;1 2]</a:t>
                      </a:r>
                    </a:p>
                    <a:p>
                      <a:endParaRPr lang="nn-NO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 8; 10 12]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[-4 -4;-4 -4]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953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MATLAB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93800"/>
              </p:ext>
            </p:extLst>
          </p:nvPr>
        </p:nvGraphicFramePr>
        <p:xfrm>
          <a:off x="135732" y="1853565"/>
          <a:ext cx="850331" cy="234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331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</a:tblGrid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06641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42883784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91941942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8361232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0051028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60190714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546243827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.^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2204770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0339905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9175" y="1853565"/>
            <a:ext cx="169289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Scalar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Vector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Matrix ★ Scalar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Vector ★ Vector</a:t>
            </a: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Matrix ★ Matrix</a:t>
            </a:r>
          </a:p>
          <a:p>
            <a:endParaRPr lang="en-US" sz="1600" b="1" u="sng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sz="1600" b="1" u="sng" dirty="0">
                <a:solidFill>
                  <a:srgbClr val="FF0000"/>
                </a:solidFill>
                <a:cs typeface="Arial" pitchFamily="34" charset="0"/>
              </a:rPr>
              <a:t>★: Operator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66436"/>
              </p:ext>
            </p:extLst>
          </p:nvPr>
        </p:nvGraphicFramePr>
        <p:xfrm>
          <a:off x="135733" y="526080"/>
          <a:ext cx="2737008" cy="1143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0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14397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2];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 = [1; 0];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2; 3 4]; % matrix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[1 0; 0 1]; % matrix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67013"/>
              </p:ext>
            </p:extLst>
          </p:nvPr>
        </p:nvGraphicFramePr>
        <p:xfrm>
          <a:off x="3194617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72073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26167"/>
              </p:ext>
            </p:extLst>
          </p:nvPr>
        </p:nvGraphicFramePr>
        <p:xfrm>
          <a:off x="5006511" y="380081"/>
          <a:ext cx="462558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79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1279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36517"/>
              </p:ext>
            </p:extLst>
          </p:nvPr>
        </p:nvGraphicFramePr>
        <p:xfrm>
          <a:off x="4102009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079465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2956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84925"/>
              </p:ext>
            </p:extLst>
          </p:nvPr>
        </p:nvGraphicFramePr>
        <p:xfrm>
          <a:off x="5858834" y="225380"/>
          <a:ext cx="324564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670864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36138"/>
              </p:ext>
            </p:extLst>
          </p:nvPr>
        </p:nvGraphicFramePr>
        <p:xfrm>
          <a:off x="3172073" y="1239573"/>
          <a:ext cx="3282067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0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365731756"/>
                    </a:ext>
                  </a:extLst>
                </a:gridCol>
              </a:tblGrid>
              <a:tr h="2957152">
                <a:tc>
                  <a:txBody>
                    <a:bodyPr/>
                    <a:lstStyle/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mat1*vec1	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mat1*vec2	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vec1*mat1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vec2*mat1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mat1*mat2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mat1*mat1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mat1^2 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vec1.* vec2’ mat1.*mat2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mat2./mat1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mat1.^2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mat1.*vec2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mat1.*vec1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[1; 3]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 10]</a:t>
                      </a:r>
                    </a:p>
                    <a:p>
                      <a:r>
                        <a:rPr lang="nn-NO" sz="120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2;3 4]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</a:t>
                      </a:r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10;15 22]</a:t>
                      </a:r>
                    </a:p>
                    <a:p>
                      <a:r>
                        <a:rPr lang="nn-NO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 10;15 22]</a:t>
                      </a:r>
                    </a:p>
                    <a:p>
                      <a:endParaRPr lang="nn-NO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</a:t>
                      </a:r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0]</a:t>
                      </a:r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4]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0.25]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4;9 16]</a:t>
                      </a:r>
                    </a:p>
                    <a:p>
                      <a:endParaRPr lang="nn-NO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2;0 0]</a:t>
                      </a:r>
                    </a:p>
                    <a:p>
                      <a:r>
                        <a:rPr lang="nn-NO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4;3 8]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42685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MATLAB Implicitly Expands Element-wise Operations (Changed After R2016b)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335"/>
            <a:ext cx="6818875" cy="304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24137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Variable names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64427"/>
              </p:ext>
            </p:extLst>
          </p:nvPr>
        </p:nvGraphicFramePr>
        <p:xfrm>
          <a:off x="113335" y="571500"/>
          <a:ext cx="6631330" cy="27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133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70700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8val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10; % error: must begin with a letter of the alphabet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_col = 0 ; % error: must begin with a letter of the alphabet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row_3_ = 1; % no error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row@3 = 10; % error: cannot contain characters other than underscore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col-03 = 10; % error: cannot contain characters other than underscore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Following scripts have no error but the names should be mnemonic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asdf1 = 100; % no error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love = 10; % no error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aaaa3 = 10; % no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63109"/>
              </p:ext>
            </p:extLst>
          </p:nvPr>
        </p:nvGraphicFramePr>
        <p:xfrm>
          <a:off x="113335" y="3563003"/>
          <a:ext cx="30045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51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define a variable of ‘ga1’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ga1 = 100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51473" y="3646329"/>
            <a:ext cx="30489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1600" dirty="0" smtClean="0"/>
              <a:t>Q: What value is in ‘Ga1’ ?</a:t>
            </a:r>
            <a:endParaRPr lang="en-US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MATLAB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9573"/>
              </p:ext>
            </p:extLst>
          </p:nvPr>
        </p:nvGraphicFramePr>
        <p:xfrm>
          <a:off x="135730" y="2286000"/>
          <a:ext cx="2737010" cy="188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310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090792210"/>
                    </a:ext>
                  </a:extLst>
                </a:gridCol>
              </a:tblGrid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urier New" panose="02070309020205020404" pitchFamily="49" charset="0"/>
                        </a:rPr>
                        <a:t>Symbol</a:t>
                      </a:r>
                      <a:endParaRPr lang="en-US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urier New" panose="02070309020205020404" pitchFamily="49" charset="0"/>
                        </a:rPr>
                        <a:t>Role</a:t>
                      </a:r>
                      <a:endParaRPr lang="en-US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641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~=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83784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41942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Greater than or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232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1028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Less than or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9071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34247"/>
              </p:ext>
            </p:extLst>
          </p:nvPr>
        </p:nvGraphicFramePr>
        <p:xfrm>
          <a:off x="135733" y="526080"/>
          <a:ext cx="273700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0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14397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= 1;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scalar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= 2;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scalar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2 3 4];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 = [1 0 1 4]; %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2; 3 4]; % matrix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[1 0; 5 4]; % matrix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194617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72073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84420"/>
              </p:ext>
            </p:extLst>
          </p:nvPr>
        </p:nvGraphicFramePr>
        <p:xfrm>
          <a:off x="5006511" y="231565"/>
          <a:ext cx="947512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78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2095549826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2897051052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102009" y="225380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079465" y="793995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9594" y="189462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57507"/>
              </p:ext>
            </p:extLst>
          </p:nvPr>
        </p:nvGraphicFramePr>
        <p:xfrm>
          <a:off x="3172073" y="1195741"/>
          <a:ext cx="328206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03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1641034">
                  <a:extLst>
                    <a:ext uri="{9D8B030D-6E8A-4147-A177-3AD203B41FA5}">
                      <a16:colId xmlns:a16="http://schemas.microsoft.com/office/drawing/2014/main" val="3104502980"/>
                    </a:ext>
                  </a:extLst>
                </a:gridCol>
              </a:tblGrid>
              <a:tr h="2957152">
                <a:tc>
                  <a:txBody>
                    <a:bodyPr/>
                    <a:lstStyle/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vec1== val1 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vec1&lt;=val2 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~= val2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== vec2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&gt;= vec2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&lt; vec2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== val1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~= val2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== mat2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~= mat2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&gt;= mat2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== [1 2]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== [1;2] 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&gt; [1 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 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 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 1 1]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 0 1]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 1 1]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 0 0]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0;1 1]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1]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1;1</a:t>
                      </a:r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1;0 1]</a:t>
                      </a:r>
                    </a:p>
                    <a:p>
                      <a:endParaRPr lang="nn-NO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1;0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0;1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37592"/>
              </p:ext>
            </p:extLst>
          </p:nvPr>
        </p:nvGraphicFramePr>
        <p:xfrm>
          <a:off x="5006511" y="585601"/>
          <a:ext cx="947512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78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2095549826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2897051052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989594" y="543498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25409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MATLAB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02991"/>
              </p:ext>
            </p:extLst>
          </p:nvPr>
        </p:nvGraphicFramePr>
        <p:xfrm>
          <a:off x="135730" y="1873259"/>
          <a:ext cx="2737010" cy="152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310">
                  <a:extLst>
                    <a:ext uri="{9D8B030D-6E8A-4147-A177-3AD203B41FA5}">
                      <a16:colId xmlns:a16="http://schemas.microsoft.com/office/drawing/2014/main" val="16136916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090792210"/>
                    </a:ext>
                  </a:extLst>
                </a:gridCol>
              </a:tblGrid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urier New" panose="02070309020205020404" pitchFamily="49" charset="0"/>
                        </a:rPr>
                        <a:t>Symbol</a:t>
                      </a:r>
                      <a:endParaRPr lang="en-US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urier New" panose="02070309020205020404" pitchFamily="49" charset="0"/>
                        </a:rPr>
                        <a:t>Role</a:t>
                      </a:r>
                      <a:endParaRPr lang="en-US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95518783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cs typeface="Courier New" panose="02070309020205020404" pitchFamily="49" charset="0"/>
                        </a:rPr>
                        <a:t>Logical AND (scalar</a:t>
                      </a:r>
                      <a:r>
                        <a:rPr lang="en-US" sz="1100" baseline="0" dirty="0" smtClean="0">
                          <a:latin typeface="+mn-lt"/>
                          <a:cs typeface="Courier New" panose="02070309020205020404" pitchFamily="49" charset="0"/>
                        </a:rPr>
                        <a:t> logical)</a:t>
                      </a:r>
                      <a:endParaRPr lang="en-US" sz="11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641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cs typeface="Courier New" panose="02070309020205020404" pitchFamily="49" charset="0"/>
                        </a:rPr>
                        <a:t>Logical OR (scalar</a:t>
                      </a:r>
                      <a:r>
                        <a:rPr lang="en-US" sz="1100" baseline="0" dirty="0" smtClean="0">
                          <a:latin typeface="+mn-lt"/>
                          <a:cs typeface="Courier New" panose="02070309020205020404" pitchFamily="49" charset="0"/>
                        </a:rPr>
                        <a:t> logical)</a:t>
                      </a:r>
                      <a:endParaRPr lang="en-US" sz="11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83784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+mn-lt"/>
                          <a:cs typeface="Courier New" panose="02070309020205020404" pitchFamily="49" charset="0"/>
                        </a:rPr>
                        <a:t>Logical NOT</a:t>
                      </a:r>
                      <a:endParaRPr lang="en-US" sz="11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41942"/>
                  </a:ext>
                </a:extLst>
              </a:tr>
              <a:tr h="1895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cs typeface="Courier New" panose="02070309020205020404" pitchFamily="49" charset="0"/>
                        </a:rPr>
                        <a:t>Logical AND (array)</a:t>
                      </a:r>
                      <a:endParaRPr lang="en-US" sz="11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232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  <a:cs typeface="Courier New" panose="02070309020205020404" pitchFamily="49" charset="0"/>
                        </a:rPr>
                        <a:t>Logical OR (array)</a:t>
                      </a:r>
                      <a:endParaRPr lang="en-US" sz="11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102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71399"/>
              </p:ext>
            </p:extLst>
          </p:nvPr>
        </p:nvGraphicFramePr>
        <p:xfrm>
          <a:off x="135733" y="526080"/>
          <a:ext cx="27370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0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14397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= 1; val2 = 0;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0]; vec2 = [0 0];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[1 1; 0 0];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[1 0; 0 1];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52915"/>
              </p:ext>
            </p:extLst>
          </p:nvPr>
        </p:nvGraphicFramePr>
        <p:xfrm>
          <a:off x="146154" y="3597352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3610" y="4165967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7307"/>
              </p:ext>
            </p:extLst>
          </p:nvPr>
        </p:nvGraphicFramePr>
        <p:xfrm>
          <a:off x="1958048" y="3603537"/>
          <a:ext cx="473756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78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09749"/>
              </p:ext>
            </p:extLst>
          </p:nvPr>
        </p:nvGraphicFramePr>
        <p:xfrm>
          <a:off x="1053546" y="3597352"/>
          <a:ext cx="649128" cy="54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64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324564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0341519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31002" y="4165967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308" y="3561434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71211"/>
              </p:ext>
            </p:extLst>
          </p:nvPr>
        </p:nvGraphicFramePr>
        <p:xfrm>
          <a:off x="3379315" y="526081"/>
          <a:ext cx="3074826" cy="3778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413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1537413">
                  <a:extLst>
                    <a:ext uri="{9D8B030D-6E8A-4147-A177-3AD203B41FA5}">
                      <a16:colId xmlns:a16="http://schemas.microsoft.com/office/drawing/2014/main" val="3104502980"/>
                    </a:ext>
                  </a:extLst>
                </a:gridCol>
              </a:tblGrid>
              <a:tr h="3778988">
                <a:tc>
                  <a:txBody>
                    <a:bodyPr/>
                    <a:lstStyle/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&amp;&amp; val1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&amp;&amp; val2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|| val2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|| val2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val1	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val2		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&amp;&amp; val1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&amp; val1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&amp; val2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| val2	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 | val1	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 | vec1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vec2 &amp; vec1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| mat2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&amp; mat2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&amp; vec1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| vec2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endParaRPr lang="nn-NO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</a:t>
                      </a:r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1]</a:t>
                      </a:r>
                    </a:p>
                    <a:p>
                      <a:endParaRPr lang="nn-NO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0]</a:t>
                      </a:r>
                    </a:p>
                    <a:p>
                      <a:endParaRPr lang="nn-NO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1;0 1]</a:t>
                      </a:r>
                    </a:p>
                    <a:p>
                      <a:r>
                        <a:rPr lang="nn-NO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0;0 0]</a:t>
                      </a:r>
                    </a:p>
                    <a:p>
                      <a:r>
                        <a:rPr lang="nn-NO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1;0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9912"/>
              </p:ext>
            </p:extLst>
          </p:nvPr>
        </p:nvGraphicFramePr>
        <p:xfrm>
          <a:off x="1958048" y="3957573"/>
          <a:ext cx="473756" cy="23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78">
                  <a:extLst>
                    <a:ext uri="{9D8B030D-6E8A-4147-A177-3AD203B41FA5}">
                      <a16:colId xmlns:a16="http://schemas.microsoft.com/office/drawing/2014/main" val="2325602991"/>
                    </a:ext>
                  </a:extLst>
                </a:gridCol>
                <a:gridCol w="236878">
                  <a:extLst>
                    <a:ext uri="{9D8B030D-6E8A-4147-A177-3AD203B41FA5}">
                      <a16:colId xmlns:a16="http://schemas.microsoft.com/office/drawing/2014/main" val="392625875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6948245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55308" y="3915470"/>
            <a:ext cx="70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Value Replacement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335" y="502334"/>
            <a:ext cx="3208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values in ‘vec1' are </a:t>
            </a:r>
            <a:r>
              <a:rPr lang="en-US" sz="1600" dirty="0"/>
              <a:t>larger than 0 and less than 50, </a:t>
            </a:r>
            <a:r>
              <a:rPr lang="en-US" sz="1600" dirty="0" smtClean="0"/>
              <a:t>replace the values to 10. Otherwise</a:t>
            </a:r>
            <a:r>
              <a:rPr lang="en-US" sz="1600" dirty="0"/>
              <a:t>, </a:t>
            </a:r>
            <a:r>
              <a:rPr lang="en-US" sz="1600" dirty="0" smtClean="0"/>
              <a:t>replace them to 5. 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89584"/>
              </p:ext>
            </p:extLst>
          </p:nvPr>
        </p:nvGraphicFramePr>
        <p:xfrm>
          <a:off x="3558078" y="567761"/>
          <a:ext cx="3186587" cy="529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58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52951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10 70 80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29091"/>
              </p:ext>
            </p:extLst>
          </p:nvPr>
        </p:nvGraphicFramePr>
        <p:xfrm>
          <a:off x="135732" y="1438684"/>
          <a:ext cx="3186587" cy="2866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58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8660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10 70 80 2];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ii=1:numel(vec1)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vec1(ii);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0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if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50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end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end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vec1(ii) = </a:t>
                      </a:r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replv</a:t>
                      </a:r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91874"/>
              </p:ext>
            </p:extLst>
          </p:nvPr>
        </p:nvGraphicFramePr>
        <p:xfrm>
          <a:off x="3558078" y="1438685"/>
          <a:ext cx="3186587" cy="1334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58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34996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 = [1 10 70 80 2];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logi10 = and(vec1&gt;0, vec1&lt;50);</a:t>
                      </a:r>
                    </a:p>
                    <a:p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vec1(logi10) = 10;</a:t>
                      </a:r>
                    </a:p>
                    <a:p>
                      <a:r>
                        <a:rPr lang="fr-F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vec1(~logi10)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49617" y="3234087"/>
            <a:ext cx="2295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548626">
              <a:defRPr/>
            </a:pP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[10 10 5 5 10]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6878" y="2895533"/>
            <a:ext cx="3208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r>
              <a:rPr lang="en-US" sz="1600" dirty="0" smtClean="0"/>
              <a:t>’ </a:t>
            </a:r>
            <a:r>
              <a:rPr lang="en-US" sz="1400" dirty="0" smtClean="0"/>
              <a:t>becomes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33665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Rounding Functions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3332" y="629848"/>
          <a:ext cx="6631333" cy="2928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87">
                  <a:extLst>
                    <a:ext uri="{9D8B030D-6E8A-4147-A177-3AD203B41FA5}">
                      <a16:colId xmlns:a16="http://schemas.microsoft.com/office/drawing/2014/main" val="147490246"/>
                    </a:ext>
                  </a:extLst>
                </a:gridCol>
                <a:gridCol w="3348433">
                  <a:extLst>
                    <a:ext uri="{9D8B030D-6E8A-4147-A177-3AD203B41FA5}">
                      <a16:colId xmlns:a16="http://schemas.microsoft.com/office/drawing/2014/main" val="1998800491"/>
                    </a:ext>
                  </a:extLst>
                </a:gridCol>
                <a:gridCol w="2025013">
                  <a:extLst>
                    <a:ext uri="{9D8B030D-6E8A-4147-A177-3AD203B41FA5}">
                      <a16:colId xmlns:a16="http://schemas.microsoft.com/office/drawing/2014/main" val="312782176"/>
                    </a:ext>
                  </a:extLst>
                </a:gridCol>
              </a:tblGrid>
              <a:tr h="4629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27303"/>
                  </a:ext>
                </a:extLst>
              </a:tr>
              <a:tr h="52511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round(x)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Rounds </a:t>
                      </a:r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dirty="0" smtClean="0"/>
                        <a:t> to the nearest 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96396"/>
                  </a:ext>
                </a:extLst>
              </a:tr>
              <a:tr h="64687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fix (x)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Truncates </a:t>
                      </a:r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dirty="0" smtClean="0"/>
                        <a:t> to the nearest integer</a:t>
                      </a:r>
                      <a:r>
                        <a:rPr lang="en-US" sz="1400" baseline="0" dirty="0" smtClean="0"/>
                        <a:t> toward zero.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10055"/>
                  </a:ext>
                </a:extLst>
              </a:tr>
              <a:tr h="64687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floor(x)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Rounds </a:t>
                      </a:r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dirty="0" smtClean="0"/>
                        <a:t> to the nearest integer toward negative infinity.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48674"/>
                  </a:ext>
                </a:extLst>
              </a:tr>
              <a:tr h="64687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ceil(x)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Rounds </a:t>
                      </a:r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dirty="0" smtClean="0"/>
                        <a:t> to the nearest integer toward positive infinity.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5677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994201" y="1673356"/>
            <a:ext cx="1543557" cy="379174"/>
            <a:chOff x="3370004" y="3204553"/>
            <a:chExt cx="1954471" cy="30372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70004" y="3436841"/>
              <a:ext cx="195447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47393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11185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62450" y="3370883"/>
              <a:ext cx="0" cy="13739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4776" y="3204553"/>
              <a:ext cx="235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cs typeface="Arial" pitchFamily="34" charset="0"/>
                </a:rPr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82189" y="2347767"/>
            <a:ext cx="1543557" cy="379174"/>
            <a:chOff x="3370004" y="3204553"/>
            <a:chExt cx="1954471" cy="3037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370004" y="3436841"/>
              <a:ext cx="195447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47393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611185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62450" y="3370883"/>
              <a:ext cx="0" cy="13739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44776" y="3204553"/>
              <a:ext cx="235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cs typeface="Arial" pitchFamily="34" charset="0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70177" y="2957983"/>
            <a:ext cx="1543557" cy="379174"/>
            <a:chOff x="3370004" y="3204553"/>
            <a:chExt cx="1954471" cy="30372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370004" y="3436841"/>
              <a:ext cx="195447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547393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611185" y="3436841"/>
              <a:ext cx="5746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62450" y="3370883"/>
              <a:ext cx="0" cy="13739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44776" y="3204553"/>
              <a:ext cx="235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cs typeface="Arial" pitchFamily="34" charset="0"/>
                </a:rPr>
                <a:t>0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22237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Rounding Functions (Example 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248407" y="1934964"/>
          <a:ext cx="6353500" cy="1867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700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270700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  <a:gridCol w="1270700">
                  <a:extLst>
                    <a:ext uri="{9D8B030D-6E8A-4147-A177-3AD203B41FA5}">
                      <a16:colId xmlns:a16="http://schemas.microsoft.com/office/drawing/2014/main" val="3565686239"/>
                    </a:ext>
                  </a:extLst>
                </a:gridCol>
                <a:gridCol w="1270700">
                  <a:extLst>
                    <a:ext uri="{9D8B030D-6E8A-4147-A177-3AD203B41FA5}">
                      <a16:colId xmlns:a16="http://schemas.microsoft.com/office/drawing/2014/main" val="1564107767"/>
                    </a:ext>
                  </a:extLst>
                </a:gridCol>
                <a:gridCol w="1270700">
                  <a:extLst>
                    <a:ext uri="{9D8B030D-6E8A-4147-A177-3AD203B41FA5}">
                      <a16:colId xmlns:a16="http://schemas.microsoft.com/office/drawing/2014/main" val="35345207"/>
                    </a:ext>
                  </a:extLst>
                </a:gridCol>
              </a:tblGrid>
              <a:tr h="373483"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round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ceil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fix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floor</a:t>
                      </a:r>
                      <a:endParaRPr 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0.3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0.6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-0.3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-0.6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2560" y="656814"/>
            <a:ext cx="6422080" cy="1027654"/>
            <a:chOff x="425828" y="2734322"/>
            <a:chExt cx="7928232" cy="131549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25828" y="3381099"/>
              <a:ext cx="792823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371340" y="3238859"/>
              <a:ext cx="0" cy="3251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48780" y="3238859"/>
              <a:ext cx="0" cy="3251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56460" y="3238859"/>
              <a:ext cx="0" cy="3251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45558" y="3577039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30678" y="3577039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-1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22999" y="3577039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040120" y="32896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754120" y="32896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71519" y="2734322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-0.3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05779" y="2734322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0.6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757420" y="32896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23078" y="2734322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0.3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2570481" y="32896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6140" y="2734322"/>
              <a:ext cx="1051561" cy="4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-0.6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4: Operator</a:t>
            </a:r>
          </a:p>
        </p:txBody>
      </p:sp>
    </p:spTree>
    <p:extLst>
      <p:ext uri="{BB962C8B-B14F-4D97-AF65-F5344CB8AC3E}">
        <p14:creationId xmlns:p14="http://schemas.microsoft.com/office/powerpoint/2010/main" val="23421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Rounding Functions (Example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91994"/>
              </p:ext>
            </p:extLst>
          </p:nvPr>
        </p:nvGraphicFramePr>
        <p:xfrm>
          <a:off x="113336" y="658904"/>
          <a:ext cx="303944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944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2555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-0.6;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 = -0.3;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 = 0.3;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x4 = 0.6;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[x1 x2 x3 x4];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x_ce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ceil(x);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x_fi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fix(x);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x_fl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floor(x);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x_ro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round(x);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7760"/>
              </p:ext>
            </p:extLst>
          </p:nvPr>
        </p:nvGraphicFramePr>
        <p:xfrm>
          <a:off x="3484860" y="658904"/>
          <a:ext cx="3099766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45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10521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1176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-0.3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x4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247359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[-0.6 -0.3 0.3 0.6]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68957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x_ce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 1 1]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x_fi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 0 0 0]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02697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x_fl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[-1 -1 0 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2254"/>
                  </a:ext>
                </a:extLst>
              </a:tr>
              <a:tr h="19999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x_ro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[-1 0 0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68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Array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4" y="526197"/>
            <a:ext cx="6631331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ea typeface="ＭＳ Ｐゴシック" charset="0"/>
              </a:rPr>
              <a:t>reshape</a:t>
            </a:r>
            <a:r>
              <a:rPr lang="en-US" sz="1600" dirty="0">
                <a:ea typeface="ＭＳ Ｐゴシック" charset="0"/>
              </a:rPr>
              <a:t> changes dimensions of a matrix to any matrix with the same number of elements   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ea typeface="ＭＳ Ｐゴシック" charset="0"/>
              </a:rPr>
              <a:t>diag</a:t>
            </a:r>
            <a:r>
              <a:rPr lang="en-US" sz="1600" b="1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</a:rPr>
              <a:t>create diagonal matrix or get diagonal elements of matrix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ea typeface="ＭＳ Ｐゴシック" charset="0"/>
              </a:rPr>
              <a:t>rot90</a:t>
            </a:r>
            <a:r>
              <a:rPr lang="en-US" sz="1600" dirty="0">
                <a:ea typeface="ＭＳ Ｐゴシック" charset="0"/>
              </a:rPr>
              <a:t> rotates a matrix 90 degrees counter-clockwise       </a:t>
            </a:r>
            <a:endParaRPr lang="en-US" sz="1600" b="1" dirty="0">
              <a:ea typeface="ＭＳ Ｐゴシック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ea typeface="ＭＳ Ｐゴシック" charset="0"/>
              </a:rPr>
              <a:t>fliplr</a:t>
            </a:r>
            <a:r>
              <a:rPr lang="en-US" sz="1600" dirty="0">
                <a:ea typeface="ＭＳ Ｐゴシック" charset="0"/>
              </a:rPr>
              <a:t>  flips columns of a matrix from left to right   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ea typeface="ＭＳ Ｐゴシック" charset="0"/>
              </a:rPr>
              <a:t>flipud</a:t>
            </a:r>
            <a:r>
              <a:rPr lang="en-US" sz="1600" dirty="0">
                <a:ea typeface="ＭＳ Ｐゴシック" charset="0"/>
              </a:rPr>
              <a:t> flips rows of a matrix up to down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ea typeface="ＭＳ Ｐゴシック" charset="0"/>
              </a:rPr>
              <a:t>flip</a:t>
            </a:r>
            <a:r>
              <a:rPr lang="en-US" sz="1600" dirty="0">
                <a:ea typeface="ＭＳ Ｐゴシック" charset="0"/>
              </a:rPr>
              <a:t> flips a row vector left to right, column vector or matrix up to down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/>
              <a:t>repmat</a:t>
            </a:r>
            <a:r>
              <a:rPr lang="en-US" altLang="en-US" sz="1600" dirty="0"/>
              <a:t> replicates an entire matrix; it creates </a:t>
            </a:r>
            <a:r>
              <a:rPr lang="en-US" altLang="en-US" sz="1600" i="1" dirty="0"/>
              <a:t>m x n</a:t>
            </a:r>
            <a:r>
              <a:rPr lang="en-US" altLang="en-US" sz="1600" dirty="0"/>
              <a:t> copies of the matrix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/>
              <a:t>repelem</a:t>
            </a:r>
            <a:r>
              <a:rPr lang="en-US" altLang="en-US" sz="1600" dirty="0"/>
              <a:t> replicates each element from a matrix in the dimensions specified </a:t>
            </a:r>
            <a:r>
              <a:rPr lang="en-US" sz="1600" dirty="0">
                <a:ea typeface="ＭＳ Ｐゴシック" charset="0"/>
              </a:rPr>
              <a:t> 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1600" b="1" dirty="0">
              <a:ea typeface="ＭＳ Ｐゴシック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Create and Index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381"/>
              </p:ext>
            </p:extLst>
          </p:nvPr>
        </p:nvGraphicFramePr>
        <p:xfrm>
          <a:off x="113336" y="551351"/>
          <a:ext cx="2713684" cy="1756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368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756636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zeros(3,3)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ones(3,3)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mat4 = ones(6,6);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mat5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repmat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(mat2, 2, 2);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mat6 = eye(3,3);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mat7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diag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(ones(3,1));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50836"/>
          <a:stretch/>
        </p:blipFill>
        <p:spPr>
          <a:xfrm>
            <a:off x="1387158" y="2429762"/>
            <a:ext cx="2137316" cy="202882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3701349" y="551351"/>
            <a:ext cx="2828895" cy="3028743"/>
            <a:chOff x="4029105" y="362157"/>
            <a:chExt cx="3984540" cy="3819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0352"/>
            <a:stretch/>
          </p:blipFill>
          <p:spPr>
            <a:xfrm>
              <a:off x="4029105" y="362157"/>
              <a:ext cx="3984540" cy="3819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741490" y="657432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94090" y="1314657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4565" y="657432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41490" y="1314657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</a:t>
            </a:r>
            <a:r>
              <a:rPr lang="en-US" sz="1800" b="1" dirty="0">
                <a:latin typeface="+mj-lt"/>
                <a:cs typeface="Arial" pitchFamily="34" charset="0"/>
              </a:rPr>
              <a:t>: Combine and Transform Array (</a:t>
            </a:r>
            <a:r>
              <a:rPr lang="en-US" sz="1800" b="1" dirty="0" err="1">
                <a:latin typeface="+mj-lt"/>
                <a:cs typeface="Arial" pitchFamily="34" charset="0"/>
              </a:rPr>
              <a:t>horcat</a:t>
            </a:r>
            <a:r>
              <a:rPr lang="en-US" sz="1800" b="1" dirty="0">
                <a:latin typeface="+mj-lt"/>
                <a:cs typeface="Arial" pitchFamily="34" charset="0"/>
              </a:rPr>
              <a:t>, </a:t>
            </a:r>
            <a:r>
              <a:rPr lang="en-US" sz="1800" b="1" dirty="0" err="1">
                <a:latin typeface="+mj-lt"/>
                <a:cs typeface="Arial" pitchFamily="34" charset="0"/>
              </a:rPr>
              <a:t>vertcat</a:t>
            </a:r>
            <a:r>
              <a:rPr lang="en-US" sz="1800" b="1" dirty="0">
                <a:latin typeface="+mj-lt"/>
                <a:cs typeface="Arial" pitchFamily="34" charset="0"/>
              </a:rPr>
              <a:t>, cat)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14620"/>
              </p:ext>
            </p:extLst>
          </p:nvPr>
        </p:nvGraphicFramePr>
        <p:xfrm>
          <a:off x="113336" y="551351"/>
          <a:ext cx="3079444" cy="1224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4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mat01 = reshape(1:9, 3, 3);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mat02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horzcat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(mat01, mat01);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mat03 = cat(2, mat01, mat01);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mat05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vertcat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(mat01, mat01);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mat06 = cat(1, mat01, mat01);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65529"/>
          <a:stretch/>
        </p:blipFill>
        <p:spPr>
          <a:xfrm>
            <a:off x="113335" y="1837259"/>
            <a:ext cx="3079445" cy="2405643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3710940" y="551351"/>
            <a:ext cx="2446020" cy="3691551"/>
            <a:chOff x="9015944" y="1582208"/>
            <a:chExt cx="2655356" cy="349461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46724" r="35853" b="18180"/>
            <a:stretch/>
          </p:blipFill>
          <p:spPr>
            <a:xfrm>
              <a:off x="9015944" y="1582208"/>
              <a:ext cx="2655356" cy="349461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9800892" y="1839754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0892" y="2537460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00892" y="3656346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00892" y="4354052"/>
              <a:ext cx="139065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3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2364508">
            <a:off x="4540999" y="1112224"/>
            <a:ext cx="1756232" cy="1853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Combine and Transform Array (</a:t>
            </a:r>
            <a:r>
              <a:rPr lang="en-US" sz="1800" b="1" dirty="0" err="1" smtClean="0">
                <a:latin typeface="+mj-lt"/>
                <a:cs typeface="Arial" pitchFamily="34" charset="0"/>
              </a:rPr>
              <a:t>repelem</a:t>
            </a:r>
            <a:r>
              <a:rPr lang="en-US" sz="1800" b="1" dirty="0" smtClean="0">
                <a:latin typeface="+mj-lt"/>
                <a:cs typeface="Arial" pitchFamily="34" charset="0"/>
              </a:rPr>
              <a:t>)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15509"/>
              </p:ext>
            </p:extLst>
          </p:nvPr>
        </p:nvGraphicFramePr>
        <p:xfrm>
          <a:off x="113335" y="551351"/>
          <a:ext cx="3985701" cy="705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5701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70594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mat08 = cat(2, ones(2,2), ones(2,2)+1);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mat09 = cat(1, mat08, mat08+2);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mat10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repelem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 2;3 4], 2, 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85065"/>
              </p:ext>
            </p:extLst>
          </p:nvPr>
        </p:nvGraphicFramePr>
        <p:xfrm>
          <a:off x="363260" y="1446673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63936"/>
              </p:ext>
            </p:extLst>
          </p:nvPr>
        </p:nvGraphicFramePr>
        <p:xfrm>
          <a:off x="4984826" y="834846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7705"/>
              </p:ext>
            </p:extLst>
          </p:nvPr>
        </p:nvGraphicFramePr>
        <p:xfrm>
          <a:off x="4530008" y="2242272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58034"/>
              </p:ext>
            </p:extLst>
          </p:nvPr>
        </p:nvGraphicFramePr>
        <p:xfrm>
          <a:off x="5521404" y="2242272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10776"/>
              </p:ext>
            </p:extLst>
          </p:nvPr>
        </p:nvGraphicFramePr>
        <p:xfrm>
          <a:off x="4530008" y="315521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59458"/>
              </p:ext>
            </p:extLst>
          </p:nvPr>
        </p:nvGraphicFramePr>
        <p:xfrm>
          <a:off x="5521404" y="315521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68154"/>
              </p:ext>
            </p:extLst>
          </p:nvPr>
        </p:nvGraphicFramePr>
        <p:xfrm>
          <a:off x="1272898" y="1446673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76527"/>
              </p:ext>
            </p:extLst>
          </p:nvPr>
        </p:nvGraphicFramePr>
        <p:xfrm>
          <a:off x="2522542" y="1442617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97082"/>
              </p:ext>
            </p:extLst>
          </p:nvPr>
        </p:nvGraphicFramePr>
        <p:xfrm>
          <a:off x="3249062" y="1442617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29304"/>
              </p:ext>
            </p:extLst>
          </p:nvPr>
        </p:nvGraphicFramePr>
        <p:xfrm>
          <a:off x="363260" y="2508755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02629"/>
              </p:ext>
            </p:extLst>
          </p:nvPr>
        </p:nvGraphicFramePr>
        <p:xfrm>
          <a:off x="1089780" y="2508755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71088"/>
              </p:ext>
            </p:extLst>
          </p:nvPr>
        </p:nvGraphicFramePr>
        <p:xfrm>
          <a:off x="363260" y="3343062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65851"/>
              </p:ext>
            </p:extLst>
          </p:nvPr>
        </p:nvGraphicFramePr>
        <p:xfrm>
          <a:off x="1089780" y="3343062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0410"/>
              </p:ext>
            </p:extLst>
          </p:nvPr>
        </p:nvGraphicFramePr>
        <p:xfrm>
          <a:off x="2522542" y="2612091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86187"/>
              </p:ext>
            </p:extLst>
          </p:nvPr>
        </p:nvGraphicFramePr>
        <p:xfrm>
          <a:off x="3249062" y="2612091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17812"/>
              </p:ext>
            </p:extLst>
          </p:nvPr>
        </p:nvGraphicFramePr>
        <p:xfrm>
          <a:off x="2522542" y="3280580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04585"/>
              </p:ext>
            </p:extLst>
          </p:nvPr>
        </p:nvGraphicFramePr>
        <p:xfrm>
          <a:off x="3249062" y="3280580"/>
          <a:ext cx="72652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63260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143199" y="1668871"/>
            <a:ext cx="251460" cy="264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053830" y="3150771"/>
            <a:ext cx="251460" cy="264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91273" y="2158961"/>
            <a:ext cx="7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mat08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6522" y="3977347"/>
            <a:ext cx="7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mat09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5313914" y="1779238"/>
            <a:ext cx="251460" cy="264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07486" y="3977347"/>
            <a:ext cx="7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mat10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0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335" y="480676"/>
            <a:ext cx="663133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Every expression and variable has an associated </a:t>
            </a:r>
            <a:r>
              <a:rPr lang="en-US" altLang="en-US" sz="1400" i="1" dirty="0"/>
              <a:t>type</a:t>
            </a:r>
            <a:r>
              <a:rPr lang="en-US" altLang="en-US" sz="1400" dirty="0"/>
              <a:t>, or </a:t>
            </a:r>
            <a:r>
              <a:rPr lang="en-US" altLang="en-US" sz="1400" i="1" dirty="0"/>
              <a:t>class</a:t>
            </a: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Real numbers: </a:t>
            </a:r>
            <a:r>
              <a:rPr lang="en-US" altLang="en-US" sz="1400" b="1" dirty="0"/>
              <a:t>single</a:t>
            </a:r>
            <a:r>
              <a:rPr lang="en-US" altLang="en-US" sz="1400" dirty="0"/>
              <a:t>, </a:t>
            </a:r>
            <a:r>
              <a:rPr lang="en-US" altLang="en-US" sz="1400" b="1" dirty="0" smtClean="0"/>
              <a:t>double</a:t>
            </a:r>
            <a:endParaRPr lang="en-CA" sz="1400" u="sng" dirty="0" smtClean="0">
              <a:cs typeface="Arial" pitchFamily="34" charset="0"/>
            </a:endParaRP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Integer types: numbers in the names are the number of bits used to store a value of that </a:t>
            </a:r>
            <a:r>
              <a:rPr lang="en-US" altLang="en-US" sz="1400" dirty="0" smtClean="0"/>
              <a:t>type </a:t>
            </a:r>
            <a:endParaRPr lang="en-US" altLang="en-US" sz="1400" dirty="0"/>
          </a:p>
          <a:p>
            <a:pPr marL="878281" lvl="2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Signed integers: int8, int16, int32, int64 </a:t>
            </a:r>
            <a:endParaRPr lang="en-US" altLang="en-US" sz="1400" dirty="0" smtClean="0"/>
          </a:p>
          <a:p>
            <a:pPr marL="878281" lvl="2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Unsigned integers: </a:t>
            </a:r>
            <a:r>
              <a:rPr lang="en-US" altLang="en-US" sz="1400" b="1" dirty="0"/>
              <a:t>uint8, uint16, uint32, </a:t>
            </a:r>
            <a:r>
              <a:rPr lang="en-US" altLang="en-US" sz="1400" b="1" dirty="0" smtClean="0"/>
              <a:t>uint64</a:t>
            </a:r>
            <a:endParaRPr lang="en-US" altLang="en-US" sz="1400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Single </a:t>
            </a:r>
            <a:r>
              <a:rPr lang="en-US" altLang="en-US" sz="1400" dirty="0"/>
              <a:t>characters and character vectors: </a:t>
            </a:r>
            <a:r>
              <a:rPr lang="en-US" altLang="en-US" sz="1400" b="1" dirty="0" smtClean="0"/>
              <a:t>char</a:t>
            </a:r>
            <a:endParaRPr lang="en-US" altLang="en-US" sz="1400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Strings of characters: </a:t>
            </a:r>
            <a:r>
              <a:rPr lang="en-US" altLang="en-US" sz="1400" b="1" dirty="0"/>
              <a:t>string</a:t>
            </a:r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True/false: </a:t>
            </a:r>
            <a:r>
              <a:rPr lang="en-US" altLang="en-US" sz="1400" b="1" dirty="0" smtClean="0"/>
              <a:t>logical</a:t>
            </a:r>
            <a:endParaRPr lang="en-US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5" y="2950065"/>
            <a:ext cx="1316202" cy="9278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8752" y="3877962"/>
            <a:ext cx="4779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US" sz="1600" dirty="0" smtClean="0">
                <a:latin typeface="Agency FB" panose="020B0503020202020204" pitchFamily="34" charset="0"/>
                <a:cs typeface="Courier New" panose="02070309020205020404" pitchFamily="49" charset="0"/>
              </a:rPr>
              <a:t>double</a:t>
            </a:r>
            <a:endParaRPr lang="en-US" altLang="en-US" sz="1600" i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55" y="3286933"/>
            <a:ext cx="223680" cy="36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7539" y="3877961"/>
            <a:ext cx="7285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US" sz="1600" dirty="0" smtClean="0">
                <a:latin typeface="Agency FB" panose="020B0503020202020204" pitchFamily="34" charset="0"/>
                <a:cs typeface="Courier New" panose="02070309020205020404" pitchFamily="49" charset="0"/>
              </a:rPr>
              <a:t>logical</a:t>
            </a:r>
            <a:endParaRPr lang="en-US" altLang="en-US" sz="1600" i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0" y="3020405"/>
            <a:ext cx="461712" cy="7863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9320" y="3877961"/>
            <a:ext cx="4779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US" sz="1600" dirty="0" smtClean="0">
                <a:latin typeface="Agency FB" panose="020B0503020202020204" pitchFamily="34" charset="0"/>
                <a:cs typeface="Courier New" panose="02070309020205020404" pitchFamily="49" charset="0"/>
              </a:rPr>
              <a:t>char</a:t>
            </a:r>
            <a:endParaRPr lang="en-US" altLang="en-US" sz="1600" i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320" y="2523327"/>
            <a:ext cx="3028443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 smtClean="0"/>
              <a:t>Container</a:t>
            </a:r>
            <a:endParaRPr lang="en-US" altLang="en-US" sz="1400" b="1" u="sng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1" y="3020405"/>
            <a:ext cx="461712" cy="7863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39904" y="3877961"/>
            <a:ext cx="7285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US" sz="1600" dirty="0" err="1" smtClean="0">
                <a:latin typeface="Agency FB" panose="020B0503020202020204" pitchFamily="34" charset="0"/>
                <a:cs typeface="Courier New" panose="02070309020205020404" pitchFamily="49" charset="0"/>
              </a:rPr>
              <a:t>int</a:t>
            </a:r>
            <a:endParaRPr lang="en-US" altLang="en-US" sz="1600" i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0128" y="2629528"/>
            <a:ext cx="245626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1400" b="1" dirty="0" smtClean="0"/>
              <a:t>Example</a:t>
            </a:r>
          </a:p>
          <a:p>
            <a:endParaRPr lang="en-US" alt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2.145, 0.15893, 3.0, 2.45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10, 11, 24, 30, 400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‘a’, ‘b’, ‘A’, ‘c’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0, 1</a:t>
            </a: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004445" y="2142884"/>
            <a:ext cx="385355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u="sng" dirty="0">
                <a:solidFill>
                  <a:srgbClr val="FF0000"/>
                </a:solidFill>
              </a:rPr>
              <a:t>The default type for numbers in MATLAB is </a:t>
            </a:r>
            <a:r>
              <a:rPr lang="en-US" altLang="en-US" sz="1400" b="1" u="sng" dirty="0">
                <a:solidFill>
                  <a:srgbClr val="FF000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7205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Combine and Transform Array 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4: Operator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36542"/>
              </p:ext>
            </p:extLst>
          </p:nvPr>
        </p:nvGraphicFramePr>
        <p:xfrm>
          <a:off x="113335" y="551351"/>
          <a:ext cx="268200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00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70594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reshape(1:9, 3, 3)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mat2 = flip(mat1, 1)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mat3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flipud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(mat1)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mat4 = flip(mat1, 2)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mat5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fliplr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(mat1)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mat6 = transpose(mat1)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mat7 = mat1’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mat8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flipud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(rot90(mat1))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57341"/>
              </p:ext>
            </p:extLst>
          </p:nvPr>
        </p:nvGraphicFramePr>
        <p:xfrm>
          <a:off x="3039897" y="551351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01113"/>
              </p:ext>
            </p:extLst>
          </p:nvPr>
        </p:nvGraphicFramePr>
        <p:xfrm>
          <a:off x="4304571" y="551351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22994"/>
              </p:ext>
            </p:extLst>
          </p:nvPr>
        </p:nvGraphicFramePr>
        <p:xfrm>
          <a:off x="5569245" y="551351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13494"/>
              </p:ext>
            </p:extLst>
          </p:nvPr>
        </p:nvGraphicFramePr>
        <p:xfrm>
          <a:off x="113335" y="2777058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48454"/>
              </p:ext>
            </p:extLst>
          </p:nvPr>
        </p:nvGraphicFramePr>
        <p:xfrm>
          <a:off x="1378009" y="2777058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36862"/>
              </p:ext>
            </p:extLst>
          </p:nvPr>
        </p:nvGraphicFramePr>
        <p:xfrm>
          <a:off x="2642683" y="2777058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80963"/>
              </p:ext>
            </p:extLst>
          </p:nvPr>
        </p:nvGraphicFramePr>
        <p:xfrm>
          <a:off x="3907357" y="2777058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84840"/>
              </p:ext>
            </p:extLst>
          </p:nvPr>
        </p:nvGraphicFramePr>
        <p:xfrm>
          <a:off x="5172031" y="2777058"/>
          <a:ext cx="102204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340682">
                  <a:extLst>
                    <a:ext uri="{9D8B030D-6E8A-4147-A177-3AD203B41FA5}">
                      <a16:colId xmlns:a16="http://schemas.microsoft.com/office/drawing/2014/main" val="3478285485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1327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39897" y="1616847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4571" y="1616847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69245" y="1616847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335" y="3845006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8009" y="3845006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2683" y="3845006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07357" y="3845006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72031" y="3845006"/>
            <a:ext cx="102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Cell Array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5" y="508169"/>
            <a:ext cx="6631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 </a:t>
            </a:r>
            <a:r>
              <a:rPr lang="en-US" altLang="en-US" sz="1600" b="1" dirty="0"/>
              <a:t>cell array </a:t>
            </a:r>
            <a:r>
              <a:rPr lang="en-US" altLang="en-US" sz="1600" dirty="0"/>
              <a:t>is a type of data structure that can </a:t>
            </a:r>
            <a:r>
              <a:rPr lang="en-US" altLang="en-US" sz="1600" b="1" u="sng" dirty="0">
                <a:solidFill>
                  <a:srgbClr val="FF0000"/>
                </a:solidFill>
              </a:rPr>
              <a:t>store different types of values </a:t>
            </a:r>
            <a:r>
              <a:rPr lang="en-US" altLang="en-US" sz="1600" dirty="0"/>
              <a:t>in its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 cell array could be a vector (row or column) or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It is an array, so indices are used to refer to the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3335" y="2062649"/>
            <a:ext cx="6631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e.g., Store multiple values in different types or matrix in a single variable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89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Cell Array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5" y="508169"/>
            <a:ext cx="66313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syntax used to create a cell array is </a:t>
            </a:r>
            <a:r>
              <a:rPr lang="en-US" altLang="en-US" sz="1600" u="sng" dirty="0">
                <a:solidFill>
                  <a:srgbClr val="FF0000"/>
                </a:solidFill>
              </a:rPr>
              <a:t>curly braces { } instead of [ 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dirty="0">
                <a:solidFill>
                  <a:srgbClr val="FF0000"/>
                </a:solidFill>
              </a:rPr>
              <a:t>direct method </a:t>
            </a:r>
            <a:r>
              <a:rPr lang="en-US" altLang="en-US" sz="1600" dirty="0"/>
              <a:t>is to put values in the row(s) separated by commas or spaces, and to separate the rows with semicolons (so, same as other arrays) – the </a:t>
            </a:r>
            <a:r>
              <a:rPr lang="en-US" altLang="en-US" sz="1600" u="sng" dirty="0">
                <a:solidFill>
                  <a:srgbClr val="FF0000"/>
                </a:solidFill>
              </a:rPr>
              <a:t>difference is using { } instead of [ 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cell function can also be used to </a:t>
            </a:r>
            <a:r>
              <a:rPr lang="en-US" altLang="en-US" sz="1600" dirty="0" err="1"/>
              <a:t>preallocate</a:t>
            </a:r>
            <a:r>
              <a:rPr lang="en-US" altLang="en-US" sz="1600" dirty="0"/>
              <a:t> by passing the dimensions of the cell array, e.g.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cell(4,2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3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Containing Multiple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64972"/>
              </p:ext>
            </p:extLst>
          </p:nvPr>
        </p:nvGraphicFramePr>
        <p:xfrm>
          <a:off x="113336" y="551351"/>
          <a:ext cx="3041344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3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temp_st1 = [10 11; 12 15; 9 7];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temp_st2 = [12 13];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temp_st3 = [8 9; 11 12];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num_st1 = 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num_st2 = 1;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num_st3 = 2;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name_st1 = ‘Kitchener’;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name_st2 = ‘Waterloo’;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name_st3 = ‘Guelph’;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26009"/>
              </p:ext>
            </p:extLst>
          </p:nvPr>
        </p:nvGraphicFramePr>
        <p:xfrm>
          <a:off x="3284221" y="551351"/>
          <a:ext cx="3460444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4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{1,1} = [10 11; 12 15; 9 7];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{2,1} = [12 13];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{3,1} = [8 9; 11 12];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{1,2} = 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{2,2} = 1;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{3,2} = 2;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{1,3} = ‘Kitchener’;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{2,3} = ‘Waterloo’;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{3,3} = ‘Guelph’;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10126"/>
              </p:ext>
            </p:extLst>
          </p:nvPr>
        </p:nvGraphicFramePr>
        <p:xfrm>
          <a:off x="2004060" y="3080593"/>
          <a:ext cx="4740605" cy="73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463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649142">
                  <a:extLst>
                    <a:ext uri="{9D8B030D-6E8A-4147-A177-3AD203B41FA5}">
                      <a16:colId xmlns:a16="http://schemas.microsoft.com/office/drawing/2014/main" val="2534138626"/>
                    </a:ext>
                  </a:extLst>
                </a:gridCol>
              </a:tblGrid>
              <a:tr h="737028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find([data_st{:,2}] == 2)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(data_st(:,3), 'Waterloo'))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014443" y="3919980"/>
            <a:ext cx="153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 smtClean="0"/>
              <a:t>Other benefit?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45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Structure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5" y="508169"/>
            <a:ext cx="66313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Structures store values of different types, in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Fields are given names; they are referred to 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FF0000"/>
                </a:solidFill>
              </a:rPr>
              <a:t>structurename.fieldname</a:t>
            </a:r>
            <a:r>
              <a:rPr lang="en-US" altLang="en-US" sz="1600" dirty="0"/>
              <a:t>  using the dot operator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Structure variables can be initialized using the </a:t>
            </a:r>
            <a:r>
              <a:rPr lang="en-US" altLang="en-US" sz="1600" dirty="0" err="1"/>
              <a:t>struct</a:t>
            </a:r>
            <a:r>
              <a:rPr lang="en-US" altLang="en-US" sz="1600" dirty="0"/>
              <a:t> function, which takes pairs of arguments (field name as a string followed by the value for that field)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To print,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altLang="en-US" sz="1600" dirty="0"/>
              <a:t> will display all fields;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600" dirty="0"/>
              <a:t> can only print individual fields</a:t>
            </a:r>
          </a:p>
        </p:txBody>
      </p:sp>
    </p:spTree>
    <p:extLst>
      <p:ext uri="{BB962C8B-B14F-4D97-AF65-F5344CB8AC3E}">
        <p14:creationId xmlns:p14="http://schemas.microsoft.com/office/powerpoint/2010/main" val="9751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Containing Multiple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0839"/>
              </p:ext>
            </p:extLst>
          </p:nvPr>
        </p:nvGraphicFramePr>
        <p:xfrm>
          <a:off x="113336" y="551351"/>
          <a:ext cx="3041344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3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temp_st1 = [10 11; 12 15; 9 7];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temp_st2 = [12 13];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temp_st3 = [8 9; 11 12];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num_st1 = 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num_st2 = 1;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num_st3 = 2;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name_st1 = ‘Kitchener’;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name_st2 = ‘Waterloo’;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name_st3 = ‘Guelph’;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00780"/>
              </p:ext>
            </p:extLst>
          </p:nvPr>
        </p:nvGraphicFramePr>
        <p:xfrm>
          <a:off x="3284221" y="551351"/>
          <a:ext cx="346044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4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511889"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{1} = [10 11; 12 15; 9 7];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{2} = [12 13];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{3} = [8 9; 11 12];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[3 1 2];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{1} = ‘Kitchener’;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{2} = ‘Waterloo’;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{3} = ‘Guelph’;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data_st.temp_st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data_st.num_st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data_st.name_st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name_st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Cell Arrays vs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5" y="508169"/>
            <a:ext cx="66313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Cell arrays are arrays, so they are indexed</a:t>
            </a:r>
          </a:p>
          <a:p>
            <a:pPr marL="63916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That means that you can loop though the elements in a cell array – or have MATLAB do that for you by using </a:t>
            </a:r>
            <a:r>
              <a:rPr lang="en-US" altLang="en-US" sz="1600" dirty="0" smtClean="0"/>
              <a:t>a </a:t>
            </a:r>
            <a:r>
              <a:rPr lang="en-US" altLang="en-US" sz="1600" dirty="0" err="1" smtClean="0"/>
              <a:t>vectorized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Structs</a:t>
            </a:r>
            <a:r>
              <a:rPr lang="en-US" altLang="en-US" sz="1600" dirty="0"/>
              <a:t> are not indexed, so you cannot loop</a:t>
            </a:r>
          </a:p>
          <a:p>
            <a:pPr marL="63916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However, the field names are mnemonic so it is more clear what is being stored in a </a:t>
            </a:r>
            <a:r>
              <a:rPr lang="en-US" altLang="en-US" sz="1600" dirty="0" err="1"/>
              <a:t>struct</a:t>
            </a:r>
            <a:endParaRPr lang="en-US" alt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For example:</a:t>
            </a:r>
          </a:p>
          <a:p>
            <a:pPr marL="8128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variable{1} vs. </a:t>
            </a:r>
            <a:r>
              <a:rPr lang="en-US" altLang="en-US" sz="1600" dirty="0" err="1"/>
              <a:t>variable.weight</a:t>
            </a:r>
            <a:r>
              <a:rPr lang="en-US" altLang="en-US" sz="1600" dirty="0"/>
              <a:t>: which is more mnemonic?</a:t>
            </a:r>
          </a:p>
        </p:txBody>
      </p:sp>
    </p:spTree>
    <p:extLst>
      <p:ext uri="{BB962C8B-B14F-4D97-AF65-F5344CB8AC3E}">
        <p14:creationId xmlns:p14="http://schemas.microsoft.com/office/powerpoint/2010/main" val="28599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Cell Arrays vs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5: Data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5" y="508169"/>
            <a:ext cx="6631330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Cell arrays are arrays, so they are indexed</a:t>
            </a:r>
          </a:p>
          <a:p>
            <a:pPr marL="63916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That means that you can loop though the elements in a cell array – or have MATLAB do that for you by using </a:t>
            </a:r>
            <a:r>
              <a:rPr lang="en-US" altLang="en-US" sz="1600" dirty="0" err="1"/>
              <a:t>vectorized</a:t>
            </a:r>
            <a:r>
              <a:rPr lang="en-US" altLang="en-US" sz="1600" dirty="0"/>
              <a:t>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Structs</a:t>
            </a:r>
            <a:r>
              <a:rPr lang="en-US" altLang="en-US" sz="1600" dirty="0"/>
              <a:t> are not indexed, so you cannot loop</a:t>
            </a:r>
          </a:p>
          <a:p>
            <a:pPr marL="63916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However, the field names are mnemonic so it is more clear what is being stored in a </a:t>
            </a:r>
            <a:r>
              <a:rPr lang="en-US" altLang="en-US" sz="1600" dirty="0" err="1"/>
              <a:t>struct</a:t>
            </a:r>
            <a:endParaRPr lang="en-US" alt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For example:</a:t>
            </a:r>
          </a:p>
          <a:p>
            <a:pPr marL="8128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variable{1} vs. </a:t>
            </a:r>
            <a:r>
              <a:rPr lang="en-US" altLang="en-US" sz="1600" dirty="0" err="1"/>
              <a:t>variable.weight</a:t>
            </a:r>
            <a:r>
              <a:rPr lang="en-US" altLang="en-US" sz="1600" dirty="0"/>
              <a:t>: which is more mnemonic?</a:t>
            </a:r>
          </a:p>
        </p:txBody>
      </p:sp>
    </p:spTree>
    <p:extLst>
      <p:ext uri="{BB962C8B-B14F-4D97-AF65-F5344CB8AC3E}">
        <p14:creationId xmlns:p14="http://schemas.microsoft.com/office/powerpoint/2010/main" val="12559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Numerical Technique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31" y="716856"/>
            <a:ext cx="660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indent="-192881">
              <a:buFont typeface="Arial" panose="020B0604020202020204" pitchFamily="34" charset="0"/>
              <a:buChar char="•"/>
            </a:pPr>
            <a:r>
              <a:rPr lang="en-US" sz="1350" dirty="0">
                <a:cs typeface="Arial" pitchFamily="34" charset="0"/>
              </a:rPr>
              <a:t>Algorithms that are used to obtain numerical solutions of a mathematical problem</a:t>
            </a:r>
          </a:p>
          <a:p>
            <a:pPr marL="192881" indent="-192881">
              <a:buFont typeface="Arial" panose="020B0604020202020204" pitchFamily="34" charset="0"/>
              <a:buChar char="•"/>
            </a:pPr>
            <a:endParaRPr lang="en-US" sz="1350" dirty="0">
              <a:cs typeface="Arial" pitchFamily="34" charset="0"/>
            </a:endParaRPr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en-US" sz="1350" dirty="0">
                <a:cs typeface="Arial" pitchFamily="34" charset="0"/>
              </a:rPr>
              <a:t>It is useful when no analytical solution exists or analytical solution is difficult to obtain. </a:t>
            </a:r>
          </a:p>
          <a:p>
            <a:pPr marL="192881" indent="-192881"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FF0000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762" y="1765548"/>
                <a:ext cx="1924665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) = 2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 + 3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1765548"/>
                <a:ext cx="1924665" cy="334707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4729" y="1756495"/>
                <a:ext cx="3097031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75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∗2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  <m:r>
                                <a:rPr lang="en-US" sz="1575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29" y="1756495"/>
                <a:ext cx="3097031" cy="343812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0210" y="2248036"/>
                <a:ext cx="919477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10" y="2248036"/>
                <a:ext cx="919477" cy="334707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83453" y="2248036"/>
                <a:ext cx="919477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53" y="2248036"/>
                <a:ext cx="919477" cy="334707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Theory: Differentiation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59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F69A2-9D15-1B4E-A76A-5602BFF87961}"/>
                  </a:ext>
                </a:extLst>
              </p:cNvPr>
              <p:cNvSpPr txBox="1"/>
              <p:nvPr/>
            </p:nvSpPr>
            <p:spPr>
              <a:xfrm>
                <a:off x="96659" y="767865"/>
                <a:ext cx="6259624" cy="214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25" dirty="0">
                    <a:cs typeface="Arial" pitchFamily="34" charset="0"/>
                  </a:rPr>
                  <a:t>The derivative is a measure of the rate at which a function is changing</a:t>
                </a:r>
              </a:p>
              <a:p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cs typeface="Arial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 can be defined using limits as:</a:t>
                </a:r>
              </a:p>
              <a:p>
                <a:endParaRPr lang="en-US" sz="1125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125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cs typeface="Arial" pitchFamily="34" charset="0"/>
                  </a:rPr>
                  <a:t>With a small change in notation, we can write that:</a:t>
                </a:r>
              </a:p>
              <a:p>
                <a:endParaRPr lang="en-US" sz="1125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125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endParaRPr lang="en-US" sz="1125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F69A2-9D15-1B4E-A76A-5602BFF87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" y="767865"/>
                <a:ext cx="6259624" cy="2149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96659" y="2812932"/>
                <a:ext cx="5030598" cy="11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25" dirty="0">
                    <a:cs typeface="Arial" pitchFamily="34" charset="0"/>
                  </a:rPr>
                  <a:t>Instead of finding a derivate at every point in a function, we can find the derivative for a function </a:t>
                </a:r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. </a:t>
                </a:r>
              </a:p>
              <a:p>
                <a:endParaRPr lang="en-US" sz="1125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125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𝑐𝑎𝑛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𝑏𝑒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𝑤𝑟𝑖𝑡𝑡𝑒𝑛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𝑎𝑠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den>
                      </m:f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𝑑𝑦</m:t>
                          </m:r>
                        </m:num>
                        <m:den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" y="2812932"/>
                <a:ext cx="5030598" cy="1120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4277591" y="1493945"/>
            <a:ext cx="732090" cy="1050357"/>
          </a:xfrm>
          <a:custGeom>
            <a:avLst/>
            <a:gdLst>
              <a:gd name="connsiteX0" fmla="*/ 0 w 1301493"/>
              <a:gd name="connsiteY0" fmla="*/ 0 h 1867301"/>
              <a:gd name="connsiteX1" fmla="*/ 500514 w 1301493"/>
              <a:gd name="connsiteY1" fmla="*/ 163629 h 1867301"/>
              <a:gd name="connsiteX2" fmla="*/ 356135 w 1301493"/>
              <a:gd name="connsiteY2" fmla="*/ 702644 h 1867301"/>
              <a:gd name="connsiteX3" fmla="*/ 1299411 w 1301493"/>
              <a:gd name="connsiteY3" fmla="*/ 664143 h 1867301"/>
              <a:gd name="connsiteX4" fmla="*/ 625642 w 1301493"/>
              <a:gd name="connsiteY4" fmla="*/ 1126155 h 1867301"/>
              <a:gd name="connsiteX5" fmla="*/ 1164657 w 1301493"/>
              <a:gd name="connsiteY5" fmla="*/ 1376412 h 1867301"/>
              <a:gd name="connsiteX6" fmla="*/ 250257 w 1301493"/>
              <a:gd name="connsiteY6" fmla="*/ 1867301 h 186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1493" h="1867301">
                <a:moveTo>
                  <a:pt x="0" y="0"/>
                </a:moveTo>
                <a:cubicBezTo>
                  <a:pt x="220579" y="23261"/>
                  <a:pt x="441158" y="46522"/>
                  <a:pt x="500514" y="163629"/>
                </a:cubicBezTo>
                <a:cubicBezTo>
                  <a:pt x="559870" y="280736"/>
                  <a:pt x="222986" y="619225"/>
                  <a:pt x="356135" y="702644"/>
                </a:cubicBezTo>
                <a:cubicBezTo>
                  <a:pt x="489284" y="786063"/>
                  <a:pt x="1254493" y="593558"/>
                  <a:pt x="1299411" y="664143"/>
                </a:cubicBezTo>
                <a:cubicBezTo>
                  <a:pt x="1344329" y="734728"/>
                  <a:pt x="648101" y="1007444"/>
                  <a:pt x="625642" y="1126155"/>
                </a:cubicBezTo>
                <a:cubicBezTo>
                  <a:pt x="603183" y="1244866"/>
                  <a:pt x="1227221" y="1252888"/>
                  <a:pt x="1164657" y="1376412"/>
                </a:cubicBezTo>
                <a:cubicBezTo>
                  <a:pt x="1102093" y="1499936"/>
                  <a:pt x="248653" y="1809549"/>
                  <a:pt x="250257" y="18673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56"/>
          </a:p>
        </p:txBody>
      </p:sp>
      <p:sp>
        <p:nvSpPr>
          <p:cNvPr id="15" name="TextBox 14"/>
          <p:cNvSpPr txBox="1"/>
          <p:nvPr/>
        </p:nvSpPr>
        <p:spPr>
          <a:xfrm>
            <a:off x="5059279" y="1906592"/>
            <a:ext cx="167299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25" b="1" dirty="0">
                <a:cs typeface="Arial" pitchFamily="34" charset="0"/>
              </a:rPr>
              <a:t>For one point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09680" y="2790734"/>
            <a:ext cx="732090" cy="1050357"/>
          </a:xfrm>
          <a:custGeom>
            <a:avLst/>
            <a:gdLst>
              <a:gd name="connsiteX0" fmla="*/ 0 w 1301493"/>
              <a:gd name="connsiteY0" fmla="*/ 0 h 1867301"/>
              <a:gd name="connsiteX1" fmla="*/ 500514 w 1301493"/>
              <a:gd name="connsiteY1" fmla="*/ 163629 h 1867301"/>
              <a:gd name="connsiteX2" fmla="*/ 356135 w 1301493"/>
              <a:gd name="connsiteY2" fmla="*/ 702644 h 1867301"/>
              <a:gd name="connsiteX3" fmla="*/ 1299411 w 1301493"/>
              <a:gd name="connsiteY3" fmla="*/ 664143 h 1867301"/>
              <a:gd name="connsiteX4" fmla="*/ 625642 w 1301493"/>
              <a:gd name="connsiteY4" fmla="*/ 1126155 h 1867301"/>
              <a:gd name="connsiteX5" fmla="*/ 1164657 w 1301493"/>
              <a:gd name="connsiteY5" fmla="*/ 1376412 h 1867301"/>
              <a:gd name="connsiteX6" fmla="*/ 250257 w 1301493"/>
              <a:gd name="connsiteY6" fmla="*/ 1867301 h 186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1493" h="1867301">
                <a:moveTo>
                  <a:pt x="0" y="0"/>
                </a:moveTo>
                <a:cubicBezTo>
                  <a:pt x="220579" y="23261"/>
                  <a:pt x="441158" y="46522"/>
                  <a:pt x="500514" y="163629"/>
                </a:cubicBezTo>
                <a:cubicBezTo>
                  <a:pt x="559870" y="280736"/>
                  <a:pt x="222986" y="619225"/>
                  <a:pt x="356135" y="702644"/>
                </a:cubicBezTo>
                <a:cubicBezTo>
                  <a:pt x="489284" y="786063"/>
                  <a:pt x="1254493" y="593558"/>
                  <a:pt x="1299411" y="664143"/>
                </a:cubicBezTo>
                <a:cubicBezTo>
                  <a:pt x="1344329" y="734728"/>
                  <a:pt x="648101" y="1007444"/>
                  <a:pt x="625642" y="1126155"/>
                </a:cubicBezTo>
                <a:cubicBezTo>
                  <a:pt x="603183" y="1244866"/>
                  <a:pt x="1227221" y="1252888"/>
                  <a:pt x="1164657" y="1376412"/>
                </a:cubicBezTo>
                <a:cubicBezTo>
                  <a:pt x="1102093" y="1499936"/>
                  <a:pt x="248653" y="1809549"/>
                  <a:pt x="250257" y="18673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56"/>
          </a:p>
        </p:txBody>
      </p:sp>
      <p:sp>
        <p:nvSpPr>
          <p:cNvPr id="17" name="TextBox 16"/>
          <p:cNvSpPr txBox="1"/>
          <p:nvPr/>
        </p:nvSpPr>
        <p:spPr>
          <a:xfrm>
            <a:off x="5784633" y="3128090"/>
            <a:ext cx="127324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25" b="1" dirty="0">
                <a:cs typeface="Arial" pitchFamily="34" charset="0"/>
              </a:rPr>
              <a:t>For a function</a:t>
            </a:r>
          </a:p>
        </p:txBody>
      </p:sp>
    </p:spTree>
    <p:extLst>
      <p:ext uri="{BB962C8B-B14F-4D97-AF65-F5344CB8AC3E}">
        <p14:creationId xmlns:p14="http://schemas.microsoft.com/office/powerpoint/2010/main" val="20465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Constants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335" y="518882"/>
            <a:ext cx="663133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 programming, variables are used for values that </a:t>
            </a:r>
            <a:r>
              <a:rPr lang="en-US" altLang="en-US" sz="1600" dirty="0">
                <a:solidFill>
                  <a:srgbClr val="FF0000"/>
                </a:solidFill>
              </a:rPr>
              <a:t>could change</a:t>
            </a:r>
            <a:r>
              <a:rPr lang="en-US" altLang="en-US" sz="1600" dirty="0"/>
              <a:t>, or </a:t>
            </a:r>
            <a:r>
              <a:rPr lang="en-US" altLang="en-US" sz="1600" dirty="0">
                <a:solidFill>
                  <a:srgbClr val="FF0000"/>
                </a:solidFill>
              </a:rPr>
              <a:t>are not known</a:t>
            </a:r>
            <a:r>
              <a:rPr lang="en-US" altLang="en-US" sz="1600" dirty="0"/>
              <a:t>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i="1" dirty="0">
                <a:solidFill>
                  <a:srgbClr val="FF0000"/>
                </a:solidFill>
              </a:rPr>
              <a:t>Constants</a:t>
            </a:r>
            <a:r>
              <a:rPr lang="en-US" altLang="en-US" sz="1600" dirty="0"/>
              <a:t> are used when the value is known and is not updated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Examples in MATLAB (these are actually functions that return constant values</a:t>
            </a:r>
            <a:r>
              <a:rPr lang="en-US" alt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altLang="en-US" sz="1600" dirty="0"/>
              <a:t>	    3.14159….</a:t>
            </a:r>
            <a:endParaRPr lang="en-US" altLang="en-US" sz="1600" b="1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  <a:r>
              <a:rPr lang="en-US" altLang="en-US" sz="1600" dirty="0"/>
              <a:t>	</a:t>
            </a:r>
            <a:r>
              <a:rPr lang="en-US" altLang="en-US" sz="1600" dirty="0" smtClean="0"/>
              <a:t>    imaginary number</a:t>
            </a:r>
            <a:endParaRPr lang="en-US" altLang="en-US" sz="1600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en-US" sz="1600" dirty="0"/>
              <a:t>	    </a:t>
            </a:r>
            <a:r>
              <a:rPr lang="en-US" altLang="en-US" sz="1600" dirty="0" smtClean="0"/>
              <a:t>infinity </a:t>
            </a:r>
            <a:endParaRPr lang="en-US" altLang="en-US" sz="1600" dirty="0"/>
          </a:p>
          <a:p>
            <a:pPr marL="582016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600" dirty="0"/>
              <a:t>    </a:t>
            </a:r>
            <a:r>
              <a:rPr lang="en-US" altLang="en-US" sz="1600" dirty="0" smtClean="0"/>
              <a:t>     stands </a:t>
            </a:r>
            <a:r>
              <a:rPr lang="en-US" altLang="en-US" sz="1600" dirty="0"/>
              <a:t>for </a:t>
            </a:r>
            <a:r>
              <a:rPr lang="ja-JP" altLang="en-US" sz="1600" dirty="0"/>
              <a:t>“</a:t>
            </a:r>
            <a:r>
              <a:rPr lang="en-US" altLang="ja-JP" sz="1600" dirty="0"/>
              <a:t>not a number</a:t>
            </a:r>
            <a:r>
              <a:rPr lang="ja-JP" altLang="en-US" sz="1600" dirty="0"/>
              <a:t>”</a:t>
            </a:r>
            <a:r>
              <a:rPr lang="en-US" altLang="ja-JP" sz="1600" dirty="0"/>
              <a:t>; e.g. the result of 0/0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7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Theory: Tangent Lines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68BB8-C64D-8C48-9B49-5B13D9318A2F}"/>
                  </a:ext>
                </a:extLst>
              </p:cNvPr>
              <p:cNvSpPr txBox="1"/>
              <p:nvPr/>
            </p:nvSpPr>
            <p:spPr>
              <a:xfrm>
                <a:off x="48335" y="764834"/>
                <a:ext cx="6340433" cy="286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cs typeface="Arial" pitchFamily="34" charset="0"/>
                  </a:rPr>
                  <a:t>We can find the equation of a tangent line to </a:t>
                </a:r>
                <a14:m>
                  <m:oMath xmlns:m="http://schemas.openxmlformats.org/officeDocument/2006/math"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300" dirty="0">
                    <a:cs typeface="Arial" pitchFamily="34" charset="0"/>
                  </a:rPr>
                  <a:t> at point (a, </a:t>
                </a:r>
                <a14:m>
                  <m:oMath xmlns:m="http://schemas.openxmlformats.org/officeDocument/2006/math"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300" dirty="0">
                    <a:cs typeface="Arial" pitchFamily="34" charset="0"/>
                  </a:rPr>
                  <a:t>).</a:t>
                </a:r>
              </a:p>
              <a:p>
                <a:r>
                  <a:rPr lang="en-US" sz="1300" dirty="0">
                    <a:cs typeface="Arial" pitchFamily="34" charset="0"/>
                  </a:rPr>
                  <a:t>Recall the general equation of a line </a:t>
                </a:r>
                <a14:m>
                  <m:oMath xmlns:m="http://schemas.openxmlformats.org/officeDocument/2006/math"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𝑚𝑥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sz="1300" dirty="0">
                  <a:cs typeface="Arial" pitchFamily="34" charset="0"/>
                </a:endParaRPr>
              </a:p>
              <a:p>
                <a:r>
                  <a:rPr lang="en-US" sz="1300" dirty="0"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sz="1300" dirty="0">
                    <a:cs typeface="Arial" pitchFamily="34" charset="0"/>
                  </a:rPr>
                  <a:t> is the slope and b is the y-intercept. The slope of the tangent line found by </a:t>
                </a:r>
                <a14:m>
                  <m:oMath xmlns:m="http://schemas.openxmlformats.org/officeDocument/2006/math"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′(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CA" sz="13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1300" dirty="0">
                  <a:cs typeface="Arial" pitchFamily="34" charset="0"/>
                </a:endParaRPr>
              </a:p>
              <a:p>
                <a:endParaRPr lang="en-US" sz="1300" dirty="0">
                  <a:cs typeface="Arial" pitchFamily="34" charset="0"/>
                </a:endParaRPr>
              </a:p>
              <a:p>
                <a:endParaRPr lang="en-US" sz="1300" dirty="0">
                  <a:cs typeface="Arial" pitchFamily="34" charset="0"/>
                </a:endParaRPr>
              </a:p>
              <a:p>
                <a:r>
                  <a:rPr lang="en-US" sz="1300" dirty="0">
                    <a:cs typeface="Arial" pitchFamily="34" charset="0"/>
                  </a:rPr>
                  <a:t>Given two points on a line, the slope can be found using: </a:t>
                </a:r>
              </a:p>
              <a:p>
                <a:endParaRPr lang="en-US" sz="1300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𝑆𝑙𝑜𝑝𝑒</m:t>
                      </m:r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300" dirty="0">
                  <a:cs typeface="Arial" pitchFamily="34" charset="0"/>
                </a:endParaRPr>
              </a:p>
              <a:p>
                <a:endParaRPr lang="en-US" sz="1300" dirty="0">
                  <a:cs typeface="Arial" pitchFamily="34" charset="0"/>
                </a:endParaRPr>
              </a:p>
              <a:p>
                <a:r>
                  <a:rPr lang="en-US" sz="1300" dirty="0">
                    <a:cs typeface="Arial" pitchFamily="34" charset="0"/>
                  </a:rPr>
                  <a:t>From there, the equation of a line can be found using:	</a:t>
                </a:r>
                <a:endParaRPr lang="en-CA" sz="1300" i="1" dirty="0">
                  <a:cs typeface="Arial" pitchFamily="34" charset="0"/>
                </a:endParaRPr>
              </a:p>
              <a:p>
                <a:endParaRPr lang="en-CA" sz="1300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CA" sz="1300" i="1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sz="13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3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68BB8-C64D-8C48-9B49-5B13D931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" y="764834"/>
                <a:ext cx="6340433" cy="2868286"/>
              </a:xfrm>
              <a:prstGeom prst="rect">
                <a:avLst/>
              </a:prstGeom>
              <a:blipFill>
                <a:blip r:embed="rId2"/>
                <a:stretch>
                  <a:fillRect l="-192" t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" r="7833"/>
          <a:stretch/>
        </p:blipFill>
        <p:spPr>
          <a:xfrm>
            <a:off x="4151258" y="1718629"/>
            <a:ext cx="2593407" cy="2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Theory: Differentiation 1 – Symbolic 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/>
              <p:nvPr/>
            </p:nvSpPr>
            <p:spPr>
              <a:xfrm>
                <a:off x="135731" y="1031347"/>
                <a:ext cx="2699664" cy="11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cs typeface="Arial" pitchFamily="34" charset="0"/>
                  </a:rPr>
                  <a:t>Example: Find the derivative of:</a:t>
                </a:r>
              </a:p>
              <a:p>
                <a:endParaRPr lang="en-CA" sz="14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  <a:p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" y="1031347"/>
                <a:ext cx="2699664" cy="1135632"/>
              </a:xfrm>
              <a:prstGeom prst="rect">
                <a:avLst/>
              </a:prstGeom>
              <a:blipFill>
                <a:blip r:embed="rId2"/>
                <a:stretch>
                  <a:fillRect l="-451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0386" y="1991570"/>
                <a:ext cx="2523530" cy="138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</m:ra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→</m:t>
                    </m:r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+1</m:t>
                    </m:r>
                  </m:oMath>
                </a14:m>
                <a:endParaRPr lang="en-CA" sz="1400" dirty="0">
                  <a:cs typeface="Arial" pitchFamily="34" charset="0"/>
                </a:endParaRPr>
              </a:p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∗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1400" dirty="0">
                  <a:cs typeface="Arial" pitchFamily="34" charset="0"/>
                </a:endParaRPr>
              </a:p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𝑢</m:t>
                            </m:r>
                          </m:e>
                        </m:rad>
                      </m:den>
                    </m:f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4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14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sz="1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6" y="1991570"/>
                <a:ext cx="2523530" cy="1385829"/>
              </a:xfrm>
              <a:prstGeom prst="rect">
                <a:avLst/>
              </a:prstGeo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2177739" y="3624680"/>
                <a:ext cx="2298283" cy="7746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25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125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39" y="3624680"/>
                <a:ext cx="2298283" cy="77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46360"/>
              </p:ext>
            </p:extLst>
          </p:nvPr>
        </p:nvGraphicFramePr>
        <p:xfrm>
          <a:off x="3215516" y="1057909"/>
          <a:ext cx="304134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3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syms x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(x^2 + 1);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diff(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fxp_2 = subs(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x, 2)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double(fxp_2)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42" y="2534703"/>
            <a:ext cx="1267218" cy="17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Theory: Differentiation 1 – </a:t>
            </a:r>
            <a:r>
              <a:rPr lang="en-US" sz="1800" b="1" dirty="0">
                <a:cs typeface="Arial" pitchFamily="34" charset="0"/>
              </a:rPr>
              <a:t>Numerical 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/>
              <p:nvPr/>
            </p:nvSpPr>
            <p:spPr>
              <a:xfrm>
                <a:off x="135731" y="1031347"/>
                <a:ext cx="2699664" cy="11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cs typeface="Arial" pitchFamily="34" charset="0"/>
                  </a:rPr>
                  <a:t>Example: Find the derivative of:</a:t>
                </a:r>
              </a:p>
              <a:p>
                <a:endParaRPr lang="en-CA" sz="14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  <a:p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sz="656" i="1" dirty="0"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" y="1031347"/>
                <a:ext cx="2699664" cy="1135632"/>
              </a:xfrm>
              <a:prstGeom prst="rect">
                <a:avLst/>
              </a:prstGeom>
              <a:blipFill>
                <a:blip r:embed="rId2"/>
                <a:stretch>
                  <a:fillRect l="-451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0386" y="1991570"/>
                <a:ext cx="2523530" cy="138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</m:ra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→</m:t>
                    </m:r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+1</m:t>
                    </m:r>
                  </m:oMath>
                </a14:m>
                <a:endParaRPr lang="en-CA" sz="1400" dirty="0">
                  <a:cs typeface="Arial" pitchFamily="34" charset="0"/>
                </a:endParaRPr>
              </a:p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∗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1400" dirty="0">
                  <a:cs typeface="Arial" pitchFamily="34" charset="0"/>
                </a:endParaRPr>
              </a:p>
              <a:p>
                <a:pPr marL="192881" indent="-192881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𝑢</m:t>
                            </m:r>
                          </m:e>
                        </m:rad>
                      </m:den>
                    </m:f>
                    <m:r>
                      <a:rPr lang="en-CA" sz="14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4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14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14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sz="1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6" y="1991570"/>
                <a:ext cx="2523530" cy="1385829"/>
              </a:xfrm>
              <a:prstGeom prst="rect">
                <a:avLst/>
              </a:prstGeo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3958577" y="3624680"/>
                <a:ext cx="2298283" cy="7746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25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125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112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77" y="3624680"/>
                <a:ext cx="2298283" cy="77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66656"/>
              </p:ext>
            </p:extLst>
          </p:nvPr>
        </p:nvGraphicFramePr>
        <p:xfrm>
          <a:off x="3215516" y="1057909"/>
          <a:ext cx="3041344" cy="79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3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796773">
                <a:tc>
                  <a:txBody>
                    <a:bodyPr/>
                    <a:lstStyle/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0.000000001;</a:t>
                      </a:r>
                    </a:p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2;</a:t>
                      </a:r>
                    </a:p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(diff_ex1(x+h) - diff_ex1(x))/h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8307"/>
          <a:stretch/>
        </p:blipFill>
        <p:spPr>
          <a:xfrm>
            <a:off x="5002341" y="1922242"/>
            <a:ext cx="1587339" cy="466771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09829"/>
              </p:ext>
            </p:extLst>
          </p:nvPr>
        </p:nvGraphicFramePr>
        <p:xfrm>
          <a:off x="3215516" y="2456573"/>
          <a:ext cx="30413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344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796773">
                <a:tc>
                  <a:txBody>
                    <a:bodyPr/>
                    <a:lstStyle/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fx = diff_ex1(x)</a:t>
                      </a:r>
                    </a:p>
                    <a:p>
                      <a:endParaRPr lang="pt-BR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sqrt(x^2 + 1);</a:t>
                      </a:r>
                    </a:p>
                    <a:p>
                      <a:endParaRPr lang="pt-BR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Theory: </a:t>
            </a:r>
            <a:r>
              <a:rPr lang="en-US" sz="1800" b="1" dirty="0" err="1">
                <a:latin typeface="+mj-lt"/>
                <a:cs typeface="Arial" pitchFamily="34" charset="0"/>
              </a:rPr>
              <a:t>L’Hôpital’s</a:t>
            </a:r>
            <a:r>
              <a:rPr lang="en-US" sz="1800" b="1" dirty="0">
                <a:latin typeface="+mj-lt"/>
                <a:cs typeface="Arial" pitchFamily="34" charset="0"/>
              </a:rPr>
              <a:t> </a:t>
            </a:r>
            <a:r>
              <a:rPr lang="en-US" sz="1800" b="1" dirty="0" smtClean="0">
                <a:latin typeface="+mj-lt"/>
                <a:cs typeface="Arial" pitchFamily="34" charset="0"/>
              </a:rPr>
              <a:t>Rule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15C8CD-B4A1-EC42-8FAF-7AB4DD5E3A34}"/>
                  </a:ext>
                </a:extLst>
              </p:cNvPr>
              <p:cNvSpPr txBox="1"/>
              <p:nvPr/>
            </p:nvSpPr>
            <p:spPr>
              <a:xfrm>
                <a:off x="220370" y="720899"/>
                <a:ext cx="6444749" cy="366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cs typeface="Arial" pitchFamily="34" charset="0"/>
                  </a:rPr>
                  <a:t>L’H</a:t>
                </a:r>
                <a:r>
                  <a:rPr lang="en-CA" sz="1125" dirty="0" err="1"/>
                  <a:t>ô</a:t>
                </a:r>
                <a:r>
                  <a:rPr lang="en-US" sz="1350" dirty="0" err="1">
                    <a:cs typeface="Arial" pitchFamily="34" charset="0"/>
                  </a:rPr>
                  <a:t>pital’s</a:t>
                </a:r>
                <a:r>
                  <a:rPr lang="en-US" sz="1350" dirty="0">
                    <a:cs typeface="Arial" pitchFamily="34" charset="0"/>
                  </a:rPr>
                  <a:t> Rule is a way of solving certain limits of an </a:t>
                </a:r>
                <a:r>
                  <a:rPr lang="en-US" sz="1350" b="1" dirty="0">
                    <a:cs typeface="Arial" pitchFamily="34" charset="0"/>
                  </a:rPr>
                  <a:t>indeterminant</a:t>
                </a:r>
                <a:r>
                  <a:rPr lang="en-US" sz="1350" dirty="0">
                    <a:cs typeface="Arial" pitchFamily="34" charset="0"/>
                  </a:rPr>
                  <a:t> form.</a:t>
                </a:r>
              </a:p>
              <a:p>
                <a:endParaRPr lang="en-US" sz="1350" dirty="0">
                  <a:cs typeface="Arial" pitchFamily="34" charset="0"/>
                </a:endParaRPr>
              </a:p>
              <a:p>
                <a:r>
                  <a:rPr lang="en-US" sz="1350" dirty="0">
                    <a:cs typeface="Arial" pitchFamily="34" charset="0"/>
                  </a:rPr>
                  <a:t>In order to apply L’H</a:t>
                </a:r>
                <a:r>
                  <a:rPr lang="en-CA" sz="1350" dirty="0" err="1"/>
                  <a:t>ô</a:t>
                </a:r>
                <a:r>
                  <a:rPr lang="en-US" sz="1350" dirty="0" err="1">
                    <a:cs typeface="Arial" pitchFamily="34" charset="0"/>
                  </a:rPr>
                  <a:t>pitals</a:t>
                </a:r>
                <a:r>
                  <a:rPr lang="en-US" sz="1350" dirty="0">
                    <a:cs typeface="Arial" pitchFamily="34" charset="0"/>
                  </a:rPr>
                  <a:t> rule the limit must be:</a:t>
                </a:r>
              </a:p>
              <a:p>
                <a:endParaRPr lang="en-US" sz="1125" dirty="0">
                  <a:cs typeface="Arial" pitchFamily="34" charset="0"/>
                </a:endParaRPr>
              </a:p>
              <a:p>
                <a:pPr marL="192881" indent="-192881">
                  <a:buAutoNum type="arabicPeriod"/>
                </a:pPr>
                <a:r>
                  <a:rPr lang="en-US" sz="1350" dirty="0">
                    <a:cs typeface="Arial" pitchFamily="34" charset="0"/>
                  </a:rPr>
                  <a:t>A ratio,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350" dirty="0">
                  <a:cs typeface="Arial" pitchFamily="34" charset="0"/>
                </a:endParaRPr>
              </a:p>
              <a:p>
                <a:pPr marL="192881" indent="-192881">
                  <a:buAutoNum type="arabicPeriod"/>
                </a:pPr>
                <a:r>
                  <a:rPr lang="en-US" sz="1350" dirty="0">
                    <a:cs typeface="Arial" pitchFamily="34" charset="0"/>
                  </a:rPr>
                  <a:t>Indeterminate </a:t>
                </a:r>
              </a:p>
              <a:p>
                <a:pPr marL="192881" indent="-192881">
                  <a:buAutoNum type="arabicPeriod"/>
                </a:pPr>
                <a:endParaRPr lang="en-US" sz="1350" dirty="0">
                  <a:cs typeface="Arial" pitchFamily="34" charset="0"/>
                </a:endParaRPr>
              </a:p>
              <a:p>
                <a:r>
                  <a:rPr lang="en-US" sz="1350" dirty="0">
                    <a:cs typeface="Arial" pitchFamily="34" charset="0"/>
                  </a:rPr>
                  <a:t>So, L’H</a:t>
                </a:r>
                <a:r>
                  <a:rPr lang="en-CA" sz="1350" dirty="0" err="1"/>
                  <a:t>ô</a:t>
                </a:r>
                <a:r>
                  <a:rPr lang="en-US" sz="1350" dirty="0" err="1">
                    <a:cs typeface="Arial" pitchFamily="34" charset="0"/>
                  </a:rPr>
                  <a:t>pitals</a:t>
                </a:r>
                <a:r>
                  <a:rPr lang="en-US" sz="1350" dirty="0">
                    <a:cs typeface="Arial" pitchFamily="34" charset="0"/>
                  </a:rPr>
                  <a:t> rule can be applied to limits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num>
                      <m:den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1350" dirty="0"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1350" dirty="0">
                    <a:cs typeface="Arial" pitchFamily="34" charset="0"/>
                  </a:rPr>
                  <a:t>. </a:t>
                </a:r>
              </a:p>
              <a:p>
                <a:pPr algn="ctr"/>
                <a:endParaRPr lang="en-CA" sz="1575" dirty="0">
                  <a:cs typeface="Arial" pitchFamily="34" charset="0"/>
                </a:endParaRPr>
              </a:p>
              <a:p>
                <a:pPr algn="ctr"/>
                <a:r>
                  <a:rPr lang="en-CA" sz="1575" dirty="0"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575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575" dirty="0">
                    <a:cs typeface="Arial" pitchFamily="34" charset="0"/>
                  </a:rPr>
                  <a:t> are different functions and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</m:t>
                            </m:r>
                            <m:r>
                              <a:rPr lang="en-US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𝑔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575" dirty="0">
                    <a:cs typeface="Arial" pitchFamily="34" charset="0"/>
                  </a:rPr>
                  <a:t>is indeterminate, then </a:t>
                </a:r>
              </a:p>
              <a:p>
                <a:pPr algn="ctr"/>
                <a:endParaRPr lang="en-US" sz="1575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7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15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CA" sz="1575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157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157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57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CA" sz="157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CA" sz="157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575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′(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157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  <a:p>
                <a:endParaRPr lang="en-US" sz="1125" dirty="0">
                  <a:cs typeface="Arial" pitchFamily="34" charset="0"/>
                </a:endParaRPr>
              </a:p>
              <a:p>
                <a:endParaRPr lang="en-US" sz="112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15C8CD-B4A1-EC42-8FAF-7AB4DD5E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0" y="720899"/>
                <a:ext cx="6444749" cy="3660746"/>
              </a:xfrm>
              <a:prstGeom prst="rect">
                <a:avLst/>
              </a:prstGeom>
              <a:blipFill>
                <a:blip r:embed="rId2"/>
                <a:stretch>
                  <a:fillRect l="-284" t="-166" r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</a:t>
            </a:r>
            <a:r>
              <a:rPr lang="en-US" sz="1800" b="1" dirty="0">
                <a:latin typeface="+mj-lt"/>
                <a:cs typeface="Arial" pitchFamily="34" charset="0"/>
              </a:rPr>
              <a:t>: </a:t>
            </a:r>
            <a:r>
              <a:rPr lang="en-US" sz="1800" b="1" dirty="0" err="1">
                <a:latin typeface="+mj-lt"/>
                <a:cs typeface="Arial" pitchFamily="34" charset="0"/>
              </a:rPr>
              <a:t>L’Hôpital’s</a:t>
            </a:r>
            <a:r>
              <a:rPr lang="en-US" sz="1800" b="1" dirty="0">
                <a:latin typeface="+mj-lt"/>
                <a:cs typeface="Arial" pitchFamily="34" charset="0"/>
              </a:rPr>
              <a:t> </a:t>
            </a:r>
            <a:r>
              <a:rPr lang="en-US" sz="1800" b="1" dirty="0" smtClean="0">
                <a:latin typeface="+mj-lt"/>
                <a:cs typeface="Arial" pitchFamily="34" charset="0"/>
              </a:rPr>
              <a:t>Rule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BEE90-9F33-8241-BE65-99731B51D090}"/>
                  </a:ext>
                </a:extLst>
              </p:cNvPr>
              <p:cNvSpPr txBox="1"/>
              <p:nvPr/>
            </p:nvSpPr>
            <p:spPr>
              <a:xfrm>
                <a:off x="256009" y="769703"/>
                <a:ext cx="6328742" cy="316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cs typeface="Arial" pitchFamily="34" charset="0"/>
                  </a:rPr>
                  <a:t>Example: Find the following using L’H</a:t>
                </a:r>
                <a:r>
                  <a:rPr lang="en-CA" sz="1350" b="1" dirty="0" err="1"/>
                  <a:t>ô</a:t>
                </a:r>
                <a:r>
                  <a:rPr lang="en-US" sz="1350" b="1" dirty="0" err="1">
                    <a:cs typeface="Arial" pitchFamily="34" charset="0"/>
                  </a:rPr>
                  <a:t>pital’s</a:t>
                </a:r>
                <a:r>
                  <a:rPr lang="en-US" sz="1350" b="1" dirty="0">
                    <a:cs typeface="Arial" pitchFamily="34" charset="0"/>
                  </a:rPr>
                  <a:t> rule</a:t>
                </a:r>
              </a:p>
              <a:p>
                <a:endParaRPr lang="en-US" sz="1350" dirty="0">
                  <a:cs typeface="Arial" pitchFamily="34" charset="0"/>
                </a:endParaRPr>
              </a:p>
              <a:p>
                <a:r>
                  <a:rPr lang="en-US" sz="1575" dirty="0">
                    <a:cs typeface="Arial" pitchFamily="34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ln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⇒</m:t>
                        </m:r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endParaRPr lang="en-US" sz="1575" dirty="0">
                  <a:cs typeface="Arial" pitchFamily="34" charset="0"/>
                </a:endParaRPr>
              </a:p>
              <a:p>
                <a:endParaRPr lang="en-US" sz="1350" dirty="0">
                  <a:cs typeface="Arial" pitchFamily="34" charset="0"/>
                </a:endParaRPr>
              </a:p>
              <a:p>
                <a:r>
                  <a:rPr lang="en-US" sz="1350" dirty="0">
                    <a:cs typeface="Arial" pitchFamily="34" charset="0"/>
                  </a:rPr>
                  <a:t>Using L’H</a:t>
                </a:r>
                <a:r>
                  <a:rPr lang="en-CA" sz="1350" dirty="0" err="1"/>
                  <a:t>ô</a:t>
                </a:r>
                <a:r>
                  <a:rPr lang="en-US" sz="1350" dirty="0" err="1">
                    <a:cs typeface="Arial" pitchFamily="34" charset="0"/>
                  </a:rPr>
                  <a:t>pital’s</a:t>
                </a:r>
                <a:r>
                  <a:rPr lang="en-US" sz="1350" dirty="0">
                    <a:cs typeface="Arial" pitchFamily="34" charset="0"/>
                  </a:rPr>
                  <a:t> rule </a:t>
                </a:r>
                <a14:m>
                  <m:oMath xmlns:m="http://schemas.openxmlformats.org/officeDocument/2006/math"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endParaRPr lang="en-US" sz="1575" dirty="0">
                  <a:cs typeface="Arial" pitchFamily="34" charset="0"/>
                </a:endParaRPr>
              </a:p>
              <a:p>
                <a:endParaRPr lang="en-US" sz="1350" dirty="0">
                  <a:cs typeface="Arial" pitchFamily="34" charset="0"/>
                </a:endParaRPr>
              </a:p>
              <a:p>
                <a:endParaRPr lang="en-US" sz="1350" dirty="0">
                  <a:cs typeface="Arial" pitchFamily="34" charset="0"/>
                </a:endParaRPr>
              </a:p>
              <a:p>
                <a:r>
                  <a:rPr lang="en-US" sz="1350" dirty="0">
                    <a:cs typeface="Arial" pitchFamily="34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⇒</m:t>
                        </m:r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endParaRPr lang="en-CA" sz="1575" dirty="0">
                  <a:cs typeface="Arial" pitchFamily="34" charset="0"/>
                </a:endParaRPr>
              </a:p>
              <a:p>
                <a:endParaRPr lang="en-CA" sz="1350" dirty="0">
                  <a:cs typeface="Arial" pitchFamily="34" charset="0"/>
                </a:endParaRPr>
              </a:p>
              <a:p>
                <a:r>
                  <a:rPr lang="en-US" sz="1350" dirty="0">
                    <a:cs typeface="Arial" pitchFamily="34" charset="0"/>
                  </a:rPr>
                  <a:t>Using L’H</a:t>
                </a:r>
                <a:r>
                  <a:rPr lang="en-CA" sz="1350" dirty="0" err="1"/>
                  <a:t>ô</a:t>
                </a:r>
                <a:r>
                  <a:rPr lang="en-US" sz="1350" dirty="0" err="1">
                    <a:cs typeface="Arial" pitchFamily="34" charset="0"/>
                  </a:rPr>
                  <a:t>pitlals</a:t>
                </a:r>
                <a:r>
                  <a:rPr lang="en-US" sz="1350" dirty="0">
                    <a:cs typeface="Arial" pitchFamily="34" charset="0"/>
                  </a:rPr>
                  <a:t> rule </a:t>
                </a:r>
                <a14:m>
                  <m:oMath xmlns:m="http://schemas.openxmlformats.org/officeDocument/2006/math"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en-CA" sz="157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575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15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157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157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CA" sz="1575" i="1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>
                      <a:rPr lang="en-CA" sz="157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∞</m:t>
                    </m:r>
                  </m:oMath>
                </a14:m>
                <a:endParaRPr lang="en-US" sz="1575" dirty="0">
                  <a:cs typeface="Arial" pitchFamily="34" charset="0"/>
                </a:endParaRPr>
              </a:p>
              <a:p>
                <a:endParaRPr lang="en-US" sz="135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BEE90-9F33-8241-BE65-99731B51D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9" y="769703"/>
                <a:ext cx="6328742" cy="3162276"/>
              </a:xfrm>
              <a:prstGeom prst="rect">
                <a:avLst/>
              </a:prstGeom>
              <a:blipFill>
                <a:blip r:embed="rId2"/>
                <a:stretch>
                  <a:fillRect l="-578" t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</a:t>
            </a:r>
            <a:r>
              <a:rPr lang="en-US" sz="1800" b="1" dirty="0" err="1" smtClean="0">
                <a:latin typeface="+mj-lt"/>
                <a:cs typeface="Arial" pitchFamily="34" charset="0"/>
              </a:rPr>
              <a:t>L’Hopitals</a:t>
            </a:r>
            <a:r>
              <a:rPr lang="en-US" sz="1800" b="1" dirty="0" smtClean="0">
                <a:latin typeface="+mj-lt"/>
                <a:cs typeface="Arial" pitchFamily="34" charset="0"/>
              </a:rPr>
              <a:t> </a:t>
            </a:r>
            <a:r>
              <a:rPr lang="en-US" sz="1800" b="1" dirty="0">
                <a:latin typeface="+mj-lt"/>
                <a:cs typeface="Arial" pitchFamily="34" charset="0"/>
              </a:rPr>
              <a:t>Rule (Script)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" y="516731"/>
            <a:ext cx="473476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Theory: Point-Slope Equation of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31" y="3963381"/>
            <a:ext cx="542782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88" dirty="0">
                <a:hlinkClick r:id="rId2"/>
              </a:rPr>
              <a:t>https://www.mathsisfun.com/algebra/line-equation-point-slope.html</a:t>
            </a:r>
            <a:endParaRPr lang="en-US" sz="788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965299"/>
            <a:ext cx="3761184" cy="476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" y="1556191"/>
            <a:ext cx="3740816" cy="139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189" y="941772"/>
            <a:ext cx="2931081" cy="3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Theory: Newton’s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7"/>
          <a:stretch/>
        </p:blipFill>
        <p:spPr>
          <a:xfrm>
            <a:off x="3789107" y="774631"/>
            <a:ext cx="3046497" cy="2446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A828E7-FFE8-634F-AAD6-65A85B0FDA4A}"/>
                  </a:ext>
                </a:extLst>
              </p:cNvPr>
              <p:cNvSpPr txBox="1"/>
              <p:nvPr/>
            </p:nvSpPr>
            <p:spPr>
              <a:xfrm>
                <a:off x="113335" y="559611"/>
                <a:ext cx="3867004" cy="287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25" dirty="0">
                    <a:cs typeface="Arial" pitchFamily="34" charset="0"/>
                  </a:rPr>
                  <a:t>Newton’s Method is a way successively finding better and better approximations to the roots of a function. </a:t>
                </a:r>
              </a:p>
              <a:p>
                <a:r>
                  <a:rPr lang="en-US" sz="1125" dirty="0">
                    <a:cs typeface="Arial" pitchFamily="34" charset="0"/>
                  </a:rPr>
                  <a:t>The slope of tangent line 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125" dirty="0">
                    <a:cs typeface="Arial" pitchFamily="34" charset="0"/>
                  </a:rPr>
                  <a:t>so its equation is:</a:t>
                </a:r>
              </a:p>
              <a:p>
                <a:endParaRPr lang="en-US" sz="1125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′(</m:t>
                      </m:r>
                      <m:sSub>
                        <m:sSub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)(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cs typeface="Arial" pitchFamily="34" charset="0"/>
                  </a:rPr>
                  <a:t>To find the roots, we need to find the x-intercepts where </a:t>
                </a:r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,</a:t>
                </a:r>
              </a:p>
              <a:p>
                <a:r>
                  <a:rPr lang="en-US" sz="1125" dirty="0">
                    <a:cs typeface="Arial" pitchFamily="34" charset="0"/>
                  </a:rPr>
                  <a:t>so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 is where </a:t>
                </a:r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0−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′(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)(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1125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125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125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125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25" dirty="0">
                  <a:cs typeface="Arial" pitchFamily="34" charset="0"/>
                </a:endParaRPr>
              </a:p>
              <a:p>
                <a:endParaRPr lang="en-US" sz="1125" dirty="0">
                  <a:cs typeface="Arial" pitchFamily="34" charset="0"/>
                </a:endParaRPr>
              </a:p>
              <a:p>
                <a:r>
                  <a:rPr lang="en-US" sz="1125" dirty="0">
                    <a:cs typeface="Arial" pitchFamily="34" charset="0"/>
                  </a:rPr>
                  <a:t>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 the second approximation to r, but what if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  to be even more accurate?</a:t>
                </a:r>
              </a:p>
              <a:p>
                <a:endParaRPr lang="en-US" sz="112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A828E7-FFE8-634F-AAD6-65A85B0F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" y="559611"/>
                <a:ext cx="3867004" cy="287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32819" y="3213673"/>
            <a:ext cx="1464626" cy="1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56" dirty="0">
                <a:cs typeface="Arial" pitchFamily="34" charset="0"/>
              </a:rPr>
              <a:t>Initial Estimation: x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3335" y="3277195"/>
                <a:ext cx="6261497" cy="772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25" dirty="0">
                    <a:cs typeface="Arial" pitchFamily="34" charset="0"/>
                  </a:rPr>
                  <a:t>This process can be repeated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,</a:t>
                </a:r>
                <a:r>
                  <a:rPr lang="en-CA" sz="1125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…</a:t>
                </a:r>
              </a:p>
              <a:p>
                <a:r>
                  <a:rPr lang="en-US" sz="1125" dirty="0">
                    <a:cs typeface="Arial" pitchFamily="34" charset="0"/>
                  </a:rPr>
                  <a:t>In general, 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125" dirty="0">
                    <a:cs typeface="Arial" pitchFamily="34" charset="0"/>
                  </a:rPr>
                  <a:t> approximation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25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, then the next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125" dirty="0">
                    <a:cs typeface="Arial" pitchFamily="34" charset="0"/>
                  </a:rPr>
                  <a:t>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35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35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35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" y="3277195"/>
                <a:ext cx="6261497" cy="772712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Newton’s Method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732" y="640310"/>
                <a:ext cx="3389709" cy="354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Arial" pitchFamily="34" charset="0"/>
                    <a:cs typeface="Arial" pitchFamily="34" charset="0"/>
                  </a:rPr>
                  <a:t>Example: Use Newton’s Method to find a root:</a:t>
                </a:r>
              </a:p>
              <a:p>
                <a:endParaRPr lang="en-CA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−2</m:t>
                      </m:r>
                    </m:oMath>
                  </m:oMathPara>
                </a14:m>
                <a:endParaRPr lang="en-CA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=6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CA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1600" dirty="0">
                    <a:latin typeface="Arial" pitchFamily="34" charset="0"/>
                    <a:cs typeface="Arial" pitchFamily="34" charset="0"/>
                  </a:rPr>
                  <a:t>We can apply Newton’s method to solve for the root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1600" i="1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CA" sz="1600" dirty="0"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CA" sz="1600" dirty="0">
                    <a:latin typeface="Arial" pitchFamily="34" charset="0"/>
                    <a:cs typeface="Arial" pitchFamily="34" charset="0"/>
                  </a:rPr>
                  <a:t> (Initial Guess)</a:t>
                </a:r>
              </a:p>
              <a:p>
                <a:endParaRPr lang="en-CA" sz="1600" dirty="0">
                  <a:latin typeface="Arial" pitchFamily="34" charset="0"/>
                  <a:cs typeface="Arial" pitchFamily="34" charset="0"/>
                </a:endParaRPr>
              </a:p>
              <a:p>
                <a:endParaRPr lang="en-CA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2" y="640310"/>
                <a:ext cx="3389709" cy="3543662"/>
              </a:xfrm>
              <a:prstGeom prst="rect">
                <a:avLst/>
              </a:prstGeom>
              <a:blipFill>
                <a:blip r:embed="rId2"/>
                <a:stretch>
                  <a:fillRect l="-899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02249" y="1038336"/>
                <a:ext cx="2808565" cy="220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734" indent="-160734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=1−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=1−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6</m:t>
                            </m:r>
                          </m:sup>
                        </m:sSup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</m:num>
                      <m:den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6(</m:t>
                        </m:r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5</m:t>
                            </m:r>
                          </m:sup>
                        </m:sSup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≈1.16666667</m:t>
                    </m:r>
                  </m:oMath>
                </a14:m>
                <a:endParaRPr lang="en-CA" sz="1125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≈1.12644368</m:t>
                    </m:r>
                  </m:oMath>
                </a14:m>
                <a:endParaRPr lang="en-CA" sz="1125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≈1.12249707</m:t>
                    </m:r>
                  </m:oMath>
                </a14:m>
                <a:endParaRPr lang="en-CA" sz="1125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≈1.12246205</m:t>
                    </m:r>
                  </m:oMath>
                </a14:m>
                <a:endParaRPr lang="en-CA" sz="1125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  <m:r>
                      <a:rPr lang="en-CA" sz="1125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125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1125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125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112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≈1.12246205</m:t>
                    </m:r>
                  </m:oMath>
                </a14:m>
                <a:endParaRPr lang="en-CA" sz="1125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49" y="1038336"/>
                <a:ext cx="2808565" cy="2204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783515" y="3507196"/>
                <a:ext cx="2025042" cy="533544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cs typeface="Arial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15" y="3507196"/>
                <a:ext cx="2025042" cy="53354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0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Root Finding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Picture 2" descr="C:\Users\cmyeum\AppData\Local\Temp\ConnectorClipboard716721594927047028\image15628471187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" y="1385701"/>
            <a:ext cx="3563245" cy="26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7884" y="897744"/>
                <a:ext cx="2988833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sz="1575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−12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4" y="897744"/>
                <a:ext cx="2988833" cy="577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135" y="777695"/>
            <a:ext cx="3247135" cy="33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Example: Arithmetic Operation in MATLAB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334" y="561022"/>
            <a:ext cx="6561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the car has a mass of 300kg and you push the car with an acceleration of 5 , compute the force that is generated from the car in </a:t>
            </a:r>
            <a:r>
              <a:rPr lang="en-US" sz="1400" dirty="0" smtClean="0"/>
              <a:t>newton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3335" y="1248283"/>
          <a:ext cx="4138625" cy="585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62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585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MATLAB as a calculator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300*5*0.0254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13335" y="2286000"/>
          <a:ext cx="413862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62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56527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MATLAB as programming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tool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inch2m = 0.0254; % inch to m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mass = 300; % kg</a:t>
                      </a:r>
                    </a:p>
                    <a:p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accel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 % inch/s/s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force  = mass(kg) * acceleration (m/s/s)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force = mass *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accel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inch2m;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86701" y="1248283"/>
          <a:ext cx="2083314" cy="585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57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041657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8108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38.1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99983"/>
              </p:ext>
            </p:extLst>
          </p:nvPr>
        </p:nvGraphicFramePr>
        <p:xfrm>
          <a:off x="4486701" y="2281624"/>
          <a:ext cx="2083314" cy="1558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57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041657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33246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3065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inch2m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0.0254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3065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mass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34686"/>
                  </a:ext>
                </a:extLst>
              </a:tr>
              <a:tr h="30659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accel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664526"/>
                  </a:ext>
                </a:extLst>
              </a:tr>
              <a:tr h="3065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force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38.1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4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Root Finding 1 (Simulation)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1" descr="C:\Users\cmyeum\AppData\Local\Temp\ConnectorClipboard716721594927047028\image156284698392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38" y="2270599"/>
            <a:ext cx="2575322" cy="1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2938" y="2731091"/>
                <a:ext cx="2988833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−12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38" y="2731091"/>
                <a:ext cx="2988833" cy="334707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2074" y="3454212"/>
                <a:ext cx="2988833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74" y="3454212"/>
                <a:ext cx="2988833" cy="334707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34700" y="204940"/>
                <a:ext cx="2217560" cy="5335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700" y="204940"/>
                <a:ext cx="2217560" cy="533544"/>
              </a:xfrm>
              <a:prstGeom prst="rect">
                <a:avLst/>
              </a:prstGeom>
              <a:blipFill>
                <a:blip r:embed="rId5"/>
                <a:stretch>
                  <a:fillRect b="-326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44781"/>
              </p:ext>
            </p:extLst>
          </p:nvPr>
        </p:nvGraphicFramePr>
        <p:xfrm>
          <a:off x="113334" y="579070"/>
          <a:ext cx="3429965" cy="1224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96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 = 5;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 = x1 -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(x1)/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(x1)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 = x2 -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(x2)/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(x2)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x4 = x3 -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(x3)/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(x3)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x5 = x4 -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(x4)/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53428"/>
              </p:ext>
            </p:extLst>
          </p:nvPr>
        </p:nvGraphicFramePr>
        <p:xfrm>
          <a:off x="113334" y="2014238"/>
          <a:ext cx="342996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96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(x-2) .* (x + 6);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fxp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2*x + 4;</a:t>
                      </a:r>
                    </a:p>
                    <a:p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700" y="904466"/>
            <a:ext cx="139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Theory: Integral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19F94-1C02-B34C-BC5A-05AFCD5E0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2530670"/>
            <a:ext cx="2365375" cy="177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907F5-F11A-0F4C-A933-02A1D7C8F97E}"/>
              </a:ext>
            </a:extLst>
          </p:cNvPr>
          <p:cNvSpPr txBox="1"/>
          <p:nvPr/>
        </p:nvSpPr>
        <p:spPr>
          <a:xfrm>
            <a:off x="113335" y="528911"/>
            <a:ext cx="6631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Integration is the technique of determining the </a:t>
            </a:r>
            <a:r>
              <a:rPr lang="en-US" sz="1400" b="1" dirty="0">
                <a:cs typeface="Arial" pitchFamily="34" charset="0"/>
              </a:rPr>
              <a:t>area under a curve</a:t>
            </a:r>
            <a:r>
              <a:rPr lang="en-US" sz="1400" dirty="0">
                <a:cs typeface="Arial" pitchFamily="34" charset="0"/>
              </a:rPr>
              <a:t>. This process is </a:t>
            </a:r>
            <a:r>
              <a:rPr lang="en-US" sz="1400" b="1" dirty="0">
                <a:cs typeface="Arial" pitchFamily="34" charset="0"/>
              </a:rPr>
              <a:t>opposite the process of differentiation</a:t>
            </a:r>
            <a:r>
              <a:rPr lang="en-US" sz="1400" dirty="0">
                <a:cs typeface="Arial" pitchFamily="34" charset="0"/>
              </a:rPr>
              <a:t>.</a:t>
            </a:r>
          </a:p>
          <a:p>
            <a:endParaRPr lang="en-US" sz="1400" dirty="0">
              <a:cs typeface="Arial" pitchFamily="34" charset="0"/>
            </a:endParaRPr>
          </a:p>
          <a:p>
            <a:r>
              <a:rPr lang="en-US" sz="1400" dirty="0">
                <a:cs typeface="Arial" pitchFamily="34" charset="0"/>
              </a:rPr>
              <a:t>To find the area under a curve, we divide the curve into many equal segments of equal width. Each rectangle is multiplied by it’s corresponding y-value to get the area of that rectangle. The rectangle’s areas are summed for the total area under that curve segment: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sz="1400" dirty="0">
                <a:cs typeface="Arial" pitchFamily="34" charset="0"/>
              </a:rPr>
              <a:t>Left endpoints can be used so that the rectangular segments give an underestimation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sz="1400" dirty="0">
                <a:cs typeface="Arial" pitchFamily="34" charset="0"/>
              </a:rPr>
              <a:t>Right endpoints can be used so that the rectangular segments give an overestimation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sz="1400" dirty="0">
                <a:cs typeface="Arial" pitchFamily="34" charset="0"/>
              </a:rPr>
              <a:t>Center endpoints can be used to try and balance the error from overestimations and underestimations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sz="1400" dirty="0">
              <a:cs typeface="Arial" pitchFamily="34" charset="0"/>
            </a:endParaRPr>
          </a:p>
          <a:p>
            <a:r>
              <a:rPr lang="en-US" sz="1400" dirty="0">
                <a:cs typeface="Arial" pitchFamily="34" charset="0"/>
              </a:rPr>
              <a:t>How can you make your estimation even more accurate? </a:t>
            </a:r>
          </a:p>
          <a:p>
            <a:r>
              <a:rPr lang="en-US" sz="1400" dirty="0">
                <a:cs typeface="Arial" pitchFamily="34" charset="0"/>
              </a:rPr>
              <a:t>Take smaller segments!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Theory: Integral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" y="700784"/>
            <a:ext cx="6754800" cy="33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Definite Integral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88A82-A0E3-9845-9D36-FC8C75427A61}"/>
                  </a:ext>
                </a:extLst>
              </p:cNvPr>
              <p:cNvSpPr txBox="1"/>
              <p:nvPr/>
            </p:nvSpPr>
            <p:spPr>
              <a:xfrm>
                <a:off x="-292479" y="2276373"/>
                <a:ext cx="3578190" cy="130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𝑑𝑥</m:t>
                      </m:r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e>
                          </m:nary>
                        </m:fName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∆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num>
                        <m:den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A" sz="1400" dirty="0">
                  <a:latin typeface="Arial" pitchFamily="34" charset="0"/>
                  <a:cs typeface="Arial" pitchFamily="34" charset="0"/>
                </a:endParaRPr>
              </a:p>
              <a:p>
                <a:endParaRPr lang="en-CA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88A82-A0E3-9845-9D36-FC8C7542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479" y="2276373"/>
                <a:ext cx="3578190" cy="1300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9425A0-9FBC-3F4B-A1F9-DB177870F951}"/>
                  </a:ext>
                </a:extLst>
              </p:cNvPr>
              <p:cNvSpPr txBox="1"/>
              <p:nvPr/>
            </p:nvSpPr>
            <p:spPr>
              <a:xfrm>
                <a:off x="3192917" y="993043"/>
                <a:ext cx="3402550" cy="302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−6</m:t>
                                </m:r>
                                <m:d>
                                  <m:d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27</m:t>
                                    </m:r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18</m:t>
                                    </m:r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CA" sz="1294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54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nary>
                              <m:naryPr>
                                <m:chr m:val="∑"/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  <m:d>
                                          <m:dPr>
                                            <m:ctrlP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CA" sz="1294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294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12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+2</m:t>
                                    </m:r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CA" sz="1294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1294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1294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1294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81</m:t>
                        </m:r>
                      </m:num>
                      <m:den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54</m:t>
                        </m:r>
                      </m:num>
                      <m:den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CA" sz="1294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−27</m:t>
                        </m:r>
                      </m:num>
                      <m:den>
                        <m:r>
                          <a:rPr lang="en-CA" sz="1294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CA" sz="1294" dirty="0">
                  <a:latin typeface="Arial" pitchFamily="34" charset="0"/>
                  <a:cs typeface="Arial" pitchFamily="34" charset="0"/>
                </a:endParaRPr>
              </a:p>
              <a:p>
                <a:pPr marL="160734" indent="-160734">
                  <a:buFontTx/>
                  <a:buChar char="›"/>
                </a:pPr>
                <a:endParaRPr lang="en-US" sz="1294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9425A0-9FBC-3F4B-A1F9-DB177870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17" y="993043"/>
                <a:ext cx="3402550" cy="3029676"/>
              </a:xfrm>
              <a:prstGeom prst="rect">
                <a:avLst/>
              </a:prstGeom>
              <a:blipFill>
                <a:blip r:embed="rId3"/>
                <a:stretch>
                  <a:fillRect l="-358" t="-8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1DF47-7079-D549-8D75-56FC2274C697}"/>
                  </a:ext>
                </a:extLst>
              </p:cNvPr>
              <p:cNvSpPr txBox="1"/>
              <p:nvPr/>
            </p:nvSpPr>
            <p:spPr>
              <a:xfrm>
                <a:off x="135731" y="993043"/>
                <a:ext cx="3136106" cy="113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25" dirty="0">
                    <a:cs typeface="Arial" pitchFamily="34" charset="0"/>
                  </a:rPr>
                  <a:t>Solve the following definite integral using the definition of the definite integral:</a:t>
                </a:r>
              </a:p>
              <a:p>
                <a:endParaRPr lang="en-US" sz="14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1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CA" sz="1400" i="1">
                          <a:latin typeface="Cambria Math" panose="02040503050406030204" pitchFamily="18" charset="0"/>
                          <a:cs typeface="Arial" pitchFamily="34" charset="0"/>
                        </a:rPr>
                        <m:t>𝑑𝑥</m:t>
                      </m:r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1DF47-7079-D549-8D75-56FC2274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" y="993043"/>
                <a:ext cx="3136106" cy="1138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Integral (graph)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11" y="1020688"/>
            <a:ext cx="3574256" cy="3058989"/>
          </a:xfrm>
          <a:prstGeom prst="rect">
            <a:avLst/>
          </a:prstGeom>
        </p:spPr>
      </p:pic>
      <p:pic>
        <p:nvPicPr>
          <p:cNvPr id="9" name="Picture 1" descr="C:\Users\cmyeum\AppData\Local\Temp\ConnectorClipboard5684500902322521937\image156287271542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4"/>
          <a:stretch/>
        </p:blipFill>
        <p:spPr bwMode="auto">
          <a:xfrm>
            <a:off x="26581" y="1363404"/>
            <a:ext cx="3263116" cy="25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731" y="1044890"/>
                <a:ext cx="2988833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−6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" y="1044890"/>
                <a:ext cx="2988833" cy="334707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Integral (Symbolic)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47869"/>
              </p:ext>
            </p:extLst>
          </p:nvPr>
        </p:nvGraphicFramePr>
        <p:xfrm>
          <a:off x="113334" y="1347420"/>
          <a:ext cx="3855415" cy="1287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541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87830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syms x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x^3 -6*x; </a:t>
                      </a: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int_y_ab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0, 3)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int_y_ab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72" y="1347420"/>
            <a:ext cx="1485297" cy="12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Integral (Numeric 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3335" y="3301837"/>
                <a:ext cx="2411238" cy="65954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CA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CA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CA" sz="135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135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35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sz="135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35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35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135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135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  <m:r>
                                <a:rPr lang="en-CA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  <m:r>
                                <a:rPr lang="en-CA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" y="3301837"/>
                <a:ext cx="2411238" cy="659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1197" y="2728381"/>
                <a:ext cx="1598543" cy="33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75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−6</m:t>
                      </m:r>
                      <m:r>
                        <a:rPr lang="en-US" sz="1575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575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7" y="2728381"/>
                <a:ext cx="1598543" cy="334707"/>
              </a:xfrm>
              <a:prstGeom prst="rect">
                <a:avLst/>
              </a:prstGeom>
              <a:blipFill>
                <a:blip r:embed="rId3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72453"/>
              </p:ext>
            </p:extLst>
          </p:nvPr>
        </p:nvGraphicFramePr>
        <p:xfrm>
          <a:off x="113335" y="481572"/>
          <a:ext cx="59080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687">
                  <a:extLst>
                    <a:ext uri="{9D8B030D-6E8A-4147-A177-3AD203B41FA5}">
                      <a16:colId xmlns:a16="http://schemas.microsoft.com/office/drawing/2014/main" val="1781062102"/>
                    </a:ext>
                  </a:extLst>
                </a:gridCol>
                <a:gridCol w="53013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3;</a:t>
                      </a: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(b-a)/n;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x_star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*ii;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x_star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error_est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(-27/4)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57506"/>
              </p:ext>
            </p:extLst>
          </p:nvPr>
        </p:nvGraphicFramePr>
        <p:xfrm>
          <a:off x="4836073" y="654501"/>
          <a:ext cx="1908592" cy="905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59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90567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x^3 – 6*x;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45197" y="2234403"/>
            <a:ext cx="2699468" cy="2024601"/>
            <a:chOff x="7463578" y="2433988"/>
            <a:chExt cx="2699468" cy="2024601"/>
          </a:xfrm>
        </p:grpSpPr>
        <p:sp>
          <p:nvSpPr>
            <p:cNvPr id="4" name="Rectangle 3"/>
            <p:cNvSpPr/>
            <p:nvPr/>
          </p:nvSpPr>
          <p:spPr>
            <a:xfrm>
              <a:off x="7463578" y="2433988"/>
              <a:ext cx="2699468" cy="202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music&#10;&#10;Description automatically generated">
              <a:extLst>
                <a:ext uri="{FF2B5EF4-FFF2-40B4-BE49-F238E27FC236}">
                  <a16:creationId xmlns:a16="http://schemas.microsoft.com/office/drawing/2014/main" id="{A7AE8FAB-08CB-034C-9166-B554D0199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578" y="2433988"/>
              <a:ext cx="2699468" cy="202460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989" y="2631490"/>
            <a:ext cx="1486408" cy="7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Integral (Numeric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54170" y="2406051"/>
            <a:ext cx="2228850" cy="1898650"/>
            <a:chOff x="7289800" y="1882901"/>
            <a:chExt cx="2228850" cy="1898650"/>
          </a:xfrm>
        </p:grpSpPr>
        <p:sp>
          <p:nvSpPr>
            <p:cNvPr id="5" name="Rectangle 4"/>
            <p:cNvSpPr/>
            <p:nvPr/>
          </p:nvSpPr>
          <p:spPr>
            <a:xfrm>
              <a:off x="7289800" y="1882901"/>
              <a:ext cx="2228850" cy="1898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https://upload.wikimedia.org/wikipedia/commons/thumb/d/d1/Integration_num_trapezes_notation.svg/1920px-Integration_num_trapezes_notatio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785" y="1993697"/>
              <a:ext cx="2001215" cy="1677059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75457"/>
              </p:ext>
            </p:extLst>
          </p:nvPr>
        </p:nvGraphicFramePr>
        <p:xfrm>
          <a:off x="113335" y="481572"/>
          <a:ext cx="590803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687">
                  <a:extLst>
                    <a:ext uri="{9D8B030D-6E8A-4147-A177-3AD203B41FA5}">
                      <a16:colId xmlns:a16="http://schemas.microsoft.com/office/drawing/2014/main" val="1781062102"/>
                    </a:ext>
                  </a:extLst>
                </a:gridCol>
                <a:gridCol w="53013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3;</a:t>
                      </a: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(b-a)/n;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ii=1:n-1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x_star1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*ii;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x_star2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*(ii+1);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(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(x_star2)+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(x_star1))/2*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error_est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(-27/4)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5" y="2962731"/>
            <a:ext cx="2190750" cy="108585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0707"/>
              </p:ext>
            </p:extLst>
          </p:nvPr>
        </p:nvGraphicFramePr>
        <p:xfrm>
          <a:off x="4836073" y="654501"/>
          <a:ext cx="1908592" cy="905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59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90567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x^3 – 6*x;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9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Example: Integral (Numeric 1 vs Numeric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cs typeface="Arial" pitchFamily="34" charset="0"/>
              </a:rPr>
              <a:t>Module 6: Numerical technique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49254"/>
              </p:ext>
            </p:extLst>
          </p:nvPr>
        </p:nvGraphicFramePr>
        <p:xfrm>
          <a:off x="113335" y="481572"/>
          <a:ext cx="5908039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687">
                  <a:extLst>
                    <a:ext uri="{9D8B030D-6E8A-4147-A177-3AD203B41FA5}">
                      <a16:colId xmlns:a16="http://schemas.microsoft.com/office/drawing/2014/main" val="1781062102"/>
                    </a:ext>
                  </a:extLst>
                </a:gridCol>
                <a:gridCol w="530135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224109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3;</a:t>
                      </a: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(b-a)/n;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area_fx1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x_star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*ii;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area_fx1 = area_fx1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x_star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area_fx2 = 0;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ii=1:n-1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x_star1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*ii;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x_star2 = a + 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*(ii+1);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area_fx2 = area_fx2 + (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(x_star2)+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(x_star1))/2*</a:t>
                      </a:r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del_x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area_fx1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area_fx2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error_est1 = area_fx1 - (-27/4)</a:t>
                      </a: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error_est2 = area_fx2 - (-27/4)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36" y="3220339"/>
            <a:ext cx="1990725" cy="12382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9769"/>
              </p:ext>
            </p:extLst>
          </p:nvPr>
        </p:nvGraphicFramePr>
        <p:xfrm>
          <a:off x="4836073" y="654501"/>
          <a:ext cx="1908592" cy="905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59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90567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myfun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</a:t>
                      </a:r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x^3 – 6*x;</a:t>
                      </a:r>
                    </a:p>
                    <a:p>
                      <a:endParaRPr lang="en-US" sz="10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Operator Precedence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335" y="465542"/>
            <a:ext cx="663133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 symbol that perform specific mathematical or logical manipulations.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Precedence </a:t>
            </a:r>
            <a:r>
              <a:rPr lang="en-US" altLang="en-US" sz="1600" dirty="0"/>
              <a:t>list (highest to lowest) so far: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/>
              <a:t>( )      parentheses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/>
              <a:t>^        exponentiation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/>
              <a:t>-        negation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/>
              <a:t>*, /, \  all multiplication and division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/>
              <a:t>+, -     addition and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</a:rPr>
              <a:t>Nested parentheses: expressions in inner parentheses are evaluated first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3335" y="2598841"/>
          <a:ext cx="439770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70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56527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 = (5 + 1)*2;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 = 10^2*3;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val3 = 10^(2+3);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val4 = 4-3*2;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val5 = 3*((4+3)*2);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61351" y="2594466"/>
          <a:ext cx="2083314" cy="171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57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041657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8108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val1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34686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664526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val4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47211"/>
                  </a:ext>
                </a:extLst>
              </a:tr>
              <a:tr h="281087">
                <a:tc>
                  <a:txBody>
                    <a:bodyPr/>
                    <a:lstStyle/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val5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1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latin typeface="+mj-lt"/>
                <a:cs typeface="Arial" pitchFamily="34" charset="0"/>
              </a:rPr>
              <a:t>Relational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5" y="4304701"/>
            <a:ext cx="5908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cs typeface="Arial" pitchFamily="34" charset="0"/>
              </a:rPr>
              <a:t>Module 1: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113335" y="464503"/>
            <a:ext cx="6631330" cy="33797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/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/>
              <a:t>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/>
              <a:t>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</a:t>
            </a:r>
            <a:r>
              <a:rPr lang="en-US" altLang="en-US" sz="1600" dirty="0" smtClean="0"/>
              <a:t>greater </a:t>
            </a:r>
            <a:r>
              <a:rPr lang="en-US" altLang="en-US" sz="1600" dirty="0"/>
              <a:t>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1600" dirty="0"/>
              <a:t>	</a:t>
            </a:r>
            <a:r>
              <a:rPr lang="en-US" altLang="en-US" sz="1600" dirty="0" smtClean="0"/>
              <a:t>less </a:t>
            </a:r>
            <a:r>
              <a:rPr lang="en-US" altLang="en-US" sz="1600" dirty="0"/>
              <a:t>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600" dirty="0"/>
              <a:t>	</a:t>
            </a:r>
            <a:r>
              <a:rPr lang="en-US" altLang="en-US" sz="1600" dirty="0" smtClean="0"/>
              <a:t>equality</a:t>
            </a:r>
            <a:endParaRPr lang="en-US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~=</a:t>
            </a:r>
            <a:r>
              <a:rPr lang="en-US" altLang="en-US" sz="1600" dirty="0" smtClean="0"/>
              <a:t>	inequality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u="sng" dirty="0">
                <a:solidFill>
                  <a:srgbClr val="FF0000"/>
                </a:solidFill>
              </a:rPr>
              <a:t>The resulting type is </a:t>
            </a:r>
            <a:r>
              <a:rPr lang="en-US" altLang="en-US" sz="1600" b="1" u="sng" dirty="0">
                <a:solidFill>
                  <a:srgbClr val="FF0000"/>
                </a:solidFill>
              </a:rPr>
              <a:t>logical</a:t>
            </a:r>
            <a:r>
              <a:rPr lang="en-US" altLang="en-US" sz="1600" u="sng" dirty="0">
                <a:solidFill>
                  <a:srgbClr val="FF0000"/>
                </a:solidFill>
              </a:rPr>
              <a:t> 1 for true or 0 for </a:t>
            </a:r>
            <a:r>
              <a:rPr lang="en-US" altLang="en-US" sz="1600" u="sng" dirty="0" smtClean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050" name="Picture 2" descr="Image result for yes or 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5" y="464503"/>
            <a:ext cx="1604645" cy="9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13336" y="2559939"/>
          <a:ext cx="3039440" cy="144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944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4465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relation operator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ro1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&lt; 4;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ro2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&gt; 5;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ro3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== 5;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ro4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~= 7;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= 3 &lt;= 3;</a:t>
                      </a:r>
                    </a:p>
                    <a:p>
                      <a:pPr marL="0" marR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= 3 &gt;=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705840" y="2559939"/>
          <a:ext cx="26441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80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1322080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</a:tblGrid>
              <a:tr h="2496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ro1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ro2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7293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ro3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73546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ro4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ro5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02697"/>
                  </a:ext>
                </a:extLst>
              </a:tr>
              <a:tr h="23573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ro6</a:t>
                      </a:r>
                      <a:endParaRPr lang="en-US" sz="11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8950</TotalTime>
  <Words>6957</Words>
  <Application>Microsoft Office PowerPoint</Application>
  <PresentationFormat>Custom</PresentationFormat>
  <Paragraphs>2098</Paragraphs>
  <Slides>78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ＭＳ Ｐゴシック</vt:lpstr>
      <vt:lpstr>Agency FB</vt:lpstr>
      <vt:lpstr>Arial</vt:lpstr>
      <vt:lpstr>Calibri</vt:lpstr>
      <vt:lpstr>Cambria Math</vt:lpstr>
      <vt:lpstr>Courier New</vt:lpstr>
      <vt:lpstr>Impact</vt:lpstr>
      <vt:lpstr>Times New Roman</vt:lpstr>
      <vt:lpstr>Wingdings 2</vt:lpstr>
      <vt:lpstr>Uwaterloo_Theme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1139</cp:revision>
  <cp:lastPrinted>2019-12-05T21:27:42Z</cp:lastPrinted>
  <dcterms:created xsi:type="dcterms:W3CDTF">2018-10-10T19:11:49Z</dcterms:created>
  <dcterms:modified xsi:type="dcterms:W3CDTF">2019-12-30T14:54:11Z</dcterms:modified>
</cp:coreProperties>
</file>