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20"/>
  </p:notesMasterIdLst>
  <p:sldIdLst>
    <p:sldId id="256" r:id="rId3"/>
    <p:sldId id="316" r:id="rId4"/>
    <p:sldId id="346" r:id="rId5"/>
    <p:sldId id="292" r:id="rId6"/>
    <p:sldId id="348" r:id="rId7"/>
    <p:sldId id="293" r:id="rId8"/>
    <p:sldId id="295" r:id="rId9"/>
    <p:sldId id="343" r:id="rId10"/>
    <p:sldId id="294" r:id="rId11"/>
    <p:sldId id="296" r:id="rId12"/>
    <p:sldId id="297" r:id="rId13"/>
    <p:sldId id="349" r:id="rId14"/>
    <p:sldId id="352" r:id="rId15"/>
    <p:sldId id="353" r:id="rId16"/>
    <p:sldId id="298" r:id="rId17"/>
    <p:sldId id="299" r:id="rId18"/>
    <p:sldId id="34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FB3E6"/>
    <a:srgbClr val="800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6" autoAdjust="0"/>
    <p:restoredTop sz="75434" autoAdjust="0"/>
  </p:normalViewPr>
  <p:slideViewPr>
    <p:cSldViewPr snapToGrid="0">
      <p:cViewPr>
        <p:scale>
          <a:sx n="100" d="100"/>
          <a:sy n="100" d="100"/>
        </p:scale>
        <p:origin x="2856" y="318"/>
      </p:cViewPr>
      <p:guideLst>
        <p:guide orient="horz" pos="2304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75988-E810-4ED2-807B-BBB9B433CF26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4ADC8-2C19-4BE8-86D5-BC195D32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7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going to use this function at the end. 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need to learn fundamentals of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4ADC8-2C19-4BE8-86D5-BC195D321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7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What’s the orthogonality?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4ADC8-2C19-4BE8-86D5-BC195D321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x (t). </a:t>
            </a:r>
            <a:r>
              <a:rPr lang="en-US" dirty="0" smtClean="0"/>
              <a:t>If we know the period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Tp</a:t>
            </a:r>
            <a:r>
              <a:rPr lang="en-US" baseline="0" dirty="0" smtClean="0"/>
              <a:t>), then, we can get all coefficient.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4ADC8-2C19-4BE8-86D5-BC195D3210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r>
              <a:rPr lang="en-US" baseline="0" dirty="0" smtClean="0"/>
              <a:t> on the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4ADC8-2C19-4BE8-86D5-BC195D3210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68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Derivation</a:t>
            </a:r>
            <a:r>
              <a:rPr lang="en-US" baseline="0" dirty="0" smtClean="0"/>
              <a:t> on the board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4ADC8-2C19-4BE8-86D5-BC195D3210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6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4ADC8-2C19-4BE8-86D5-BC195D3210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80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Derivation on</a:t>
            </a:r>
            <a:r>
              <a:rPr lang="en-US" baseline="0" dirty="0" smtClean="0"/>
              <a:t> the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4ADC8-2C19-4BE8-86D5-BC195D3210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8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CFB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B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lide Number Placeholder 13"/>
          <p:cNvSpPr txBox="1">
            <a:spLocks/>
          </p:cNvSpPr>
          <p:nvPr userDrawn="1"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98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8.png"/><Relationship Id="rId3" Type="http://schemas.openxmlformats.org/officeDocument/2006/relationships/image" Target="../media/image380.png"/><Relationship Id="rId7" Type="http://schemas.openxmlformats.org/officeDocument/2006/relationships/image" Target="../media/image351.png"/><Relationship Id="rId12" Type="http://schemas.openxmlformats.org/officeDocument/2006/relationships/image" Target="../media/image4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11" Type="http://schemas.openxmlformats.org/officeDocument/2006/relationships/image" Target="../media/image460.png"/><Relationship Id="rId5" Type="http://schemas.openxmlformats.org/officeDocument/2006/relationships/image" Target="../media/image400.png"/><Relationship Id="rId15" Type="http://schemas.openxmlformats.org/officeDocument/2006/relationships/image" Target="../media/image420.png"/><Relationship Id="rId10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Relationship Id="rId1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310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5" Type="http://schemas.openxmlformats.org/officeDocument/2006/relationships/image" Target="../media/image10.png"/><Relationship Id="rId4" Type="http://schemas.openxmlformats.org/officeDocument/2006/relationships/image" Target="../media/image4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5893816" cy="1414540"/>
          </a:xfrm>
        </p:spPr>
        <p:txBody>
          <a:bodyPr/>
          <a:lstStyle/>
          <a:p>
            <a:r>
              <a:rPr lang="en-US" dirty="0" smtClean="0"/>
              <a:t>Signal Processing 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CIVE 497 – CIVE 700: Smart Structure Technology</a:t>
            </a:r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2019-12-24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Example: Square Wave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9817" y="1206508"/>
                <a:ext cx="3190169" cy="2150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=−1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𝑖𝑓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&lt;0</m:t>
                      </m:r>
                    </m:oMath>
                  </m:oMathPara>
                </a14:m>
                <a:endParaRPr lang="en-US" sz="2000" b="0" dirty="0" smtClean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𝑖𝑓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 0&lt;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&lt;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7" y="1206508"/>
                <a:ext cx="3190169" cy="2150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9817" y="3339500"/>
                <a:ext cx="2310120" cy="636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0</m:t>
                      </m:r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7" y="3339500"/>
                <a:ext cx="2310120" cy="636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334" y="3999163"/>
                <a:ext cx="8925136" cy="1085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𝑛𝑡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/2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𝑛𝑡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0</m:t>
                      </m:r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34" y="3999163"/>
                <a:ext cx="8925136" cy="1085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46944" y="1697936"/>
                <a:ext cx="2379626" cy="969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  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endParaRPr lang="en-US" sz="2000" b="0" i="1" dirty="0" smtClean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=±1,±2, …</m:t>
                      </m:r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944" y="1697936"/>
                <a:ext cx="2379626" cy="969111"/>
              </a:xfrm>
              <a:prstGeom prst="rect">
                <a:avLst/>
              </a:prstGeom>
              <a:blipFill>
                <a:blip r:embed="rId6"/>
                <a:stretch>
                  <a:fillRect l="-3836" b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9361170" y="1210042"/>
            <a:ext cx="0" cy="220437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88300" y="2415540"/>
            <a:ext cx="322453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626880" y="1183877"/>
                <a:ext cx="656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880" y="1183877"/>
                <a:ext cx="656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1234150" y="228457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4150" y="2284579"/>
                <a:ext cx="3345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995365" y="2415540"/>
                <a:ext cx="36580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365" y="2415540"/>
                <a:ext cx="36580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8334" y="5212789"/>
                <a:ext cx="10253384" cy="1085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𝑛𝑡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𝑛𝑡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/2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𝑛𝑡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𝑐𝑜𝑠𝑛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34" y="5212789"/>
                <a:ext cx="10253384" cy="10852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9361170" y="1676400"/>
            <a:ext cx="5067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867900" y="3076575"/>
            <a:ext cx="5067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358353" y="1676400"/>
            <a:ext cx="5067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867900" y="1685925"/>
            <a:ext cx="0" cy="139065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374630" y="1685925"/>
            <a:ext cx="0" cy="139065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36050" y="1676400"/>
            <a:ext cx="5067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842780" y="3076575"/>
            <a:ext cx="5067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842780" y="1685925"/>
            <a:ext cx="0" cy="139065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522506" y="2425065"/>
                <a:ext cx="365805" cy="441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506" y="2425065"/>
                <a:ext cx="365805" cy="441659"/>
              </a:xfrm>
              <a:prstGeom prst="rect">
                <a:avLst/>
              </a:prstGeom>
              <a:blipFill>
                <a:blip r:embed="rId11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356507" y="2425065"/>
                <a:ext cx="365805" cy="441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07" y="2425065"/>
                <a:ext cx="365805" cy="441659"/>
              </a:xfrm>
              <a:prstGeom prst="rect">
                <a:avLst/>
              </a:prstGeom>
              <a:blipFill>
                <a:blip r:embed="rId12"/>
                <a:stretch>
                  <a:fillRect r="-11667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956515" y="3100039"/>
                <a:ext cx="36580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515" y="3100039"/>
                <a:ext cx="365805" cy="307777"/>
              </a:xfrm>
              <a:prstGeom prst="rect">
                <a:avLst/>
              </a:prstGeom>
              <a:blipFill>
                <a:blip r:embed="rId13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9005271" y="1575949"/>
                <a:ext cx="36580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271" y="1575949"/>
                <a:ext cx="36580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5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Square </a:t>
            </a:r>
            <a:r>
              <a:rPr lang="en-US" dirty="0" smtClean="0"/>
              <a:t>Wave (Continue)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112" y="1009650"/>
            <a:ext cx="9053472" cy="5772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9817" y="1633847"/>
                <a:ext cx="2915735" cy="13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=−1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𝑖𝑓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−1&lt;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&lt;0</m:t>
                      </m:r>
                    </m:oMath>
                  </m:oMathPara>
                </a14:m>
                <a:endParaRPr lang="en-US" sz="2000" b="0" dirty="0" smtClean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1 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𝑖𝑓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 0&lt;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&lt;1</m:t>
                      </m:r>
                    </m:oMath>
                  </m:oMathPara>
                </a14:m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7" y="1633847"/>
                <a:ext cx="2915735" cy="1327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9817" y="2972395"/>
                <a:ext cx="2379626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  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=±1,±2, …</m:t>
                      </m:r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7" y="2972395"/>
                <a:ext cx="2379626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9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Square </a:t>
            </a:r>
            <a:r>
              <a:rPr lang="en-US" dirty="0" smtClean="0"/>
              <a:t>Wave – MATLAB Script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604801"/>
              </p:ext>
            </p:extLst>
          </p:nvPr>
        </p:nvGraphicFramePr>
        <p:xfrm>
          <a:off x="155574" y="972712"/>
          <a:ext cx="5740401" cy="3094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926">
                  <a:extLst>
                    <a:ext uri="{9D8B030D-6E8A-4147-A177-3AD203B41FA5}">
                      <a16:colId xmlns:a16="http://schemas.microsoft.com/office/drawing/2014/main" val="3202951030"/>
                    </a:ext>
                  </a:extLst>
                </a:gridCol>
                <a:gridCol w="5324475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30944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the signal is assumed to be analog.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ncyle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3;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1000; % # of samples per a second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2;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-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ncyle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*Tp:1/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Fsa:ncyle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@(t) square(t*(2*pi)/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6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 = integral(x, -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/2, 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/2);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50122"/>
              </p:ext>
            </p:extLst>
          </p:nvPr>
        </p:nvGraphicFramePr>
        <p:xfrm>
          <a:off x="6104890" y="972713"/>
          <a:ext cx="5944235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985">
                  <a:extLst>
                    <a:ext uri="{9D8B030D-6E8A-4147-A177-3AD203B41FA5}">
                      <a16:colId xmlns:a16="http://schemas.microsoft.com/office/drawing/2014/main" val="3202951030"/>
                    </a:ext>
                  </a:extLst>
                </a:gridCol>
                <a:gridCol w="5429250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37135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nCoeff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5;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zeros(nCoeff,1);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zeros(nCoeff,1);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ii=1:nCoeff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fun_a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@(t) x(t).*cos(2*pi*ii*t/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a(ii) = integral(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fun_a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-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/2, 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/2);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fun_b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@(t) x(t).*sin(2*pi*ii*t/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b(ii) = integral(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fun_b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-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/2, 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/2);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1300" y="4349008"/>
                <a:ext cx="5159425" cy="839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349008"/>
                <a:ext cx="5159425" cy="839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1300" y="5763703"/>
                <a:ext cx="2331215" cy="772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5763703"/>
                <a:ext cx="2331215" cy="772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76680" y="5377315"/>
                <a:ext cx="3800464" cy="1159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80" y="5377315"/>
                <a:ext cx="3800464" cy="1159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580508" y="5671370"/>
                <a:ext cx="3965253" cy="8650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508" y="5671370"/>
                <a:ext cx="3965253" cy="8650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3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Square Wave – MATLAB </a:t>
            </a:r>
            <a:r>
              <a:rPr lang="en-US" dirty="0" smtClean="0"/>
              <a:t>Script (Continue)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1300" y="5352547"/>
                <a:ext cx="4639988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5352547"/>
                <a:ext cx="4639988" cy="7552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8775" y="4889657"/>
                <a:ext cx="3965060" cy="627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Arial" pitchFamily="34" charset="0"/>
                        </a:rPr>
                        <m:t>cos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Arial" pitchFamily="34" charset="0"/>
                        </a:rPr>
                        <m:t>sin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775" y="4889657"/>
                <a:ext cx="3965060" cy="627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38775" y="5848349"/>
                <a:ext cx="4639988" cy="78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775" y="5848349"/>
                <a:ext cx="4639988" cy="782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51052"/>
              </p:ext>
            </p:extLst>
          </p:nvPr>
        </p:nvGraphicFramePr>
        <p:xfrm>
          <a:off x="151764" y="972714"/>
          <a:ext cx="11944986" cy="3456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5461">
                  <a:extLst>
                    <a:ext uri="{9D8B030D-6E8A-4147-A177-3AD203B41FA5}">
                      <a16:colId xmlns:a16="http://schemas.microsoft.com/office/drawing/2014/main" val="3202951030"/>
                    </a:ext>
                  </a:extLst>
                </a:gridCol>
                <a:gridCol w="11439525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3456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  <a:endParaRPr lang="en-US" sz="16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numerical integration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sig_y_numeric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zeros(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nCoeff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numel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(t));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ii=1:nCoeff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ii==1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sig_y_numeric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(ii,:) = a0/2 + a(ii)*cos(2*pi*ii*t/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+ b(ii)*sin(2*pi*ii*t/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sig_y_numeric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(ii,:) = ...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sig_y_numeric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(ii-1,:) + a(ii)*cos(2*pi*ii*t/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+ b(ii)*sin(2*pi*ii*t/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44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Square Wave – MATLAB Script (Continue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45007" y="1256968"/>
                <a:ext cx="2310120" cy="636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0</m:t>
                      </m:r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7" y="1256968"/>
                <a:ext cx="2310120" cy="636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04890" y="1367319"/>
                <a:ext cx="743409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=0</m:t>
                      </m:r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890" y="1367319"/>
                <a:ext cx="743409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51835" y="1112441"/>
                <a:ext cx="2124556" cy="780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𝑐𝑜𝑠𝑛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835" y="1112441"/>
                <a:ext cx="2124556" cy="780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6075" y="1174516"/>
                <a:ext cx="5159425" cy="839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75" y="1174516"/>
                <a:ext cx="5159425" cy="839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1637"/>
              </p:ext>
            </p:extLst>
          </p:nvPr>
        </p:nvGraphicFramePr>
        <p:xfrm>
          <a:off x="155573" y="4678220"/>
          <a:ext cx="11920818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977">
                  <a:extLst>
                    <a:ext uri="{9D8B030D-6E8A-4147-A177-3AD203B41FA5}">
                      <a16:colId xmlns:a16="http://schemas.microsoft.com/office/drawing/2014/main" val="3202951030"/>
                    </a:ext>
                  </a:extLst>
                </a:gridCol>
                <a:gridCol w="11485841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2019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x = 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x_analytic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(t, 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zeros(1, 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numel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(t));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ii=1:n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x + 2/(ii*pi)*(1-cos(ii*pi))*sin(2*pi*ii*t/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03722"/>
              </p:ext>
            </p:extLst>
          </p:nvPr>
        </p:nvGraphicFramePr>
        <p:xfrm>
          <a:off x="155573" y="2184812"/>
          <a:ext cx="11920818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977">
                  <a:extLst>
                    <a:ext uri="{9D8B030D-6E8A-4147-A177-3AD203B41FA5}">
                      <a16:colId xmlns:a16="http://schemas.microsoft.com/office/drawing/2014/main" val="3202951030"/>
                    </a:ext>
                  </a:extLst>
                </a:gridCol>
                <a:gridCol w="11485841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9176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nCoeff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5;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2;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-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ncyle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*Tp:1/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Fsa:ncyle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sig_y_analytic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zeros(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nCoeff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numel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(t));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ii=1:nCoeff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sig_y_analytic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(ii,:) = 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x_analytic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(t, </a:t>
                      </a:r>
                      <a:r>
                        <a:rPr lang="en-US" sz="16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ii);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Complex Form of the Fourier Series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1300" y="1042938"/>
            <a:ext cx="1134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Euler Formula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1300" y="1688769"/>
                <a:ext cx="2420663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𝑖𝑤𝑡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𝑐𝑜𝑠𝑤𝑡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𝑠𝑖𝑛𝑤𝑡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1688769"/>
                <a:ext cx="2420663" cy="285912"/>
              </a:xfrm>
              <a:prstGeom prst="rect">
                <a:avLst/>
              </a:prstGeom>
              <a:blipFill>
                <a:blip r:embed="rId3"/>
                <a:stretch>
                  <a:fillRect l="-756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94025" y="1688769"/>
                <a:ext cx="2542491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𝑖𝑤𝑡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𝑐𝑜𝑠𝑤𝑡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𝑠𝑖𝑛𝑤𝑡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025" y="1688769"/>
                <a:ext cx="2542491" cy="285912"/>
              </a:xfrm>
              <a:prstGeom prst="rect">
                <a:avLst/>
              </a:prstGeom>
              <a:blipFill>
                <a:blip r:embed="rId4"/>
                <a:stretch>
                  <a:fillRect l="-719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0" y="1549700"/>
                <a:ext cx="254794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𝑐𝑜𝑠𝑤𝑡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𝑖𝑤𝑡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𝑖𝑤𝑡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49700"/>
                <a:ext cx="2547942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213314" y="1549699"/>
                <a:ext cx="2525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𝑠𝑖𝑛𝑤𝑡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𝑖𝑤𝑡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𝑖𝑤𝑡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314" y="1549699"/>
                <a:ext cx="2525499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1300" y="2173940"/>
                <a:ext cx="11398788" cy="2014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𝑤𝑛𝑡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𝑤𝑛𝑡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𝑖𝑤𝑛𝑡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𝑖𝑤𝑛𝑡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𝑗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𝑖𝑤𝑛𝑡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𝑖𝑤𝑛𝑡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 smtClean="0"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        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𝑖𝑤𝑛𝑡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𝑖𝑤𝑛𝑡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𝑖𝑤𝑛𝑡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𝑖𝑤𝑛𝑡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 smtClean="0"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       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𝑖𝑤𝑛𝑡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𝑖𝑤𝑛𝑡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𝑤h𝑒𝑟𝑒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, 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,  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2173940"/>
                <a:ext cx="11398788" cy="2014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358963" y="2217351"/>
                <a:ext cx="985013" cy="689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963" y="2217351"/>
                <a:ext cx="985013" cy="689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4005" y="4263639"/>
                <a:ext cx="2025876" cy="728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5" y="4263639"/>
                <a:ext cx="2025876" cy="7285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661963" y="4263639"/>
                <a:ext cx="2718245" cy="728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𝑖𝑤𝑛𝑡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963" y="4263639"/>
                <a:ext cx="2718245" cy="7285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862290" y="4263639"/>
                <a:ext cx="3241207" cy="728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𝑖𝑤𝑛𝑡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90" y="4263639"/>
                <a:ext cx="3241207" cy="7285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1300" y="5203453"/>
                <a:ext cx="113411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Negative frequency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5203453"/>
                <a:ext cx="11341100" cy="400110"/>
              </a:xfrm>
              <a:prstGeom prst="rect">
                <a:avLst/>
              </a:prstGeom>
              <a:blipFill>
                <a:blip r:embed="rId12"/>
                <a:stretch>
                  <a:fillRect l="-591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9692" y="5850993"/>
                <a:ext cx="11398788" cy="6713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𝑖𝑤𝑛𝑡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92" y="5850993"/>
                <a:ext cx="11398788" cy="6713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062013" y="5813166"/>
                <a:ext cx="2718245" cy="728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𝑖𝑤𝑛𝑡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13" y="5813166"/>
                <a:ext cx="2718245" cy="72853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349063" y="5809738"/>
                <a:ext cx="985013" cy="689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063" y="5809738"/>
                <a:ext cx="985013" cy="689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2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Square Wave </a:t>
            </a:r>
            <a:r>
              <a:rPr lang="en-US" dirty="0" smtClean="0"/>
              <a:t>(Comparison </a:t>
            </a:r>
            <a:r>
              <a:rPr lang="en-US" smtClean="0"/>
              <a:t>of General and Complex Forms)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112" y="1009650"/>
            <a:ext cx="9049887" cy="5769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9817" y="1633847"/>
                <a:ext cx="2915735" cy="13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=−1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𝑖𝑓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−1&lt;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&lt;0</m:t>
                      </m:r>
                    </m:oMath>
                  </m:oMathPara>
                </a14:m>
                <a:endParaRPr lang="en-US" sz="2000" b="0" dirty="0" smtClean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1 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𝑖𝑓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 0&lt;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&lt;1</m:t>
                      </m:r>
                    </m:oMath>
                  </m:oMathPara>
                </a14:m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7" y="1633847"/>
                <a:ext cx="2915735" cy="1327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9817" y="2972395"/>
                <a:ext cx="2379626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  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=±1,±2, …</m:t>
                      </m:r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7" y="2972395"/>
                <a:ext cx="2379626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0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8133" y="1559867"/>
                <a:ext cx="4639988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33" y="1559867"/>
                <a:ext cx="4639988" cy="7552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5984" y="2692807"/>
                <a:ext cx="2098395" cy="695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84" y="2692807"/>
                <a:ext cx="2098395" cy="6952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04434" y="2312343"/>
                <a:ext cx="3418500" cy="104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34" y="2312343"/>
                <a:ext cx="3418500" cy="1042914"/>
              </a:xfrm>
              <a:prstGeom prst="rect">
                <a:avLst/>
              </a:prstGeom>
              <a:blipFill>
                <a:blip r:embed="rId4"/>
                <a:stretch>
                  <a:fillRect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28039" y="2600474"/>
                <a:ext cx="3589444" cy="787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039" y="2600474"/>
                <a:ext cx="3589444" cy="7875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748173" y="4184786"/>
                <a:ext cx="2614883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173" y="4184786"/>
                <a:ext cx="2614883" cy="490199"/>
              </a:xfrm>
              <a:prstGeom prst="rect">
                <a:avLst/>
              </a:prstGeom>
              <a:blipFill>
                <a:blip r:embed="rId6"/>
                <a:stretch>
                  <a:fillRect r="-23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8856" y="4543437"/>
                <a:ext cx="5477145" cy="839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𝑖𝑤𝑛𝑡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56" y="4543437"/>
                <a:ext cx="5477145" cy="839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65984" y="5533189"/>
                <a:ext cx="3004990" cy="799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𝑖𝑤𝑛𝑡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84" y="5533189"/>
                <a:ext cx="3004990" cy="7993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260114" y="5533189"/>
                <a:ext cx="1220655" cy="756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114" y="5533189"/>
                <a:ext cx="1220655" cy="7562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V="1">
            <a:off x="6945996" y="4172611"/>
            <a:ext cx="0" cy="137313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91996" y="5378109"/>
            <a:ext cx="370332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6446886" y="4928529"/>
            <a:ext cx="998220" cy="617220"/>
          </a:xfrm>
          <a:custGeom>
            <a:avLst/>
            <a:gdLst>
              <a:gd name="connsiteX0" fmla="*/ 0 w 1386840"/>
              <a:gd name="connsiteY0" fmla="*/ 868680 h 899160"/>
              <a:gd name="connsiteX1" fmla="*/ 15240 w 1386840"/>
              <a:gd name="connsiteY1" fmla="*/ 822960 h 899160"/>
              <a:gd name="connsiteX2" fmla="*/ 45720 w 1386840"/>
              <a:gd name="connsiteY2" fmla="*/ 777240 h 899160"/>
              <a:gd name="connsiteX3" fmla="*/ 60960 w 1386840"/>
              <a:gd name="connsiteY3" fmla="*/ 754380 h 899160"/>
              <a:gd name="connsiteX4" fmla="*/ 76200 w 1386840"/>
              <a:gd name="connsiteY4" fmla="*/ 731520 h 899160"/>
              <a:gd name="connsiteX5" fmla="*/ 137160 w 1386840"/>
              <a:gd name="connsiteY5" fmla="*/ 624840 h 899160"/>
              <a:gd name="connsiteX6" fmla="*/ 160020 w 1386840"/>
              <a:gd name="connsiteY6" fmla="*/ 586740 h 899160"/>
              <a:gd name="connsiteX7" fmla="*/ 213360 w 1386840"/>
              <a:gd name="connsiteY7" fmla="*/ 518160 h 899160"/>
              <a:gd name="connsiteX8" fmla="*/ 327660 w 1386840"/>
              <a:gd name="connsiteY8" fmla="*/ 342900 h 899160"/>
              <a:gd name="connsiteX9" fmla="*/ 403860 w 1386840"/>
              <a:gd name="connsiteY9" fmla="*/ 259080 h 899160"/>
              <a:gd name="connsiteX10" fmla="*/ 487680 w 1386840"/>
              <a:gd name="connsiteY10" fmla="*/ 167640 h 899160"/>
              <a:gd name="connsiteX11" fmla="*/ 556260 w 1386840"/>
              <a:gd name="connsiteY11" fmla="*/ 106680 h 899160"/>
              <a:gd name="connsiteX12" fmla="*/ 571500 w 1386840"/>
              <a:gd name="connsiteY12" fmla="*/ 83820 h 899160"/>
              <a:gd name="connsiteX13" fmla="*/ 632460 w 1386840"/>
              <a:gd name="connsiteY13" fmla="*/ 45720 h 899160"/>
              <a:gd name="connsiteX14" fmla="*/ 662940 w 1386840"/>
              <a:gd name="connsiteY14" fmla="*/ 22860 h 899160"/>
              <a:gd name="connsiteX15" fmla="*/ 746760 w 1386840"/>
              <a:gd name="connsiteY15" fmla="*/ 0 h 899160"/>
              <a:gd name="connsiteX16" fmla="*/ 800100 w 1386840"/>
              <a:gd name="connsiteY16" fmla="*/ 7620 h 899160"/>
              <a:gd name="connsiteX17" fmla="*/ 891540 w 1386840"/>
              <a:gd name="connsiteY17" fmla="*/ 99060 h 899160"/>
              <a:gd name="connsiteX18" fmla="*/ 922020 w 1386840"/>
              <a:gd name="connsiteY18" fmla="*/ 152400 h 899160"/>
              <a:gd name="connsiteX19" fmla="*/ 937260 w 1386840"/>
              <a:gd name="connsiteY19" fmla="*/ 175260 h 899160"/>
              <a:gd name="connsiteX20" fmla="*/ 960120 w 1386840"/>
              <a:gd name="connsiteY20" fmla="*/ 213360 h 899160"/>
              <a:gd name="connsiteX21" fmla="*/ 1013460 w 1386840"/>
              <a:gd name="connsiteY21" fmla="*/ 289560 h 899160"/>
              <a:gd name="connsiteX22" fmla="*/ 1021080 w 1386840"/>
              <a:gd name="connsiteY22" fmla="*/ 312420 h 899160"/>
              <a:gd name="connsiteX23" fmla="*/ 1051560 w 1386840"/>
              <a:gd name="connsiteY23" fmla="*/ 373380 h 899160"/>
              <a:gd name="connsiteX24" fmla="*/ 1066800 w 1386840"/>
              <a:gd name="connsiteY24" fmla="*/ 434340 h 899160"/>
              <a:gd name="connsiteX25" fmla="*/ 1074420 w 1386840"/>
              <a:gd name="connsiteY25" fmla="*/ 457200 h 899160"/>
              <a:gd name="connsiteX26" fmla="*/ 1082040 w 1386840"/>
              <a:gd name="connsiteY26" fmla="*/ 495300 h 899160"/>
              <a:gd name="connsiteX27" fmla="*/ 1097280 w 1386840"/>
              <a:gd name="connsiteY27" fmla="*/ 541020 h 899160"/>
              <a:gd name="connsiteX28" fmla="*/ 1112520 w 1386840"/>
              <a:gd name="connsiteY28" fmla="*/ 609600 h 899160"/>
              <a:gd name="connsiteX29" fmla="*/ 1120140 w 1386840"/>
              <a:gd name="connsiteY29" fmla="*/ 632460 h 899160"/>
              <a:gd name="connsiteX30" fmla="*/ 1143000 w 1386840"/>
              <a:gd name="connsiteY30" fmla="*/ 647700 h 899160"/>
              <a:gd name="connsiteX31" fmla="*/ 1150620 w 1386840"/>
              <a:gd name="connsiteY31" fmla="*/ 685800 h 899160"/>
              <a:gd name="connsiteX32" fmla="*/ 1181100 w 1386840"/>
              <a:gd name="connsiteY32" fmla="*/ 731520 h 899160"/>
              <a:gd name="connsiteX33" fmla="*/ 1196340 w 1386840"/>
              <a:gd name="connsiteY33" fmla="*/ 754380 h 899160"/>
              <a:gd name="connsiteX34" fmla="*/ 1219200 w 1386840"/>
              <a:gd name="connsiteY34" fmla="*/ 777240 h 899160"/>
              <a:gd name="connsiteX35" fmla="*/ 1234440 w 1386840"/>
              <a:gd name="connsiteY35" fmla="*/ 800100 h 899160"/>
              <a:gd name="connsiteX36" fmla="*/ 1280160 w 1386840"/>
              <a:gd name="connsiteY36" fmla="*/ 830580 h 899160"/>
              <a:gd name="connsiteX37" fmla="*/ 1325880 w 1386840"/>
              <a:gd name="connsiteY37" fmla="*/ 853440 h 899160"/>
              <a:gd name="connsiteX38" fmla="*/ 1348740 w 1386840"/>
              <a:gd name="connsiteY38" fmla="*/ 876300 h 899160"/>
              <a:gd name="connsiteX39" fmla="*/ 1386840 w 1386840"/>
              <a:gd name="connsiteY39" fmla="*/ 899160 h 8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840" h="899160">
                <a:moveTo>
                  <a:pt x="0" y="868680"/>
                </a:moveTo>
                <a:cubicBezTo>
                  <a:pt x="5080" y="853440"/>
                  <a:pt x="8056" y="837328"/>
                  <a:pt x="15240" y="822960"/>
                </a:cubicBezTo>
                <a:cubicBezTo>
                  <a:pt x="23431" y="806577"/>
                  <a:pt x="35560" y="792480"/>
                  <a:pt x="45720" y="777240"/>
                </a:cubicBezTo>
                <a:lnTo>
                  <a:pt x="60960" y="754380"/>
                </a:lnTo>
                <a:cubicBezTo>
                  <a:pt x="66040" y="746760"/>
                  <a:pt x="71656" y="739471"/>
                  <a:pt x="76200" y="731520"/>
                </a:cubicBezTo>
                <a:cubicBezTo>
                  <a:pt x="96520" y="695960"/>
                  <a:pt x="116639" y="660285"/>
                  <a:pt x="137160" y="624840"/>
                </a:cubicBezTo>
                <a:cubicBezTo>
                  <a:pt x="144581" y="612023"/>
                  <a:pt x="150927" y="598431"/>
                  <a:pt x="160020" y="586740"/>
                </a:cubicBezTo>
                <a:cubicBezTo>
                  <a:pt x="177800" y="563880"/>
                  <a:pt x="197540" y="542418"/>
                  <a:pt x="213360" y="518160"/>
                </a:cubicBezTo>
                <a:cubicBezTo>
                  <a:pt x="251460" y="459740"/>
                  <a:pt x="280744" y="394508"/>
                  <a:pt x="327660" y="342900"/>
                </a:cubicBezTo>
                <a:cubicBezTo>
                  <a:pt x="353060" y="314960"/>
                  <a:pt x="378995" y="287497"/>
                  <a:pt x="403860" y="259080"/>
                </a:cubicBezTo>
                <a:cubicBezTo>
                  <a:pt x="461382" y="193341"/>
                  <a:pt x="405317" y="244855"/>
                  <a:pt x="487680" y="167640"/>
                </a:cubicBezTo>
                <a:cubicBezTo>
                  <a:pt x="509993" y="146721"/>
                  <a:pt x="534633" y="128307"/>
                  <a:pt x="556260" y="106680"/>
                </a:cubicBezTo>
                <a:cubicBezTo>
                  <a:pt x="562736" y="100204"/>
                  <a:pt x="565024" y="90296"/>
                  <a:pt x="571500" y="83820"/>
                </a:cubicBezTo>
                <a:cubicBezTo>
                  <a:pt x="602560" y="52760"/>
                  <a:pt x="600745" y="56292"/>
                  <a:pt x="632460" y="45720"/>
                </a:cubicBezTo>
                <a:cubicBezTo>
                  <a:pt x="642620" y="38100"/>
                  <a:pt x="651838" y="29028"/>
                  <a:pt x="662940" y="22860"/>
                </a:cubicBezTo>
                <a:cubicBezTo>
                  <a:pt x="694407" y="5378"/>
                  <a:pt x="711243" y="5919"/>
                  <a:pt x="746760" y="0"/>
                </a:cubicBezTo>
                <a:cubicBezTo>
                  <a:pt x="764540" y="2540"/>
                  <a:pt x="783337" y="1173"/>
                  <a:pt x="800100" y="7620"/>
                </a:cubicBezTo>
                <a:cubicBezTo>
                  <a:pt x="846194" y="25349"/>
                  <a:pt x="863619" y="60669"/>
                  <a:pt x="891540" y="99060"/>
                </a:cubicBezTo>
                <a:cubicBezTo>
                  <a:pt x="916293" y="133096"/>
                  <a:pt x="898700" y="111590"/>
                  <a:pt x="922020" y="152400"/>
                </a:cubicBezTo>
                <a:cubicBezTo>
                  <a:pt x="926564" y="160351"/>
                  <a:pt x="932406" y="167494"/>
                  <a:pt x="937260" y="175260"/>
                </a:cubicBezTo>
                <a:cubicBezTo>
                  <a:pt x="945110" y="187819"/>
                  <a:pt x="951905" y="201037"/>
                  <a:pt x="960120" y="213360"/>
                </a:cubicBezTo>
                <a:cubicBezTo>
                  <a:pt x="977318" y="239157"/>
                  <a:pt x="1013460" y="289560"/>
                  <a:pt x="1013460" y="289560"/>
                </a:cubicBezTo>
                <a:cubicBezTo>
                  <a:pt x="1016000" y="297180"/>
                  <a:pt x="1017756" y="305108"/>
                  <a:pt x="1021080" y="312420"/>
                </a:cubicBezTo>
                <a:cubicBezTo>
                  <a:pt x="1030481" y="333102"/>
                  <a:pt x="1043583" y="352108"/>
                  <a:pt x="1051560" y="373380"/>
                </a:cubicBezTo>
                <a:cubicBezTo>
                  <a:pt x="1058914" y="392992"/>
                  <a:pt x="1061289" y="414133"/>
                  <a:pt x="1066800" y="434340"/>
                </a:cubicBezTo>
                <a:cubicBezTo>
                  <a:pt x="1068913" y="442089"/>
                  <a:pt x="1072472" y="449408"/>
                  <a:pt x="1074420" y="457200"/>
                </a:cubicBezTo>
                <a:cubicBezTo>
                  <a:pt x="1077561" y="469765"/>
                  <a:pt x="1078632" y="482805"/>
                  <a:pt x="1082040" y="495300"/>
                </a:cubicBezTo>
                <a:cubicBezTo>
                  <a:pt x="1086267" y="510798"/>
                  <a:pt x="1094130" y="525268"/>
                  <a:pt x="1097280" y="541020"/>
                </a:cubicBezTo>
                <a:cubicBezTo>
                  <a:pt x="1102518" y="567209"/>
                  <a:pt x="1105346" y="584491"/>
                  <a:pt x="1112520" y="609600"/>
                </a:cubicBezTo>
                <a:cubicBezTo>
                  <a:pt x="1114727" y="617323"/>
                  <a:pt x="1115122" y="626188"/>
                  <a:pt x="1120140" y="632460"/>
                </a:cubicBezTo>
                <a:cubicBezTo>
                  <a:pt x="1125861" y="639611"/>
                  <a:pt x="1135380" y="642620"/>
                  <a:pt x="1143000" y="647700"/>
                </a:cubicBezTo>
                <a:cubicBezTo>
                  <a:pt x="1145540" y="660400"/>
                  <a:pt x="1145261" y="674009"/>
                  <a:pt x="1150620" y="685800"/>
                </a:cubicBezTo>
                <a:cubicBezTo>
                  <a:pt x="1158199" y="702474"/>
                  <a:pt x="1170940" y="716280"/>
                  <a:pt x="1181100" y="731520"/>
                </a:cubicBezTo>
                <a:cubicBezTo>
                  <a:pt x="1186180" y="739140"/>
                  <a:pt x="1189864" y="747904"/>
                  <a:pt x="1196340" y="754380"/>
                </a:cubicBezTo>
                <a:cubicBezTo>
                  <a:pt x="1203960" y="762000"/>
                  <a:pt x="1212301" y="768961"/>
                  <a:pt x="1219200" y="777240"/>
                </a:cubicBezTo>
                <a:cubicBezTo>
                  <a:pt x="1225063" y="784275"/>
                  <a:pt x="1227548" y="794069"/>
                  <a:pt x="1234440" y="800100"/>
                </a:cubicBezTo>
                <a:cubicBezTo>
                  <a:pt x="1248224" y="812161"/>
                  <a:pt x="1264920" y="820420"/>
                  <a:pt x="1280160" y="830580"/>
                </a:cubicBezTo>
                <a:cubicBezTo>
                  <a:pt x="1309703" y="850275"/>
                  <a:pt x="1294332" y="842924"/>
                  <a:pt x="1325880" y="853440"/>
                </a:cubicBezTo>
                <a:cubicBezTo>
                  <a:pt x="1333500" y="861060"/>
                  <a:pt x="1339774" y="870322"/>
                  <a:pt x="1348740" y="876300"/>
                </a:cubicBezTo>
                <a:cubicBezTo>
                  <a:pt x="1408091" y="915867"/>
                  <a:pt x="1339378" y="851698"/>
                  <a:pt x="1386840" y="89916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445106" y="4928529"/>
            <a:ext cx="998220" cy="617220"/>
          </a:xfrm>
          <a:custGeom>
            <a:avLst/>
            <a:gdLst>
              <a:gd name="connsiteX0" fmla="*/ 0 w 1386840"/>
              <a:gd name="connsiteY0" fmla="*/ 868680 h 899160"/>
              <a:gd name="connsiteX1" fmla="*/ 15240 w 1386840"/>
              <a:gd name="connsiteY1" fmla="*/ 822960 h 899160"/>
              <a:gd name="connsiteX2" fmla="*/ 45720 w 1386840"/>
              <a:gd name="connsiteY2" fmla="*/ 777240 h 899160"/>
              <a:gd name="connsiteX3" fmla="*/ 60960 w 1386840"/>
              <a:gd name="connsiteY3" fmla="*/ 754380 h 899160"/>
              <a:gd name="connsiteX4" fmla="*/ 76200 w 1386840"/>
              <a:gd name="connsiteY4" fmla="*/ 731520 h 899160"/>
              <a:gd name="connsiteX5" fmla="*/ 137160 w 1386840"/>
              <a:gd name="connsiteY5" fmla="*/ 624840 h 899160"/>
              <a:gd name="connsiteX6" fmla="*/ 160020 w 1386840"/>
              <a:gd name="connsiteY6" fmla="*/ 586740 h 899160"/>
              <a:gd name="connsiteX7" fmla="*/ 213360 w 1386840"/>
              <a:gd name="connsiteY7" fmla="*/ 518160 h 899160"/>
              <a:gd name="connsiteX8" fmla="*/ 327660 w 1386840"/>
              <a:gd name="connsiteY8" fmla="*/ 342900 h 899160"/>
              <a:gd name="connsiteX9" fmla="*/ 403860 w 1386840"/>
              <a:gd name="connsiteY9" fmla="*/ 259080 h 899160"/>
              <a:gd name="connsiteX10" fmla="*/ 487680 w 1386840"/>
              <a:gd name="connsiteY10" fmla="*/ 167640 h 899160"/>
              <a:gd name="connsiteX11" fmla="*/ 556260 w 1386840"/>
              <a:gd name="connsiteY11" fmla="*/ 106680 h 899160"/>
              <a:gd name="connsiteX12" fmla="*/ 571500 w 1386840"/>
              <a:gd name="connsiteY12" fmla="*/ 83820 h 899160"/>
              <a:gd name="connsiteX13" fmla="*/ 632460 w 1386840"/>
              <a:gd name="connsiteY13" fmla="*/ 45720 h 899160"/>
              <a:gd name="connsiteX14" fmla="*/ 662940 w 1386840"/>
              <a:gd name="connsiteY14" fmla="*/ 22860 h 899160"/>
              <a:gd name="connsiteX15" fmla="*/ 746760 w 1386840"/>
              <a:gd name="connsiteY15" fmla="*/ 0 h 899160"/>
              <a:gd name="connsiteX16" fmla="*/ 800100 w 1386840"/>
              <a:gd name="connsiteY16" fmla="*/ 7620 h 899160"/>
              <a:gd name="connsiteX17" fmla="*/ 891540 w 1386840"/>
              <a:gd name="connsiteY17" fmla="*/ 99060 h 899160"/>
              <a:gd name="connsiteX18" fmla="*/ 922020 w 1386840"/>
              <a:gd name="connsiteY18" fmla="*/ 152400 h 899160"/>
              <a:gd name="connsiteX19" fmla="*/ 937260 w 1386840"/>
              <a:gd name="connsiteY19" fmla="*/ 175260 h 899160"/>
              <a:gd name="connsiteX20" fmla="*/ 960120 w 1386840"/>
              <a:gd name="connsiteY20" fmla="*/ 213360 h 899160"/>
              <a:gd name="connsiteX21" fmla="*/ 1013460 w 1386840"/>
              <a:gd name="connsiteY21" fmla="*/ 289560 h 899160"/>
              <a:gd name="connsiteX22" fmla="*/ 1021080 w 1386840"/>
              <a:gd name="connsiteY22" fmla="*/ 312420 h 899160"/>
              <a:gd name="connsiteX23" fmla="*/ 1051560 w 1386840"/>
              <a:gd name="connsiteY23" fmla="*/ 373380 h 899160"/>
              <a:gd name="connsiteX24" fmla="*/ 1066800 w 1386840"/>
              <a:gd name="connsiteY24" fmla="*/ 434340 h 899160"/>
              <a:gd name="connsiteX25" fmla="*/ 1074420 w 1386840"/>
              <a:gd name="connsiteY25" fmla="*/ 457200 h 899160"/>
              <a:gd name="connsiteX26" fmla="*/ 1082040 w 1386840"/>
              <a:gd name="connsiteY26" fmla="*/ 495300 h 899160"/>
              <a:gd name="connsiteX27" fmla="*/ 1097280 w 1386840"/>
              <a:gd name="connsiteY27" fmla="*/ 541020 h 899160"/>
              <a:gd name="connsiteX28" fmla="*/ 1112520 w 1386840"/>
              <a:gd name="connsiteY28" fmla="*/ 609600 h 899160"/>
              <a:gd name="connsiteX29" fmla="*/ 1120140 w 1386840"/>
              <a:gd name="connsiteY29" fmla="*/ 632460 h 899160"/>
              <a:gd name="connsiteX30" fmla="*/ 1143000 w 1386840"/>
              <a:gd name="connsiteY30" fmla="*/ 647700 h 899160"/>
              <a:gd name="connsiteX31" fmla="*/ 1150620 w 1386840"/>
              <a:gd name="connsiteY31" fmla="*/ 685800 h 899160"/>
              <a:gd name="connsiteX32" fmla="*/ 1181100 w 1386840"/>
              <a:gd name="connsiteY32" fmla="*/ 731520 h 899160"/>
              <a:gd name="connsiteX33" fmla="*/ 1196340 w 1386840"/>
              <a:gd name="connsiteY33" fmla="*/ 754380 h 899160"/>
              <a:gd name="connsiteX34" fmla="*/ 1219200 w 1386840"/>
              <a:gd name="connsiteY34" fmla="*/ 777240 h 899160"/>
              <a:gd name="connsiteX35" fmla="*/ 1234440 w 1386840"/>
              <a:gd name="connsiteY35" fmla="*/ 800100 h 899160"/>
              <a:gd name="connsiteX36" fmla="*/ 1280160 w 1386840"/>
              <a:gd name="connsiteY36" fmla="*/ 830580 h 899160"/>
              <a:gd name="connsiteX37" fmla="*/ 1325880 w 1386840"/>
              <a:gd name="connsiteY37" fmla="*/ 853440 h 899160"/>
              <a:gd name="connsiteX38" fmla="*/ 1348740 w 1386840"/>
              <a:gd name="connsiteY38" fmla="*/ 876300 h 899160"/>
              <a:gd name="connsiteX39" fmla="*/ 1386840 w 1386840"/>
              <a:gd name="connsiteY39" fmla="*/ 899160 h 8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840" h="899160">
                <a:moveTo>
                  <a:pt x="0" y="868680"/>
                </a:moveTo>
                <a:cubicBezTo>
                  <a:pt x="5080" y="853440"/>
                  <a:pt x="8056" y="837328"/>
                  <a:pt x="15240" y="822960"/>
                </a:cubicBezTo>
                <a:cubicBezTo>
                  <a:pt x="23431" y="806577"/>
                  <a:pt x="35560" y="792480"/>
                  <a:pt x="45720" y="777240"/>
                </a:cubicBezTo>
                <a:lnTo>
                  <a:pt x="60960" y="754380"/>
                </a:lnTo>
                <a:cubicBezTo>
                  <a:pt x="66040" y="746760"/>
                  <a:pt x="71656" y="739471"/>
                  <a:pt x="76200" y="731520"/>
                </a:cubicBezTo>
                <a:cubicBezTo>
                  <a:pt x="96520" y="695960"/>
                  <a:pt x="116639" y="660285"/>
                  <a:pt x="137160" y="624840"/>
                </a:cubicBezTo>
                <a:cubicBezTo>
                  <a:pt x="144581" y="612023"/>
                  <a:pt x="150927" y="598431"/>
                  <a:pt x="160020" y="586740"/>
                </a:cubicBezTo>
                <a:cubicBezTo>
                  <a:pt x="177800" y="563880"/>
                  <a:pt x="197540" y="542418"/>
                  <a:pt x="213360" y="518160"/>
                </a:cubicBezTo>
                <a:cubicBezTo>
                  <a:pt x="251460" y="459740"/>
                  <a:pt x="280744" y="394508"/>
                  <a:pt x="327660" y="342900"/>
                </a:cubicBezTo>
                <a:cubicBezTo>
                  <a:pt x="353060" y="314960"/>
                  <a:pt x="378995" y="287497"/>
                  <a:pt x="403860" y="259080"/>
                </a:cubicBezTo>
                <a:cubicBezTo>
                  <a:pt x="461382" y="193341"/>
                  <a:pt x="405317" y="244855"/>
                  <a:pt x="487680" y="167640"/>
                </a:cubicBezTo>
                <a:cubicBezTo>
                  <a:pt x="509993" y="146721"/>
                  <a:pt x="534633" y="128307"/>
                  <a:pt x="556260" y="106680"/>
                </a:cubicBezTo>
                <a:cubicBezTo>
                  <a:pt x="562736" y="100204"/>
                  <a:pt x="565024" y="90296"/>
                  <a:pt x="571500" y="83820"/>
                </a:cubicBezTo>
                <a:cubicBezTo>
                  <a:pt x="602560" y="52760"/>
                  <a:pt x="600745" y="56292"/>
                  <a:pt x="632460" y="45720"/>
                </a:cubicBezTo>
                <a:cubicBezTo>
                  <a:pt x="642620" y="38100"/>
                  <a:pt x="651838" y="29028"/>
                  <a:pt x="662940" y="22860"/>
                </a:cubicBezTo>
                <a:cubicBezTo>
                  <a:pt x="694407" y="5378"/>
                  <a:pt x="711243" y="5919"/>
                  <a:pt x="746760" y="0"/>
                </a:cubicBezTo>
                <a:cubicBezTo>
                  <a:pt x="764540" y="2540"/>
                  <a:pt x="783337" y="1173"/>
                  <a:pt x="800100" y="7620"/>
                </a:cubicBezTo>
                <a:cubicBezTo>
                  <a:pt x="846194" y="25349"/>
                  <a:pt x="863619" y="60669"/>
                  <a:pt x="891540" y="99060"/>
                </a:cubicBezTo>
                <a:cubicBezTo>
                  <a:pt x="916293" y="133096"/>
                  <a:pt x="898700" y="111590"/>
                  <a:pt x="922020" y="152400"/>
                </a:cubicBezTo>
                <a:cubicBezTo>
                  <a:pt x="926564" y="160351"/>
                  <a:pt x="932406" y="167494"/>
                  <a:pt x="937260" y="175260"/>
                </a:cubicBezTo>
                <a:cubicBezTo>
                  <a:pt x="945110" y="187819"/>
                  <a:pt x="951905" y="201037"/>
                  <a:pt x="960120" y="213360"/>
                </a:cubicBezTo>
                <a:cubicBezTo>
                  <a:pt x="977318" y="239157"/>
                  <a:pt x="1013460" y="289560"/>
                  <a:pt x="1013460" y="289560"/>
                </a:cubicBezTo>
                <a:cubicBezTo>
                  <a:pt x="1016000" y="297180"/>
                  <a:pt x="1017756" y="305108"/>
                  <a:pt x="1021080" y="312420"/>
                </a:cubicBezTo>
                <a:cubicBezTo>
                  <a:pt x="1030481" y="333102"/>
                  <a:pt x="1043583" y="352108"/>
                  <a:pt x="1051560" y="373380"/>
                </a:cubicBezTo>
                <a:cubicBezTo>
                  <a:pt x="1058914" y="392992"/>
                  <a:pt x="1061289" y="414133"/>
                  <a:pt x="1066800" y="434340"/>
                </a:cubicBezTo>
                <a:cubicBezTo>
                  <a:pt x="1068913" y="442089"/>
                  <a:pt x="1072472" y="449408"/>
                  <a:pt x="1074420" y="457200"/>
                </a:cubicBezTo>
                <a:cubicBezTo>
                  <a:pt x="1077561" y="469765"/>
                  <a:pt x="1078632" y="482805"/>
                  <a:pt x="1082040" y="495300"/>
                </a:cubicBezTo>
                <a:cubicBezTo>
                  <a:pt x="1086267" y="510798"/>
                  <a:pt x="1094130" y="525268"/>
                  <a:pt x="1097280" y="541020"/>
                </a:cubicBezTo>
                <a:cubicBezTo>
                  <a:pt x="1102518" y="567209"/>
                  <a:pt x="1105346" y="584491"/>
                  <a:pt x="1112520" y="609600"/>
                </a:cubicBezTo>
                <a:cubicBezTo>
                  <a:pt x="1114727" y="617323"/>
                  <a:pt x="1115122" y="626188"/>
                  <a:pt x="1120140" y="632460"/>
                </a:cubicBezTo>
                <a:cubicBezTo>
                  <a:pt x="1125861" y="639611"/>
                  <a:pt x="1135380" y="642620"/>
                  <a:pt x="1143000" y="647700"/>
                </a:cubicBezTo>
                <a:cubicBezTo>
                  <a:pt x="1145540" y="660400"/>
                  <a:pt x="1145261" y="674009"/>
                  <a:pt x="1150620" y="685800"/>
                </a:cubicBezTo>
                <a:cubicBezTo>
                  <a:pt x="1158199" y="702474"/>
                  <a:pt x="1170940" y="716280"/>
                  <a:pt x="1181100" y="731520"/>
                </a:cubicBezTo>
                <a:cubicBezTo>
                  <a:pt x="1186180" y="739140"/>
                  <a:pt x="1189864" y="747904"/>
                  <a:pt x="1196340" y="754380"/>
                </a:cubicBezTo>
                <a:cubicBezTo>
                  <a:pt x="1203960" y="762000"/>
                  <a:pt x="1212301" y="768961"/>
                  <a:pt x="1219200" y="777240"/>
                </a:cubicBezTo>
                <a:cubicBezTo>
                  <a:pt x="1225063" y="784275"/>
                  <a:pt x="1227548" y="794069"/>
                  <a:pt x="1234440" y="800100"/>
                </a:cubicBezTo>
                <a:cubicBezTo>
                  <a:pt x="1248224" y="812161"/>
                  <a:pt x="1264920" y="820420"/>
                  <a:pt x="1280160" y="830580"/>
                </a:cubicBezTo>
                <a:cubicBezTo>
                  <a:pt x="1309703" y="850275"/>
                  <a:pt x="1294332" y="842924"/>
                  <a:pt x="1325880" y="853440"/>
                </a:cubicBezTo>
                <a:cubicBezTo>
                  <a:pt x="1333500" y="861060"/>
                  <a:pt x="1339774" y="870322"/>
                  <a:pt x="1348740" y="876300"/>
                </a:cubicBezTo>
                <a:cubicBezTo>
                  <a:pt x="1408091" y="915867"/>
                  <a:pt x="1339378" y="851698"/>
                  <a:pt x="1386840" y="89916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443326" y="4937150"/>
            <a:ext cx="998220" cy="617220"/>
          </a:xfrm>
          <a:custGeom>
            <a:avLst/>
            <a:gdLst>
              <a:gd name="connsiteX0" fmla="*/ 0 w 1386840"/>
              <a:gd name="connsiteY0" fmla="*/ 868680 h 899160"/>
              <a:gd name="connsiteX1" fmla="*/ 15240 w 1386840"/>
              <a:gd name="connsiteY1" fmla="*/ 822960 h 899160"/>
              <a:gd name="connsiteX2" fmla="*/ 45720 w 1386840"/>
              <a:gd name="connsiteY2" fmla="*/ 777240 h 899160"/>
              <a:gd name="connsiteX3" fmla="*/ 60960 w 1386840"/>
              <a:gd name="connsiteY3" fmla="*/ 754380 h 899160"/>
              <a:gd name="connsiteX4" fmla="*/ 76200 w 1386840"/>
              <a:gd name="connsiteY4" fmla="*/ 731520 h 899160"/>
              <a:gd name="connsiteX5" fmla="*/ 137160 w 1386840"/>
              <a:gd name="connsiteY5" fmla="*/ 624840 h 899160"/>
              <a:gd name="connsiteX6" fmla="*/ 160020 w 1386840"/>
              <a:gd name="connsiteY6" fmla="*/ 586740 h 899160"/>
              <a:gd name="connsiteX7" fmla="*/ 213360 w 1386840"/>
              <a:gd name="connsiteY7" fmla="*/ 518160 h 899160"/>
              <a:gd name="connsiteX8" fmla="*/ 327660 w 1386840"/>
              <a:gd name="connsiteY8" fmla="*/ 342900 h 899160"/>
              <a:gd name="connsiteX9" fmla="*/ 403860 w 1386840"/>
              <a:gd name="connsiteY9" fmla="*/ 259080 h 899160"/>
              <a:gd name="connsiteX10" fmla="*/ 487680 w 1386840"/>
              <a:gd name="connsiteY10" fmla="*/ 167640 h 899160"/>
              <a:gd name="connsiteX11" fmla="*/ 556260 w 1386840"/>
              <a:gd name="connsiteY11" fmla="*/ 106680 h 899160"/>
              <a:gd name="connsiteX12" fmla="*/ 571500 w 1386840"/>
              <a:gd name="connsiteY12" fmla="*/ 83820 h 899160"/>
              <a:gd name="connsiteX13" fmla="*/ 632460 w 1386840"/>
              <a:gd name="connsiteY13" fmla="*/ 45720 h 899160"/>
              <a:gd name="connsiteX14" fmla="*/ 662940 w 1386840"/>
              <a:gd name="connsiteY14" fmla="*/ 22860 h 899160"/>
              <a:gd name="connsiteX15" fmla="*/ 746760 w 1386840"/>
              <a:gd name="connsiteY15" fmla="*/ 0 h 899160"/>
              <a:gd name="connsiteX16" fmla="*/ 800100 w 1386840"/>
              <a:gd name="connsiteY16" fmla="*/ 7620 h 899160"/>
              <a:gd name="connsiteX17" fmla="*/ 891540 w 1386840"/>
              <a:gd name="connsiteY17" fmla="*/ 99060 h 899160"/>
              <a:gd name="connsiteX18" fmla="*/ 922020 w 1386840"/>
              <a:gd name="connsiteY18" fmla="*/ 152400 h 899160"/>
              <a:gd name="connsiteX19" fmla="*/ 937260 w 1386840"/>
              <a:gd name="connsiteY19" fmla="*/ 175260 h 899160"/>
              <a:gd name="connsiteX20" fmla="*/ 960120 w 1386840"/>
              <a:gd name="connsiteY20" fmla="*/ 213360 h 899160"/>
              <a:gd name="connsiteX21" fmla="*/ 1013460 w 1386840"/>
              <a:gd name="connsiteY21" fmla="*/ 289560 h 899160"/>
              <a:gd name="connsiteX22" fmla="*/ 1021080 w 1386840"/>
              <a:gd name="connsiteY22" fmla="*/ 312420 h 899160"/>
              <a:gd name="connsiteX23" fmla="*/ 1051560 w 1386840"/>
              <a:gd name="connsiteY23" fmla="*/ 373380 h 899160"/>
              <a:gd name="connsiteX24" fmla="*/ 1066800 w 1386840"/>
              <a:gd name="connsiteY24" fmla="*/ 434340 h 899160"/>
              <a:gd name="connsiteX25" fmla="*/ 1074420 w 1386840"/>
              <a:gd name="connsiteY25" fmla="*/ 457200 h 899160"/>
              <a:gd name="connsiteX26" fmla="*/ 1082040 w 1386840"/>
              <a:gd name="connsiteY26" fmla="*/ 495300 h 899160"/>
              <a:gd name="connsiteX27" fmla="*/ 1097280 w 1386840"/>
              <a:gd name="connsiteY27" fmla="*/ 541020 h 899160"/>
              <a:gd name="connsiteX28" fmla="*/ 1112520 w 1386840"/>
              <a:gd name="connsiteY28" fmla="*/ 609600 h 899160"/>
              <a:gd name="connsiteX29" fmla="*/ 1120140 w 1386840"/>
              <a:gd name="connsiteY29" fmla="*/ 632460 h 899160"/>
              <a:gd name="connsiteX30" fmla="*/ 1143000 w 1386840"/>
              <a:gd name="connsiteY30" fmla="*/ 647700 h 899160"/>
              <a:gd name="connsiteX31" fmla="*/ 1150620 w 1386840"/>
              <a:gd name="connsiteY31" fmla="*/ 685800 h 899160"/>
              <a:gd name="connsiteX32" fmla="*/ 1181100 w 1386840"/>
              <a:gd name="connsiteY32" fmla="*/ 731520 h 899160"/>
              <a:gd name="connsiteX33" fmla="*/ 1196340 w 1386840"/>
              <a:gd name="connsiteY33" fmla="*/ 754380 h 899160"/>
              <a:gd name="connsiteX34" fmla="*/ 1219200 w 1386840"/>
              <a:gd name="connsiteY34" fmla="*/ 777240 h 899160"/>
              <a:gd name="connsiteX35" fmla="*/ 1234440 w 1386840"/>
              <a:gd name="connsiteY35" fmla="*/ 800100 h 899160"/>
              <a:gd name="connsiteX36" fmla="*/ 1280160 w 1386840"/>
              <a:gd name="connsiteY36" fmla="*/ 830580 h 899160"/>
              <a:gd name="connsiteX37" fmla="*/ 1325880 w 1386840"/>
              <a:gd name="connsiteY37" fmla="*/ 853440 h 899160"/>
              <a:gd name="connsiteX38" fmla="*/ 1348740 w 1386840"/>
              <a:gd name="connsiteY38" fmla="*/ 876300 h 899160"/>
              <a:gd name="connsiteX39" fmla="*/ 1386840 w 1386840"/>
              <a:gd name="connsiteY39" fmla="*/ 899160 h 8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840" h="899160">
                <a:moveTo>
                  <a:pt x="0" y="868680"/>
                </a:moveTo>
                <a:cubicBezTo>
                  <a:pt x="5080" y="853440"/>
                  <a:pt x="8056" y="837328"/>
                  <a:pt x="15240" y="822960"/>
                </a:cubicBezTo>
                <a:cubicBezTo>
                  <a:pt x="23431" y="806577"/>
                  <a:pt x="35560" y="792480"/>
                  <a:pt x="45720" y="777240"/>
                </a:cubicBezTo>
                <a:lnTo>
                  <a:pt x="60960" y="754380"/>
                </a:lnTo>
                <a:cubicBezTo>
                  <a:pt x="66040" y="746760"/>
                  <a:pt x="71656" y="739471"/>
                  <a:pt x="76200" y="731520"/>
                </a:cubicBezTo>
                <a:cubicBezTo>
                  <a:pt x="96520" y="695960"/>
                  <a:pt x="116639" y="660285"/>
                  <a:pt x="137160" y="624840"/>
                </a:cubicBezTo>
                <a:cubicBezTo>
                  <a:pt x="144581" y="612023"/>
                  <a:pt x="150927" y="598431"/>
                  <a:pt x="160020" y="586740"/>
                </a:cubicBezTo>
                <a:cubicBezTo>
                  <a:pt x="177800" y="563880"/>
                  <a:pt x="197540" y="542418"/>
                  <a:pt x="213360" y="518160"/>
                </a:cubicBezTo>
                <a:cubicBezTo>
                  <a:pt x="251460" y="459740"/>
                  <a:pt x="280744" y="394508"/>
                  <a:pt x="327660" y="342900"/>
                </a:cubicBezTo>
                <a:cubicBezTo>
                  <a:pt x="353060" y="314960"/>
                  <a:pt x="378995" y="287497"/>
                  <a:pt x="403860" y="259080"/>
                </a:cubicBezTo>
                <a:cubicBezTo>
                  <a:pt x="461382" y="193341"/>
                  <a:pt x="405317" y="244855"/>
                  <a:pt x="487680" y="167640"/>
                </a:cubicBezTo>
                <a:cubicBezTo>
                  <a:pt x="509993" y="146721"/>
                  <a:pt x="534633" y="128307"/>
                  <a:pt x="556260" y="106680"/>
                </a:cubicBezTo>
                <a:cubicBezTo>
                  <a:pt x="562736" y="100204"/>
                  <a:pt x="565024" y="90296"/>
                  <a:pt x="571500" y="83820"/>
                </a:cubicBezTo>
                <a:cubicBezTo>
                  <a:pt x="602560" y="52760"/>
                  <a:pt x="600745" y="56292"/>
                  <a:pt x="632460" y="45720"/>
                </a:cubicBezTo>
                <a:cubicBezTo>
                  <a:pt x="642620" y="38100"/>
                  <a:pt x="651838" y="29028"/>
                  <a:pt x="662940" y="22860"/>
                </a:cubicBezTo>
                <a:cubicBezTo>
                  <a:pt x="694407" y="5378"/>
                  <a:pt x="711243" y="5919"/>
                  <a:pt x="746760" y="0"/>
                </a:cubicBezTo>
                <a:cubicBezTo>
                  <a:pt x="764540" y="2540"/>
                  <a:pt x="783337" y="1173"/>
                  <a:pt x="800100" y="7620"/>
                </a:cubicBezTo>
                <a:cubicBezTo>
                  <a:pt x="846194" y="25349"/>
                  <a:pt x="863619" y="60669"/>
                  <a:pt x="891540" y="99060"/>
                </a:cubicBezTo>
                <a:cubicBezTo>
                  <a:pt x="916293" y="133096"/>
                  <a:pt x="898700" y="111590"/>
                  <a:pt x="922020" y="152400"/>
                </a:cubicBezTo>
                <a:cubicBezTo>
                  <a:pt x="926564" y="160351"/>
                  <a:pt x="932406" y="167494"/>
                  <a:pt x="937260" y="175260"/>
                </a:cubicBezTo>
                <a:cubicBezTo>
                  <a:pt x="945110" y="187819"/>
                  <a:pt x="951905" y="201037"/>
                  <a:pt x="960120" y="213360"/>
                </a:cubicBezTo>
                <a:cubicBezTo>
                  <a:pt x="977318" y="239157"/>
                  <a:pt x="1013460" y="289560"/>
                  <a:pt x="1013460" y="289560"/>
                </a:cubicBezTo>
                <a:cubicBezTo>
                  <a:pt x="1016000" y="297180"/>
                  <a:pt x="1017756" y="305108"/>
                  <a:pt x="1021080" y="312420"/>
                </a:cubicBezTo>
                <a:cubicBezTo>
                  <a:pt x="1030481" y="333102"/>
                  <a:pt x="1043583" y="352108"/>
                  <a:pt x="1051560" y="373380"/>
                </a:cubicBezTo>
                <a:cubicBezTo>
                  <a:pt x="1058914" y="392992"/>
                  <a:pt x="1061289" y="414133"/>
                  <a:pt x="1066800" y="434340"/>
                </a:cubicBezTo>
                <a:cubicBezTo>
                  <a:pt x="1068913" y="442089"/>
                  <a:pt x="1072472" y="449408"/>
                  <a:pt x="1074420" y="457200"/>
                </a:cubicBezTo>
                <a:cubicBezTo>
                  <a:pt x="1077561" y="469765"/>
                  <a:pt x="1078632" y="482805"/>
                  <a:pt x="1082040" y="495300"/>
                </a:cubicBezTo>
                <a:cubicBezTo>
                  <a:pt x="1086267" y="510798"/>
                  <a:pt x="1094130" y="525268"/>
                  <a:pt x="1097280" y="541020"/>
                </a:cubicBezTo>
                <a:cubicBezTo>
                  <a:pt x="1102518" y="567209"/>
                  <a:pt x="1105346" y="584491"/>
                  <a:pt x="1112520" y="609600"/>
                </a:cubicBezTo>
                <a:cubicBezTo>
                  <a:pt x="1114727" y="617323"/>
                  <a:pt x="1115122" y="626188"/>
                  <a:pt x="1120140" y="632460"/>
                </a:cubicBezTo>
                <a:cubicBezTo>
                  <a:pt x="1125861" y="639611"/>
                  <a:pt x="1135380" y="642620"/>
                  <a:pt x="1143000" y="647700"/>
                </a:cubicBezTo>
                <a:cubicBezTo>
                  <a:pt x="1145540" y="660400"/>
                  <a:pt x="1145261" y="674009"/>
                  <a:pt x="1150620" y="685800"/>
                </a:cubicBezTo>
                <a:cubicBezTo>
                  <a:pt x="1158199" y="702474"/>
                  <a:pt x="1170940" y="716280"/>
                  <a:pt x="1181100" y="731520"/>
                </a:cubicBezTo>
                <a:cubicBezTo>
                  <a:pt x="1186180" y="739140"/>
                  <a:pt x="1189864" y="747904"/>
                  <a:pt x="1196340" y="754380"/>
                </a:cubicBezTo>
                <a:cubicBezTo>
                  <a:pt x="1203960" y="762000"/>
                  <a:pt x="1212301" y="768961"/>
                  <a:pt x="1219200" y="777240"/>
                </a:cubicBezTo>
                <a:cubicBezTo>
                  <a:pt x="1225063" y="784275"/>
                  <a:pt x="1227548" y="794069"/>
                  <a:pt x="1234440" y="800100"/>
                </a:cubicBezTo>
                <a:cubicBezTo>
                  <a:pt x="1248224" y="812161"/>
                  <a:pt x="1264920" y="820420"/>
                  <a:pt x="1280160" y="830580"/>
                </a:cubicBezTo>
                <a:cubicBezTo>
                  <a:pt x="1309703" y="850275"/>
                  <a:pt x="1294332" y="842924"/>
                  <a:pt x="1325880" y="853440"/>
                </a:cubicBezTo>
                <a:cubicBezTo>
                  <a:pt x="1333500" y="861060"/>
                  <a:pt x="1339774" y="870322"/>
                  <a:pt x="1348740" y="876300"/>
                </a:cubicBezTo>
                <a:cubicBezTo>
                  <a:pt x="1408091" y="915867"/>
                  <a:pt x="1339378" y="851698"/>
                  <a:pt x="1386840" y="89916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89406" y="4252859"/>
                <a:ext cx="656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406" y="4252859"/>
                <a:ext cx="6565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7713576" y="5623695"/>
                <a:ext cx="46128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576" y="5623695"/>
                <a:ext cx="461280" cy="390748"/>
              </a:xfrm>
              <a:prstGeom prst="rect">
                <a:avLst/>
              </a:prstGeom>
              <a:blipFill>
                <a:blip r:embed="rId11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0416636" y="5247148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636" y="5247148"/>
                <a:ext cx="33457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617701" y="5391047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701" y="5391047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7445106" y="5575713"/>
            <a:ext cx="95345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25450" y="1125735"/>
            <a:ext cx="11341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General form</a:t>
            </a:r>
            <a:endParaRPr lang="en-US" sz="2000" b="1" dirty="0"/>
          </a:p>
        </p:txBody>
      </p:sp>
      <p:sp>
        <p:nvSpPr>
          <p:cNvPr id="34" name="Rectangle 33"/>
          <p:cNvSpPr/>
          <p:nvPr/>
        </p:nvSpPr>
        <p:spPr>
          <a:xfrm>
            <a:off x="510546" y="3927653"/>
            <a:ext cx="22092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Complex form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425450" y="1087419"/>
            <a:ext cx="10792883" cy="2436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25451" y="3862180"/>
            <a:ext cx="5670550" cy="26052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290681" y="5793911"/>
            <a:ext cx="22092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/>
              <a:t>Periodic signal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108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1300" y="1257300"/>
            <a:ext cx="1157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cs typeface="Arial" pitchFamily="34" charset="0"/>
              </a:rPr>
              <a:t>We will cover some key topics in  Chapters 3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~</a:t>
            </a:r>
            <a:r>
              <a:rPr lang="en-US" sz="2400" dirty="0" smtClean="0">
                <a:cs typeface="Arial" pitchFamily="34" charset="0"/>
              </a:rPr>
              <a:t> 6 of the following reference: 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35" y="2020987"/>
            <a:ext cx="114612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Shin, K., &amp; Hammond, J. K. </a:t>
            </a:r>
            <a:r>
              <a:rPr lang="en-US" sz="2000" dirty="0" smtClean="0">
                <a:solidFill>
                  <a:srgbClr val="FF0000"/>
                </a:solidFill>
              </a:rPr>
              <a:t>(2008). </a:t>
            </a:r>
            <a:r>
              <a:rPr lang="en-US" sz="2000" dirty="0">
                <a:solidFill>
                  <a:srgbClr val="FF0000"/>
                </a:solidFill>
              </a:rPr>
              <a:t>Fundamentals of Signal Processing: for Sound and Vibration Engineers, John Wiley &amp; </a:t>
            </a:r>
            <a:r>
              <a:rPr lang="en-US" sz="2000" dirty="0" smtClean="0">
                <a:solidFill>
                  <a:srgbClr val="FF0000"/>
                </a:solidFill>
              </a:rPr>
              <a:t>Sons.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300" y="3030895"/>
            <a:ext cx="11576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cs typeface="Arial" pitchFamily="34" charset="0"/>
              </a:rPr>
              <a:t>Chapter 3: Fourier Series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Arial" pitchFamily="34" charset="0"/>
              </a:rPr>
              <a:t>Chapter 4: Fourier Integrals (Fourier Transform) and Continuous-Time Linear Systems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Arial" pitchFamily="34" charset="0"/>
              </a:rPr>
              <a:t>Chapter 5: Time Sampling and Aliasing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Arial" pitchFamily="34" charset="0"/>
              </a:rPr>
              <a:t>Chapter 6: The Discrete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35560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</p:spPr>
        <p:txBody>
          <a:bodyPr/>
          <a:lstStyle/>
          <a:p>
            <a:r>
              <a:rPr lang="en-US" dirty="0" smtClean="0"/>
              <a:t>Fast Fourier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41300" y="1072724"/>
                <a:ext cx="11689080" cy="2352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dirty="0" smtClean="0"/>
                  <a:t>A fast Fourier transform (FFT) is an algorithm that computes the discrete Fourier transform (DFT) of a sequence, or its inverse (IDFT). Fourier analysis converts a signal from its original domain (often time or space) to a representation in the frequency domain and vice versa. It </a:t>
                </a:r>
                <a:r>
                  <a:rPr lang="en-US" sz="2000" dirty="0"/>
                  <a:t>manages to reduce the complexity of computing the DFT from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, which arises if one simply applies the definition of DFT,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the data size.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1072724"/>
                <a:ext cx="11689080" cy="2352952"/>
              </a:xfrm>
              <a:prstGeom prst="rect">
                <a:avLst/>
              </a:prstGeom>
              <a:blipFill>
                <a:blip r:embed="rId3"/>
                <a:stretch>
                  <a:fillRect l="-574" r="-574" b="-3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25" y="4312118"/>
            <a:ext cx="2150996" cy="217085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9325" y="3615751"/>
            <a:ext cx="11689080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/>
              <a:t>FFT in </a:t>
            </a:r>
            <a:r>
              <a:rPr lang="en-US" sz="2000" b="1" dirty="0" err="1" smtClean="0"/>
              <a:t>Matlab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3365634" y="4312118"/>
            <a:ext cx="78189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 = </a:t>
            </a:r>
            <a:r>
              <a:rPr lang="en-US" sz="2000" dirty="0" err="1"/>
              <a:t>fft</a:t>
            </a:r>
            <a:r>
              <a:rPr lang="en-US" sz="2000" dirty="0"/>
              <a:t>(X) computes the discrete Fourier transform (DFT) of X using a fast Fourier transform (FFT) algorithm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65634" y="5492901"/>
            <a:ext cx="78189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 = </a:t>
            </a:r>
            <a:r>
              <a:rPr lang="en-US" sz="2000" dirty="0" err="1"/>
              <a:t>fft</a:t>
            </a:r>
            <a:r>
              <a:rPr lang="en-US" sz="2000" dirty="0"/>
              <a:t>(</a:t>
            </a:r>
            <a:r>
              <a:rPr lang="en-US" sz="2000" dirty="0" err="1"/>
              <a:t>X,n</a:t>
            </a:r>
            <a:r>
              <a:rPr lang="en-US" sz="2000" dirty="0"/>
              <a:t>) returns the n-point DFT. If no value is specified, Y is the same size as X.</a:t>
            </a:r>
          </a:p>
        </p:txBody>
      </p:sp>
    </p:spTree>
    <p:extLst>
      <p:ext uri="{BB962C8B-B14F-4D97-AF65-F5344CB8AC3E}">
        <p14:creationId xmlns:p14="http://schemas.microsoft.com/office/powerpoint/2010/main" val="29091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Periodic Signals and Fourier Series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41300" y="1118443"/>
                <a:ext cx="11727180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 smtClean="0">
                    <a:cs typeface="Arial" pitchFamily="34" charset="0"/>
                  </a:rPr>
                  <a:t>Periodic signals are analyzed </a:t>
                </a:r>
                <a:r>
                  <a:rPr lang="en-US" sz="2200" dirty="0">
                    <a:cs typeface="Arial" pitchFamily="34" charset="0"/>
                  </a:rPr>
                  <a:t>using Fourier series. The basis of Fourier analysis of </a:t>
                </a:r>
                <a:r>
                  <a:rPr lang="en-US" sz="2200" b="1" u="sng" dirty="0" smtClean="0">
                    <a:cs typeface="Arial" pitchFamily="34" charset="0"/>
                  </a:rPr>
                  <a:t>a periodic </a:t>
                </a:r>
                <a:r>
                  <a:rPr lang="en-US" sz="2200" b="1" u="sng" dirty="0">
                    <a:cs typeface="Arial" pitchFamily="34" charset="0"/>
                  </a:rPr>
                  <a:t>signal</a:t>
                </a:r>
                <a:r>
                  <a:rPr lang="en-US" sz="2200" dirty="0">
                    <a:cs typeface="Arial" pitchFamily="34" charset="0"/>
                  </a:rPr>
                  <a:t> is the representation of such a signal </a:t>
                </a:r>
                <a:r>
                  <a:rPr lang="en-US" sz="2200" u="sng" dirty="0">
                    <a:solidFill>
                      <a:srgbClr val="FF0000"/>
                    </a:solidFill>
                    <a:cs typeface="Arial" pitchFamily="34" charset="0"/>
                  </a:rPr>
                  <a:t>by adding together sine and </a:t>
                </a:r>
                <a:r>
                  <a:rPr lang="en-US" sz="2200" u="sng" dirty="0" smtClean="0">
                    <a:solidFill>
                      <a:srgbClr val="FF0000"/>
                    </a:solidFill>
                    <a:cs typeface="Arial" pitchFamily="34" charset="0"/>
                  </a:rPr>
                  <a:t>cosine functions </a:t>
                </a:r>
                <a:r>
                  <a:rPr lang="en-US" sz="2200" u="sng" dirty="0">
                    <a:solidFill>
                      <a:srgbClr val="FF0000"/>
                    </a:solidFill>
                    <a:cs typeface="Arial" pitchFamily="34" charset="0"/>
                  </a:rPr>
                  <a:t>of appropriate frequencies, amplitudes and relative phases</a:t>
                </a:r>
                <a:r>
                  <a:rPr lang="en-US" sz="2200" dirty="0">
                    <a:cs typeface="Arial" pitchFamily="34" charset="0"/>
                  </a:rPr>
                  <a:t>. For a single </a:t>
                </a:r>
                <a:r>
                  <a:rPr lang="en-US" sz="2200" dirty="0" smtClean="0">
                    <a:cs typeface="Arial" pitchFamily="34" charset="0"/>
                  </a:rPr>
                  <a:t>sine wave</a:t>
                </a:r>
                <a:endParaRPr lang="en-US" sz="2200" dirty="0"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200" dirty="0" smtClean="0"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𝑋𝑠𝑖𝑛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𝑤𝑡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+∅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𝑋𝑠𝑖𝑛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(2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𝜋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𝑓𝑡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+∅)</m:t>
                      </m:r>
                    </m:oMath>
                  </m:oMathPara>
                </a14:m>
                <a:endParaRPr lang="en-US" sz="2200" dirty="0" smtClean="0"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200" dirty="0" smtClean="0"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 smtClean="0"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200" dirty="0">
                    <a:cs typeface="Arial" pitchFamily="34" charset="0"/>
                  </a:rPr>
                  <a:t> is amplitude,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 smtClean="0"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Arial" pitchFamily="34" charset="0"/>
                      </a:rPr>
                      <m:t>𝑤</m:t>
                    </m:r>
                  </m:oMath>
                </a14:m>
                <a:r>
                  <a:rPr lang="en-US" sz="2200" dirty="0" smtClean="0">
                    <a:cs typeface="Arial" pitchFamily="34" charset="0"/>
                  </a:rPr>
                  <a:t> </a:t>
                </a:r>
                <a:r>
                  <a:rPr lang="en-US" sz="2200" dirty="0">
                    <a:cs typeface="Arial" pitchFamily="34" charset="0"/>
                  </a:rPr>
                  <a:t>is </a:t>
                </a:r>
                <a:r>
                  <a:rPr lang="en-US" sz="2200" dirty="0" smtClean="0">
                    <a:cs typeface="Arial" pitchFamily="34" charset="0"/>
                  </a:rPr>
                  <a:t>a circular </a:t>
                </a:r>
                <a:r>
                  <a:rPr lang="en-US" sz="2200" dirty="0">
                    <a:cs typeface="Arial" pitchFamily="34" charset="0"/>
                  </a:rPr>
                  <a:t>(angular) frequency in radians per unit time (rad/s),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 smtClean="0"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𝑓</m:t>
                    </m:r>
                  </m:oMath>
                </a14:m>
                <a:r>
                  <a:rPr lang="en-US" sz="2200" dirty="0" smtClean="0">
                    <a:cs typeface="Arial" pitchFamily="34" charset="0"/>
                  </a:rPr>
                  <a:t> </a:t>
                </a:r>
                <a:r>
                  <a:rPr lang="en-US" sz="2200" dirty="0">
                    <a:cs typeface="Arial" pitchFamily="34" charset="0"/>
                  </a:rPr>
                  <a:t>is </a:t>
                </a:r>
                <a:r>
                  <a:rPr lang="en-US" sz="2200" dirty="0" smtClean="0">
                    <a:cs typeface="Arial" pitchFamily="34" charset="0"/>
                  </a:rPr>
                  <a:t>a (cyclical</a:t>
                </a:r>
                <a:r>
                  <a:rPr lang="en-US" sz="2200" dirty="0">
                    <a:cs typeface="Arial" pitchFamily="34" charset="0"/>
                  </a:rPr>
                  <a:t>) frequency in cycles per unit time (Hz),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 smtClean="0">
                    <a:cs typeface="Arial" pitchFamily="34" charset="0"/>
                  </a:rPr>
                  <a:t>	</a:t>
                </a:r>
                <a:r>
                  <a:rPr lang="en-US" sz="2200" dirty="0">
                    <a:ea typeface="Cambria Math" panose="02040503050406030204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∅</m:t>
                    </m:r>
                  </m:oMath>
                </a14:m>
                <a:r>
                  <a:rPr lang="en-US" sz="2200" dirty="0" smtClean="0">
                    <a:cs typeface="Arial" pitchFamily="34" charset="0"/>
                  </a:rPr>
                  <a:t> </a:t>
                </a:r>
                <a:r>
                  <a:rPr lang="en-US" sz="2200" dirty="0">
                    <a:cs typeface="Arial" pitchFamily="34" charset="0"/>
                  </a:rPr>
                  <a:t>is phase angle with respect to the time origin in radians.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1118443"/>
                <a:ext cx="11727180" cy="5170646"/>
              </a:xfrm>
              <a:prstGeom prst="rect">
                <a:avLst/>
              </a:prstGeom>
              <a:blipFill>
                <a:blip r:embed="rId2"/>
                <a:stretch>
                  <a:fillRect l="-676" b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2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Example: Periodic </a:t>
            </a:r>
            <a:r>
              <a:rPr lang="en-US" dirty="0"/>
              <a:t>Signals and Fourier Series</a:t>
            </a:r>
          </a:p>
        </p:txBody>
      </p:sp>
      <p:pic>
        <p:nvPicPr>
          <p:cNvPr id="1025" name="Picture 1" descr="C:\Users\cmyeum\AppData\Local\Temp\ConnectorClipboard7318982546749012200\image1577238693581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5"/>
          <a:stretch/>
        </p:blipFill>
        <p:spPr bwMode="auto">
          <a:xfrm>
            <a:off x="2472956" y="889108"/>
            <a:ext cx="8718919" cy="596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1300" y="6178440"/>
                <a:ext cx="2325347" cy="505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cs typeface="Arial" pitchFamily="34" charset="0"/>
                  </a:rPr>
                  <a:t>Frequency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</m:oMath>
                </a14:m>
                <a:r>
                  <a:rPr lang="en-US" sz="2000" dirty="0" smtClean="0">
                    <a:cs typeface="Arial" pitchFamily="34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1</m:t>
                    </m:r>
                  </m:oMath>
                </a14:m>
                <a:r>
                  <a:rPr lang="en-US" sz="2000" dirty="0" smtClean="0">
                    <a:cs typeface="Arial" pitchFamily="34" charset="0"/>
                  </a:rPr>
                  <a:t>Hz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6178440"/>
                <a:ext cx="2325347" cy="505523"/>
              </a:xfrm>
              <a:prstGeom prst="rect">
                <a:avLst/>
              </a:prstGeom>
              <a:blipFill>
                <a:blip r:embed="rId3"/>
                <a:stretch>
                  <a:fillRect l="-2887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41300" y="1625084"/>
                <a:ext cx="15840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𝑠𝑖𝑛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(2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𝜋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𝑓𝑡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1625084"/>
                <a:ext cx="1584023" cy="461665"/>
              </a:xfrm>
              <a:prstGeom prst="rect">
                <a:avLst/>
              </a:prstGeom>
              <a:blipFill>
                <a:blip r:embed="rId4"/>
                <a:stretch>
                  <a:fillRect r="-77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1300" y="3440097"/>
                <a:ext cx="24600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𝑠𝑖𝑛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(2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𝜋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𝑓𝑡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/4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3440097"/>
                <a:ext cx="2460032" cy="461665"/>
              </a:xfrm>
              <a:prstGeom prst="rect">
                <a:avLst/>
              </a:prstGeom>
              <a:blipFill>
                <a:blip r:embed="rId5"/>
                <a:stretch>
                  <a:fillRect r="-49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41300" y="5255110"/>
                <a:ext cx="24600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𝑠𝑖𝑛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(2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𝜋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𝑓𝑡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/2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5255110"/>
                <a:ext cx="2460032" cy="461665"/>
              </a:xfrm>
              <a:prstGeom prst="rect">
                <a:avLst/>
              </a:prstGeom>
              <a:blipFill>
                <a:blip r:embed="rId6"/>
                <a:stretch>
                  <a:fillRect r="-49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05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Fourier Series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340" y="1042938"/>
            <a:ext cx="11341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Fourier series is an expansion of a periodic function f(x) in terms of </a:t>
            </a:r>
            <a:r>
              <a:rPr lang="en-US" sz="2400" u="sng" dirty="0" smtClean="0">
                <a:solidFill>
                  <a:srgbClr val="FF0000"/>
                </a:solidFill>
              </a:rPr>
              <a:t>an infinite sum of sines and cosines. </a:t>
            </a:r>
            <a:r>
              <a:rPr lang="en-US" sz="2400" dirty="0" smtClean="0"/>
              <a:t>Fourier series make use of the </a:t>
            </a:r>
            <a:r>
              <a:rPr lang="en-US" sz="2400" u="sng" dirty="0" smtClean="0">
                <a:solidFill>
                  <a:srgbClr val="FF0000"/>
                </a:solidFill>
              </a:rPr>
              <a:t>orthogonality relationships </a:t>
            </a:r>
            <a:r>
              <a:rPr lang="en-US" sz="2400" dirty="0" smtClean="0"/>
              <a:t>of the sine and cosine functions. It decomposes any periodic function or periodic signal into the weighted sum of a (possibly infinite) set of simple oscillating functions, namely sines and cosines.</a:t>
            </a:r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12537" y="5321300"/>
                <a:ext cx="6184706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537" y="5321300"/>
                <a:ext cx="6184706" cy="1007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507490" y="3351262"/>
            <a:ext cx="0" cy="137313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53490" y="4556760"/>
            <a:ext cx="370332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977265" y="4107180"/>
            <a:ext cx="998220" cy="617220"/>
          </a:xfrm>
          <a:custGeom>
            <a:avLst/>
            <a:gdLst>
              <a:gd name="connsiteX0" fmla="*/ 0 w 1386840"/>
              <a:gd name="connsiteY0" fmla="*/ 868680 h 899160"/>
              <a:gd name="connsiteX1" fmla="*/ 15240 w 1386840"/>
              <a:gd name="connsiteY1" fmla="*/ 822960 h 899160"/>
              <a:gd name="connsiteX2" fmla="*/ 45720 w 1386840"/>
              <a:gd name="connsiteY2" fmla="*/ 777240 h 899160"/>
              <a:gd name="connsiteX3" fmla="*/ 60960 w 1386840"/>
              <a:gd name="connsiteY3" fmla="*/ 754380 h 899160"/>
              <a:gd name="connsiteX4" fmla="*/ 76200 w 1386840"/>
              <a:gd name="connsiteY4" fmla="*/ 731520 h 899160"/>
              <a:gd name="connsiteX5" fmla="*/ 137160 w 1386840"/>
              <a:gd name="connsiteY5" fmla="*/ 624840 h 899160"/>
              <a:gd name="connsiteX6" fmla="*/ 160020 w 1386840"/>
              <a:gd name="connsiteY6" fmla="*/ 586740 h 899160"/>
              <a:gd name="connsiteX7" fmla="*/ 213360 w 1386840"/>
              <a:gd name="connsiteY7" fmla="*/ 518160 h 899160"/>
              <a:gd name="connsiteX8" fmla="*/ 327660 w 1386840"/>
              <a:gd name="connsiteY8" fmla="*/ 342900 h 899160"/>
              <a:gd name="connsiteX9" fmla="*/ 403860 w 1386840"/>
              <a:gd name="connsiteY9" fmla="*/ 259080 h 899160"/>
              <a:gd name="connsiteX10" fmla="*/ 487680 w 1386840"/>
              <a:gd name="connsiteY10" fmla="*/ 167640 h 899160"/>
              <a:gd name="connsiteX11" fmla="*/ 556260 w 1386840"/>
              <a:gd name="connsiteY11" fmla="*/ 106680 h 899160"/>
              <a:gd name="connsiteX12" fmla="*/ 571500 w 1386840"/>
              <a:gd name="connsiteY12" fmla="*/ 83820 h 899160"/>
              <a:gd name="connsiteX13" fmla="*/ 632460 w 1386840"/>
              <a:gd name="connsiteY13" fmla="*/ 45720 h 899160"/>
              <a:gd name="connsiteX14" fmla="*/ 662940 w 1386840"/>
              <a:gd name="connsiteY14" fmla="*/ 22860 h 899160"/>
              <a:gd name="connsiteX15" fmla="*/ 746760 w 1386840"/>
              <a:gd name="connsiteY15" fmla="*/ 0 h 899160"/>
              <a:gd name="connsiteX16" fmla="*/ 800100 w 1386840"/>
              <a:gd name="connsiteY16" fmla="*/ 7620 h 899160"/>
              <a:gd name="connsiteX17" fmla="*/ 891540 w 1386840"/>
              <a:gd name="connsiteY17" fmla="*/ 99060 h 899160"/>
              <a:gd name="connsiteX18" fmla="*/ 922020 w 1386840"/>
              <a:gd name="connsiteY18" fmla="*/ 152400 h 899160"/>
              <a:gd name="connsiteX19" fmla="*/ 937260 w 1386840"/>
              <a:gd name="connsiteY19" fmla="*/ 175260 h 899160"/>
              <a:gd name="connsiteX20" fmla="*/ 960120 w 1386840"/>
              <a:gd name="connsiteY20" fmla="*/ 213360 h 899160"/>
              <a:gd name="connsiteX21" fmla="*/ 1013460 w 1386840"/>
              <a:gd name="connsiteY21" fmla="*/ 289560 h 899160"/>
              <a:gd name="connsiteX22" fmla="*/ 1021080 w 1386840"/>
              <a:gd name="connsiteY22" fmla="*/ 312420 h 899160"/>
              <a:gd name="connsiteX23" fmla="*/ 1051560 w 1386840"/>
              <a:gd name="connsiteY23" fmla="*/ 373380 h 899160"/>
              <a:gd name="connsiteX24" fmla="*/ 1066800 w 1386840"/>
              <a:gd name="connsiteY24" fmla="*/ 434340 h 899160"/>
              <a:gd name="connsiteX25" fmla="*/ 1074420 w 1386840"/>
              <a:gd name="connsiteY25" fmla="*/ 457200 h 899160"/>
              <a:gd name="connsiteX26" fmla="*/ 1082040 w 1386840"/>
              <a:gd name="connsiteY26" fmla="*/ 495300 h 899160"/>
              <a:gd name="connsiteX27" fmla="*/ 1097280 w 1386840"/>
              <a:gd name="connsiteY27" fmla="*/ 541020 h 899160"/>
              <a:gd name="connsiteX28" fmla="*/ 1112520 w 1386840"/>
              <a:gd name="connsiteY28" fmla="*/ 609600 h 899160"/>
              <a:gd name="connsiteX29" fmla="*/ 1120140 w 1386840"/>
              <a:gd name="connsiteY29" fmla="*/ 632460 h 899160"/>
              <a:gd name="connsiteX30" fmla="*/ 1143000 w 1386840"/>
              <a:gd name="connsiteY30" fmla="*/ 647700 h 899160"/>
              <a:gd name="connsiteX31" fmla="*/ 1150620 w 1386840"/>
              <a:gd name="connsiteY31" fmla="*/ 685800 h 899160"/>
              <a:gd name="connsiteX32" fmla="*/ 1181100 w 1386840"/>
              <a:gd name="connsiteY32" fmla="*/ 731520 h 899160"/>
              <a:gd name="connsiteX33" fmla="*/ 1196340 w 1386840"/>
              <a:gd name="connsiteY33" fmla="*/ 754380 h 899160"/>
              <a:gd name="connsiteX34" fmla="*/ 1219200 w 1386840"/>
              <a:gd name="connsiteY34" fmla="*/ 777240 h 899160"/>
              <a:gd name="connsiteX35" fmla="*/ 1234440 w 1386840"/>
              <a:gd name="connsiteY35" fmla="*/ 800100 h 899160"/>
              <a:gd name="connsiteX36" fmla="*/ 1280160 w 1386840"/>
              <a:gd name="connsiteY36" fmla="*/ 830580 h 899160"/>
              <a:gd name="connsiteX37" fmla="*/ 1325880 w 1386840"/>
              <a:gd name="connsiteY37" fmla="*/ 853440 h 899160"/>
              <a:gd name="connsiteX38" fmla="*/ 1348740 w 1386840"/>
              <a:gd name="connsiteY38" fmla="*/ 876300 h 899160"/>
              <a:gd name="connsiteX39" fmla="*/ 1386840 w 1386840"/>
              <a:gd name="connsiteY39" fmla="*/ 899160 h 8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840" h="899160">
                <a:moveTo>
                  <a:pt x="0" y="868680"/>
                </a:moveTo>
                <a:cubicBezTo>
                  <a:pt x="5080" y="853440"/>
                  <a:pt x="8056" y="837328"/>
                  <a:pt x="15240" y="822960"/>
                </a:cubicBezTo>
                <a:cubicBezTo>
                  <a:pt x="23431" y="806577"/>
                  <a:pt x="35560" y="792480"/>
                  <a:pt x="45720" y="777240"/>
                </a:cubicBezTo>
                <a:lnTo>
                  <a:pt x="60960" y="754380"/>
                </a:lnTo>
                <a:cubicBezTo>
                  <a:pt x="66040" y="746760"/>
                  <a:pt x="71656" y="739471"/>
                  <a:pt x="76200" y="731520"/>
                </a:cubicBezTo>
                <a:cubicBezTo>
                  <a:pt x="96520" y="695960"/>
                  <a:pt x="116639" y="660285"/>
                  <a:pt x="137160" y="624840"/>
                </a:cubicBezTo>
                <a:cubicBezTo>
                  <a:pt x="144581" y="612023"/>
                  <a:pt x="150927" y="598431"/>
                  <a:pt x="160020" y="586740"/>
                </a:cubicBezTo>
                <a:cubicBezTo>
                  <a:pt x="177800" y="563880"/>
                  <a:pt x="197540" y="542418"/>
                  <a:pt x="213360" y="518160"/>
                </a:cubicBezTo>
                <a:cubicBezTo>
                  <a:pt x="251460" y="459740"/>
                  <a:pt x="280744" y="394508"/>
                  <a:pt x="327660" y="342900"/>
                </a:cubicBezTo>
                <a:cubicBezTo>
                  <a:pt x="353060" y="314960"/>
                  <a:pt x="378995" y="287497"/>
                  <a:pt x="403860" y="259080"/>
                </a:cubicBezTo>
                <a:cubicBezTo>
                  <a:pt x="461382" y="193341"/>
                  <a:pt x="405317" y="244855"/>
                  <a:pt x="487680" y="167640"/>
                </a:cubicBezTo>
                <a:cubicBezTo>
                  <a:pt x="509993" y="146721"/>
                  <a:pt x="534633" y="128307"/>
                  <a:pt x="556260" y="106680"/>
                </a:cubicBezTo>
                <a:cubicBezTo>
                  <a:pt x="562736" y="100204"/>
                  <a:pt x="565024" y="90296"/>
                  <a:pt x="571500" y="83820"/>
                </a:cubicBezTo>
                <a:cubicBezTo>
                  <a:pt x="602560" y="52760"/>
                  <a:pt x="600745" y="56292"/>
                  <a:pt x="632460" y="45720"/>
                </a:cubicBezTo>
                <a:cubicBezTo>
                  <a:pt x="642620" y="38100"/>
                  <a:pt x="651838" y="29028"/>
                  <a:pt x="662940" y="22860"/>
                </a:cubicBezTo>
                <a:cubicBezTo>
                  <a:pt x="694407" y="5378"/>
                  <a:pt x="711243" y="5919"/>
                  <a:pt x="746760" y="0"/>
                </a:cubicBezTo>
                <a:cubicBezTo>
                  <a:pt x="764540" y="2540"/>
                  <a:pt x="783337" y="1173"/>
                  <a:pt x="800100" y="7620"/>
                </a:cubicBezTo>
                <a:cubicBezTo>
                  <a:pt x="846194" y="25349"/>
                  <a:pt x="863619" y="60669"/>
                  <a:pt x="891540" y="99060"/>
                </a:cubicBezTo>
                <a:cubicBezTo>
                  <a:pt x="916293" y="133096"/>
                  <a:pt x="898700" y="111590"/>
                  <a:pt x="922020" y="152400"/>
                </a:cubicBezTo>
                <a:cubicBezTo>
                  <a:pt x="926564" y="160351"/>
                  <a:pt x="932406" y="167494"/>
                  <a:pt x="937260" y="175260"/>
                </a:cubicBezTo>
                <a:cubicBezTo>
                  <a:pt x="945110" y="187819"/>
                  <a:pt x="951905" y="201037"/>
                  <a:pt x="960120" y="213360"/>
                </a:cubicBezTo>
                <a:cubicBezTo>
                  <a:pt x="977318" y="239157"/>
                  <a:pt x="1013460" y="289560"/>
                  <a:pt x="1013460" y="289560"/>
                </a:cubicBezTo>
                <a:cubicBezTo>
                  <a:pt x="1016000" y="297180"/>
                  <a:pt x="1017756" y="305108"/>
                  <a:pt x="1021080" y="312420"/>
                </a:cubicBezTo>
                <a:cubicBezTo>
                  <a:pt x="1030481" y="333102"/>
                  <a:pt x="1043583" y="352108"/>
                  <a:pt x="1051560" y="373380"/>
                </a:cubicBezTo>
                <a:cubicBezTo>
                  <a:pt x="1058914" y="392992"/>
                  <a:pt x="1061289" y="414133"/>
                  <a:pt x="1066800" y="434340"/>
                </a:cubicBezTo>
                <a:cubicBezTo>
                  <a:pt x="1068913" y="442089"/>
                  <a:pt x="1072472" y="449408"/>
                  <a:pt x="1074420" y="457200"/>
                </a:cubicBezTo>
                <a:cubicBezTo>
                  <a:pt x="1077561" y="469765"/>
                  <a:pt x="1078632" y="482805"/>
                  <a:pt x="1082040" y="495300"/>
                </a:cubicBezTo>
                <a:cubicBezTo>
                  <a:pt x="1086267" y="510798"/>
                  <a:pt x="1094130" y="525268"/>
                  <a:pt x="1097280" y="541020"/>
                </a:cubicBezTo>
                <a:cubicBezTo>
                  <a:pt x="1102518" y="567209"/>
                  <a:pt x="1105346" y="584491"/>
                  <a:pt x="1112520" y="609600"/>
                </a:cubicBezTo>
                <a:cubicBezTo>
                  <a:pt x="1114727" y="617323"/>
                  <a:pt x="1115122" y="626188"/>
                  <a:pt x="1120140" y="632460"/>
                </a:cubicBezTo>
                <a:cubicBezTo>
                  <a:pt x="1125861" y="639611"/>
                  <a:pt x="1135380" y="642620"/>
                  <a:pt x="1143000" y="647700"/>
                </a:cubicBezTo>
                <a:cubicBezTo>
                  <a:pt x="1145540" y="660400"/>
                  <a:pt x="1145261" y="674009"/>
                  <a:pt x="1150620" y="685800"/>
                </a:cubicBezTo>
                <a:cubicBezTo>
                  <a:pt x="1158199" y="702474"/>
                  <a:pt x="1170940" y="716280"/>
                  <a:pt x="1181100" y="731520"/>
                </a:cubicBezTo>
                <a:cubicBezTo>
                  <a:pt x="1186180" y="739140"/>
                  <a:pt x="1189864" y="747904"/>
                  <a:pt x="1196340" y="754380"/>
                </a:cubicBezTo>
                <a:cubicBezTo>
                  <a:pt x="1203960" y="762000"/>
                  <a:pt x="1212301" y="768961"/>
                  <a:pt x="1219200" y="777240"/>
                </a:cubicBezTo>
                <a:cubicBezTo>
                  <a:pt x="1225063" y="784275"/>
                  <a:pt x="1227548" y="794069"/>
                  <a:pt x="1234440" y="800100"/>
                </a:cubicBezTo>
                <a:cubicBezTo>
                  <a:pt x="1248224" y="812161"/>
                  <a:pt x="1264920" y="820420"/>
                  <a:pt x="1280160" y="830580"/>
                </a:cubicBezTo>
                <a:cubicBezTo>
                  <a:pt x="1309703" y="850275"/>
                  <a:pt x="1294332" y="842924"/>
                  <a:pt x="1325880" y="853440"/>
                </a:cubicBezTo>
                <a:cubicBezTo>
                  <a:pt x="1333500" y="861060"/>
                  <a:pt x="1339774" y="870322"/>
                  <a:pt x="1348740" y="876300"/>
                </a:cubicBezTo>
                <a:cubicBezTo>
                  <a:pt x="1408091" y="915867"/>
                  <a:pt x="1339378" y="851698"/>
                  <a:pt x="1386840" y="89916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975485" y="4107180"/>
            <a:ext cx="998220" cy="617220"/>
          </a:xfrm>
          <a:custGeom>
            <a:avLst/>
            <a:gdLst>
              <a:gd name="connsiteX0" fmla="*/ 0 w 1386840"/>
              <a:gd name="connsiteY0" fmla="*/ 868680 h 899160"/>
              <a:gd name="connsiteX1" fmla="*/ 15240 w 1386840"/>
              <a:gd name="connsiteY1" fmla="*/ 822960 h 899160"/>
              <a:gd name="connsiteX2" fmla="*/ 45720 w 1386840"/>
              <a:gd name="connsiteY2" fmla="*/ 777240 h 899160"/>
              <a:gd name="connsiteX3" fmla="*/ 60960 w 1386840"/>
              <a:gd name="connsiteY3" fmla="*/ 754380 h 899160"/>
              <a:gd name="connsiteX4" fmla="*/ 76200 w 1386840"/>
              <a:gd name="connsiteY4" fmla="*/ 731520 h 899160"/>
              <a:gd name="connsiteX5" fmla="*/ 137160 w 1386840"/>
              <a:gd name="connsiteY5" fmla="*/ 624840 h 899160"/>
              <a:gd name="connsiteX6" fmla="*/ 160020 w 1386840"/>
              <a:gd name="connsiteY6" fmla="*/ 586740 h 899160"/>
              <a:gd name="connsiteX7" fmla="*/ 213360 w 1386840"/>
              <a:gd name="connsiteY7" fmla="*/ 518160 h 899160"/>
              <a:gd name="connsiteX8" fmla="*/ 327660 w 1386840"/>
              <a:gd name="connsiteY8" fmla="*/ 342900 h 899160"/>
              <a:gd name="connsiteX9" fmla="*/ 403860 w 1386840"/>
              <a:gd name="connsiteY9" fmla="*/ 259080 h 899160"/>
              <a:gd name="connsiteX10" fmla="*/ 487680 w 1386840"/>
              <a:gd name="connsiteY10" fmla="*/ 167640 h 899160"/>
              <a:gd name="connsiteX11" fmla="*/ 556260 w 1386840"/>
              <a:gd name="connsiteY11" fmla="*/ 106680 h 899160"/>
              <a:gd name="connsiteX12" fmla="*/ 571500 w 1386840"/>
              <a:gd name="connsiteY12" fmla="*/ 83820 h 899160"/>
              <a:gd name="connsiteX13" fmla="*/ 632460 w 1386840"/>
              <a:gd name="connsiteY13" fmla="*/ 45720 h 899160"/>
              <a:gd name="connsiteX14" fmla="*/ 662940 w 1386840"/>
              <a:gd name="connsiteY14" fmla="*/ 22860 h 899160"/>
              <a:gd name="connsiteX15" fmla="*/ 746760 w 1386840"/>
              <a:gd name="connsiteY15" fmla="*/ 0 h 899160"/>
              <a:gd name="connsiteX16" fmla="*/ 800100 w 1386840"/>
              <a:gd name="connsiteY16" fmla="*/ 7620 h 899160"/>
              <a:gd name="connsiteX17" fmla="*/ 891540 w 1386840"/>
              <a:gd name="connsiteY17" fmla="*/ 99060 h 899160"/>
              <a:gd name="connsiteX18" fmla="*/ 922020 w 1386840"/>
              <a:gd name="connsiteY18" fmla="*/ 152400 h 899160"/>
              <a:gd name="connsiteX19" fmla="*/ 937260 w 1386840"/>
              <a:gd name="connsiteY19" fmla="*/ 175260 h 899160"/>
              <a:gd name="connsiteX20" fmla="*/ 960120 w 1386840"/>
              <a:gd name="connsiteY20" fmla="*/ 213360 h 899160"/>
              <a:gd name="connsiteX21" fmla="*/ 1013460 w 1386840"/>
              <a:gd name="connsiteY21" fmla="*/ 289560 h 899160"/>
              <a:gd name="connsiteX22" fmla="*/ 1021080 w 1386840"/>
              <a:gd name="connsiteY22" fmla="*/ 312420 h 899160"/>
              <a:gd name="connsiteX23" fmla="*/ 1051560 w 1386840"/>
              <a:gd name="connsiteY23" fmla="*/ 373380 h 899160"/>
              <a:gd name="connsiteX24" fmla="*/ 1066800 w 1386840"/>
              <a:gd name="connsiteY24" fmla="*/ 434340 h 899160"/>
              <a:gd name="connsiteX25" fmla="*/ 1074420 w 1386840"/>
              <a:gd name="connsiteY25" fmla="*/ 457200 h 899160"/>
              <a:gd name="connsiteX26" fmla="*/ 1082040 w 1386840"/>
              <a:gd name="connsiteY26" fmla="*/ 495300 h 899160"/>
              <a:gd name="connsiteX27" fmla="*/ 1097280 w 1386840"/>
              <a:gd name="connsiteY27" fmla="*/ 541020 h 899160"/>
              <a:gd name="connsiteX28" fmla="*/ 1112520 w 1386840"/>
              <a:gd name="connsiteY28" fmla="*/ 609600 h 899160"/>
              <a:gd name="connsiteX29" fmla="*/ 1120140 w 1386840"/>
              <a:gd name="connsiteY29" fmla="*/ 632460 h 899160"/>
              <a:gd name="connsiteX30" fmla="*/ 1143000 w 1386840"/>
              <a:gd name="connsiteY30" fmla="*/ 647700 h 899160"/>
              <a:gd name="connsiteX31" fmla="*/ 1150620 w 1386840"/>
              <a:gd name="connsiteY31" fmla="*/ 685800 h 899160"/>
              <a:gd name="connsiteX32" fmla="*/ 1181100 w 1386840"/>
              <a:gd name="connsiteY32" fmla="*/ 731520 h 899160"/>
              <a:gd name="connsiteX33" fmla="*/ 1196340 w 1386840"/>
              <a:gd name="connsiteY33" fmla="*/ 754380 h 899160"/>
              <a:gd name="connsiteX34" fmla="*/ 1219200 w 1386840"/>
              <a:gd name="connsiteY34" fmla="*/ 777240 h 899160"/>
              <a:gd name="connsiteX35" fmla="*/ 1234440 w 1386840"/>
              <a:gd name="connsiteY35" fmla="*/ 800100 h 899160"/>
              <a:gd name="connsiteX36" fmla="*/ 1280160 w 1386840"/>
              <a:gd name="connsiteY36" fmla="*/ 830580 h 899160"/>
              <a:gd name="connsiteX37" fmla="*/ 1325880 w 1386840"/>
              <a:gd name="connsiteY37" fmla="*/ 853440 h 899160"/>
              <a:gd name="connsiteX38" fmla="*/ 1348740 w 1386840"/>
              <a:gd name="connsiteY38" fmla="*/ 876300 h 899160"/>
              <a:gd name="connsiteX39" fmla="*/ 1386840 w 1386840"/>
              <a:gd name="connsiteY39" fmla="*/ 899160 h 8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840" h="899160">
                <a:moveTo>
                  <a:pt x="0" y="868680"/>
                </a:moveTo>
                <a:cubicBezTo>
                  <a:pt x="5080" y="853440"/>
                  <a:pt x="8056" y="837328"/>
                  <a:pt x="15240" y="822960"/>
                </a:cubicBezTo>
                <a:cubicBezTo>
                  <a:pt x="23431" y="806577"/>
                  <a:pt x="35560" y="792480"/>
                  <a:pt x="45720" y="777240"/>
                </a:cubicBezTo>
                <a:lnTo>
                  <a:pt x="60960" y="754380"/>
                </a:lnTo>
                <a:cubicBezTo>
                  <a:pt x="66040" y="746760"/>
                  <a:pt x="71656" y="739471"/>
                  <a:pt x="76200" y="731520"/>
                </a:cubicBezTo>
                <a:cubicBezTo>
                  <a:pt x="96520" y="695960"/>
                  <a:pt x="116639" y="660285"/>
                  <a:pt x="137160" y="624840"/>
                </a:cubicBezTo>
                <a:cubicBezTo>
                  <a:pt x="144581" y="612023"/>
                  <a:pt x="150927" y="598431"/>
                  <a:pt x="160020" y="586740"/>
                </a:cubicBezTo>
                <a:cubicBezTo>
                  <a:pt x="177800" y="563880"/>
                  <a:pt x="197540" y="542418"/>
                  <a:pt x="213360" y="518160"/>
                </a:cubicBezTo>
                <a:cubicBezTo>
                  <a:pt x="251460" y="459740"/>
                  <a:pt x="280744" y="394508"/>
                  <a:pt x="327660" y="342900"/>
                </a:cubicBezTo>
                <a:cubicBezTo>
                  <a:pt x="353060" y="314960"/>
                  <a:pt x="378995" y="287497"/>
                  <a:pt x="403860" y="259080"/>
                </a:cubicBezTo>
                <a:cubicBezTo>
                  <a:pt x="461382" y="193341"/>
                  <a:pt x="405317" y="244855"/>
                  <a:pt x="487680" y="167640"/>
                </a:cubicBezTo>
                <a:cubicBezTo>
                  <a:pt x="509993" y="146721"/>
                  <a:pt x="534633" y="128307"/>
                  <a:pt x="556260" y="106680"/>
                </a:cubicBezTo>
                <a:cubicBezTo>
                  <a:pt x="562736" y="100204"/>
                  <a:pt x="565024" y="90296"/>
                  <a:pt x="571500" y="83820"/>
                </a:cubicBezTo>
                <a:cubicBezTo>
                  <a:pt x="602560" y="52760"/>
                  <a:pt x="600745" y="56292"/>
                  <a:pt x="632460" y="45720"/>
                </a:cubicBezTo>
                <a:cubicBezTo>
                  <a:pt x="642620" y="38100"/>
                  <a:pt x="651838" y="29028"/>
                  <a:pt x="662940" y="22860"/>
                </a:cubicBezTo>
                <a:cubicBezTo>
                  <a:pt x="694407" y="5378"/>
                  <a:pt x="711243" y="5919"/>
                  <a:pt x="746760" y="0"/>
                </a:cubicBezTo>
                <a:cubicBezTo>
                  <a:pt x="764540" y="2540"/>
                  <a:pt x="783337" y="1173"/>
                  <a:pt x="800100" y="7620"/>
                </a:cubicBezTo>
                <a:cubicBezTo>
                  <a:pt x="846194" y="25349"/>
                  <a:pt x="863619" y="60669"/>
                  <a:pt x="891540" y="99060"/>
                </a:cubicBezTo>
                <a:cubicBezTo>
                  <a:pt x="916293" y="133096"/>
                  <a:pt x="898700" y="111590"/>
                  <a:pt x="922020" y="152400"/>
                </a:cubicBezTo>
                <a:cubicBezTo>
                  <a:pt x="926564" y="160351"/>
                  <a:pt x="932406" y="167494"/>
                  <a:pt x="937260" y="175260"/>
                </a:cubicBezTo>
                <a:cubicBezTo>
                  <a:pt x="945110" y="187819"/>
                  <a:pt x="951905" y="201037"/>
                  <a:pt x="960120" y="213360"/>
                </a:cubicBezTo>
                <a:cubicBezTo>
                  <a:pt x="977318" y="239157"/>
                  <a:pt x="1013460" y="289560"/>
                  <a:pt x="1013460" y="289560"/>
                </a:cubicBezTo>
                <a:cubicBezTo>
                  <a:pt x="1016000" y="297180"/>
                  <a:pt x="1017756" y="305108"/>
                  <a:pt x="1021080" y="312420"/>
                </a:cubicBezTo>
                <a:cubicBezTo>
                  <a:pt x="1030481" y="333102"/>
                  <a:pt x="1043583" y="352108"/>
                  <a:pt x="1051560" y="373380"/>
                </a:cubicBezTo>
                <a:cubicBezTo>
                  <a:pt x="1058914" y="392992"/>
                  <a:pt x="1061289" y="414133"/>
                  <a:pt x="1066800" y="434340"/>
                </a:cubicBezTo>
                <a:cubicBezTo>
                  <a:pt x="1068913" y="442089"/>
                  <a:pt x="1072472" y="449408"/>
                  <a:pt x="1074420" y="457200"/>
                </a:cubicBezTo>
                <a:cubicBezTo>
                  <a:pt x="1077561" y="469765"/>
                  <a:pt x="1078632" y="482805"/>
                  <a:pt x="1082040" y="495300"/>
                </a:cubicBezTo>
                <a:cubicBezTo>
                  <a:pt x="1086267" y="510798"/>
                  <a:pt x="1094130" y="525268"/>
                  <a:pt x="1097280" y="541020"/>
                </a:cubicBezTo>
                <a:cubicBezTo>
                  <a:pt x="1102518" y="567209"/>
                  <a:pt x="1105346" y="584491"/>
                  <a:pt x="1112520" y="609600"/>
                </a:cubicBezTo>
                <a:cubicBezTo>
                  <a:pt x="1114727" y="617323"/>
                  <a:pt x="1115122" y="626188"/>
                  <a:pt x="1120140" y="632460"/>
                </a:cubicBezTo>
                <a:cubicBezTo>
                  <a:pt x="1125861" y="639611"/>
                  <a:pt x="1135380" y="642620"/>
                  <a:pt x="1143000" y="647700"/>
                </a:cubicBezTo>
                <a:cubicBezTo>
                  <a:pt x="1145540" y="660400"/>
                  <a:pt x="1145261" y="674009"/>
                  <a:pt x="1150620" y="685800"/>
                </a:cubicBezTo>
                <a:cubicBezTo>
                  <a:pt x="1158199" y="702474"/>
                  <a:pt x="1170940" y="716280"/>
                  <a:pt x="1181100" y="731520"/>
                </a:cubicBezTo>
                <a:cubicBezTo>
                  <a:pt x="1186180" y="739140"/>
                  <a:pt x="1189864" y="747904"/>
                  <a:pt x="1196340" y="754380"/>
                </a:cubicBezTo>
                <a:cubicBezTo>
                  <a:pt x="1203960" y="762000"/>
                  <a:pt x="1212301" y="768961"/>
                  <a:pt x="1219200" y="777240"/>
                </a:cubicBezTo>
                <a:cubicBezTo>
                  <a:pt x="1225063" y="784275"/>
                  <a:pt x="1227548" y="794069"/>
                  <a:pt x="1234440" y="800100"/>
                </a:cubicBezTo>
                <a:cubicBezTo>
                  <a:pt x="1248224" y="812161"/>
                  <a:pt x="1264920" y="820420"/>
                  <a:pt x="1280160" y="830580"/>
                </a:cubicBezTo>
                <a:cubicBezTo>
                  <a:pt x="1309703" y="850275"/>
                  <a:pt x="1294332" y="842924"/>
                  <a:pt x="1325880" y="853440"/>
                </a:cubicBezTo>
                <a:cubicBezTo>
                  <a:pt x="1333500" y="861060"/>
                  <a:pt x="1339774" y="870322"/>
                  <a:pt x="1348740" y="876300"/>
                </a:cubicBezTo>
                <a:cubicBezTo>
                  <a:pt x="1408091" y="915867"/>
                  <a:pt x="1339378" y="851698"/>
                  <a:pt x="1386840" y="89916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973705" y="4115801"/>
            <a:ext cx="998220" cy="617220"/>
          </a:xfrm>
          <a:custGeom>
            <a:avLst/>
            <a:gdLst>
              <a:gd name="connsiteX0" fmla="*/ 0 w 1386840"/>
              <a:gd name="connsiteY0" fmla="*/ 868680 h 899160"/>
              <a:gd name="connsiteX1" fmla="*/ 15240 w 1386840"/>
              <a:gd name="connsiteY1" fmla="*/ 822960 h 899160"/>
              <a:gd name="connsiteX2" fmla="*/ 45720 w 1386840"/>
              <a:gd name="connsiteY2" fmla="*/ 777240 h 899160"/>
              <a:gd name="connsiteX3" fmla="*/ 60960 w 1386840"/>
              <a:gd name="connsiteY3" fmla="*/ 754380 h 899160"/>
              <a:gd name="connsiteX4" fmla="*/ 76200 w 1386840"/>
              <a:gd name="connsiteY4" fmla="*/ 731520 h 899160"/>
              <a:gd name="connsiteX5" fmla="*/ 137160 w 1386840"/>
              <a:gd name="connsiteY5" fmla="*/ 624840 h 899160"/>
              <a:gd name="connsiteX6" fmla="*/ 160020 w 1386840"/>
              <a:gd name="connsiteY6" fmla="*/ 586740 h 899160"/>
              <a:gd name="connsiteX7" fmla="*/ 213360 w 1386840"/>
              <a:gd name="connsiteY7" fmla="*/ 518160 h 899160"/>
              <a:gd name="connsiteX8" fmla="*/ 327660 w 1386840"/>
              <a:gd name="connsiteY8" fmla="*/ 342900 h 899160"/>
              <a:gd name="connsiteX9" fmla="*/ 403860 w 1386840"/>
              <a:gd name="connsiteY9" fmla="*/ 259080 h 899160"/>
              <a:gd name="connsiteX10" fmla="*/ 487680 w 1386840"/>
              <a:gd name="connsiteY10" fmla="*/ 167640 h 899160"/>
              <a:gd name="connsiteX11" fmla="*/ 556260 w 1386840"/>
              <a:gd name="connsiteY11" fmla="*/ 106680 h 899160"/>
              <a:gd name="connsiteX12" fmla="*/ 571500 w 1386840"/>
              <a:gd name="connsiteY12" fmla="*/ 83820 h 899160"/>
              <a:gd name="connsiteX13" fmla="*/ 632460 w 1386840"/>
              <a:gd name="connsiteY13" fmla="*/ 45720 h 899160"/>
              <a:gd name="connsiteX14" fmla="*/ 662940 w 1386840"/>
              <a:gd name="connsiteY14" fmla="*/ 22860 h 899160"/>
              <a:gd name="connsiteX15" fmla="*/ 746760 w 1386840"/>
              <a:gd name="connsiteY15" fmla="*/ 0 h 899160"/>
              <a:gd name="connsiteX16" fmla="*/ 800100 w 1386840"/>
              <a:gd name="connsiteY16" fmla="*/ 7620 h 899160"/>
              <a:gd name="connsiteX17" fmla="*/ 891540 w 1386840"/>
              <a:gd name="connsiteY17" fmla="*/ 99060 h 899160"/>
              <a:gd name="connsiteX18" fmla="*/ 922020 w 1386840"/>
              <a:gd name="connsiteY18" fmla="*/ 152400 h 899160"/>
              <a:gd name="connsiteX19" fmla="*/ 937260 w 1386840"/>
              <a:gd name="connsiteY19" fmla="*/ 175260 h 899160"/>
              <a:gd name="connsiteX20" fmla="*/ 960120 w 1386840"/>
              <a:gd name="connsiteY20" fmla="*/ 213360 h 899160"/>
              <a:gd name="connsiteX21" fmla="*/ 1013460 w 1386840"/>
              <a:gd name="connsiteY21" fmla="*/ 289560 h 899160"/>
              <a:gd name="connsiteX22" fmla="*/ 1021080 w 1386840"/>
              <a:gd name="connsiteY22" fmla="*/ 312420 h 899160"/>
              <a:gd name="connsiteX23" fmla="*/ 1051560 w 1386840"/>
              <a:gd name="connsiteY23" fmla="*/ 373380 h 899160"/>
              <a:gd name="connsiteX24" fmla="*/ 1066800 w 1386840"/>
              <a:gd name="connsiteY24" fmla="*/ 434340 h 899160"/>
              <a:gd name="connsiteX25" fmla="*/ 1074420 w 1386840"/>
              <a:gd name="connsiteY25" fmla="*/ 457200 h 899160"/>
              <a:gd name="connsiteX26" fmla="*/ 1082040 w 1386840"/>
              <a:gd name="connsiteY26" fmla="*/ 495300 h 899160"/>
              <a:gd name="connsiteX27" fmla="*/ 1097280 w 1386840"/>
              <a:gd name="connsiteY27" fmla="*/ 541020 h 899160"/>
              <a:gd name="connsiteX28" fmla="*/ 1112520 w 1386840"/>
              <a:gd name="connsiteY28" fmla="*/ 609600 h 899160"/>
              <a:gd name="connsiteX29" fmla="*/ 1120140 w 1386840"/>
              <a:gd name="connsiteY29" fmla="*/ 632460 h 899160"/>
              <a:gd name="connsiteX30" fmla="*/ 1143000 w 1386840"/>
              <a:gd name="connsiteY30" fmla="*/ 647700 h 899160"/>
              <a:gd name="connsiteX31" fmla="*/ 1150620 w 1386840"/>
              <a:gd name="connsiteY31" fmla="*/ 685800 h 899160"/>
              <a:gd name="connsiteX32" fmla="*/ 1181100 w 1386840"/>
              <a:gd name="connsiteY32" fmla="*/ 731520 h 899160"/>
              <a:gd name="connsiteX33" fmla="*/ 1196340 w 1386840"/>
              <a:gd name="connsiteY33" fmla="*/ 754380 h 899160"/>
              <a:gd name="connsiteX34" fmla="*/ 1219200 w 1386840"/>
              <a:gd name="connsiteY34" fmla="*/ 777240 h 899160"/>
              <a:gd name="connsiteX35" fmla="*/ 1234440 w 1386840"/>
              <a:gd name="connsiteY35" fmla="*/ 800100 h 899160"/>
              <a:gd name="connsiteX36" fmla="*/ 1280160 w 1386840"/>
              <a:gd name="connsiteY36" fmla="*/ 830580 h 899160"/>
              <a:gd name="connsiteX37" fmla="*/ 1325880 w 1386840"/>
              <a:gd name="connsiteY37" fmla="*/ 853440 h 899160"/>
              <a:gd name="connsiteX38" fmla="*/ 1348740 w 1386840"/>
              <a:gd name="connsiteY38" fmla="*/ 876300 h 899160"/>
              <a:gd name="connsiteX39" fmla="*/ 1386840 w 1386840"/>
              <a:gd name="connsiteY39" fmla="*/ 899160 h 8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840" h="899160">
                <a:moveTo>
                  <a:pt x="0" y="868680"/>
                </a:moveTo>
                <a:cubicBezTo>
                  <a:pt x="5080" y="853440"/>
                  <a:pt x="8056" y="837328"/>
                  <a:pt x="15240" y="822960"/>
                </a:cubicBezTo>
                <a:cubicBezTo>
                  <a:pt x="23431" y="806577"/>
                  <a:pt x="35560" y="792480"/>
                  <a:pt x="45720" y="777240"/>
                </a:cubicBezTo>
                <a:lnTo>
                  <a:pt x="60960" y="754380"/>
                </a:lnTo>
                <a:cubicBezTo>
                  <a:pt x="66040" y="746760"/>
                  <a:pt x="71656" y="739471"/>
                  <a:pt x="76200" y="731520"/>
                </a:cubicBezTo>
                <a:cubicBezTo>
                  <a:pt x="96520" y="695960"/>
                  <a:pt x="116639" y="660285"/>
                  <a:pt x="137160" y="624840"/>
                </a:cubicBezTo>
                <a:cubicBezTo>
                  <a:pt x="144581" y="612023"/>
                  <a:pt x="150927" y="598431"/>
                  <a:pt x="160020" y="586740"/>
                </a:cubicBezTo>
                <a:cubicBezTo>
                  <a:pt x="177800" y="563880"/>
                  <a:pt x="197540" y="542418"/>
                  <a:pt x="213360" y="518160"/>
                </a:cubicBezTo>
                <a:cubicBezTo>
                  <a:pt x="251460" y="459740"/>
                  <a:pt x="280744" y="394508"/>
                  <a:pt x="327660" y="342900"/>
                </a:cubicBezTo>
                <a:cubicBezTo>
                  <a:pt x="353060" y="314960"/>
                  <a:pt x="378995" y="287497"/>
                  <a:pt x="403860" y="259080"/>
                </a:cubicBezTo>
                <a:cubicBezTo>
                  <a:pt x="461382" y="193341"/>
                  <a:pt x="405317" y="244855"/>
                  <a:pt x="487680" y="167640"/>
                </a:cubicBezTo>
                <a:cubicBezTo>
                  <a:pt x="509993" y="146721"/>
                  <a:pt x="534633" y="128307"/>
                  <a:pt x="556260" y="106680"/>
                </a:cubicBezTo>
                <a:cubicBezTo>
                  <a:pt x="562736" y="100204"/>
                  <a:pt x="565024" y="90296"/>
                  <a:pt x="571500" y="83820"/>
                </a:cubicBezTo>
                <a:cubicBezTo>
                  <a:pt x="602560" y="52760"/>
                  <a:pt x="600745" y="56292"/>
                  <a:pt x="632460" y="45720"/>
                </a:cubicBezTo>
                <a:cubicBezTo>
                  <a:pt x="642620" y="38100"/>
                  <a:pt x="651838" y="29028"/>
                  <a:pt x="662940" y="22860"/>
                </a:cubicBezTo>
                <a:cubicBezTo>
                  <a:pt x="694407" y="5378"/>
                  <a:pt x="711243" y="5919"/>
                  <a:pt x="746760" y="0"/>
                </a:cubicBezTo>
                <a:cubicBezTo>
                  <a:pt x="764540" y="2540"/>
                  <a:pt x="783337" y="1173"/>
                  <a:pt x="800100" y="7620"/>
                </a:cubicBezTo>
                <a:cubicBezTo>
                  <a:pt x="846194" y="25349"/>
                  <a:pt x="863619" y="60669"/>
                  <a:pt x="891540" y="99060"/>
                </a:cubicBezTo>
                <a:cubicBezTo>
                  <a:pt x="916293" y="133096"/>
                  <a:pt x="898700" y="111590"/>
                  <a:pt x="922020" y="152400"/>
                </a:cubicBezTo>
                <a:cubicBezTo>
                  <a:pt x="926564" y="160351"/>
                  <a:pt x="932406" y="167494"/>
                  <a:pt x="937260" y="175260"/>
                </a:cubicBezTo>
                <a:cubicBezTo>
                  <a:pt x="945110" y="187819"/>
                  <a:pt x="951905" y="201037"/>
                  <a:pt x="960120" y="213360"/>
                </a:cubicBezTo>
                <a:cubicBezTo>
                  <a:pt x="977318" y="239157"/>
                  <a:pt x="1013460" y="289560"/>
                  <a:pt x="1013460" y="289560"/>
                </a:cubicBezTo>
                <a:cubicBezTo>
                  <a:pt x="1016000" y="297180"/>
                  <a:pt x="1017756" y="305108"/>
                  <a:pt x="1021080" y="312420"/>
                </a:cubicBezTo>
                <a:cubicBezTo>
                  <a:pt x="1030481" y="333102"/>
                  <a:pt x="1043583" y="352108"/>
                  <a:pt x="1051560" y="373380"/>
                </a:cubicBezTo>
                <a:cubicBezTo>
                  <a:pt x="1058914" y="392992"/>
                  <a:pt x="1061289" y="414133"/>
                  <a:pt x="1066800" y="434340"/>
                </a:cubicBezTo>
                <a:cubicBezTo>
                  <a:pt x="1068913" y="442089"/>
                  <a:pt x="1072472" y="449408"/>
                  <a:pt x="1074420" y="457200"/>
                </a:cubicBezTo>
                <a:cubicBezTo>
                  <a:pt x="1077561" y="469765"/>
                  <a:pt x="1078632" y="482805"/>
                  <a:pt x="1082040" y="495300"/>
                </a:cubicBezTo>
                <a:cubicBezTo>
                  <a:pt x="1086267" y="510798"/>
                  <a:pt x="1094130" y="525268"/>
                  <a:pt x="1097280" y="541020"/>
                </a:cubicBezTo>
                <a:cubicBezTo>
                  <a:pt x="1102518" y="567209"/>
                  <a:pt x="1105346" y="584491"/>
                  <a:pt x="1112520" y="609600"/>
                </a:cubicBezTo>
                <a:cubicBezTo>
                  <a:pt x="1114727" y="617323"/>
                  <a:pt x="1115122" y="626188"/>
                  <a:pt x="1120140" y="632460"/>
                </a:cubicBezTo>
                <a:cubicBezTo>
                  <a:pt x="1125861" y="639611"/>
                  <a:pt x="1135380" y="642620"/>
                  <a:pt x="1143000" y="647700"/>
                </a:cubicBezTo>
                <a:cubicBezTo>
                  <a:pt x="1145540" y="660400"/>
                  <a:pt x="1145261" y="674009"/>
                  <a:pt x="1150620" y="685800"/>
                </a:cubicBezTo>
                <a:cubicBezTo>
                  <a:pt x="1158199" y="702474"/>
                  <a:pt x="1170940" y="716280"/>
                  <a:pt x="1181100" y="731520"/>
                </a:cubicBezTo>
                <a:cubicBezTo>
                  <a:pt x="1186180" y="739140"/>
                  <a:pt x="1189864" y="747904"/>
                  <a:pt x="1196340" y="754380"/>
                </a:cubicBezTo>
                <a:cubicBezTo>
                  <a:pt x="1203960" y="762000"/>
                  <a:pt x="1212301" y="768961"/>
                  <a:pt x="1219200" y="777240"/>
                </a:cubicBezTo>
                <a:cubicBezTo>
                  <a:pt x="1225063" y="784275"/>
                  <a:pt x="1227548" y="794069"/>
                  <a:pt x="1234440" y="800100"/>
                </a:cubicBezTo>
                <a:cubicBezTo>
                  <a:pt x="1248224" y="812161"/>
                  <a:pt x="1264920" y="820420"/>
                  <a:pt x="1280160" y="830580"/>
                </a:cubicBezTo>
                <a:cubicBezTo>
                  <a:pt x="1309703" y="850275"/>
                  <a:pt x="1294332" y="842924"/>
                  <a:pt x="1325880" y="853440"/>
                </a:cubicBezTo>
                <a:cubicBezTo>
                  <a:pt x="1333500" y="861060"/>
                  <a:pt x="1339774" y="870322"/>
                  <a:pt x="1348740" y="876300"/>
                </a:cubicBezTo>
                <a:cubicBezTo>
                  <a:pt x="1408091" y="915867"/>
                  <a:pt x="1339378" y="851698"/>
                  <a:pt x="1386840" y="89916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50900" y="3431510"/>
                <a:ext cx="656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0" y="3431510"/>
                <a:ext cx="6565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2243955" y="4802346"/>
                <a:ext cx="46128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955" y="4802346"/>
                <a:ext cx="461280" cy="390748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978130" y="442579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130" y="4425799"/>
                <a:ext cx="3345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179195" y="45696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195" y="4569698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1975485" y="4754364"/>
            <a:ext cx="95345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339705" y="3901827"/>
                <a:ext cx="2614883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705" y="3901827"/>
                <a:ext cx="2614883" cy="490199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954588" y="3364934"/>
            <a:ext cx="15563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Periodic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Basic Trigonometric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1585912"/>
                <a:ext cx="1937518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𝑛𝑡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85912"/>
                <a:ext cx="1937518" cy="6647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38550" y="1585912"/>
                <a:ext cx="1900649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𝑛𝑡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50" y="1585912"/>
                <a:ext cx="1900649" cy="6647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3875" y="3081417"/>
                <a:ext cx="5305107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𝑚𝑡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3081417"/>
                <a:ext cx="5305107" cy="576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3875" y="4200216"/>
                <a:ext cx="5231369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𝑚𝑡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4200216"/>
                <a:ext cx="5231369" cy="576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0745" y="5319015"/>
                <a:ext cx="5194499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𝑚𝑡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45" y="5319015"/>
                <a:ext cx="5194499" cy="5761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73531" y="2394882"/>
                <a:ext cx="3924664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𝑚𝑡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e>
                              </m:func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531" y="2394882"/>
                <a:ext cx="3924664" cy="686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73531" y="3801772"/>
                <a:ext cx="386605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𝑚𝑡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e>
                              </m:func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531" y="3801772"/>
                <a:ext cx="3866058" cy="6865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73531" y="5179628"/>
                <a:ext cx="3887796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𝑚𝑡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e>
                              </m:func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0 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531" y="5179628"/>
                <a:ext cx="3887796" cy="6865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378130" y="1458461"/>
            <a:ext cx="5263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Orthogonality of trigonometric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1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Fourier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2537" y="1556459"/>
                <a:ext cx="6184706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537" y="1556459"/>
                <a:ext cx="6184706" cy="1007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8584" y="3401503"/>
                <a:ext cx="2793393" cy="927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84" y="3401503"/>
                <a:ext cx="2793393" cy="927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48584" y="4436054"/>
                <a:ext cx="4557338" cy="1390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84" y="4436054"/>
                <a:ext cx="4557338" cy="1390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569613" y="4819356"/>
                <a:ext cx="4719433" cy="1019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613" y="4819356"/>
                <a:ext cx="4719433" cy="10194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5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Derivation of the Fourier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2537" y="1349375"/>
                <a:ext cx="6184706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537" y="1349375"/>
                <a:ext cx="6184706" cy="1007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1334" y="2898716"/>
                <a:ext cx="7990585" cy="671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𝑛𝑡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𝑛𝑡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6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34" y="2898716"/>
                <a:ext cx="7990585" cy="67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4422925" y="2924374"/>
            <a:ext cx="3911450" cy="5684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334375" y="289871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75" y="2898716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1334" y="3543213"/>
                <a:ext cx="11897552" cy="2014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𝑚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d>
                            <m:d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cos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𝑛𝑡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sin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𝑛𝑡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𝑚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600" dirty="0" smtClean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     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sin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𝑛𝑡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d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𝑚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𝑛𝑡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𝑚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𝑑𝑡</m:t>
                              </m:r>
                            </m:e>
                          </m:func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𝑚𝑡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𝑚𝑡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𝑑𝑡</m:t>
                              </m:r>
                            </m:e>
                          </m:func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6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34" y="3543213"/>
                <a:ext cx="11897552" cy="20140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1511838" y="4972734"/>
            <a:ext cx="3314700" cy="5999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643635" y="460340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35" y="4603402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11663" y="5846497"/>
                <a:ext cx="3208891" cy="710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𝑚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63" y="5846497"/>
                <a:ext cx="3208891" cy="7104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/>
          <p:cNvSpPr/>
          <p:nvPr/>
        </p:nvSpPr>
        <p:spPr>
          <a:xfrm>
            <a:off x="2028825" y="2898716"/>
            <a:ext cx="1457325" cy="75888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76275" y="3859325"/>
            <a:ext cx="2476500" cy="75888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76274" y="5832391"/>
            <a:ext cx="2644279" cy="75888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044357" y="5794390"/>
                <a:ext cx="824713" cy="796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357" y="5794390"/>
                <a:ext cx="824713" cy="796885"/>
              </a:xfrm>
              <a:prstGeom prst="rect">
                <a:avLst/>
              </a:prstGeom>
              <a:blipFill>
                <a:blip r:embed="rId9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4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13243</TotalTime>
  <Words>838</Words>
  <Application>Microsoft Office PowerPoint</Application>
  <PresentationFormat>Widescreen</PresentationFormat>
  <Paragraphs>234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Georgia</vt:lpstr>
      <vt:lpstr>Impact</vt:lpstr>
      <vt:lpstr>Wingdings</vt:lpstr>
      <vt:lpstr>Uwaterloo_Theme</vt:lpstr>
      <vt:lpstr>Uwaterloo</vt:lpstr>
      <vt:lpstr>Signal Processing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389</cp:revision>
  <dcterms:created xsi:type="dcterms:W3CDTF">2018-10-10T19:11:49Z</dcterms:created>
  <dcterms:modified xsi:type="dcterms:W3CDTF">2019-12-30T15:15:53Z</dcterms:modified>
</cp:coreProperties>
</file>