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8"/>
  </p:notesMasterIdLst>
  <p:sldIdLst>
    <p:sldId id="256" r:id="rId3"/>
    <p:sldId id="349" r:id="rId4"/>
    <p:sldId id="300" r:id="rId5"/>
    <p:sldId id="303" r:id="rId6"/>
    <p:sldId id="350" r:id="rId7"/>
    <p:sldId id="302" r:id="rId8"/>
    <p:sldId id="351" r:id="rId9"/>
    <p:sldId id="304" r:id="rId10"/>
    <p:sldId id="306" r:id="rId11"/>
    <p:sldId id="352" r:id="rId12"/>
    <p:sldId id="308" r:id="rId13"/>
    <p:sldId id="307" r:id="rId14"/>
    <p:sldId id="305" r:id="rId15"/>
    <p:sldId id="309" r:id="rId16"/>
    <p:sldId id="317" r:id="rId17"/>
    <p:sldId id="353" r:id="rId18"/>
    <p:sldId id="310" r:id="rId19"/>
    <p:sldId id="311" r:id="rId20"/>
    <p:sldId id="354" r:id="rId21"/>
    <p:sldId id="318" r:id="rId22"/>
    <p:sldId id="355" r:id="rId23"/>
    <p:sldId id="319" r:id="rId24"/>
    <p:sldId id="312" r:id="rId25"/>
    <p:sldId id="356" r:id="rId26"/>
    <p:sldId id="31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6" autoAdjust="0"/>
    <p:restoredTop sz="75434" autoAdjust="0"/>
  </p:normalViewPr>
  <p:slideViewPr>
    <p:cSldViewPr snapToGrid="0">
      <p:cViewPr>
        <p:scale>
          <a:sx n="100" d="100"/>
          <a:sy n="100" d="100"/>
        </p:scale>
        <p:origin x="2856" y="606"/>
      </p:cViewPr>
      <p:guideLst>
        <p:guide orient="horz" pos="2304"/>
        <p:guide pos="3816"/>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3</a:t>
            </a:fld>
            <a:endParaRPr lang="en-US"/>
          </a:p>
        </p:txBody>
      </p:sp>
    </p:spTree>
    <p:extLst>
      <p:ext uri="{BB962C8B-B14F-4D97-AF65-F5344CB8AC3E}">
        <p14:creationId xmlns:p14="http://schemas.microsoft.com/office/powerpoint/2010/main" val="17228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 x(</a:t>
            </a:r>
            <a:r>
              <a:rPr lang="en-US" dirty="0" err="1" smtClean="0"/>
              <a:t>A+a</a:t>
            </a:r>
            <a:r>
              <a:rPr lang="en-US" dirty="0" smtClean="0"/>
              <a:t>)del(A)</a:t>
            </a:r>
            <a:r>
              <a:rPr lang="en-US" dirty="0" err="1" smtClean="0"/>
              <a:t>dA</a:t>
            </a:r>
            <a:r>
              <a:rPr lang="en-US" dirty="0" smtClean="0"/>
              <a:t>)</a:t>
            </a:r>
            <a:r>
              <a:rPr lang="en-US" baseline="0" dirty="0" smtClean="0"/>
              <a:t> =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9</a:t>
            </a:fld>
            <a:endParaRPr lang="en-US"/>
          </a:p>
        </p:txBody>
      </p:sp>
    </p:spTree>
    <p:extLst>
      <p:ext uri="{BB962C8B-B14F-4D97-AF65-F5344CB8AC3E}">
        <p14:creationId xmlns:p14="http://schemas.microsoft.com/office/powerpoint/2010/main" val="415493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is larger in</a:t>
            </a:r>
            <a:r>
              <a:rPr lang="en-US" baseline="0" dirty="0" smtClean="0"/>
              <a:t> time, the enveloped in frequency become more narrower and the one in time become wider.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23</a:t>
            </a:fld>
            <a:endParaRPr lang="en-US"/>
          </a:p>
        </p:txBody>
      </p:sp>
    </p:spTree>
    <p:extLst>
      <p:ext uri="{BB962C8B-B14F-4D97-AF65-F5344CB8AC3E}">
        <p14:creationId xmlns:p14="http://schemas.microsoft.com/office/powerpoint/2010/main" val="376022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the </a:t>
            </a:r>
            <a:r>
              <a:rPr lang="en-US" smtClean="0"/>
              <a:t>slide for “Example</a:t>
            </a:r>
            <a:r>
              <a:rPr lang="en-US" dirty="0" smtClean="0"/>
              <a:t>: </a:t>
            </a:r>
            <a:r>
              <a:rPr lang="en-US" smtClean="0"/>
              <a:t>Sine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25</a:t>
            </a:fld>
            <a:endParaRPr lang="en-US"/>
          </a:p>
        </p:txBody>
      </p:sp>
    </p:spTree>
    <p:extLst>
      <p:ext uri="{BB962C8B-B14F-4D97-AF65-F5344CB8AC3E}">
        <p14:creationId xmlns:p14="http://schemas.microsoft.com/office/powerpoint/2010/main" val="3777101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12/30/2019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1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4.emf"/><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1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62.png"/><Relationship Id="rId7" Type="http://schemas.openxmlformats.org/officeDocument/2006/relationships/image" Target="../media/image119.png"/><Relationship Id="rId12" Type="http://schemas.openxmlformats.org/officeDocument/2006/relationships/image" Target="../media/image125.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4.png"/><Relationship Id="rId5" Type="http://schemas.openxmlformats.org/officeDocument/2006/relationships/image" Target="../media/image120.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1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1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136.png"/><Relationship Id="rId4" Type="http://schemas.openxmlformats.org/officeDocument/2006/relationships/image" Target="../media/image135.png"/></Relationships>
</file>

<file path=ppt/slides/_rels/slide2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138.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3.emf"/><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en.wikipedia.org/wiki/Fourier_transfor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39.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37.png"/><Relationship Id="rId5" Type="http://schemas.openxmlformats.org/officeDocument/2006/relationships/image" Target="../media/image35.png"/><Relationship Id="rId10" Type="http://schemas.openxmlformats.org/officeDocument/2006/relationships/image" Target="../media/image36.png"/><Relationship Id="rId4" Type="http://schemas.openxmlformats.org/officeDocument/2006/relationships/image" Target="../media/image79.png"/><Relationship Id="rId9" Type="http://schemas.openxmlformats.org/officeDocument/2006/relationships/image" Target="../media/image84.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414540"/>
          </a:xfrm>
        </p:spPr>
        <p:txBody>
          <a:bodyPr/>
          <a:lstStyle/>
          <a:p>
            <a:r>
              <a:rPr lang="en-US" dirty="0" smtClean="0"/>
              <a:t>Signal Processing II</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7"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8"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2019-12-24</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Proof: </a:t>
            </a:r>
            <a:r>
              <a:rPr lang="en-US" dirty="0"/>
              <a:t>Dirac Delta </a:t>
            </a:r>
            <a:r>
              <a:rPr lang="en-US" dirty="0" smtClean="0"/>
              <a:t>Function</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241300" y="922341"/>
                <a:ext cx="10825846" cy="5659434"/>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nary>
                        <m:naryPr>
                          <m:ctrlPr>
                            <a:rPr lang="en-US" sz="2800" i="1" smtClean="0">
                              <a:latin typeface="Cambria Math" panose="02040503050406030204" pitchFamily="18" charset="0"/>
                              <a:ea typeface="Cambria Math" panose="02040503050406030204" pitchFamily="18" charset="0"/>
                              <a:cs typeface="Arial" pitchFamily="34" charset="0"/>
                            </a:rPr>
                          </m:ctrlPr>
                        </m:naryPr>
                        <m:sub>
                          <m:r>
                            <m:rPr>
                              <m:brk m:alnAt="23"/>
                            </m:rP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m:rPr>
                              <m:brk m:alnAt="23"/>
                            </m:rPr>
                            <a:rPr lang="en-US" sz="2800" i="1">
                              <a:latin typeface="Cambria Math" panose="02040503050406030204" pitchFamily="18" charset="0"/>
                              <a:ea typeface="Cambria Math" panose="02040503050406030204" pitchFamily="18" charset="0"/>
                              <a:cs typeface="Arial" pitchFamily="34" charset="0"/>
                            </a:rPr>
                            <m:t>∞</m:t>
                          </m:r>
                        </m:sup>
                        <m:e>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𝑖</m:t>
                              </m:r>
                              <m:r>
                                <a:rPr lang="en-US" sz="2800" b="0" i="1" smtClean="0">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ea typeface="Cambria Math" panose="02040503050406030204" pitchFamily="18" charset="0"/>
                                  <a:cs typeface="Arial" pitchFamily="34" charset="0"/>
                                </a:rPr>
                                <m:t>𝑎𝑡</m:t>
                              </m:r>
                            </m:sup>
                          </m:sSup>
                          <m:r>
                            <a:rPr lang="en-US" sz="2800" b="0" i="1" smtClean="0">
                              <a:latin typeface="Cambria Math" panose="02040503050406030204" pitchFamily="18" charset="0"/>
                              <a:ea typeface="Cambria Math" panose="02040503050406030204" pitchFamily="18" charset="0"/>
                              <a:cs typeface="Arial" pitchFamily="34" charset="0"/>
                            </a:rPr>
                            <m:t>𝑑𝑡</m:t>
                          </m:r>
                        </m:e>
                      </m:nary>
                      <m:r>
                        <a:rPr lang="en-US" sz="2800" b="0" i="1" smtClean="0">
                          <a:latin typeface="Cambria Math" panose="02040503050406030204" pitchFamily="18" charset="0"/>
                          <a:ea typeface="Cambria Math" panose="02040503050406030204" pitchFamily="18" charset="0"/>
                          <a:cs typeface="Arial" pitchFamily="34" charset="0"/>
                        </a:rPr>
                        <m:t>=</m:t>
                      </m:r>
                      <m:func>
                        <m:funcPr>
                          <m:ctrlPr>
                            <a:rPr lang="en-US" sz="2800" i="1">
                              <a:latin typeface="Cambria Math" panose="02040503050406030204" pitchFamily="18" charset="0"/>
                              <a:cs typeface="Arial" pitchFamily="34" charset="0"/>
                            </a:rPr>
                          </m:ctrlPr>
                        </m:funcPr>
                        <m:fName>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b="0" i="1" smtClean="0">
                                  <a:latin typeface="Cambria Math" panose="02040503050406030204" pitchFamily="18" charset="0"/>
                                  <a:ea typeface="Cambria Math" panose="02040503050406030204" pitchFamily="18" charset="0"/>
                                  <a:cs typeface="Arial" pitchFamily="34" charset="0"/>
                                </a:rPr>
                                <m:t>𝑀</m:t>
                              </m:r>
                              <m:r>
                                <a:rPr lang="en-US" sz="2800" i="1">
                                  <a:latin typeface="Cambria Math" panose="02040503050406030204" pitchFamily="18" charset="0"/>
                                  <a:cs typeface="Arial" pitchFamily="34" charset="0"/>
                                </a:rPr>
                                <m:t>→∞</m:t>
                              </m:r>
                            </m:lim>
                          </m:limLow>
                        </m:fName>
                        <m:e>
                          <m:d>
                            <m:dPr>
                              <m:ctrlPr>
                                <a:rPr lang="en-US" sz="2800" i="1">
                                  <a:latin typeface="Cambria Math" panose="02040503050406030204" pitchFamily="18" charset="0"/>
                                  <a:cs typeface="Arial" pitchFamily="34" charset="0"/>
                                </a:rPr>
                              </m:ctrlPr>
                            </m:dPr>
                            <m:e>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𝑀</m:t>
                                  </m:r>
                                </m:sub>
                                <m:sup>
                                  <m:r>
                                    <a:rPr lang="en-US" sz="2800" b="0" i="1" smtClean="0">
                                      <a:latin typeface="Cambria Math" panose="02040503050406030204" pitchFamily="18" charset="0"/>
                                      <a:cs typeface="Arial" pitchFamily="34" charset="0"/>
                                    </a:rPr>
                                    <m:t>𝑀</m:t>
                                  </m:r>
                                </m:sup>
                                <m:e>
                                  <m:d>
                                    <m:dPr>
                                      <m:ctrlPr>
                                        <a:rPr lang="en-US" sz="2800" b="0" i="1" smtClean="0">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𝑐𝑜𝑠</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𝑎𝑡</m:t>
                                      </m:r>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𝑖</m:t>
                                      </m:r>
                                      <m:r>
                                        <a:rPr lang="en-US" sz="2800" b="0" i="1" smtClean="0">
                                          <a:latin typeface="Cambria Math" panose="02040503050406030204" pitchFamily="18" charset="0"/>
                                          <a:ea typeface="Cambria Math" panose="02040503050406030204" pitchFamily="18" charset="0"/>
                                          <a:cs typeface="Arial" pitchFamily="34" charset="0"/>
                                        </a:rPr>
                                        <m:t> </m:t>
                                      </m:r>
                                      <m:r>
                                        <a:rPr lang="en-US" sz="2800" b="0" i="1" smtClean="0">
                                          <a:latin typeface="Cambria Math" panose="02040503050406030204" pitchFamily="18" charset="0"/>
                                          <a:ea typeface="Cambria Math" panose="02040503050406030204" pitchFamily="18" charset="0"/>
                                          <a:cs typeface="Arial" pitchFamily="34" charset="0"/>
                                        </a:rPr>
                                        <m:t>𝑠𝑖𝑛</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𝑎𝑡</m:t>
                                      </m:r>
                                    </m:e>
                                  </m:d>
                                  <m:r>
                                    <a:rPr lang="en-US" sz="2800" b="0" i="1" smtClean="0">
                                      <a:latin typeface="Cambria Math" panose="02040503050406030204" pitchFamily="18" charset="0"/>
                                      <a:ea typeface="Cambria Math" panose="02040503050406030204" pitchFamily="18" charset="0"/>
                                      <a:cs typeface="Arial" pitchFamily="34" charset="0"/>
                                    </a:rPr>
                                    <m:t>𝑑𝑡</m:t>
                                  </m:r>
                                </m:e>
                              </m:nary>
                            </m:e>
                          </m:d>
                        </m:e>
                      </m:func>
                    </m:oMath>
                  </m:oMathPara>
                </a14:m>
                <a:endParaRPr lang="en-US" sz="2800" dirty="0" smtClean="0"/>
              </a:p>
              <a:p>
                <a:pPr>
                  <a:lnSpc>
                    <a:spcPct val="150000"/>
                  </a:lnSpc>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m:t>
                      </m:r>
                      <m:func>
                        <m:funcPr>
                          <m:ctrlPr>
                            <a:rPr lang="en-US" sz="2800" i="1">
                              <a:latin typeface="Cambria Math" panose="02040503050406030204" pitchFamily="18" charset="0"/>
                              <a:cs typeface="Arial" pitchFamily="34" charset="0"/>
                            </a:rPr>
                          </m:ctrlPr>
                        </m:funcPr>
                        <m:fName>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𝑀</m:t>
                              </m:r>
                              <m:r>
                                <a:rPr lang="en-US" sz="2800" i="1">
                                  <a:latin typeface="Cambria Math" panose="02040503050406030204" pitchFamily="18" charset="0"/>
                                  <a:cs typeface="Arial" pitchFamily="34" charset="0"/>
                                </a:rPr>
                                <m:t>→∞</m:t>
                              </m:r>
                            </m:lim>
                          </m:limLow>
                        </m:fName>
                        <m:e>
                          <m:d>
                            <m:dPr>
                              <m:ctrlPr>
                                <a:rPr lang="en-US" sz="2800" i="1">
                                  <a:latin typeface="Cambria Math" panose="02040503050406030204" pitchFamily="18" charset="0"/>
                                  <a:cs typeface="Arial" pitchFamily="34" charset="0"/>
                                </a:rPr>
                              </m:ctrlPr>
                            </m:dPr>
                            <m:e>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𝑀</m:t>
                                  </m:r>
                                </m:sub>
                                <m:sup>
                                  <m:r>
                                    <a:rPr lang="en-US" sz="2800" i="1">
                                      <a:latin typeface="Cambria Math" panose="02040503050406030204" pitchFamily="18" charset="0"/>
                                      <a:cs typeface="Arial" pitchFamily="34" charset="0"/>
                                    </a:rPr>
                                    <m:t>𝑀</m:t>
                                  </m:r>
                                </m:sup>
                                <m:e>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𝑐𝑜𝑠</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𝑎𝑡</m:t>
                                      </m:r>
                                    </m:e>
                                  </m:d>
                                  <m:r>
                                    <a:rPr lang="en-US" sz="2800" i="1">
                                      <a:latin typeface="Cambria Math" panose="02040503050406030204" pitchFamily="18" charset="0"/>
                                      <a:ea typeface="Cambria Math" panose="02040503050406030204" pitchFamily="18" charset="0"/>
                                      <a:cs typeface="Arial" pitchFamily="34" charset="0"/>
                                    </a:rPr>
                                    <m:t>𝑑𝑡</m:t>
                                  </m:r>
                                </m:e>
                              </m:nary>
                            </m:e>
                          </m:d>
                        </m:e>
                      </m:func>
                      <m:r>
                        <a:rPr lang="en-US" sz="2800" b="0" i="1" smtClean="0">
                          <a:latin typeface="Cambria Math" panose="02040503050406030204" pitchFamily="18" charset="0"/>
                          <a:ea typeface="Cambria Math" panose="02040503050406030204" pitchFamily="18" charset="0"/>
                          <a:cs typeface="Arial" pitchFamily="34" charset="0"/>
                        </a:rPr>
                        <m:t>=</m:t>
                      </m:r>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𝑀</m:t>
                          </m:r>
                          <m:r>
                            <a:rPr lang="en-US" sz="2800" i="1">
                              <a:latin typeface="Cambria Math" panose="02040503050406030204" pitchFamily="18" charset="0"/>
                              <a:cs typeface="Arial" pitchFamily="34" charset="0"/>
                            </a:rPr>
                            <m:t>→∞</m:t>
                          </m:r>
                        </m:lim>
                      </m:limLow>
                      <m:sSubSup>
                        <m:sSubSupPr>
                          <m:ctrlPr>
                            <a:rPr lang="en-US" sz="2800" i="1" smtClean="0">
                              <a:latin typeface="Cambria Math" panose="02040503050406030204" pitchFamily="18" charset="0"/>
                              <a:cs typeface="Arial" pitchFamily="34" charset="0"/>
                            </a:rPr>
                          </m:ctrlPr>
                        </m:sSubSupPr>
                        <m:e>
                          <m:d>
                            <m:dPr>
                              <m:begChr m:val=""/>
                              <m:endChr m:val="|"/>
                              <m:ctrlPr>
                                <a:rPr lang="en-US" sz="2800" i="1" smtClean="0">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2</m:t>
                              </m:r>
                              <m:f>
                                <m:fPr>
                                  <m:ctrlPr>
                                    <a:rPr lang="en-US" sz="2800" i="1">
                                      <a:latin typeface="Cambria Math" panose="02040503050406030204" pitchFamily="18" charset="0"/>
                                      <a:cs typeface="Arial" pitchFamily="34" charset="0"/>
                                    </a:rPr>
                                  </m:ctrlPr>
                                </m:fPr>
                                <m:num>
                                  <m:r>
                                    <a:rPr lang="en-US" sz="2800" i="1">
                                      <a:latin typeface="Cambria Math" panose="02040503050406030204" pitchFamily="18" charset="0"/>
                                      <a:ea typeface="Cambria Math" panose="02040503050406030204" pitchFamily="18" charset="0"/>
                                      <a:cs typeface="Arial" pitchFamily="34" charset="0"/>
                                    </a:rPr>
                                    <m:t>𝑠𝑖𝑛</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𝑎𝑡</m:t>
                                  </m:r>
                                </m:num>
                                <m:den>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m:t>
                                  </m:r>
                                </m:den>
                              </m:f>
                            </m:e>
                          </m:d>
                        </m:e>
                        <m:sub>
                          <m:r>
                            <a:rPr lang="en-US" sz="2800" b="0" i="1" smtClean="0">
                              <a:latin typeface="Cambria Math" panose="02040503050406030204" pitchFamily="18" charset="0"/>
                              <a:cs typeface="Arial" pitchFamily="34" charset="0"/>
                            </a:rPr>
                            <m:t>0</m:t>
                          </m:r>
                        </m:sub>
                        <m:sup>
                          <m:r>
                            <a:rPr lang="en-US" sz="2800" b="0" i="1" smtClean="0">
                              <a:latin typeface="Cambria Math" panose="02040503050406030204" pitchFamily="18" charset="0"/>
                              <a:cs typeface="Arial" pitchFamily="34" charset="0"/>
                            </a:rPr>
                            <m:t>𝑀</m:t>
                          </m:r>
                        </m:sup>
                      </m:sSubSup>
                    </m:oMath>
                  </m:oMathPara>
                </a14:m>
                <a:endParaRPr lang="en-US" sz="2800" dirty="0" smtClean="0"/>
              </a:p>
              <a:p>
                <a:pPr>
                  <a:lnSpc>
                    <a:spcPct val="150000"/>
                  </a:lnSpc>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m:t>
                      </m:r>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𝑀</m:t>
                          </m:r>
                          <m:r>
                            <a:rPr lang="en-US" sz="2800" i="1">
                              <a:latin typeface="Cambria Math" panose="02040503050406030204" pitchFamily="18" charset="0"/>
                              <a:cs typeface="Arial" pitchFamily="34" charset="0"/>
                            </a:rPr>
                            <m:t>→∞</m:t>
                          </m:r>
                        </m:lim>
                      </m:limLow>
                      <m:r>
                        <a:rPr lang="en-US" sz="2800" i="1">
                          <a:latin typeface="Cambria Math" panose="02040503050406030204" pitchFamily="18" charset="0"/>
                          <a:cs typeface="Arial" pitchFamily="34" charset="0"/>
                        </a:rPr>
                        <m:t>2</m:t>
                      </m:r>
                      <m:r>
                        <a:rPr lang="en-US" sz="2800" i="1">
                          <a:latin typeface="Cambria Math" panose="02040503050406030204" pitchFamily="18" charset="0"/>
                          <a:cs typeface="Arial" pitchFamily="34" charset="0"/>
                        </a:rPr>
                        <m:t>𝑀</m:t>
                      </m:r>
                      <m:f>
                        <m:fPr>
                          <m:ctrlPr>
                            <a:rPr lang="en-US" sz="2800" i="1">
                              <a:latin typeface="Cambria Math" panose="02040503050406030204" pitchFamily="18" charset="0"/>
                              <a:cs typeface="Arial" pitchFamily="34" charset="0"/>
                            </a:rPr>
                          </m:ctrlPr>
                        </m:fPr>
                        <m:num>
                          <m:r>
                            <a:rPr lang="en-US" sz="2800" i="1">
                              <a:latin typeface="Cambria Math" panose="02040503050406030204" pitchFamily="18" charset="0"/>
                              <a:ea typeface="Cambria Math" panose="02040503050406030204" pitchFamily="18" charset="0"/>
                              <a:cs typeface="Arial" pitchFamily="34" charset="0"/>
                            </a:rPr>
                            <m:t>𝑠𝑖𝑛</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𝑎𝑀</m:t>
                          </m:r>
                        </m:num>
                        <m:den>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𝑎𝑀</m:t>
                          </m:r>
                        </m:den>
                      </m:f>
                      <m:r>
                        <a:rPr lang="en-US" sz="2800" b="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𝛿</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𝑎</m:t>
                      </m:r>
                      <m:r>
                        <a:rPr lang="en-US" sz="2800" i="1">
                          <a:latin typeface="Cambria Math" panose="02040503050406030204" pitchFamily="18" charset="0"/>
                          <a:ea typeface="Cambria Math" panose="02040503050406030204" pitchFamily="18" charset="0"/>
                          <a:cs typeface="Arial" pitchFamily="34" charset="0"/>
                        </a:rPr>
                        <m:t>)</m:t>
                      </m:r>
                    </m:oMath>
                  </m:oMathPara>
                </a14:m>
                <a:endParaRPr lang="en-US" sz="2800" dirty="0"/>
              </a:p>
              <a:p>
                <a:pPr>
                  <a:lnSpc>
                    <a:spcPct val="150000"/>
                  </a:lnSpc>
                </a:pPr>
                <a:endParaRPr lang="en-US" sz="2800" dirty="0"/>
              </a:p>
              <a:p>
                <a:pPr>
                  <a:lnSpc>
                    <a:spcPct val="150000"/>
                  </a:lnSpc>
                </a:pPr>
                <a:endParaRPr lang="en-US" sz="2800" dirty="0"/>
              </a:p>
            </p:txBody>
          </p:sp>
        </mc:Choice>
        <mc:Fallback>
          <p:sp>
            <p:nvSpPr>
              <p:cNvPr id="3" name="Rectangle 2"/>
              <p:cNvSpPr>
                <a:spLocks noRot="1" noChangeAspect="1" noMove="1" noResize="1" noEditPoints="1" noAdjustHandles="1" noChangeArrowheads="1" noChangeShapeType="1" noTextEdit="1"/>
              </p:cNvSpPr>
              <p:nvPr/>
            </p:nvSpPr>
            <p:spPr>
              <a:xfrm>
                <a:off x="241300" y="922341"/>
                <a:ext cx="10825846" cy="5659434"/>
              </a:xfrm>
              <a:prstGeom prst="rect">
                <a:avLst/>
              </a:prstGeom>
              <a:blipFill>
                <a:blip r:embed="rId2"/>
                <a:stretch>
                  <a:fillRect/>
                </a:stretch>
              </a:blipFill>
            </p:spPr>
            <p:txBody>
              <a:bodyPr/>
              <a:lstStyle/>
              <a:p>
                <a:r>
                  <a:rPr lang="en-US">
                    <a:noFill/>
                  </a:rPr>
                  <a:t> </a:t>
                </a:r>
              </a:p>
            </p:txBody>
          </p:sp>
        </mc:Fallback>
      </mc:AlternateContent>
      <p:sp>
        <p:nvSpPr>
          <p:cNvPr id="5" name="Rectangle 4"/>
          <p:cNvSpPr/>
          <p:nvPr/>
        </p:nvSpPr>
        <p:spPr>
          <a:xfrm>
            <a:off x="666750" y="5600413"/>
            <a:ext cx="2067524" cy="461665"/>
          </a:xfrm>
          <a:prstGeom prst="rect">
            <a:avLst/>
          </a:prstGeom>
        </p:spPr>
        <p:txBody>
          <a:bodyPr wrap="square">
            <a:spAutoFit/>
          </a:bodyPr>
          <a:lstStyle/>
          <a:p>
            <a:r>
              <a:rPr lang="en-US" sz="2400" b="1" dirty="0" err="1" smtClean="0">
                <a:solidFill>
                  <a:srgbClr val="FF0000"/>
                </a:solidFill>
              </a:rPr>
              <a:t>Sinc</a:t>
            </a:r>
            <a:r>
              <a:rPr lang="en-US" sz="2400" b="1" dirty="0" smtClean="0">
                <a:solidFill>
                  <a:srgbClr val="FF0000"/>
                </a:solidFill>
              </a:rPr>
              <a:t> function</a:t>
            </a:r>
            <a:endParaRPr lang="en-US" sz="2400" b="1" dirty="0">
              <a:solidFill>
                <a:srgbClr val="FF0000"/>
              </a:solidFill>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315C8CD-B4A1-EC42-8FAF-7AB4DD5E3A34}"/>
                  </a:ext>
                </a:extLst>
              </p:cNvPr>
              <p:cNvSpPr txBox="1"/>
              <p:nvPr/>
            </p:nvSpPr>
            <p:spPr>
              <a:xfrm>
                <a:off x="6511950" y="4293425"/>
                <a:ext cx="5375250" cy="1890389"/>
              </a:xfrm>
              <a:prstGeom prst="rect">
                <a:avLst/>
              </a:prstGeom>
              <a:noFill/>
              <a:ln w="28575">
                <a:solidFill>
                  <a:srgbClr val="FF0000"/>
                </a:solidFill>
              </a:ln>
            </p:spPr>
            <p:txBody>
              <a:bodyPr wrap="square" rtlCol="0">
                <a:spAutoFit/>
              </a:bodyPr>
              <a:lstStyle/>
              <a:p>
                <a:r>
                  <a:rPr lang="en-US" sz="1600" dirty="0" smtClean="0">
                    <a:cs typeface="Arial" pitchFamily="34" charset="0"/>
                  </a:rPr>
                  <a:t>L’H</a:t>
                </a:r>
                <a:r>
                  <a:rPr lang="en-CA" sz="1600" dirty="0" err="1"/>
                  <a:t>ô</a:t>
                </a:r>
                <a:r>
                  <a:rPr lang="en-US" sz="1600" dirty="0" err="1">
                    <a:cs typeface="Arial" pitchFamily="34" charset="0"/>
                  </a:rPr>
                  <a:t>pitals</a:t>
                </a:r>
                <a:r>
                  <a:rPr lang="en-US" sz="1600" dirty="0">
                    <a:cs typeface="Arial" pitchFamily="34" charset="0"/>
                  </a:rPr>
                  <a:t> rule can be applied to limits of the form </a:t>
                </a:r>
                <a14:m>
                  <m:oMath xmlns:m="http://schemas.openxmlformats.org/officeDocument/2006/math">
                    <m:f>
                      <m:fPr>
                        <m:ctrlPr>
                          <a:rPr lang="en-US" sz="1600" i="1">
                            <a:cs typeface="Arial" pitchFamily="34" charset="0"/>
                          </a:rPr>
                        </m:ctrlPr>
                      </m:fPr>
                      <m:num>
                        <m:r>
                          <a:rPr lang="en-CA" sz="1600" i="1">
                            <a:cs typeface="Arial" pitchFamily="34" charset="0"/>
                          </a:rPr>
                          <m:t>0</m:t>
                        </m:r>
                      </m:num>
                      <m:den>
                        <m:r>
                          <a:rPr lang="en-CA" sz="1600" i="1">
                            <a:cs typeface="Arial" pitchFamily="34" charset="0"/>
                          </a:rPr>
                          <m:t>0</m:t>
                        </m:r>
                      </m:den>
                    </m:f>
                  </m:oMath>
                </a14:m>
                <a:r>
                  <a:rPr lang="en-US" sz="1600" dirty="0">
                    <a:cs typeface="Arial" pitchFamily="34" charset="0"/>
                  </a:rPr>
                  <a:t> or </a:t>
                </a:r>
                <a14:m>
                  <m:oMath xmlns:m="http://schemas.openxmlformats.org/officeDocument/2006/math">
                    <m:f>
                      <m:fPr>
                        <m:ctrlPr>
                          <a:rPr lang="en-US" sz="1600" i="1">
                            <a:cs typeface="Arial" pitchFamily="34" charset="0"/>
                          </a:rPr>
                        </m:ctrlPr>
                      </m:fPr>
                      <m:num>
                        <m:r>
                          <a:rPr lang="en-US" sz="1600" i="1">
                            <a:ea typeface="Cambria Math" panose="02040503050406030204" pitchFamily="18" charset="0"/>
                            <a:cs typeface="Arial" pitchFamily="34" charset="0"/>
                          </a:rPr>
                          <m:t>∞</m:t>
                        </m:r>
                      </m:num>
                      <m:den>
                        <m:r>
                          <a:rPr lang="en-US" sz="1600" i="1">
                            <a:ea typeface="Cambria Math" panose="02040503050406030204" pitchFamily="18" charset="0"/>
                            <a:cs typeface="Arial" pitchFamily="34" charset="0"/>
                          </a:rPr>
                          <m:t>∞</m:t>
                        </m:r>
                      </m:den>
                    </m:f>
                  </m:oMath>
                </a14:m>
                <a:r>
                  <a:rPr lang="en-US" sz="1600" dirty="0">
                    <a:cs typeface="Arial" pitchFamily="34" charset="0"/>
                  </a:rPr>
                  <a:t>. </a:t>
                </a:r>
                <a:endParaRPr lang="en-US" sz="1600" dirty="0" smtClean="0">
                  <a:cs typeface="Arial" pitchFamily="34" charset="0"/>
                </a:endParaRPr>
              </a:p>
              <a:p>
                <a:r>
                  <a:rPr lang="en-CA" sz="1600" dirty="0" smtClean="0">
                    <a:cs typeface="Arial" pitchFamily="34" charset="0"/>
                  </a:rPr>
                  <a:t>If </a:t>
                </a:r>
                <a14:m>
                  <m:oMath xmlns:m="http://schemas.openxmlformats.org/officeDocument/2006/math">
                    <m:r>
                      <a:rPr lang="en-CA" sz="1600" i="1">
                        <a:cs typeface="Arial" pitchFamily="34" charset="0"/>
                      </a:rPr>
                      <m:t>𝑓</m:t>
                    </m:r>
                    <m:d>
                      <m:dPr>
                        <m:ctrlPr>
                          <a:rPr lang="en-CA" sz="1600" i="1">
                            <a:cs typeface="Arial" pitchFamily="34" charset="0"/>
                          </a:rPr>
                        </m:ctrlPr>
                      </m:dPr>
                      <m:e>
                        <m:r>
                          <a:rPr lang="en-CA" sz="1600" i="1">
                            <a:cs typeface="Arial" pitchFamily="34" charset="0"/>
                          </a:rPr>
                          <m:t>𝑥</m:t>
                        </m:r>
                      </m:e>
                    </m:d>
                  </m:oMath>
                </a14:m>
                <a:r>
                  <a:rPr lang="en-US" sz="1600" dirty="0">
                    <a:cs typeface="Arial" pitchFamily="34" charset="0"/>
                  </a:rPr>
                  <a:t> and </a:t>
                </a:r>
                <a14:m>
                  <m:oMath xmlns:m="http://schemas.openxmlformats.org/officeDocument/2006/math">
                    <m:r>
                      <a:rPr lang="en-CA" sz="1600" i="1">
                        <a:cs typeface="Arial" pitchFamily="34" charset="0"/>
                      </a:rPr>
                      <m:t>𝑔</m:t>
                    </m:r>
                    <m:d>
                      <m:dPr>
                        <m:ctrlPr>
                          <a:rPr lang="en-CA" sz="1600" i="1">
                            <a:cs typeface="Arial" pitchFamily="34" charset="0"/>
                          </a:rPr>
                        </m:ctrlPr>
                      </m:dPr>
                      <m:e>
                        <m:r>
                          <a:rPr lang="en-CA" sz="1600" i="1">
                            <a:cs typeface="Arial" pitchFamily="34" charset="0"/>
                          </a:rPr>
                          <m:t>𝑥</m:t>
                        </m:r>
                      </m:e>
                    </m:d>
                  </m:oMath>
                </a14:m>
                <a:r>
                  <a:rPr lang="en-US" sz="1600" dirty="0">
                    <a:cs typeface="Arial" pitchFamily="34" charset="0"/>
                  </a:rPr>
                  <a:t> are different functions and if </a:t>
                </a:r>
                <a14:m>
                  <m:oMath xmlns:m="http://schemas.openxmlformats.org/officeDocument/2006/math">
                    <m:func>
                      <m:funcPr>
                        <m:ctrlPr>
                          <a:rPr lang="en-US" sz="1600" i="1">
                            <a:cs typeface="Arial" pitchFamily="34" charset="0"/>
                          </a:rPr>
                        </m:ctrlPr>
                      </m:funcPr>
                      <m:fName>
                        <m:limLow>
                          <m:limLowPr>
                            <m:ctrlPr>
                              <a:rPr lang="en-US" sz="1600" i="1">
                                <a:cs typeface="Arial" pitchFamily="34" charset="0"/>
                              </a:rPr>
                            </m:ctrlPr>
                          </m:limLowPr>
                          <m:e>
                            <m:r>
                              <a:rPr lang="en-US" sz="1600" i="1">
                                <a:cs typeface="Arial" pitchFamily="34" charset="0"/>
                              </a:rPr>
                              <m:t>𝑙𝑖𝑚</m:t>
                            </m:r>
                          </m:e>
                          <m:lim>
                            <m:r>
                              <a:rPr lang="en-CA" sz="1600" i="1">
                                <a:cs typeface="Arial" pitchFamily="34" charset="0"/>
                              </a:rPr>
                              <m:t>𝑥</m:t>
                            </m:r>
                            <m:r>
                              <a:rPr lang="en-CA" sz="1600" i="1">
                                <a:ea typeface="Cambria Math" panose="02040503050406030204" pitchFamily="18" charset="0"/>
                                <a:cs typeface="Arial" pitchFamily="34" charset="0"/>
                              </a:rPr>
                              <m:t>→</m:t>
                            </m:r>
                            <m:r>
                              <a:rPr lang="en-US" sz="1600" i="1">
                                <a:ea typeface="Cambria Math" panose="02040503050406030204" pitchFamily="18" charset="0"/>
                                <a:cs typeface="Arial" pitchFamily="34" charset="0"/>
                              </a:rPr>
                              <m:t>𝑎</m:t>
                            </m:r>
                          </m:lim>
                        </m:limLow>
                      </m:fName>
                      <m:e>
                        <m:f>
                          <m:fPr>
                            <m:ctrlPr>
                              <a:rPr lang="en-US" sz="1600" i="1">
                                <a:cs typeface="Arial" pitchFamily="34" charset="0"/>
                              </a:rPr>
                            </m:ctrlPr>
                          </m:fPr>
                          <m:num>
                            <m:r>
                              <a:rPr lang="en-CA" sz="1600" i="1">
                                <a:cs typeface="Arial" pitchFamily="34" charset="0"/>
                              </a:rPr>
                              <m:t>𝑓</m:t>
                            </m:r>
                            <m:r>
                              <a:rPr lang="en-CA" sz="1600" i="1">
                                <a:cs typeface="Arial" pitchFamily="34" charset="0"/>
                              </a:rPr>
                              <m:t>(</m:t>
                            </m:r>
                            <m:r>
                              <a:rPr lang="en-CA" sz="1600" i="1">
                                <a:cs typeface="Arial" pitchFamily="34" charset="0"/>
                              </a:rPr>
                              <m:t>𝑥</m:t>
                            </m:r>
                            <m:r>
                              <a:rPr lang="en-CA" sz="1600" i="1">
                                <a:cs typeface="Arial" pitchFamily="34" charset="0"/>
                              </a:rPr>
                              <m:t>)</m:t>
                            </m:r>
                          </m:num>
                          <m:den>
                            <m:r>
                              <a:rPr lang="en-CA" sz="1600" i="1">
                                <a:cs typeface="Arial" pitchFamily="34" charset="0"/>
                              </a:rPr>
                              <m:t>𝑔</m:t>
                            </m:r>
                            <m:r>
                              <a:rPr lang="en-CA" sz="1600" i="1">
                                <a:cs typeface="Arial" pitchFamily="34" charset="0"/>
                              </a:rPr>
                              <m:t>(</m:t>
                            </m:r>
                            <m:r>
                              <a:rPr lang="en-CA" sz="1600" i="1">
                                <a:cs typeface="Arial" pitchFamily="34" charset="0"/>
                              </a:rPr>
                              <m:t>𝑥</m:t>
                            </m:r>
                            <m:r>
                              <a:rPr lang="en-CA" sz="1600" i="1">
                                <a:cs typeface="Arial" pitchFamily="34" charset="0"/>
                              </a:rPr>
                              <m:t>)</m:t>
                            </m:r>
                          </m:den>
                        </m:f>
                      </m:e>
                    </m:func>
                    <m:r>
                      <a:rPr lang="en-CA" sz="1600" i="1">
                        <a:cs typeface="Arial" pitchFamily="34" charset="0"/>
                      </a:rPr>
                      <m:t> </m:t>
                    </m:r>
                  </m:oMath>
                </a14:m>
                <a:r>
                  <a:rPr lang="en-US" sz="1600" dirty="0">
                    <a:cs typeface="Arial" pitchFamily="34" charset="0"/>
                  </a:rPr>
                  <a:t>is indeterminate, then </a:t>
                </a:r>
              </a:p>
              <a:p>
                <a:endParaRPr lang="en-US" sz="1600" i="1" dirty="0">
                  <a:cs typeface="Arial" pitchFamily="34" charset="0"/>
                </a:endParaRPr>
              </a:p>
              <a:p>
                <a:pPr/>
                <a14:m>
                  <m:oMathPara xmlns:m="http://schemas.openxmlformats.org/officeDocument/2006/math">
                    <m:oMathParaPr>
                      <m:jc m:val="centerGroup"/>
                    </m:oMathParaPr>
                    <m:oMath xmlns:m="http://schemas.openxmlformats.org/officeDocument/2006/math">
                      <m:func>
                        <m:funcPr>
                          <m:ctrlPr>
                            <a:rPr lang="en-US" sz="1600" i="1">
                              <a:cs typeface="Arial" pitchFamily="34" charset="0"/>
                            </a:rPr>
                          </m:ctrlPr>
                        </m:funcPr>
                        <m:fName>
                          <m:limLow>
                            <m:limLowPr>
                              <m:ctrlPr>
                                <a:rPr lang="en-US" sz="1600" i="1">
                                  <a:cs typeface="Arial" pitchFamily="34" charset="0"/>
                                </a:rPr>
                              </m:ctrlPr>
                            </m:limLowPr>
                            <m:e>
                              <m:r>
                                <a:rPr lang="en-US" sz="1600" i="1">
                                  <a:cs typeface="Arial" pitchFamily="34" charset="0"/>
                                </a:rPr>
                                <m:t>𝑙𝑖𝑚</m:t>
                              </m:r>
                            </m:e>
                            <m:lim>
                              <m:r>
                                <a:rPr lang="en-CA" sz="1600" i="1">
                                  <a:cs typeface="Arial" pitchFamily="34" charset="0"/>
                                </a:rPr>
                                <m:t>𝑥</m:t>
                              </m:r>
                              <m:r>
                                <a:rPr lang="en-CA" sz="1600" i="1">
                                  <a:ea typeface="Cambria Math" panose="02040503050406030204" pitchFamily="18" charset="0"/>
                                  <a:cs typeface="Arial" pitchFamily="34" charset="0"/>
                                </a:rPr>
                                <m:t>→</m:t>
                              </m:r>
                              <m:r>
                                <a:rPr lang="en-US" sz="1600" i="1">
                                  <a:ea typeface="Cambria Math" panose="02040503050406030204" pitchFamily="18" charset="0"/>
                                  <a:cs typeface="Arial" pitchFamily="34" charset="0"/>
                                </a:rPr>
                                <m:t>𝑎</m:t>
                              </m:r>
                            </m:lim>
                          </m:limLow>
                        </m:fName>
                        <m:e>
                          <m:f>
                            <m:fPr>
                              <m:ctrlPr>
                                <a:rPr lang="en-US" sz="1600" i="1">
                                  <a:cs typeface="Arial" pitchFamily="34" charset="0"/>
                                </a:rPr>
                              </m:ctrlPr>
                            </m:fPr>
                            <m:num>
                              <m:r>
                                <a:rPr lang="en-CA" sz="1600" i="1">
                                  <a:cs typeface="Arial" pitchFamily="34" charset="0"/>
                                </a:rPr>
                                <m:t>𝑓</m:t>
                              </m:r>
                              <m:r>
                                <a:rPr lang="en-CA" sz="1600" i="1">
                                  <a:cs typeface="Arial" pitchFamily="34" charset="0"/>
                                </a:rPr>
                                <m:t>(</m:t>
                              </m:r>
                              <m:r>
                                <a:rPr lang="en-CA" sz="1600" i="1">
                                  <a:cs typeface="Arial" pitchFamily="34" charset="0"/>
                                </a:rPr>
                                <m:t>𝑥</m:t>
                              </m:r>
                              <m:r>
                                <a:rPr lang="en-CA" sz="1600" i="1">
                                  <a:cs typeface="Arial" pitchFamily="34" charset="0"/>
                                </a:rPr>
                                <m:t>)</m:t>
                              </m:r>
                            </m:num>
                            <m:den>
                              <m:r>
                                <a:rPr lang="en-CA" sz="1600" i="1">
                                  <a:cs typeface="Arial" pitchFamily="34" charset="0"/>
                                </a:rPr>
                                <m:t>𝑔</m:t>
                              </m:r>
                              <m:r>
                                <a:rPr lang="en-CA" sz="1600" i="1">
                                  <a:cs typeface="Arial" pitchFamily="34" charset="0"/>
                                </a:rPr>
                                <m:t>(</m:t>
                              </m:r>
                              <m:r>
                                <a:rPr lang="en-CA" sz="1600" i="1">
                                  <a:cs typeface="Arial" pitchFamily="34" charset="0"/>
                                </a:rPr>
                                <m:t>𝑥</m:t>
                              </m:r>
                              <m:r>
                                <a:rPr lang="en-CA" sz="1600" i="1">
                                  <a:cs typeface="Arial" pitchFamily="34" charset="0"/>
                                </a:rPr>
                                <m:t>)</m:t>
                              </m:r>
                            </m:den>
                          </m:f>
                        </m:e>
                      </m:func>
                      <m:r>
                        <a:rPr lang="en-CA" sz="1600" i="1">
                          <a:cs typeface="Arial" pitchFamily="34" charset="0"/>
                        </a:rPr>
                        <m:t>=</m:t>
                      </m:r>
                      <m:func>
                        <m:funcPr>
                          <m:ctrlPr>
                            <a:rPr lang="en-CA" sz="1600" i="1">
                              <a:cs typeface="Arial" pitchFamily="34" charset="0"/>
                            </a:rPr>
                          </m:ctrlPr>
                        </m:funcPr>
                        <m:fName>
                          <m:limLow>
                            <m:limLowPr>
                              <m:ctrlPr>
                                <a:rPr lang="en-CA" sz="1600" i="1">
                                  <a:cs typeface="Arial" pitchFamily="34" charset="0"/>
                                </a:rPr>
                              </m:ctrlPr>
                            </m:limLowPr>
                            <m:e>
                              <m:r>
                                <a:rPr lang="en-CA" sz="1600" i="1">
                                  <a:cs typeface="Arial" pitchFamily="34" charset="0"/>
                                </a:rPr>
                                <m:t>𝑙𝑖𝑚</m:t>
                              </m:r>
                            </m:e>
                            <m:lim>
                              <m:r>
                                <a:rPr lang="en-CA" sz="1600" i="1">
                                  <a:cs typeface="Arial" pitchFamily="34" charset="0"/>
                                </a:rPr>
                                <m:t>𝑥</m:t>
                              </m:r>
                              <m:r>
                                <a:rPr lang="en-CA" sz="1600" i="1">
                                  <a:ea typeface="Cambria Math" panose="02040503050406030204" pitchFamily="18" charset="0"/>
                                  <a:cs typeface="Arial" pitchFamily="34" charset="0"/>
                                </a:rPr>
                                <m:t>→</m:t>
                              </m:r>
                              <m:r>
                                <a:rPr lang="en-CA" sz="1600" i="1">
                                  <a:ea typeface="Cambria Math" panose="02040503050406030204" pitchFamily="18" charset="0"/>
                                  <a:cs typeface="Arial" pitchFamily="34" charset="0"/>
                                </a:rPr>
                                <m:t>𝑎</m:t>
                              </m:r>
                            </m:lim>
                          </m:limLow>
                        </m:fName>
                        <m:e>
                          <m:f>
                            <m:fPr>
                              <m:ctrlPr>
                                <a:rPr lang="en-CA" sz="1600" i="1">
                                  <a:cs typeface="Arial" pitchFamily="34" charset="0"/>
                                </a:rPr>
                              </m:ctrlPr>
                            </m:fPr>
                            <m:num>
                              <m:sSup>
                                <m:sSupPr>
                                  <m:ctrlPr>
                                    <a:rPr lang="en-CA" sz="1600" i="1">
                                      <a:cs typeface="Arial" pitchFamily="34" charset="0"/>
                                    </a:rPr>
                                  </m:ctrlPr>
                                </m:sSupPr>
                                <m:e>
                                  <m:r>
                                    <a:rPr lang="en-CA" sz="1600" i="1">
                                      <a:cs typeface="Arial" pitchFamily="34" charset="0"/>
                                    </a:rPr>
                                    <m:t>𝑓</m:t>
                                  </m:r>
                                </m:e>
                                <m:sup>
                                  <m:r>
                                    <a:rPr lang="en-CA" sz="1600" i="1">
                                      <a:cs typeface="Arial" pitchFamily="34" charset="0"/>
                                    </a:rPr>
                                    <m:t>′</m:t>
                                  </m:r>
                                </m:sup>
                              </m:sSup>
                              <m:d>
                                <m:dPr>
                                  <m:ctrlPr>
                                    <a:rPr lang="en-CA" sz="1600" i="1">
                                      <a:cs typeface="Arial" pitchFamily="34" charset="0"/>
                                    </a:rPr>
                                  </m:ctrlPr>
                                </m:dPr>
                                <m:e>
                                  <m:r>
                                    <a:rPr lang="en-CA" sz="1600" i="1">
                                      <a:cs typeface="Arial" pitchFamily="34" charset="0"/>
                                    </a:rPr>
                                    <m:t>𝑥</m:t>
                                  </m:r>
                                </m:e>
                              </m:d>
                            </m:num>
                            <m:den>
                              <m:r>
                                <a:rPr lang="en-CA" sz="1600" i="1">
                                  <a:cs typeface="Arial" pitchFamily="34" charset="0"/>
                                </a:rPr>
                                <m:t>𝑔</m:t>
                              </m:r>
                              <m:r>
                                <a:rPr lang="en-CA" sz="1600" i="1">
                                  <a:cs typeface="Arial" pitchFamily="34" charset="0"/>
                                </a:rPr>
                                <m:t>′(</m:t>
                              </m:r>
                              <m:r>
                                <a:rPr lang="en-CA" sz="1600" i="1">
                                  <a:cs typeface="Arial" pitchFamily="34" charset="0"/>
                                </a:rPr>
                                <m:t>𝑥</m:t>
                              </m:r>
                              <m:r>
                                <a:rPr lang="en-CA" sz="1600" i="1">
                                  <a:cs typeface="Arial" pitchFamily="34" charset="0"/>
                                </a:rPr>
                                <m:t>)</m:t>
                              </m:r>
                            </m:den>
                          </m:f>
                        </m:e>
                      </m:func>
                    </m:oMath>
                  </m:oMathPara>
                </a14:m>
                <a:endParaRPr lang="en-US" sz="1600" dirty="0">
                  <a:cs typeface="Arial" pitchFamily="34" charset="0"/>
                </a:endParaRPr>
              </a:p>
            </p:txBody>
          </p:sp>
        </mc:Choice>
        <mc:Fallback>
          <p:sp>
            <p:nvSpPr>
              <p:cNvPr id="6" name="TextBox 5">
                <a:extLst>
                  <a:ext uri="{FF2B5EF4-FFF2-40B4-BE49-F238E27FC236}">
                    <a16:creationId xmlns:a16="http://schemas.microsoft.com/office/drawing/2014/main" id="{2315C8CD-B4A1-EC42-8FAF-7AB4DD5E3A34}"/>
                  </a:ext>
                </a:extLst>
              </p:cNvPr>
              <p:cNvSpPr txBox="1">
                <a:spLocks noRot="1" noChangeAspect="1" noMove="1" noResize="1" noEditPoints="1" noAdjustHandles="1" noChangeArrowheads="1" noChangeShapeType="1" noTextEdit="1"/>
              </p:cNvSpPr>
              <p:nvPr/>
            </p:nvSpPr>
            <p:spPr>
              <a:xfrm>
                <a:off x="6511950" y="4293425"/>
                <a:ext cx="5375250" cy="1890389"/>
              </a:xfrm>
              <a:prstGeom prst="rect">
                <a:avLst/>
              </a:prstGeom>
              <a:blipFill>
                <a:blip r:embed="rId3"/>
                <a:stretch>
                  <a:fillRect l="-338"/>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34059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Sinc</a:t>
            </a:r>
            <a:r>
              <a:rPr lang="en-US" dirty="0"/>
              <a:t> </a:t>
            </a:r>
            <a:r>
              <a:rPr lang="en-US" dirty="0" smtClean="0"/>
              <a:t>Function</a:t>
            </a:r>
            <a:endParaRPr lang="en-US" dirty="0"/>
          </a:p>
        </p:txBody>
      </p:sp>
      <p:pic>
        <p:nvPicPr>
          <p:cNvPr id="4" name="Picture 3"/>
          <p:cNvPicPr>
            <a:picLocks noChangeAspect="1"/>
          </p:cNvPicPr>
          <p:nvPr/>
        </p:nvPicPr>
        <p:blipFill>
          <a:blip r:embed="rId2"/>
          <a:stretch>
            <a:fillRect/>
          </a:stretch>
        </p:blipFill>
        <p:spPr>
          <a:xfrm>
            <a:off x="620062" y="3657600"/>
            <a:ext cx="10951876" cy="29925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307825" y="1486423"/>
                <a:ext cx="5576349" cy="13756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itchFamily="34" charset="0"/>
                        </a:rPr>
                        <m:t>𝑠𝑖𝑛𝑐</m:t>
                      </m:r>
                      <m:r>
                        <a:rPr lang="en-US" sz="2800" b="0" i="1" smtClean="0">
                          <a:latin typeface="Cambria Math" panose="02040503050406030204" pitchFamily="18" charset="0"/>
                          <a:cs typeface="Arial" pitchFamily="34" charset="0"/>
                        </a:rPr>
                        <m:t>(</m:t>
                      </m:r>
                      <m:r>
                        <a:rPr lang="en-US" sz="2800" b="0" i="1" smtClean="0">
                          <a:latin typeface="Cambria Math" panose="02040503050406030204" pitchFamily="18" charset="0"/>
                          <a:cs typeface="Arial" pitchFamily="34" charset="0"/>
                        </a:rPr>
                        <m:t>𝑥</m:t>
                      </m:r>
                      <m:r>
                        <a:rPr lang="en-US" sz="2800" b="0" i="1" smtClean="0">
                          <a:latin typeface="Cambria Math" panose="02040503050406030204" pitchFamily="18" charset="0"/>
                          <a:cs typeface="Arial" pitchFamily="34" charset="0"/>
                        </a:rPr>
                        <m:t>)≡</m:t>
                      </m:r>
                      <m:d>
                        <m:dPr>
                          <m:begChr m:val="{"/>
                          <m:endChr m:val=""/>
                          <m:ctrlPr>
                            <a:rPr lang="en-US" sz="2800" i="1">
                              <a:latin typeface="Cambria Math" panose="02040503050406030204" pitchFamily="18" charset="0"/>
                              <a:cs typeface="Arial" pitchFamily="34" charset="0"/>
                            </a:rPr>
                          </m:ctrlPr>
                        </m:dPr>
                        <m:e>
                          <m:m>
                            <m:mPr>
                              <m:mcs>
                                <m:mc>
                                  <m:mcPr>
                                    <m:count m:val="1"/>
                                    <m:mcJc m:val="center"/>
                                  </m:mcPr>
                                </m:mc>
                              </m:mcs>
                              <m:ctrlPr>
                                <a:rPr lang="en-US" sz="2800" i="1">
                                  <a:latin typeface="Cambria Math" panose="02040503050406030204" pitchFamily="18" charset="0"/>
                                  <a:cs typeface="Arial" pitchFamily="34" charset="0"/>
                                </a:rPr>
                              </m:ctrlPr>
                            </m:mPr>
                            <m:mr>
                              <m:e>
                                <m:r>
                                  <m:rPr>
                                    <m:brk m:alnAt="7"/>
                                  </m:rPr>
                                  <a:rPr lang="en-US" sz="2800" b="0" i="1" smtClean="0">
                                    <a:latin typeface="Cambria Math" panose="02040503050406030204" pitchFamily="18" charset="0"/>
                                    <a:cs typeface="Arial" pitchFamily="34" charset="0"/>
                                  </a:rPr>
                                  <m:t> </m:t>
                                </m:r>
                                <m:r>
                                  <a:rPr lang="en-US" sz="2800" b="0" i="1" smtClean="0">
                                    <a:latin typeface="Cambria Math" panose="02040503050406030204" pitchFamily="18" charset="0"/>
                                    <a:cs typeface="Arial" pitchFamily="34" charset="0"/>
                                  </a:rPr>
                                  <m:t>      1</m:t>
                                </m:r>
                                <m:r>
                                  <a:rPr lang="en-US" sz="2800" i="1">
                                    <a:latin typeface="Cambria Math" panose="02040503050406030204" pitchFamily="18" charset="0"/>
                                    <a:cs typeface="Arial" pitchFamily="34" charset="0"/>
                                  </a:rPr>
                                  <m:t> </m:t>
                                </m:r>
                                <m:r>
                                  <a:rPr lang="en-US" sz="2800" b="0" i="1" smtClean="0">
                                    <a:latin typeface="Cambria Math" panose="02040503050406030204" pitchFamily="18" charset="0"/>
                                    <a:cs typeface="Arial" pitchFamily="34" charset="0"/>
                                  </a:rPr>
                                  <m:t>        </m:t>
                                </m:r>
                                <m:r>
                                  <a:rPr lang="en-US" sz="2800" b="0" i="1" smtClean="0">
                                    <a:latin typeface="Cambria Math" panose="02040503050406030204" pitchFamily="18" charset="0"/>
                                    <a:cs typeface="Arial" pitchFamily="34" charset="0"/>
                                  </a:rPr>
                                  <m:t>𝑓𝑜𝑟</m:t>
                                </m:r>
                                <m:r>
                                  <a:rPr lang="en-US" sz="2800" b="0" i="1" smtClean="0">
                                    <a:latin typeface="Cambria Math" panose="02040503050406030204" pitchFamily="18" charset="0"/>
                                    <a:cs typeface="Arial" pitchFamily="34" charset="0"/>
                                  </a:rPr>
                                  <m:t> </m:t>
                                </m:r>
                                <m:r>
                                  <a:rPr lang="en-US" sz="2800" b="0" i="1" smtClean="0">
                                    <a:latin typeface="Cambria Math" panose="02040503050406030204" pitchFamily="18" charset="0"/>
                                    <a:cs typeface="Arial" pitchFamily="34" charset="0"/>
                                  </a:rPr>
                                  <m:t>𝑥</m:t>
                                </m:r>
                                <m:r>
                                  <a:rPr lang="en-US" sz="2800" b="0" i="1" smtClean="0">
                                    <a:latin typeface="Cambria Math" panose="02040503050406030204" pitchFamily="18" charset="0"/>
                                    <a:cs typeface="Arial" pitchFamily="34" charset="0"/>
                                  </a:rPr>
                                  <m:t>=0</m:t>
                                </m:r>
                              </m:e>
                            </m:mr>
                            <m:mr>
                              <m:e>
                                <m:r>
                                  <a:rPr lang="en-US" sz="2800" b="0" i="1" smtClean="0">
                                    <a:latin typeface="Cambria Math" panose="02040503050406030204" pitchFamily="18" charset="0"/>
                                    <a:ea typeface="Cambria Math" panose="02040503050406030204" pitchFamily="18" charset="0"/>
                                    <a:cs typeface="Arial" pitchFamily="34" charset="0"/>
                                  </a:rPr>
                                  <m:t>     </m:t>
                                </m:r>
                                <m:f>
                                  <m:fPr>
                                    <m:ctrlPr>
                                      <a:rPr lang="en-US" sz="2800" b="0" i="1" smtClean="0">
                                        <a:latin typeface="Cambria Math" panose="02040503050406030204" pitchFamily="18" charset="0"/>
                                        <a:ea typeface="Cambria Math" panose="02040503050406030204" pitchFamily="18" charset="0"/>
                                        <a:cs typeface="Arial" pitchFamily="34" charset="0"/>
                                      </a:rPr>
                                    </m:ctrlPr>
                                  </m:fPr>
                                  <m:num>
                                    <m:func>
                                      <m:funcPr>
                                        <m:ctrlPr>
                                          <a:rPr lang="en-US" sz="2800" b="0" i="1" smtClean="0">
                                            <a:latin typeface="Cambria Math" panose="02040503050406030204" pitchFamily="18" charset="0"/>
                                            <a:ea typeface="Cambria Math" panose="02040503050406030204" pitchFamily="18" charset="0"/>
                                            <a:cs typeface="Arial" pitchFamily="34" charset="0"/>
                                          </a:rPr>
                                        </m:ctrlPr>
                                      </m:funcPr>
                                      <m:fName>
                                        <m:r>
                                          <m:rPr>
                                            <m:sty m:val="p"/>
                                          </m:rPr>
                                          <a:rPr lang="en-US" sz="2800" b="0" i="0" smtClean="0">
                                            <a:latin typeface="Cambria Math" panose="02040503050406030204" pitchFamily="18" charset="0"/>
                                            <a:ea typeface="Cambria Math" panose="02040503050406030204" pitchFamily="18" charset="0"/>
                                            <a:cs typeface="Arial" pitchFamily="34" charset="0"/>
                                          </a:rPr>
                                          <m:t>sin</m:t>
                                        </m:r>
                                      </m:fName>
                                      <m:e>
                                        <m:r>
                                          <a:rPr lang="en-US" sz="2800" b="0" i="1" smtClean="0">
                                            <a:latin typeface="Cambria Math" panose="02040503050406030204" pitchFamily="18" charset="0"/>
                                            <a:ea typeface="Cambria Math" panose="02040503050406030204" pitchFamily="18" charset="0"/>
                                            <a:cs typeface="Arial" pitchFamily="34" charset="0"/>
                                          </a:rPr>
                                          <m:t>𝑀𝑥</m:t>
                                        </m:r>
                                      </m:e>
                                    </m:func>
                                  </m:num>
                                  <m:den>
                                    <m:r>
                                      <a:rPr lang="en-US" sz="2800" b="0" i="1" smtClean="0">
                                        <a:latin typeface="Cambria Math" panose="02040503050406030204" pitchFamily="18" charset="0"/>
                                        <a:ea typeface="Cambria Math" panose="02040503050406030204" pitchFamily="18" charset="0"/>
                                        <a:cs typeface="Arial" pitchFamily="34" charset="0"/>
                                      </a:rPr>
                                      <m:t>𝑀𝑥</m:t>
                                    </m:r>
                                  </m:den>
                                </m:f>
                                <m:r>
                                  <a:rPr lang="en-US" sz="2800" i="1">
                                    <a:latin typeface="Cambria Math" panose="02040503050406030204" pitchFamily="18" charset="0"/>
                                    <a:ea typeface="Cambria Math" panose="02040503050406030204" pitchFamily="18" charset="0"/>
                                    <a:cs typeface="Arial" pitchFamily="34" charset="0"/>
                                  </a:rPr>
                                  <m:t> </m:t>
                                </m:r>
                                <m:r>
                                  <a:rPr lang="en-US" sz="2800" b="0" i="1" smtClean="0">
                                    <a:latin typeface="Cambria Math" panose="02040503050406030204" pitchFamily="18" charset="0"/>
                                    <a:ea typeface="Cambria Math" panose="02040503050406030204" pitchFamily="18" charset="0"/>
                                    <a:cs typeface="Arial" pitchFamily="34" charset="0"/>
                                  </a:rPr>
                                  <m:t>𝑜𝑡h𝑒𝑟𝑤𝑖𝑠𝑒</m:t>
                                </m:r>
                              </m:e>
                            </m:mr>
                          </m:m>
                        </m:e>
                      </m:d>
                    </m:oMath>
                  </m:oMathPara>
                </a14:m>
                <a:endParaRPr lang="en-US" sz="2800" dirty="0" smtClean="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07825" y="1486423"/>
                <a:ext cx="5576349" cy="13756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2233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Table of Fourier Transform Pairs</a:t>
            </a:r>
            <a:endParaRPr lang="en-US" dirty="0"/>
          </a:p>
        </p:txBody>
      </p:sp>
      <p:pic>
        <p:nvPicPr>
          <p:cNvPr id="3" name="Picture 2"/>
          <p:cNvPicPr>
            <a:picLocks noChangeAspect="1"/>
          </p:cNvPicPr>
          <p:nvPr/>
        </p:nvPicPr>
        <p:blipFill rotWithShape="1">
          <a:blip r:embed="rId2"/>
          <a:srcRect t="951"/>
          <a:stretch/>
        </p:blipFill>
        <p:spPr>
          <a:xfrm>
            <a:off x="3366611" y="1003300"/>
            <a:ext cx="5476557" cy="5854700"/>
          </a:xfrm>
          <a:prstGeom prst="rect">
            <a:avLst/>
          </a:prstGeom>
        </p:spPr>
      </p:pic>
    </p:spTree>
    <p:extLst>
      <p:ext uri="{BB962C8B-B14F-4D97-AF65-F5344CB8AC3E}">
        <p14:creationId xmlns:p14="http://schemas.microsoft.com/office/powerpoint/2010/main" val="2008099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Dirac Delta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81000" y="2269528"/>
                <a:ext cx="6096000" cy="1287597"/>
              </a:xfrm>
              <a:prstGeom prst="rect">
                <a:avLst/>
              </a:prstGeom>
            </p:spPr>
            <p:txBody>
              <a:bodyPr>
                <a:spAutoFit/>
              </a:bodyPr>
              <a:lstStyle/>
              <a:p>
                <a:pPr>
                  <a:lnSpc>
                    <a:spcPct val="150000"/>
                  </a:lnSpc>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𝑓</m:t>
                          </m:r>
                        </m:e>
                      </m:d>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smtClean="0">
                              <a:latin typeface="Cambria Math" panose="02040503050406030204" pitchFamily="18" charset="0"/>
                              <a:ea typeface="Cambria Math" panose="02040503050406030204" pitchFamily="18" charset="0"/>
                              <a:cs typeface="Arial" pitchFamily="34" charset="0"/>
                            </a:rPr>
                            <m:t>𝛿</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𝑡</m:t>
                              </m:r>
                            </m:e>
                          </m:d>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sSup>
                        <m:sSupPr>
                          <m:ctrlPr>
                            <a:rPr lang="en-US" sz="2400" b="0" i="1" smtClean="0">
                              <a:latin typeface="Cambria Math" panose="02040503050406030204" pitchFamily="18" charset="0"/>
                              <a:cs typeface="Arial" pitchFamily="34" charset="0"/>
                            </a:rPr>
                          </m:ctrlPr>
                        </m:sSupPr>
                        <m:e>
                          <m:r>
                            <a:rPr lang="en-US" sz="2400" b="0" i="1" smtClean="0">
                              <a:latin typeface="Cambria Math" panose="02040503050406030204" pitchFamily="18" charset="0"/>
                              <a:cs typeface="Arial" pitchFamily="34" charset="0"/>
                            </a:rPr>
                            <m:t>𝑒</m:t>
                          </m:r>
                        </m:e>
                        <m:sup>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𝑖</m:t>
                          </m:r>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m:t>
                          </m:r>
                          <m:r>
                            <a:rPr lang="en-US" sz="240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sup>
                      </m:sSup>
                      <m:r>
                        <a:rPr lang="en-US" sz="2400" b="0" i="1" smtClean="0">
                          <a:latin typeface="Cambria Math" panose="02040503050406030204" pitchFamily="18" charset="0"/>
                          <a:cs typeface="Arial" pitchFamily="34" charset="0"/>
                        </a:rPr>
                        <m:t>=1</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81000" y="2269528"/>
                <a:ext cx="6096000" cy="1287597"/>
              </a:xfrm>
              <a:prstGeom prst="rect">
                <a:avLst/>
              </a:prstGeom>
              <a:blipFill>
                <a:blip r:embed="rId2"/>
                <a:stretch>
                  <a:fillRect/>
                </a:stretch>
              </a:blipFill>
            </p:spPr>
            <p:txBody>
              <a:bodyPr/>
              <a:lstStyle/>
              <a:p>
                <a:r>
                  <a:rPr lang="en-US">
                    <a:noFill/>
                  </a:rPr>
                  <a:t> </a:t>
                </a:r>
              </a:p>
            </p:txBody>
          </p:sp>
        </mc:Fallback>
      </mc:AlternateContent>
      <p:cxnSp>
        <p:nvCxnSpPr>
          <p:cNvPr id="4" name="Straight Connector 3"/>
          <p:cNvCxnSpPr/>
          <p:nvPr/>
        </p:nvCxnSpPr>
        <p:spPr>
          <a:xfrm flipV="1">
            <a:off x="2883870" y="4277941"/>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4524572" y="5837737"/>
                <a:ext cx="3496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𝑡</m:t>
                      </m:r>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524572" y="5837737"/>
                <a:ext cx="349648" cy="400110"/>
              </a:xfrm>
              <a:prstGeom prst="rect">
                <a:avLst/>
              </a:prstGeom>
              <a:blipFill>
                <a:blip r:embed="rId3"/>
                <a:stretch>
                  <a:fillRect/>
                </a:stretch>
              </a:blipFill>
            </p:spPr>
            <p:txBody>
              <a:bodyPr/>
              <a:lstStyle/>
              <a:p>
                <a:r>
                  <a:rPr lang="en-US">
                    <a:noFill/>
                  </a:rPr>
                  <a:t> </a:t>
                </a:r>
              </a:p>
            </p:txBody>
          </p:sp>
        </mc:Fallback>
      </mc:AlternateContent>
      <p:cxnSp>
        <p:nvCxnSpPr>
          <p:cNvPr id="6" name="Straight Connector 5"/>
          <p:cNvCxnSpPr/>
          <p:nvPr/>
        </p:nvCxnSpPr>
        <p:spPr>
          <a:xfrm>
            <a:off x="1068345" y="5761207"/>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2174765" y="4166982"/>
                <a:ext cx="709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𝛿</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𝑡</m:t>
                      </m:r>
                      <m:r>
                        <a:rPr lang="en-US" sz="2000" b="0" i="1" smtClean="0">
                          <a:latin typeface="Cambria Math" panose="02040503050406030204" pitchFamily="18" charset="0"/>
                          <a:cs typeface="Arial" pitchFamily="34" charset="0"/>
                        </a:rPr>
                        <m:t>)</m:t>
                      </m:r>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174765" y="4166982"/>
                <a:ext cx="709105" cy="400110"/>
              </a:xfrm>
              <a:prstGeom prst="rect">
                <a:avLst/>
              </a:prstGeom>
              <a:blipFill>
                <a:blip r:embed="rId4"/>
                <a:stretch>
                  <a:fillRect b="-15385"/>
                </a:stretch>
              </a:blipFill>
            </p:spPr>
            <p:txBody>
              <a:bodyPr/>
              <a:lstStyle/>
              <a:p>
                <a:r>
                  <a:rPr lang="en-US">
                    <a:noFill/>
                  </a:rPr>
                  <a:t> </a:t>
                </a:r>
              </a:p>
            </p:txBody>
          </p:sp>
        </mc:Fallback>
      </mc:AlternateContent>
      <p:cxnSp>
        <p:nvCxnSpPr>
          <p:cNvPr id="11" name="Straight Arrow Connector 10"/>
          <p:cNvCxnSpPr/>
          <p:nvPr/>
        </p:nvCxnSpPr>
        <p:spPr>
          <a:xfrm flipV="1">
            <a:off x="2883870" y="5097350"/>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239514" y="4277941"/>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10880216" y="5837737"/>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10880216" y="5837737"/>
                <a:ext cx="390941" cy="400110"/>
              </a:xfrm>
              <a:prstGeom prst="rect">
                <a:avLst/>
              </a:prstGeom>
              <a:blipFill>
                <a:blip r:embed="rId5"/>
                <a:stretch>
                  <a:fillRect b="-15385"/>
                </a:stretch>
              </a:blipFill>
            </p:spPr>
            <p:txBody>
              <a:bodyPr/>
              <a:lstStyle/>
              <a:p>
                <a:r>
                  <a:rPr lang="en-US">
                    <a:noFill/>
                  </a:rPr>
                  <a:t> </a:t>
                </a:r>
              </a:p>
            </p:txBody>
          </p:sp>
        </mc:Fallback>
      </mc:AlternateContent>
      <p:cxnSp>
        <p:nvCxnSpPr>
          <p:cNvPr id="15" name="Straight Connector 14"/>
          <p:cNvCxnSpPr/>
          <p:nvPr/>
        </p:nvCxnSpPr>
        <p:spPr>
          <a:xfrm>
            <a:off x="7423989" y="5761207"/>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8433460" y="4166982"/>
                <a:ext cx="7739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𝑋</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8433460" y="4166982"/>
                <a:ext cx="773930" cy="400110"/>
              </a:xfrm>
              <a:prstGeom prst="rect">
                <a:avLst/>
              </a:prstGeom>
              <a:blipFill>
                <a:blip r:embed="rId6"/>
                <a:stretch>
                  <a:fillRect b="-15385"/>
                </a:stretch>
              </a:blipFill>
            </p:spPr>
            <p:txBody>
              <a:bodyPr/>
              <a:lstStyle/>
              <a:p>
                <a:r>
                  <a:rPr lang="en-US">
                    <a:noFill/>
                  </a:rPr>
                  <a:t> </a:t>
                </a:r>
              </a:p>
            </p:txBody>
          </p:sp>
        </mc:Fallback>
      </mc:AlternateContent>
      <p:cxnSp>
        <p:nvCxnSpPr>
          <p:cNvPr id="17" name="Straight Arrow Connector 16"/>
          <p:cNvCxnSpPr/>
          <p:nvPr/>
        </p:nvCxnSpPr>
        <p:spPr>
          <a:xfrm>
            <a:off x="7766756" y="5097349"/>
            <a:ext cx="3014133" cy="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8615646" y="4697239"/>
                <a:ext cx="5806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1.0</m:t>
                      </m:r>
                    </m:oMath>
                  </m:oMathPara>
                </a14:m>
                <a:endParaRPr lang="en-US" sz="2000" dirty="0"/>
              </a:p>
            </p:txBody>
          </p:sp>
        </mc:Choice>
        <mc:Fallback xmlns="">
          <p:sp>
            <p:nvSpPr>
              <p:cNvPr id="18" name="Rectangle 17"/>
              <p:cNvSpPr>
                <a:spLocks noRot="1" noChangeAspect="1" noMove="1" noResize="1" noEditPoints="1" noAdjustHandles="1" noChangeArrowheads="1" noChangeShapeType="1" noTextEdit="1"/>
              </p:cNvSpPr>
              <p:nvPr/>
            </p:nvSpPr>
            <p:spPr>
              <a:xfrm>
                <a:off x="8615646" y="4697239"/>
                <a:ext cx="580608"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81000" y="1308384"/>
                <a:ext cx="6096000" cy="830997"/>
              </a:xfrm>
              <a:prstGeom prst="rect">
                <a:avLst/>
              </a:prstGeom>
            </p:spPr>
            <p:txBody>
              <a:bodyPr>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𝛿</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r>
                      <m:rPr>
                        <m:brk m:alnAt="23"/>
                      </m:rPr>
                      <a:rPr lang="en-US" sz="2400" i="1">
                        <a:latin typeface="Cambria Math" panose="02040503050406030204" pitchFamily="18" charset="0"/>
                        <a:ea typeface="Cambria Math" panose="02040503050406030204" pitchFamily="18" charset="0"/>
                        <a:cs typeface="Arial" pitchFamily="34" charset="0"/>
                      </a:rPr>
                      <m:t>∞</m:t>
                    </m:r>
                  </m:oMath>
                </a14:m>
                <a:r>
                  <a:rPr lang="en-US" sz="2400" dirty="0" smtClean="0"/>
                  <a:t>  for </a:t>
                </a:r>
                <a14:m>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0</m:t>
                    </m:r>
                  </m:oMath>
                </a14:m>
                <a:endParaRPr lang="en-US" sz="2400" dirty="0" smtClean="0">
                  <a:ea typeface="Cambria Math" panose="02040503050406030204" pitchFamily="18" charset="0"/>
                  <a:cs typeface="Arial" pitchFamily="34" charset="0"/>
                </a:endParaRPr>
              </a:p>
              <a:p>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oMath>
                </a14:m>
                <a:r>
                  <a:rPr lang="en-US" sz="2400" dirty="0" smtClean="0"/>
                  <a:t>    otherwise	</a:t>
                </a:r>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381000" y="1308384"/>
                <a:ext cx="6096000" cy="830997"/>
              </a:xfrm>
              <a:prstGeom prst="rect">
                <a:avLst/>
              </a:prstGeom>
              <a:blipFill>
                <a:blip r:embed="rId8"/>
                <a:stretch>
                  <a:fillRect l="-30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223157" y="2170513"/>
                <a:ext cx="3745323" cy="1287597"/>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nary>
                        <m:naryPr>
                          <m:ctrlPr>
                            <a:rPr lang="en-US" sz="2400" i="1" smtClean="0">
                              <a:solidFill>
                                <a:srgbClr val="FF0000"/>
                              </a:solidFill>
                              <a:latin typeface="Cambria Math" panose="02040503050406030204" pitchFamily="18" charset="0"/>
                              <a:ea typeface="Cambria Math" panose="02040503050406030204" pitchFamily="18" charset="0"/>
                              <a:cs typeface="Arial" pitchFamily="34" charset="0"/>
                            </a:rPr>
                          </m:ctrlPr>
                        </m:naryPr>
                        <m:sub>
                          <m:r>
                            <m:rPr>
                              <m:brk m:alnAt="23"/>
                            </m:rPr>
                            <a:rPr lang="en-US" sz="2400" i="1">
                              <a:solidFill>
                                <a:srgbClr val="FF0000"/>
                              </a:solidFill>
                              <a:latin typeface="Cambria Math" panose="02040503050406030204" pitchFamily="18" charset="0"/>
                              <a:ea typeface="Cambria Math" panose="02040503050406030204" pitchFamily="18" charset="0"/>
                              <a:cs typeface="Arial" pitchFamily="34" charset="0"/>
                            </a:rPr>
                            <m:t>−</m:t>
                          </m:r>
                          <m:r>
                            <a:rPr lang="en-US" sz="2400" i="1">
                              <a:solidFill>
                                <a:srgbClr val="FF0000"/>
                              </a:solidFill>
                              <a:latin typeface="Cambria Math" panose="02040503050406030204" pitchFamily="18" charset="0"/>
                              <a:ea typeface="Cambria Math" panose="02040503050406030204" pitchFamily="18" charset="0"/>
                              <a:cs typeface="Arial" pitchFamily="34" charset="0"/>
                            </a:rPr>
                            <m:t>∞</m:t>
                          </m:r>
                        </m:sub>
                        <m:sup>
                          <m:r>
                            <m:rPr>
                              <m:brk m:alnAt="23"/>
                            </m:rPr>
                            <a:rPr lang="en-US" sz="2400" i="1">
                              <a:solidFill>
                                <a:srgbClr val="FF0000"/>
                              </a:solidFill>
                              <a:latin typeface="Cambria Math" panose="02040503050406030204" pitchFamily="18" charset="0"/>
                              <a:ea typeface="Cambria Math" panose="02040503050406030204" pitchFamily="18" charset="0"/>
                              <a:cs typeface="Arial" pitchFamily="34" charset="0"/>
                            </a:rPr>
                            <m:t>∞</m:t>
                          </m:r>
                        </m:sup>
                        <m:e>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𝑥</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𝑡</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sz="2400" i="1">
                              <a:solidFill>
                                <a:srgbClr val="FF0000"/>
                              </a:solidFill>
                              <a:latin typeface="Cambria Math" panose="02040503050406030204" pitchFamily="18" charset="0"/>
                              <a:ea typeface="Cambria Math" panose="02040503050406030204" pitchFamily="18" charset="0"/>
                              <a:cs typeface="Arial" pitchFamily="34" charset="0"/>
                            </a:rPr>
                            <m:t>𝛿</m:t>
                          </m:r>
                          <m:d>
                            <m:dPr>
                              <m:ctrlPr>
                                <a:rPr lang="en-US" sz="2400" i="1">
                                  <a:solidFill>
                                    <a:srgbClr val="FF0000"/>
                                  </a:solidFill>
                                  <a:latin typeface="Cambria Math" panose="02040503050406030204" pitchFamily="18" charset="0"/>
                                  <a:ea typeface="Cambria Math" panose="02040503050406030204" pitchFamily="18" charset="0"/>
                                  <a:cs typeface="Arial" pitchFamily="34" charset="0"/>
                                </a:rPr>
                              </m:ctrlPr>
                            </m:dPr>
                            <m:e>
                              <m:r>
                                <a:rPr lang="en-US" sz="2400" i="1">
                                  <a:solidFill>
                                    <a:srgbClr val="FF0000"/>
                                  </a:solidFill>
                                  <a:latin typeface="Cambria Math" panose="02040503050406030204" pitchFamily="18" charset="0"/>
                                  <a:ea typeface="Cambria Math" panose="02040503050406030204" pitchFamily="18" charset="0"/>
                                  <a:cs typeface="Arial" pitchFamily="34" charset="0"/>
                                </a:rPr>
                                <m:t>𝑡</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𝑎</m:t>
                              </m:r>
                            </m:e>
                          </m:d>
                          <m:r>
                            <a:rPr lang="en-US" sz="2400" i="1">
                              <a:solidFill>
                                <a:srgbClr val="FF0000"/>
                              </a:solidFill>
                              <a:latin typeface="Cambria Math" panose="02040503050406030204" pitchFamily="18" charset="0"/>
                              <a:ea typeface="Cambria Math" panose="02040503050406030204" pitchFamily="18" charset="0"/>
                              <a:cs typeface="Arial" pitchFamily="34" charset="0"/>
                            </a:rPr>
                            <m:t>𝑑𝑡</m:t>
                          </m:r>
                        </m:e>
                      </m:nary>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𝑥</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𝑎</m:t>
                      </m:r>
                      <m:r>
                        <a:rPr lang="en-US" sz="2400" b="0" i="1" smtClean="0">
                          <a:solidFill>
                            <a:srgbClr val="FF0000"/>
                          </a:solidFill>
                          <a:latin typeface="Cambria Math" panose="02040503050406030204" pitchFamily="18" charset="0"/>
                          <a:ea typeface="Cambria Math" panose="02040503050406030204" pitchFamily="18" charset="0"/>
                          <a:cs typeface="Arial" pitchFamily="34" charset="0"/>
                        </a:rPr>
                        <m:t>)</m:t>
                      </m:r>
                    </m:oMath>
                  </m:oMathPara>
                </a14:m>
                <a:endParaRPr lang="en-US" sz="2400" dirty="0">
                  <a:solidFill>
                    <a:srgbClr val="FF000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8223157" y="2170513"/>
                <a:ext cx="3745323" cy="128759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179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Exponentially Decaying Symmetric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056890" y="1250327"/>
                <a:ext cx="6096000" cy="549959"/>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𝜆</m:t>
                          </m:r>
                          <m:d>
                            <m:dPr>
                              <m:begChr m:val="|"/>
                              <m:endChr m:val="|"/>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sup>
                      </m:sSup>
                      <m:r>
                        <a:rPr lang="en-US" sz="2800" b="0" i="1" smtClean="0">
                          <a:latin typeface="Cambria Math" panose="02040503050406030204" pitchFamily="18" charset="0"/>
                          <a:ea typeface="Cambria Math" panose="02040503050406030204" pitchFamily="18" charset="0"/>
                          <a:cs typeface="Arial" pitchFamily="34" charset="0"/>
                        </a:rPr>
                        <m:t>,     </m:t>
                      </m:r>
                      <m:r>
                        <a:rPr lang="en-US" sz="2800" i="1">
                          <a:latin typeface="Cambria Math" panose="02040503050406030204" pitchFamily="18" charset="0"/>
                          <a:ea typeface="Cambria Math" panose="02040503050406030204" pitchFamily="18" charset="0"/>
                          <a:cs typeface="Arial" pitchFamily="34" charset="0"/>
                        </a:rPr>
                        <m:t>𝜆</m:t>
                      </m:r>
                      <m:r>
                        <a:rPr lang="en-US" sz="2800" b="0" i="1" smtClean="0">
                          <a:latin typeface="Cambria Math" panose="02040503050406030204" pitchFamily="18" charset="0"/>
                          <a:ea typeface="Cambria Math" panose="02040503050406030204" pitchFamily="18" charset="0"/>
                          <a:cs typeface="Arial" pitchFamily="34" charset="0"/>
                        </a:rPr>
                        <m:t>&gt;0</m:t>
                      </m:r>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3056890" y="1250327"/>
                <a:ext cx="6096000" cy="54995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41300" y="1983154"/>
                <a:ext cx="11727180" cy="171957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𝑓</m:t>
                          </m:r>
                        </m:e>
                      </m:d>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𝑒</m:t>
                              </m:r>
                            </m:e>
                            <m:sup>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𝜆</m:t>
                              </m:r>
                              <m:d>
                                <m:dPr>
                                  <m:begChr m:val="|"/>
                                  <m:endChr m:val="|"/>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e>
                              </m:d>
                            </m:sup>
                          </m:sSup>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oMath>
                  </m:oMathPara>
                </a14:m>
                <a:endParaRPr lang="en-US" sz="2400" dirty="0" smtClean="0">
                  <a:cs typeface="Arial" pitchFamily="34"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Arial" pitchFamily="34" charset="0"/>
                        </a:rPr>
                        <m:t>          </m:t>
                      </m:r>
                      <m:r>
                        <a:rPr lang="en-US" sz="2400" i="1">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b="0" i="1" smtClean="0">
                              <a:latin typeface="Cambria Math" panose="02040503050406030204" pitchFamily="18" charset="0"/>
                              <a:cs typeface="Arial" pitchFamily="34" charset="0"/>
                            </a:rPr>
                            <m:t>0</m:t>
                          </m:r>
                        </m:sup>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𝑒</m:t>
                              </m:r>
                            </m:e>
                            <m:sup>
                              <m:r>
                                <a:rPr lang="en-US" sz="2400" i="1">
                                  <a:latin typeface="Cambria Math" panose="02040503050406030204" pitchFamily="18" charset="0"/>
                                  <a:ea typeface="Cambria Math" panose="02040503050406030204" pitchFamily="18" charset="0"/>
                                  <a:cs typeface="Arial" pitchFamily="34" charset="0"/>
                                </a:rPr>
                                <m:t>𝜆</m:t>
                              </m:r>
                              <m:r>
                                <a:rPr lang="en-US" sz="2400" b="0" i="1" smtClean="0">
                                  <a:latin typeface="Cambria Math" panose="02040503050406030204" pitchFamily="18" charset="0"/>
                                  <a:ea typeface="Cambria Math" panose="02040503050406030204" pitchFamily="18" charset="0"/>
                                  <a:cs typeface="Arial" pitchFamily="34" charset="0"/>
                                </a:rPr>
                                <m:t>𝑡</m:t>
                              </m:r>
                            </m:sup>
                          </m:sSup>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b="0" i="1" smtClean="0">
                              <a:latin typeface="Cambria Math" panose="02040503050406030204" pitchFamily="18" charset="0"/>
                              <a:cs typeface="Arial" pitchFamily="34" charset="0"/>
                            </a:rPr>
                            <m:t>0</m:t>
                          </m:r>
                        </m:sub>
                        <m:sup>
                          <m:r>
                            <a:rPr lang="en-US" sz="2400" i="1">
                              <a:latin typeface="Cambria Math" panose="02040503050406030204" pitchFamily="18" charset="0"/>
                              <a:cs typeface="Arial" pitchFamily="34" charset="0"/>
                            </a:rPr>
                            <m:t>∞</m:t>
                          </m:r>
                        </m:sup>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𝑒</m:t>
                              </m:r>
                            </m:e>
                            <m:sup>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𝜆</m:t>
                              </m:r>
                              <m:r>
                                <a:rPr lang="en-US" sz="2400" b="0" i="1" smtClean="0">
                                  <a:latin typeface="Cambria Math" panose="02040503050406030204" pitchFamily="18" charset="0"/>
                                  <a:ea typeface="Cambria Math" panose="02040503050406030204" pitchFamily="18" charset="0"/>
                                  <a:cs typeface="Arial" pitchFamily="34" charset="0"/>
                                </a:rPr>
                                <m:t>𝑡</m:t>
                              </m:r>
                            </m:sup>
                          </m:sSup>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𝜆</m:t>
                          </m:r>
                        </m:num>
                        <m:den>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𝜆</m:t>
                              </m:r>
                            </m:e>
                            <m:sup>
                              <m:r>
                                <a:rPr lang="en-US" sz="2400" b="0" i="1" smtClean="0">
                                  <a:latin typeface="Cambria Math" panose="02040503050406030204" pitchFamily="18" charset="0"/>
                                  <a:ea typeface="Cambria Math" panose="02040503050406030204" pitchFamily="18" charset="0"/>
                                  <a:cs typeface="Arial" pitchFamily="34" charset="0"/>
                                </a:rPr>
                                <m:t>2</m:t>
                              </m:r>
                            </m:sup>
                          </m:sSup>
                          <m:r>
                            <a:rPr lang="en-US" sz="2400" b="0" i="1" smtClean="0">
                              <a:latin typeface="Cambria Math" panose="02040503050406030204" pitchFamily="18" charset="0"/>
                              <a:ea typeface="Cambria Math" panose="02040503050406030204" pitchFamily="18" charset="0"/>
                              <a:cs typeface="Arial" pitchFamily="34" charset="0"/>
                            </a:rPr>
                            <m:t>+4</m:t>
                          </m:r>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𝜋</m:t>
                              </m:r>
                            </m:e>
                            <m:sup>
                              <m:r>
                                <a:rPr lang="en-US" sz="2400" b="0" i="1" smtClean="0">
                                  <a:latin typeface="Cambria Math" panose="02040503050406030204" pitchFamily="18" charset="0"/>
                                  <a:ea typeface="Cambria Math" panose="02040503050406030204" pitchFamily="18" charset="0"/>
                                  <a:cs typeface="Arial" pitchFamily="34" charset="0"/>
                                </a:rPr>
                                <m:t>2</m:t>
                              </m:r>
                            </m:sup>
                          </m:sSup>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b="0" i="1" smtClean="0">
                                  <a:latin typeface="Cambria Math" panose="02040503050406030204" pitchFamily="18" charset="0"/>
                                  <a:ea typeface="Cambria Math" panose="02040503050406030204" pitchFamily="18" charset="0"/>
                                  <a:cs typeface="Arial" pitchFamily="34" charset="0"/>
                                </a:rPr>
                                <m:t>𝑓</m:t>
                              </m:r>
                            </m:e>
                            <m:sup>
                              <m:r>
                                <a:rPr lang="en-US" sz="2400" b="0" i="1" smtClean="0">
                                  <a:latin typeface="Cambria Math" panose="02040503050406030204" pitchFamily="18" charset="0"/>
                                  <a:ea typeface="Cambria Math" panose="02040503050406030204" pitchFamily="18" charset="0"/>
                                  <a:cs typeface="Arial" pitchFamily="34" charset="0"/>
                                </a:rPr>
                                <m:t>2</m:t>
                              </m:r>
                            </m:sup>
                          </m:sSup>
                        </m:den>
                      </m:f>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41300" y="1983154"/>
                <a:ext cx="11727180" cy="1719573"/>
              </a:xfrm>
              <a:prstGeom prst="rect">
                <a:avLst/>
              </a:prstGeo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620062" y="3885595"/>
            <a:ext cx="10951876" cy="2992500"/>
          </a:xfrm>
          <a:prstGeom prst="rect">
            <a:avLst/>
          </a:prstGeom>
        </p:spPr>
      </p:pic>
    </p:spTree>
    <p:extLst>
      <p:ext uri="{BB962C8B-B14F-4D97-AF65-F5344CB8AC3E}">
        <p14:creationId xmlns:p14="http://schemas.microsoft.com/office/powerpoint/2010/main" val="208851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Exponentially Decaying Symmetric Function (Continue)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41300" y="1345280"/>
                <a:ext cx="6096000" cy="615553"/>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ea typeface="Cambria Math" panose="02040503050406030204" pitchFamily="18" charset="0"/>
                          <a:cs typeface="Arial" pitchFamily="34" charset="0"/>
                        </a:rPr>
                        <m:t>𝑥</m:t>
                      </m:r>
                      <m:d>
                        <m:dPr>
                          <m:ctrlPr>
                            <a:rPr lang="en-US" sz="3200" b="0" i="1" smtClean="0">
                              <a:latin typeface="Cambria Math" panose="02040503050406030204" pitchFamily="18" charset="0"/>
                              <a:ea typeface="Cambria Math" panose="02040503050406030204" pitchFamily="18" charset="0"/>
                              <a:cs typeface="Arial" pitchFamily="34" charset="0"/>
                            </a:rPr>
                          </m:ctrlPr>
                        </m:dPr>
                        <m:e>
                          <m:r>
                            <a:rPr lang="en-US" sz="3200" b="0" i="1" smtClean="0">
                              <a:latin typeface="Cambria Math" panose="02040503050406030204" pitchFamily="18" charset="0"/>
                              <a:ea typeface="Cambria Math" panose="02040503050406030204" pitchFamily="18" charset="0"/>
                              <a:cs typeface="Arial" pitchFamily="34" charset="0"/>
                            </a:rPr>
                            <m:t>𝑡</m:t>
                          </m:r>
                        </m:e>
                      </m:d>
                      <m:r>
                        <a:rPr lang="en-US" sz="3200" b="0" i="1" smtClean="0">
                          <a:latin typeface="Cambria Math" panose="02040503050406030204" pitchFamily="18" charset="0"/>
                          <a:ea typeface="Cambria Math" panose="02040503050406030204" pitchFamily="18" charset="0"/>
                          <a:cs typeface="Arial" pitchFamily="34" charset="0"/>
                        </a:rPr>
                        <m:t>=</m:t>
                      </m:r>
                      <m:sSup>
                        <m:sSupPr>
                          <m:ctrlPr>
                            <a:rPr lang="en-US" sz="3200" b="0" i="1" smtClean="0">
                              <a:latin typeface="Cambria Math" panose="02040503050406030204" pitchFamily="18" charset="0"/>
                              <a:ea typeface="Cambria Math" panose="02040503050406030204" pitchFamily="18" charset="0"/>
                              <a:cs typeface="Arial" pitchFamily="34" charset="0"/>
                            </a:rPr>
                          </m:ctrlPr>
                        </m:sSupPr>
                        <m:e>
                          <m:r>
                            <a:rPr lang="en-US" sz="3200" b="0" i="1" smtClean="0">
                              <a:latin typeface="Cambria Math" panose="02040503050406030204" pitchFamily="18" charset="0"/>
                              <a:ea typeface="Cambria Math" panose="02040503050406030204" pitchFamily="18" charset="0"/>
                              <a:cs typeface="Arial" pitchFamily="34" charset="0"/>
                            </a:rPr>
                            <m:t>𝑒</m:t>
                          </m:r>
                        </m:e>
                        <m:sup>
                          <m:r>
                            <a:rPr lang="en-US" sz="3200" b="0" i="1" smtClean="0">
                              <a:latin typeface="Cambria Math" panose="02040503050406030204" pitchFamily="18" charset="0"/>
                              <a:ea typeface="Cambria Math" panose="02040503050406030204" pitchFamily="18" charset="0"/>
                              <a:cs typeface="Arial" pitchFamily="34" charset="0"/>
                            </a:rPr>
                            <m:t>−</m:t>
                          </m:r>
                          <m:r>
                            <a:rPr lang="en-US" sz="3200" b="0" i="1" smtClean="0">
                              <a:latin typeface="Cambria Math" panose="02040503050406030204" pitchFamily="18" charset="0"/>
                              <a:ea typeface="Cambria Math" panose="02040503050406030204" pitchFamily="18" charset="0"/>
                              <a:cs typeface="Arial" pitchFamily="34" charset="0"/>
                            </a:rPr>
                            <m:t>𝜆</m:t>
                          </m:r>
                          <m:d>
                            <m:dPr>
                              <m:begChr m:val="|"/>
                              <m:endChr m:val="|"/>
                              <m:ctrlPr>
                                <a:rPr lang="en-US" sz="3200" b="0" i="1" smtClean="0">
                                  <a:latin typeface="Cambria Math" panose="02040503050406030204" pitchFamily="18" charset="0"/>
                                  <a:ea typeface="Cambria Math" panose="02040503050406030204" pitchFamily="18" charset="0"/>
                                  <a:cs typeface="Arial" pitchFamily="34" charset="0"/>
                                </a:rPr>
                              </m:ctrlPr>
                            </m:dPr>
                            <m:e>
                              <m:r>
                                <a:rPr lang="en-US" sz="3200" b="0" i="1" smtClean="0">
                                  <a:latin typeface="Cambria Math" panose="02040503050406030204" pitchFamily="18" charset="0"/>
                                  <a:ea typeface="Cambria Math" panose="02040503050406030204" pitchFamily="18" charset="0"/>
                                  <a:cs typeface="Arial" pitchFamily="34" charset="0"/>
                                </a:rPr>
                                <m:t>𝑡</m:t>
                              </m:r>
                            </m:e>
                          </m:d>
                        </m:sup>
                      </m:sSup>
                      <m:r>
                        <a:rPr lang="en-US" sz="3200" b="0" i="1" smtClean="0">
                          <a:latin typeface="Cambria Math" panose="02040503050406030204" pitchFamily="18" charset="0"/>
                          <a:ea typeface="Cambria Math" panose="02040503050406030204" pitchFamily="18" charset="0"/>
                          <a:cs typeface="Arial" pitchFamily="34" charset="0"/>
                        </a:rPr>
                        <m:t>,     </m:t>
                      </m:r>
                      <m:r>
                        <a:rPr lang="en-US" sz="3200" i="1">
                          <a:latin typeface="Cambria Math" panose="02040503050406030204" pitchFamily="18" charset="0"/>
                          <a:ea typeface="Cambria Math" panose="02040503050406030204" pitchFamily="18" charset="0"/>
                          <a:cs typeface="Arial" pitchFamily="34" charset="0"/>
                        </a:rPr>
                        <m:t>𝜆</m:t>
                      </m:r>
                      <m:r>
                        <a:rPr lang="en-US" sz="3200" b="0" i="1" smtClean="0">
                          <a:latin typeface="Cambria Math" panose="02040503050406030204" pitchFamily="18" charset="0"/>
                          <a:ea typeface="Cambria Math" panose="02040503050406030204" pitchFamily="18" charset="0"/>
                          <a:cs typeface="Arial" pitchFamily="34" charset="0"/>
                        </a:rPr>
                        <m:t>&gt;0</m:t>
                      </m:r>
                    </m:oMath>
                  </m:oMathPara>
                </a14:m>
                <a:endParaRPr lang="en-US" sz="3200" dirty="0"/>
              </a:p>
            </p:txBody>
          </p:sp>
        </mc:Choice>
        <mc:Fallback xmlns="">
          <p:sp>
            <p:nvSpPr>
              <p:cNvPr id="3" name="Rectangle 2"/>
              <p:cNvSpPr>
                <a:spLocks noRot="1" noChangeAspect="1" noMove="1" noResize="1" noEditPoints="1" noAdjustHandles="1" noChangeArrowheads="1" noChangeShapeType="1" noTextEdit="1"/>
              </p:cNvSpPr>
              <p:nvPr/>
            </p:nvSpPr>
            <p:spPr>
              <a:xfrm>
                <a:off x="241300" y="1345280"/>
                <a:ext cx="6096000" cy="6155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758215" y="1191040"/>
                <a:ext cx="4290785" cy="9861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𝑋</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𝑓</m:t>
                          </m:r>
                        </m:e>
                      </m:d>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cs typeface="Arial" pitchFamily="34" charset="0"/>
                            </a:rPr>
                          </m:ctrlPr>
                        </m:fPr>
                        <m:num>
                          <m:r>
                            <a:rPr lang="en-US" sz="2800" b="0" i="1" smtClean="0">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𝜆</m:t>
                          </m:r>
                        </m:num>
                        <m:den>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𝜆</m:t>
                              </m:r>
                            </m:e>
                            <m:sup>
                              <m:r>
                                <a:rPr lang="en-US" sz="2800" b="0" i="1" smtClean="0">
                                  <a:latin typeface="Cambria Math" panose="02040503050406030204" pitchFamily="18" charset="0"/>
                                  <a:ea typeface="Cambria Math" panose="02040503050406030204" pitchFamily="18" charset="0"/>
                                  <a:cs typeface="Arial" pitchFamily="34" charset="0"/>
                                </a:rPr>
                                <m:t>2</m:t>
                              </m:r>
                            </m:sup>
                          </m:sSup>
                          <m:r>
                            <a:rPr lang="en-US" sz="2800" b="0" i="1" smtClean="0">
                              <a:latin typeface="Cambria Math" panose="02040503050406030204" pitchFamily="18" charset="0"/>
                              <a:ea typeface="Cambria Math" panose="02040503050406030204" pitchFamily="18" charset="0"/>
                              <a:cs typeface="Arial" pitchFamily="34" charset="0"/>
                            </a:rPr>
                            <m:t>+4</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𝜋</m:t>
                              </m:r>
                            </m:e>
                            <m:sup>
                              <m:r>
                                <a:rPr lang="en-US" sz="2800" b="0" i="1" smtClean="0">
                                  <a:latin typeface="Cambria Math" panose="02040503050406030204" pitchFamily="18" charset="0"/>
                                  <a:ea typeface="Cambria Math" panose="02040503050406030204" pitchFamily="18" charset="0"/>
                                  <a:cs typeface="Arial" pitchFamily="34" charset="0"/>
                                </a:rPr>
                                <m:t>2</m:t>
                              </m:r>
                            </m:sup>
                          </m:sSup>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𝑓</m:t>
                              </m:r>
                            </m:e>
                            <m:sup>
                              <m:r>
                                <a:rPr lang="en-US" sz="2800" b="0" i="1" smtClean="0">
                                  <a:latin typeface="Cambria Math" panose="02040503050406030204" pitchFamily="18" charset="0"/>
                                  <a:ea typeface="Cambria Math" panose="02040503050406030204" pitchFamily="18" charset="0"/>
                                  <a:cs typeface="Arial" pitchFamily="34" charset="0"/>
                                </a:rPr>
                                <m:t>2</m:t>
                              </m:r>
                            </m:sup>
                          </m:sSup>
                        </m:den>
                      </m:f>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6758215" y="1191040"/>
                <a:ext cx="4290785" cy="9861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64820" y="2457373"/>
                <a:ext cx="11262723" cy="199285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0</m:t>
                          </m:r>
                        </m:e>
                      </m:d>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𝜆</m:t>
                          </m:r>
                        </m:num>
                        <m:den>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𝜆</m:t>
                              </m:r>
                            </m:e>
                            <m:sup>
                              <m:r>
                                <a:rPr lang="en-US" sz="2400" b="0" i="1" smtClean="0">
                                  <a:latin typeface="Cambria Math" panose="02040503050406030204" pitchFamily="18" charset="0"/>
                                  <a:ea typeface="Cambria Math" panose="02040503050406030204" pitchFamily="18" charset="0"/>
                                  <a:cs typeface="Arial" pitchFamily="34" charset="0"/>
                                </a:rPr>
                                <m:t>2</m:t>
                              </m:r>
                            </m:sup>
                          </m:sSup>
                        </m:den>
                      </m:f>
                      <m:r>
                        <a:rPr lang="en-US" sz="2400" b="0" i="1" smtClean="0">
                          <a:latin typeface="Cambria Math" panose="02040503050406030204" pitchFamily="18" charset="0"/>
                          <a:cs typeface="Arial" pitchFamily="34" charset="0"/>
                        </a:rPr>
                        <m:t>=</m:t>
                      </m:r>
                      <m:f>
                        <m:fPr>
                          <m:ctrlPr>
                            <a:rPr lang="en-US" sz="2400" i="1">
                              <a:latin typeface="Cambria Math" panose="02040503050406030204" pitchFamily="18" charset="0"/>
                              <a:cs typeface="Arial" pitchFamily="34" charset="0"/>
                            </a:rPr>
                          </m:ctrlPr>
                        </m:fPr>
                        <m:num>
                          <m:r>
                            <a:rPr lang="en-US" sz="2400" i="1">
                              <a:latin typeface="Cambria Math" panose="02040503050406030204" pitchFamily="18" charset="0"/>
                              <a:cs typeface="Arial" pitchFamily="34" charset="0"/>
                            </a:rPr>
                            <m:t>2</m:t>
                          </m:r>
                        </m:num>
                        <m:den>
                          <m:r>
                            <a:rPr lang="en-US" sz="2400" i="1">
                              <a:latin typeface="Cambria Math" panose="02040503050406030204" pitchFamily="18" charset="0"/>
                              <a:ea typeface="Cambria Math" panose="02040503050406030204" pitchFamily="18" charset="0"/>
                              <a:cs typeface="Arial" pitchFamily="34" charset="0"/>
                            </a:rPr>
                            <m:t>𝜆</m:t>
                          </m:r>
                        </m:den>
                      </m:f>
                    </m:oMath>
                  </m:oMathPara>
                </a14:m>
                <a:endParaRPr lang="en-US" sz="2400" dirty="0" smtClean="0"/>
              </a:p>
              <a:p>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𝑋</m:t>
                      </m:r>
                      <m:d>
                        <m:dPr>
                          <m:ctrlPr>
                            <a:rPr lang="en-US" sz="2400" i="1">
                              <a:latin typeface="Cambria Math" panose="02040503050406030204" pitchFamily="18" charset="0"/>
                              <a:ea typeface="Cambria Math" panose="02040503050406030204" pitchFamily="18" charset="0"/>
                              <a:cs typeface="Arial" pitchFamily="34" charset="0"/>
                            </a:rPr>
                          </m:ctrlPr>
                        </m:dPr>
                        <m:e>
                          <m:f>
                            <m:fPr>
                              <m:ctrlPr>
                                <a:rPr lang="en-US" sz="2400" i="1">
                                  <a:latin typeface="Cambria Math" panose="02040503050406030204" pitchFamily="18" charset="0"/>
                                  <a:cs typeface="Arial" pitchFamily="34" charset="0"/>
                                </a:rPr>
                              </m:ctrlPr>
                            </m:fPr>
                            <m:num>
                              <m:r>
                                <a:rPr lang="en-US" sz="2400" i="1">
                                  <a:latin typeface="Cambria Math" panose="02040503050406030204" pitchFamily="18" charset="0"/>
                                  <a:ea typeface="Cambria Math" panose="02040503050406030204" pitchFamily="18" charset="0"/>
                                  <a:cs typeface="Arial" pitchFamily="34" charset="0"/>
                                </a:rPr>
                                <m:t>𝜆</m:t>
                              </m:r>
                            </m:num>
                            <m:den>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den>
                          </m:f>
                        </m:e>
                      </m:d>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i="1">
                              <a:latin typeface="Cambria Math" panose="02040503050406030204" pitchFamily="18" charset="0"/>
                              <a:cs typeface="Arial" pitchFamily="34" charset="0"/>
                            </a:rPr>
                          </m:ctrlPr>
                        </m:fPr>
                        <m:num>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𝜆</m:t>
                          </m:r>
                        </m:num>
                        <m:den>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𝜆</m:t>
                              </m:r>
                            </m:e>
                            <m:sup>
                              <m:r>
                                <a:rPr lang="en-US" sz="2400" i="1">
                                  <a:latin typeface="Cambria Math" panose="02040503050406030204" pitchFamily="18" charset="0"/>
                                  <a:ea typeface="Cambria Math" panose="02040503050406030204" pitchFamily="18" charset="0"/>
                                  <a:cs typeface="Arial" pitchFamily="34" charset="0"/>
                                </a:rPr>
                                <m:t>2</m:t>
                              </m:r>
                            </m:sup>
                          </m:sSup>
                          <m:r>
                            <a:rPr lang="en-US" sz="2400" b="0" i="1" smtClean="0">
                              <a:latin typeface="Cambria Math" panose="02040503050406030204" pitchFamily="18" charset="0"/>
                              <a:ea typeface="Cambria Math" panose="02040503050406030204" pitchFamily="18" charset="0"/>
                              <a:cs typeface="Arial" pitchFamily="34" charset="0"/>
                            </a:rPr>
                            <m:t>+</m:t>
                          </m:r>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𝜆</m:t>
                              </m:r>
                            </m:e>
                            <m:sup>
                              <m:r>
                                <a:rPr lang="en-US" sz="2400" i="1">
                                  <a:latin typeface="Cambria Math" panose="02040503050406030204" pitchFamily="18" charset="0"/>
                                  <a:ea typeface="Cambria Math" panose="02040503050406030204" pitchFamily="18" charset="0"/>
                                  <a:cs typeface="Arial" pitchFamily="34" charset="0"/>
                                </a:rPr>
                                <m:t>2</m:t>
                              </m:r>
                            </m:sup>
                          </m:sSup>
                        </m:den>
                      </m:f>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i="1" smtClean="0">
                              <a:latin typeface="Cambria Math" panose="02040503050406030204" pitchFamily="18" charset="0"/>
                              <a:cs typeface="Arial" pitchFamily="34" charset="0"/>
                            </a:rPr>
                          </m:ctrlPr>
                        </m:fPr>
                        <m:num>
                          <m:r>
                            <a:rPr lang="en-US" sz="2400" b="0" i="1" smtClean="0">
                              <a:latin typeface="Cambria Math" panose="02040503050406030204" pitchFamily="18" charset="0"/>
                              <a:cs typeface="Arial" pitchFamily="34" charset="0"/>
                            </a:rPr>
                            <m:t>1</m:t>
                          </m:r>
                        </m:num>
                        <m:den>
                          <m:r>
                            <a:rPr lang="en-US" sz="2400" i="1">
                              <a:latin typeface="Cambria Math" panose="02040503050406030204" pitchFamily="18" charset="0"/>
                              <a:ea typeface="Cambria Math" panose="02040503050406030204" pitchFamily="18" charset="0"/>
                              <a:cs typeface="Arial" pitchFamily="34" charset="0"/>
                            </a:rPr>
                            <m:t>𝜆</m:t>
                          </m:r>
                        </m:den>
                      </m:f>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b="0" i="1" smtClean="0">
                              <a:latin typeface="Cambria Math" panose="02040503050406030204" pitchFamily="18" charset="0"/>
                              <a:ea typeface="Cambria Math" panose="02040503050406030204" pitchFamily="18" charset="0"/>
                              <a:cs typeface="Arial" pitchFamily="34" charset="0"/>
                            </a:rPr>
                          </m:ctrlPr>
                        </m:fPr>
                        <m:num>
                          <m:r>
                            <a:rPr lang="en-US" sz="2400" b="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0</m:t>
                              </m:r>
                            </m:e>
                          </m:d>
                        </m:num>
                        <m:den>
                          <m:r>
                            <a:rPr lang="en-US" sz="2400" b="0" i="1" smtClean="0">
                              <a:latin typeface="Cambria Math" panose="02040503050406030204" pitchFamily="18" charset="0"/>
                              <a:ea typeface="Cambria Math" panose="02040503050406030204" pitchFamily="18" charset="0"/>
                              <a:cs typeface="Arial" pitchFamily="34" charset="0"/>
                            </a:rPr>
                            <m:t>2</m:t>
                          </m:r>
                        </m:den>
                      </m:f>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464820" y="2457373"/>
                <a:ext cx="11262723" cy="1992853"/>
              </a:xfrm>
              <a:prstGeom prst="rect">
                <a:avLst/>
              </a:prstGeom>
              <a:blipFill>
                <a:blip r:embed="rId4"/>
                <a:stretch>
                  <a:fillRect/>
                </a:stretch>
              </a:blipFill>
            </p:spPr>
            <p:txBody>
              <a:bodyPr/>
              <a:lstStyle/>
              <a:p>
                <a:r>
                  <a:rPr lang="en-US">
                    <a:noFill/>
                  </a:rPr>
                  <a:t> </a:t>
                </a:r>
              </a:p>
            </p:txBody>
          </p:sp>
        </mc:Fallback>
      </mc:AlternateContent>
      <p:pic>
        <p:nvPicPr>
          <p:cNvPr id="7" name="Picture 6"/>
          <p:cNvPicPr>
            <a:picLocks noChangeAspect="1"/>
          </p:cNvPicPr>
          <p:nvPr/>
        </p:nvPicPr>
        <p:blipFill rotWithShape="1">
          <a:blip r:embed="rId5"/>
          <a:srcRect l="49868"/>
          <a:stretch/>
        </p:blipFill>
        <p:spPr>
          <a:xfrm>
            <a:off x="6758215" y="2383085"/>
            <a:ext cx="4675394" cy="2548263"/>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41300" y="4926486"/>
                <a:ext cx="11727180" cy="1697068"/>
              </a:xfrm>
              <a:prstGeom prst="rect">
                <a:avLst/>
              </a:prstGeom>
            </p:spPr>
            <p:txBody>
              <a:bodyPr wrap="square">
                <a:spAutoFit/>
              </a:bodyPr>
              <a:lstStyle/>
              <a:p>
                <a:pPr>
                  <a:lnSpc>
                    <a:spcPct val="150000"/>
                  </a:lnSpc>
                </a:pPr>
                <a:r>
                  <a:rPr lang="en-US" sz="2400" dirty="0" smtClean="0"/>
                  <a:t>if </a:t>
                </a:r>
                <a14:m>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𝜆</m:t>
                    </m:r>
                  </m:oMath>
                </a14:m>
                <a:r>
                  <a:rPr lang="en-US" sz="2400" i="1" dirty="0"/>
                  <a:t> </a:t>
                </a:r>
                <a:r>
                  <a:rPr lang="en-US" sz="2400" dirty="0"/>
                  <a:t>is large then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𝑋</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𝑓</m:t>
                    </m:r>
                    <m:r>
                      <a:rPr lang="en-US" sz="2400" b="0" i="1" smtClean="0">
                        <a:latin typeface="Cambria Math" panose="02040503050406030204" pitchFamily="18" charset="0"/>
                        <a:ea typeface="Cambria Math" panose="02040503050406030204" pitchFamily="18" charset="0"/>
                        <a:cs typeface="Arial" pitchFamily="34" charset="0"/>
                      </a:rPr>
                      <m:t>)</m:t>
                    </m:r>
                  </m:oMath>
                </a14:m>
                <a:r>
                  <a:rPr lang="en-US" sz="2400" dirty="0"/>
                  <a:t> is narrow in the time domain, but wide in the frequency </a:t>
                </a:r>
                <a:r>
                  <a:rPr lang="en-US" sz="2400" dirty="0" smtClean="0"/>
                  <a:t>domain and </a:t>
                </a:r>
                <a:r>
                  <a:rPr lang="en-US" sz="2400" dirty="0"/>
                  <a:t>vice versa. This is an example of the so-called inverse spreading property of </a:t>
                </a:r>
                <a:r>
                  <a:rPr lang="en-US" sz="2400" dirty="0" smtClean="0"/>
                  <a:t>the Fourier </a:t>
                </a:r>
                <a:r>
                  <a:rPr lang="en-US" sz="2400" dirty="0"/>
                  <a:t>transform, i.e. </a:t>
                </a:r>
                <a:r>
                  <a:rPr lang="en-US" sz="2400" dirty="0">
                    <a:solidFill>
                      <a:srgbClr val="FF0000"/>
                    </a:solidFill>
                  </a:rPr>
                  <a:t>the wider in one domain, then the narrower in the other</a:t>
                </a:r>
                <a:r>
                  <a:rPr lang="en-US" sz="2400" dirty="0"/>
                  <a:t>.</a:t>
                </a:r>
              </a:p>
            </p:txBody>
          </p:sp>
        </mc:Choice>
        <mc:Fallback xmlns="">
          <p:sp>
            <p:nvSpPr>
              <p:cNvPr id="8" name="Rectangle 7"/>
              <p:cNvSpPr>
                <a:spLocks noRot="1" noChangeAspect="1" noMove="1" noResize="1" noEditPoints="1" noAdjustHandles="1" noChangeArrowheads="1" noChangeShapeType="1" noTextEdit="1"/>
              </p:cNvSpPr>
              <p:nvPr/>
            </p:nvSpPr>
            <p:spPr>
              <a:xfrm>
                <a:off x="241300" y="4926486"/>
                <a:ext cx="11727180" cy="1697068"/>
              </a:xfrm>
              <a:prstGeom prst="rect">
                <a:avLst/>
              </a:prstGeom>
              <a:blipFill>
                <a:blip r:embed="rId6"/>
                <a:stretch>
                  <a:fillRect l="-832" b="-7168"/>
                </a:stretch>
              </a:blipFill>
            </p:spPr>
            <p:txBody>
              <a:bodyPr/>
              <a:lstStyle/>
              <a:p>
                <a:r>
                  <a:rPr lang="en-US">
                    <a:noFill/>
                  </a:rPr>
                  <a:t> </a:t>
                </a:r>
              </a:p>
            </p:txBody>
          </p:sp>
        </mc:Fallback>
      </mc:AlternateContent>
    </p:spTree>
    <p:extLst>
      <p:ext uri="{BB962C8B-B14F-4D97-AF65-F5344CB8AC3E}">
        <p14:creationId xmlns:p14="http://schemas.microsoft.com/office/powerpoint/2010/main" val="3053669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Exponentially </a:t>
            </a:r>
            <a:r>
              <a:rPr lang="en-US" dirty="0"/>
              <a:t>Decaying Symmetric Function </a:t>
            </a:r>
            <a:r>
              <a:rPr lang="en-US" dirty="0" smtClean="0"/>
              <a:t>with Different Lambda Values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41300" y="1179986"/>
                <a:ext cx="11727180" cy="1697068"/>
              </a:xfrm>
              <a:prstGeom prst="rect">
                <a:avLst/>
              </a:prstGeom>
            </p:spPr>
            <p:txBody>
              <a:bodyPr wrap="square">
                <a:spAutoFit/>
              </a:bodyPr>
              <a:lstStyle/>
              <a:p>
                <a:pPr>
                  <a:lnSpc>
                    <a:spcPct val="150000"/>
                  </a:lnSpc>
                </a:pPr>
                <a:r>
                  <a:rPr lang="en-US" sz="2400" dirty="0" smtClean="0"/>
                  <a:t>if </a:t>
                </a:r>
                <a14:m>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𝜆</m:t>
                    </m:r>
                  </m:oMath>
                </a14:m>
                <a:r>
                  <a:rPr lang="en-US" sz="2400" i="1" dirty="0"/>
                  <a:t> </a:t>
                </a:r>
                <a:r>
                  <a:rPr lang="en-US" sz="2400" dirty="0"/>
                  <a:t>is large then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𝑋</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𝑓</m:t>
                    </m:r>
                    <m:r>
                      <a:rPr lang="en-US" sz="2400" b="0" i="1" smtClean="0">
                        <a:latin typeface="Cambria Math" panose="02040503050406030204" pitchFamily="18" charset="0"/>
                        <a:ea typeface="Cambria Math" panose="02040503050406030204" pitchFamily="18" charset="0"/>
                        <a:cs typeface="Arial" pitchFamily="34" charset="0"/>
                      </a:rPr>
                      <m:t>)</m:t>
                    </m:r>
                  </m:oMath>
                </a14:m>
                <a:r>
                  <a:rPr lang="en-US" sz="2400" dirty="0"/>
                  <a:t> is narrow in the time domain, but wide in the frequency </a:t>
                </a:r>
                <a:r>
                  <a:rPr lang="en-US" sz="2400" dirty="0" smtClean="0"/>
                  <a:t>domain and </a:t>
                </a:r>
                <a:r>
                  <a:rPr lang="en-US" sz="2400" dirty="0"/>
                  <a:t>vice versa. This is an example of the so-called inverse spreading property of </a:t>
                </a:r>
                <a:r>
                  <a:rPr lang="en-US" sz="2400" dirty="0" smtClean="0"/>
                  <a:t>the Fourier </a:t>
                </a:r>
                <a:r>
                  <a:rPr lang="en-US" sz="2400" dirty="0"/>
                  <a:t>transform, i.e. </a:t>
                </a:r>
                <a:r>
                  <a:rPr lang="en-US" sz="2400" dirty="0">
                    <a:solidFill>
                      <a:srgbClr val="FF0000"/>
                    </a:solidFill>
                  </a:rPr>
                  <a:t>the wider in one domain, then the narrower in the other</a:t>
                </a:r>
                <a:r>
                  <a:rPr lang="en-US" sz="2400" dirty="0"/>
                  <a:t>.</a:t>
                </a:r>
              </a:p>
            </p:txBody>
          </p:sp>
        </mc:Choice>
        <mc:Fallback xmlns="">
          <p:sp>
            <p:nvSpPr>
              <p:cNvPr id="3" name="Rectangle 2"/>
              <p:cNvSpPr>
                <a:spLocks noRot="1" noChangeAspect="1" noMove="1" noResize="1" noEditPoints="1" noAdjustHandles="1" noChangeArrowheads="1" noChangeShapeType="1" noTextEdit="1"/>
              </p:cNvSpPr>
              <p:nvPr/>
            </p:nvSpPr>
            <p:spPr>
              <a:xfrm>
                <a:off x="241300" y="1179986"/>
                <a:ext cx="11727180" cy="1697068"/>
              </a:xfrm>
              <a:prstGeom prst="rect">
                <a:avLst/>
              </a:prstGeom>
              <a:blipFill>
                <a:blip r:embed="rId3"/>
                <a:stretch>
                  <a:fillRect l="-832" b="-7554"/>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20062" y="3366161"/>
            <a:ext cx="10951876" cy="2992500"/>
          </a:xfrm>
          <a:prstGeom prst="rect">
            <a:avLst/>
          </a:prstGeom>
        </p:spPr>
      </p:pic>
    </p:spTree>
    <p:extLst>
      <p:ext uri="{BB962C8B-B14F-4D97-AF65-F5344CB8AC3E}">
        <p14:creationId xmlns:p14="http://schemas.microsoft.com/office/powerpoint/2010/main" val="2468111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Sine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044190" y="1305098"/>
                <a:ext cx="6096000" cy="523220"/>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𝐴</m:t>
                      </m:r>
                      <m:func>
                        <m:funcPr>
                          <m:ctrlPr>
                            <a:rPr lang="en-US" sz="2800" i="1">
                              <a:latin typeface="Cambria Math" panose="02040503050406030204" pitchFamily="18" charset="0"/>
                              <a:ea typeface="Cambria Math" panose="02040503050406030204" pitchFamily="18" charset="0"/>
                              <a:cs typeface="Arial" pitchFamily="34" charset="0"/>
                            </a:rPr>
                          </m:ctrlPr>
                        </m:funcPr>
                        <m:fName>
                          <m:r>
                            <m:rPr>
                              <m:sty m:val="p"/>
                            </m:rPr>
                            <a:rPr lang="en-US" sz="2800">
                              <a:latin typeface="Cambria Math" panose="02040503050406030204" pitchFamily="18" charset="0"/>
                              <a:ea typeface="Cambria Math" panose="02040503050406030204" pitchFamily="18" charset="0"/>
                              <a:cs typeface="Arial" pitchFamily="34" charset="0"/>
                            </a:rPr>
                            <m:t>sin</m:t>
                          </m:r>
                        </m:fName>
                        <m:e>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cs typeface="Arial" pitchFamily="34" charset="0"/>
                            </a:rPr>
                            <m:t>𝑝</m:t>
                          </m:r>
                          <m:r>
                            <a:rPr lang="en-US" sz="2800" i="1">
                              <a:latin typeface="Cambria Math" panose="02040503050406030204" pitchFamily="18" charset="0"/>
                              <a:cs typeface="Arial" pitchFamily="34" charset="0"/>
                            </a:rPr>
                            <m:t>𝑡</m:t>
                          </m:r>
                        </m:e>
                      </m:func>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3044190" y="1305098"/>
                <a:ext cx="609600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93724" y="2137385"/>
                <a:ext cx="11598275" cy="189192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ea typeface="Cambria Math" panose="02040503050406030204" pitchFamily="18" charset="0"/>
                          <a:cs typeface="Arial" pitchFamily="34" charset="0"/>
                        </a:rPr>
                        <m:t>𝑋</m:t>
                      </m:r>
                      <m:d>
                        <m:dPr>
                          <m:ctrlPr>
                            <a:rPr lang="en-US" sz="2200" b="0" i="1" smtClean="0">
                              <a:latin typeface="Cambria Math" panose="02040503050406030204" pitchFamily="18" charset="0"/>
                              <a:ea typeface="Cambria Math" panose="02040503050406030204" pitchFamily="18" charset="0"/>
                              <a:cs typeface="Arial" pitchFamily="34" charset="0"/>
                            </a:rPr>
                          </m:ctrlPr>
                        </m:dPr>
                        <m:e>
                          <m:r>
                            <a:rPr lang="en-US" sz="2200" b="0" i="1" smtClean="0">
                              <a:latin typeface="Cambria Math" panose="02040503050406030204" pitchFamily="18" charset="0"/>
                              <a:ea typeface="Cambria Math" panose="02040503050406030204" pitchFamily="18" charset="0"/>
                              <a:cs typeface="Arial" pitchFamily="34" charset="0"/>
                            </a:rPr>
                            <m:t>𝑓</m:t>
                          </m:r>
                        </m:e>
                      </m:d>
                      <m:r>
                        <a:rPr lang="en-US" sz="2200" b="0" i="1" smtClean="0">
                          <a:latin typeface="Cambria Math" panose="02040503050406030204" pitchFamily="18" charset="0"/>
                          <a:ea typeface="Cambria Math" panose="02040503050406030204" pitchFamily="18" charset="0"/>
                          <a:cs typeface="Arial" pitchFamily="34" charset="0"/>
                        </a:rPr>
                        <m:t>=</m:t>
                      </m:r>
                      <m:nary>
                        <m:naryPr>
                          <m:ctrlPr>
                            <a:rPr lang="en-US" sz="2200" i="1">
                              <a:latin typeface="Cambria Math" panose="02040503050406030204" pitchFamily="18" charset="0"/>
                              <a:cs typeface="Arial" pitchFamily="34" charset="0"/>
                            </a:rPr>
                          </m:ctrlPr>
                        </m:naryPr>
                        <m:sub>
                          <m:r>
                            <a:rPr lang="en-US" sz="2200" i="1">
                              <a:latin typeface="Cambria Math" panose="02040503050406030204" pitchFamily="18" charset="0"/>
                              <a:cs typeface="Arial" pitchFamily="34" charset="0"/>
                            </a:rPr>
                            <m:t>−∞</m:t>
                          </m:r>
                        </m:sub>
                        <m:sup>
                          <m:r>
                            <a:rPr lang="en-US" sz="2200" i="1">
                              <a:latin typeface="Cambria Math" panose="02040503050406030204" pitchFamily="18" charset="0"/>
                              <a:cs typeface="Arial" pitchFamily="34" charset="0"/>
                            </a:rPr>
                            <m:t>∞</m:t>
                          </m:r>
                        </m:sup>
                        <m:e>
                          <m:r>
                            <a:rPr lang="en-US" sz="2200" b="0" i="1" smtClean="0">
                              <a:latin typeface="Cambria Math" panose="02040503050406030204" pitchFamily="18" charset="0"/>
                              <a:ea typeface="Cambria Math" panose="02040503050406030204" pitchFamily="18" charset="0"/>
                              <a:cs typeface="Arial" pitchFamily="34" charset="0"/>
                            </a:rPr>
                            <m:t>𝑥</m:t>
                          </m:r>
                          <m:r>
                            <a:rPr lang="en-US" sz="2200" b="0" i="1" smtClean="0">
                              <a:latin typeface="Cambria Math" panose="02040503050406030204" pitchFamily="18" charset="0"/>
                              <a:ea typeface="Cambria Math" panose="02040503050406030204" pitchFamily="18" charset="0"/>
                              <a:cs typeface="Arial" pitchFamily="34" charset="0"/>
                            </a:rPr>
                            <m:t>(</m:t>
                          </m:r>
                          <m:r>
                            <a:rPr lang="en-US" sz="2200" b="0" i="1" smtClean="0">
                              <a:latin typeface="Cambria Math" panose="02040503050406030204" pitchFamily="18" charset="0"/>
                              <a:ea typeface="Cambria Math" panose="02040503050406030204" pitchFamily="18" charset="0"/>
                              <a:cs typeface="Arial" pitchFamily="34" charset="0"/>
                            </a:rPr>
                            <m:t>𝑡</m:t>
                          </m:r>
                          <m:r>
                            <a:rPr lang="en-US" sz="2200" b="0" i="1" smtClean="0">
                              <a:latin typeface="Cambria Math" panose="02040503050406030204" pitchFamily="18" charset="0"/>
                              <a:ea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i="1">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cs typeface="Arial" pitchFamily="34" charset="0"/>
                                </a:rPr>
                                <m:t>𝑓𝑡</m:t>
                              </m:r>
                            </m:sup>
                          </m:sSup>
                          <m:r>
                            <a:rPr lang="en-US" sz="2200" i="1">
                              <a:latin typeface="Cambria Math" panose="02040503050406030204" pitchFamily="18" charset="0"/>
                              <a:cs typeface="Arial" pitchFamily="34" charset="0"/>
                            </a:rPr>
                            <m:t>𝑑𝑡</m:t>
                          </m:r>
                        </m:e>
                      </m:nary>
                      <m:r>
                        <a:rPr lang="en-US" sz="2200" b="0" i="1" smtClean="0">
                          <a:latin typeface="Cambria Math" panose="02040503050406030204" pitchFamily="18" charset="0"/>
                          <a:cs typeface="Arial" pitchFamily="34" charset="0"/>
                        </a:rPr>
                        <m:t>=</m:t>
                      </m:r>
                      <m:nary>
                        <m:naryPr>
                          <m:ctrlPr>
                            <a:rPr lang="en-US" sz="2200" i="1">
                              <a:latin typeface="Cambria Math" panose="02040503050406030204" pitchFamily="18" charset="0"/>
                              <a:cs typeface="Arial" pitchFamily="34" charset="0"/>
                            </a:rPr>
                          </m:ctrlPr>
                        </m:naryPr>
                        <m:sub>
                          <m:r>
                            <a:rPr lang="en-US" sz="2200" i="1">
                              <a:latin typeface="Cambria Math" panose="02040503050406030204" pitchFamily="18" charset="0"/>
                              <a:cs typeface="Arial" pitchFamily="34" charset="0"/>
                            </a:rPr>
                            <m:t>−∞</m:t>
                          </m:r>
                        </m:sub>
                        <m:sup>
                          <m:r>
                            <a:rPr lang="en-US" sz="2200" i="1">
                              <a:latin typeface="Cambria Math" panose="02040503050406030204" pitchFamily="18" charset="0"/>
                              <a:cs typeface="Arial" pitchFamily="34" charset="0"/>
                            </a:rPr>
                            <m:t>∞</m:t>
                          </m:r>
                        </m:sup>
                        <m:e>
                          <m:r>
                            <a:rPr lang="en-US" sz="2200" i="1">
                              <a:latin typeface="Cambria Math" panose="02040503050406030204" pitchFamily="18" charset="0"/>
                              <a:ea typeface="Cambria Math" panose="02040503050406030204" pitchFamily="18" charset="0"/>
                              <a:cs typeface="Arial" pitchFamily="34" charset="0"/>
                            </a:rPr>
                            <m:t>𝐴</m:t>
                          </m:r>
                          <m:func>
                            <m:funcPr>
                              <m:ctrlPr>
                                <a:rPr lang="en-US" sz="2200" i="1">
                                  <a:latin typeface="Cambria Math" panose="02040503050406030204" pitchFamily="18" charset="0"/>
                                  <a:ea typeface="Cambria Math" panose="02040503050406030204" pitchFamily="18" charset="0"/>
                                  <a:cs typeface="Arial" pitchFamily="34" charset="0"/>
                                </a:rPr>
                              </m:ctrlPr>
                            </m:funcPr>
                            <m:fName>
                              <m:r>
                                <m:rPr>
                                  <m:sty m:val="p"/>
                                </m:rPr>
                                <a:rPr lang="en-US" sz="2200">
                                  <a:latin typeface="Cambria Math" panose="02040503050406030204" pitchFamily="18" charset="0"/>
                                  <a:ea typeface="Cambria Math" panose="02040503050406030204" pitchFamily="18" charset="0"/>
                                  <a:cs typeface="Arial" pitchFamily="34" charset="0"/>
                                </a:rPr>
                                <m:t>sin</m:t>
                              </m:r>
                            </m:fName>
                            <m:e>
                              <m:r>
                                <a:rPr lang="en-US" sz="2200" i="1">
                                  <a:latin typeface="Cambria Math" panose="02040503050406030204" pitchFamily="18" charset="0"/>
                                  <a:ea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cs typeface="Arial" pitchFamily="34" charset="0"/>
                                </a:rPr>
                                <m:t>𝑝𝑡</m:t>
                              </m:r>
                            </m:e>
                          </m:func>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i="1">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cs typeface="Arial" pitchFamily="34" charset="0"/>
                                </a:rPr>
                                <m:t>𝑓𝑡</m:t>
                              </m:r>
                            </m:sup>
                          </m:sSup>
                          <m:r>
                            <a:rPr lang="en-US" sz="2200" i="1">
                              <a:latin typeface="Cambria Math" panose="02040503050406030204" pitchFamily="18" charset="0"/>
                              <a:cs typeface="Arial" pitchFamily="34" charset="0"/>
                            </a:rPr>
                            <m:t>𝑑𝑡</m:t>
                          </m:r>
                        </m:e>
                      </m:nary>
                      <m:r>
                        <a:rPr lang="en-US" sz="2200" b="0" i="1" smtClean="0">
                          <a:latin typeface="Cambria Math" panose="02040503050406030204" pitchFamily="18" charset="0"/>
                          <a:cs typeface="Arial" pitchFamily="34" charset="0"/>
                        </a:rPr>
                        <m:t>=</m:t>
                      </m:r>
                      <m:nary>
                        <m:naryPr>
                          <m:ctrlPr>
                            <a:rPr lang="en-US" sz="2200" i="1">
                              <a:latin typeface="Cambria Math" panose="02040503050406030204" pitchFamily="18" charset="0"/>
                              <a:cs typeface="Arial" pitchFamily="34" charset="0"/>
                            </a:rPr>
                          </m:ctrlPr>
                        </m:naryPr>
                        <m:sub>
                          <m:r>
                            <a:rPr lang="en-US" sz="2200" i="1">
                              <a:latin typeface="Cambria Math" panose="02040503050406030204" pitchFamily="18" charset="0"/>
                              <a:cs typeface="Arial" pitchFamily="34" charset="0"/>
                            </a:rPr>
                            <m:t>−∞</m:t>
                          </m:r>
                        </m:sub>
                        <m:sup>
                          <m:r>
                            <a:rPr lang="en-US" sz="2200" i="1">
                              <a:latin typeface="Cambria Math" panose="02040503050406030204" pitchFamily="18" charset="0"/>
                              <a:cs typeface="Arial" pitchFamily="34" charset="0"/>
                            </a:rPr>
                            <m:t>∞</m:t>
                          </m:r>
                        </m:sup>
                        <m:e>
                          <m:f>
                            <m:fPr>
                              <m:ctrlPr>
                                <a:rPr lang="en-US" sz="2200" b="0" i="1" smtClean="0">
                                  <a:latin typeface="Cambria Math" panose="02040503050406030204" pitchFamily="18" charset="0"/>
                                  <a:ea typeface="Cambria Math" panose="02040503050406030204" pitchFamily="18" charset="0"/>
                                  <a:cs typeface="Arial" pitchFamily="34" charset="0"/>
                                </a:rPr>
                              </m:ctrlPr>
                            </m:fPr>
                            <m:num>
                              <m:r>
                                <a:rPr lang="en-US" sz="2200" i="1">
                                  <a:latin typeface="Cambria Math" panose="02040503050406030204" pitchFamily="18" charset="0"/>
                                  <a:ea typeface="Cambria Math" panose="02040503050406030204" pitchFamily="18" charset="0"/>
                                  <a:cs typeface="Arial" pitchFamily="34" charset="0"/>
                                </a:rPr>
                                <m:t>𝐴</m:t>
                              </m:r>
                            </m:num>
                            <m:den>
                              <m:r>
                                <a:rPr lang="en-US" sz="2200" b="0" i="1" smtClean="0">
                                  <a:latin typeface="Cambria Math" panose="02040503050406030204" pitchFamily="18" charset="0"/>
                                  <a:ea typeface="Cambria Math" panose="02040503050406030204" pitchFamily="18" charset="0"/>
                                  <a:cs typeface="Arial" pitchFamily="34" charset="0"/>
                                </a:rPr>
                                <m:t>2</m:t>
                              </m:r>
                              <m:r>
                                <a:rPr lang="en-US" sz="2200" b="0" i="1" smtClean="0">
                                  <a:latin typeface="Cambria Math" panose="02040503050406030204" pitchFamily="18" charset="0"/>
                                  <a:ea typeface="Cambria Math" panose="02040503050406030204" pitchFamily="18" charset="0"/>
                                  <a:cs typeface="Arial" pitchFamily="34" charset="0"/>
                                </a:rPr>
                                <m:t>𝑖</m:t>
                              </m:r>
                            </m:den>
                          </m:f>
                          <m:r>
                            <a:rPr lang="en-US" sz="2200" b="0" i="1" smtClean="0">
                              <a:latin typeface="Cambria Math" panose="02040503050406030204" pitchFamily="18" charset="0"/>
                              <a:ea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b="0" i="1" smtClean="0">
                                  <a:latin typeface="Cambria Math" panose="02040503050406030204" pitchFamily="18" charset="0"/>
                                  <a:cs typeface="Arial" pitchFamily="34" charset="0"/>
                                </a:rPr>
                                <m:t>𝑝</m:t>
                              </m:r>
                              <m:r>
                                <a:rPr lang="en-US" sz="2200" i="1">
                                  <a:latin typeface="Cambria Math" panose="02040503050406030204" pitchFamily="18" charset="0"/>
                                  <a:cs typeface="Arial" pitchFamily="34" charset="0"/>
                                </a:rPr>
                                <m:t>𝑡</m:t>
                              </m:r>
                            </m:sup>
                          </m:sSup>
                          <m:r>
                            <a:rPr lang="en-US" sz="2200" b="0" i="1" smtClean="0">
                              <a:latin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b="0" i="1" smtClean="0">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cs typeface="Arial" pitchFamily="34" charset="0"/>
                                </a:rPr>
                                <m:t>𝑝𝑡</m:t>
                              </m:r>
                            </m:sup>
                          </m:sSup>
                          <m:r>
                            <a:rPr lang="en-US" sz="2200" b="0" i="1" smtClean="0">
                              <a:latin typeface="Cambria Math" panose="02040503050406030204" pitchFamily="18" charset="0"/>
                              <a:ea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i="1">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cs typeface="Arial" pitchFamily="34" charset="0"/>
                                </a:rPr>
                                <m:t>𝑓𝑡</m:t>
                              </m:r>
                            </m:sup>
                          </m:sSup>
                          <m:r>
                            <a:rPr lang="en-US" sz="2200" i="1">
                              <a:latin typeface="Cambria Math" panose="02040503050406030204" pitchFamily="18" charset="0"/>
                              <a:cs typeface="Arial" pitchFamily="34" charset="0"/>
                            </a:rPr>
                            <m:t>𝑑𝑡</m:t>
                          </m:r>
                        </m:e>
                      </m:nary>
                      <m:r>
                        <a:rPr lang="en-US" sz="2200" i="1">
                          <a:latin typeface="Cambria Math" panose="02040503050406030204" pitchFamily="18" charset="0"/>
                          <a:cs typeface="Arial" pitchFamily="34" charset="0"/>
                        </a:rPr>
                        <m:t>=</m:t>
                      </m:r>
                      <m:f>
                        <m:fPr>
                          <m:ctrlPr>
                            <a:rPr lang="en-US" sz="2200" i="1">
                              <a:latin typeface="Cambria Math" panose="02040503050406030204" pitchFamily="18" charset="0"/>
                              <a:ea typeface="Cambria Math" panose="02040503050406030204" pitchFamily="18" charset="0"/>
                              <a:cs typeface="Arial" pitchFamily="34" charset="0"/>
                            </a:rPr>
                          </m:ctrlPr>
                        </m:fPr>
                        <m:num>
                          <m:r>
                            <a:rPr lang="en-US" sz="2200" i="1">
                              <a:latin typeface="Cambria Math" panose="02040503050406030204" pitchFamily="18" charset="0"/>
                              <a:ea typeface="Cambria Math" panose="02040503050406030204" pitchFamily="18" charset="0"/>
                              <a:cs typeface="Arial" pitchFamily="34" charset="0"/>
                            </a:rPr>
                            <m:t>𝐴</m:t>
                          </m:r>
                        </m:num>
                        <m:den>
                          <m:r>
                            <a:rPr lang="en-US" sz="2200" i="1">
                              <a:latin typeface="Cambria Math" panose="02040503050406030204" pitchFamily="18" charset="0"/>
                              <a:ea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𝑖</m:t>
                          </m:r>
                        </m:den>
                      </m:f>
                      <m:nary>
                        <m:naryPr>
                          <m:ctrlPr>
                            <a:rPr lang="en-US" sz="2200" i="1">
                              <a:latin typeface="Cambria Math" panose="02040503050406030204" pitchFamily="18" charset="0"/>
                              <a:cs typeface="Arial" pitchFamily="34" charset="0"/>
                            </a:rPr>
                          </m:ctrlPr>
                        </m:naryPr>
                        <m:sub>
                          <m:r>
                            <a:rPr lang="en-US" sz="2200" i="1">
                              <a:latin typeface="Cambria Math" panose="02040503050406030204" pitchFamily="18" charset="0"/>
                              <a:cs typeface="Arial" pitchFamily="34" charset="0"/>
                            </a:rPr>
                            <m:t>−∞</m:t>
                          </m:r>
                        </m:sub>
                        <m:sup>
                          <m:r>
                            <a:rPr lang="en-US" sz="2200" i="1">
                              <a:latin typeface="Cambria Math" panose="02040503050406030204" pitchFamily="18" charset="0"/>
                              <a:cs typeface="Arial" pitchFamily="34" charset="0"/>
                            </a:rPr>
                            <m:t>∞</m:t>
                          </m:r>
                        </m:sup>
                        <m:e>
                          <m:r>
                            <a:rPr lang="en-US" sz="2200" i="1" smtClean="0">
                              <a:latin typeface="Cambria Math" panose="02040503050406030204" pitchFamily="18" charset="0"/>
                              <a:ea typeface="Cambria Math" panose="02040503050406030204" pitchFamily="18" charset="0"/>
                              <a:cs typeface="Arial" pitchFamily="34" charset="0"/>
                            </a:rPr>
                            <m:t> </m:t>
                          </m:r>
                          <m:r>
                            <a:rPr lang="en-US" sz="2200" i="1">
                              <a:latin typeface="Cambria Math" panose="02040503050406030204" pitchFamily="18" charset="0"/>
                              <a:ea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b="0" i="1" smtClean="0">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b="0" i="1" smtClean="0">
                                  <a:latin typeface="Cambria Math" panose="02040503050406030204" pitchFamily="18" charset="0"/>
                                  <a:ea typeface="Cambria Math" panose="02040503050406030204" pitchFamily="18" charset="0"/>
                                  <a:cs typeface="Arial" pitchFamily="34" charset="0"/>
                                </a:rPr>
                                <m:t>(</m:t>
                              </m:r>
                              <m:r>
                                <a:rPr lang="en-US" sz="2200" b="0" i="1" smtClean="0">
                                  <a:latin typeface="Cambria Math" panose="02040503050406030204" pitchFamily="18" charset="0"/>
                                  <a:ea typeface="Cambria Math" panose="02040503050406030204" pitchFamily="18" charset="0"/>
                                  <a:cs typeface="Arial" pitchFamily="34" charset="0"/>
                                </a:rPr>
                                <m:t>𝑓</m:t>
                              </m:r>
                              <m:r>
                                <a:rPr lang="en-US" sz="2200" b="0" i="1" smtClean="0">
                                  <a:latin typeface="Cambria Math" panose="02040503050406030204" pitchFamily="18" charset="0"/>
                                  <a:ea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𝑝</m:t>
                              </m:r>
                              <m:r>
                                <a:rPr lang="en-US" sz="2200" b="0" i="1" smtClean="0">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𝑡</m:t>
                              </m:r>
                            </m:sup>
                          </m:sSup>
                          <m:r>
                            <a:rPr lang="en-US" sz="2200" i="1">
                              <a:latin typeface="Cambria Math" panose="02040503050406030204" pitchFamily="18" charset="0"/>
                              <a:cs typeface="Arial" pitchFamily="34" charset="0"/>
                            </a:rPr>
                            <m:t>−</m:t>
                          </m:r>
                          <m:sSup>
                            <m:sSupPr>
                              <m:ctrlPr>
                                <a:rPr lang="en-US" sz="2200" i="1">
                                  <a:latin typeface="Cambria Math" panose="02040503050406030204" pitchFamily="18" charset="0"/>
                                  <a:cs typeface="Arial" pitchFamily="34" charset="0"/>
                                </a:rPr>
                              </m:ctrlPr>
                            </m:sSupPr>
                            <m:e>
                              <m:r>
                                <a:rPr lang="en-US" sz="2200" i="1">
                                  <a:latin typeface="Cambria Math" panose="02040503050406030204" pitchFamily="18" charset="0"/>
                                  <a:cs typeface="Arial" pitchFamily="34" charset="0"/>
                                </a:rPr>
                                <m:t>𝑒</m:t>
                              </m:r>
                            </m:e>
                            <m:sup>
                              <m:r>
                                <a:rPr lang="en-US" sz="2200" i="1">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𝑖</m:t>
                              </m:r>
                              <m:r>
                                <a:rPr lang="en-US" sz="2200" i="1">
                                  <a:latin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𝜋</m:t>
                              </m:r>
                              <m:r>
                                <a:rPr lang="en-US" sz="2200" i="1">
                                  <a:latin typeface="Cambria Math" panose="02040503050406030204" pitchFamily="18" charset="0"/>
                                  <a:ea typeface="Cambria Math" panose="02040503050406030204" pitchFamily="18" charset="0"/>
                                  <a:cs typeface="Arial" pitchFamily="34" charset="0"/>
                                </a:rPr>
                                <m:t>(</m:t>
                              </m:r>
                              <m:r>
                                <a:rPr lang="en-US" sz="2200" i="1">
                                  <a:latin typeface="Cambria Math" panose="02040503050406030204" pitchFamily="18" charset="0"/>
                                  <a:ea typeface="Cambria Math" panose="02040503050406030204" pitchFamily="18" charset="0"/>
                                  <a:cs typeface="Arial" pitchFamily="34" charset="0"/>
                                </a:rPr>
                                <m:t>𝑓</m:t>
                              </m:r>
                              <m:r>
                                <a:rPr lang="en-US" sz="2200" b="0" i="1" smtClean="0">
                                  <a:latin typeface="Cambria Math" panose="02040503050406030204" pitchFamily="18" charset="0"/>
                                  <a:ea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𝑝</m:t>
                              </m:r>
                              <m:r>
                                <a:rPr lang="en-US" sz="2200" i="1">
                                  <a:latin typeface="Cambria Math" panose="02040503050406030204" pitchFamily="18" charset="0"/>
                                  <a:cs typeface="Arial" pitchFamily="34" charset="0"/>
                                </a:rPr>
                                <m:t>)</m:t>
                              </m:r>
                              <m:r>
                                <a:rPr lang="en-US" sz="2200" i="1">
                                  <a:latin typeface="Cambria Math" panose="02040503050406030204" pitchFamily="18" charset="0"/>
                                  <a:cs typeface="Arial" pitchFamily="34" charset="0"/>
                                </a:rPr>
                                <m:t>𝑡</m:t>
                              </m:r>
                            </m:sup>
                          </m:sSup>
                          <m:r>
                            <a:rPr lang="en-US" sz="2200" i="1">
                              <a:latin typeface="Cambria Math" panose="02040503050406030204" pitchFamily="18" charset="0"/>
                              <a:ea typeface="Cambria Math" panose="02040503050406030204" pitchFamily="18" charset="0"/>
                              <a:cs typeface="Arial" pitchFamily="34" charset="0"/>
                            </a:rPr>
                            <m:t>)</m:t>
                          </m:r>
                          <m:r>
                            <a:rPr lang="en-US" sz="2200" i="1" smtClean="0">
                              <a:latin typeface="Cambria Math" panose="02040503050406030204" pitchFamily="18" charset="0"/>
                              <a:cs typeface="Arial" pitchFamily="34" charset="0"/>
                            </a:rPr>
                            <m:t> </m:t>
                          </m:r>
                          <m:r>
                            <a:rPr lang="en-US" sz="2200" i="1">
                              <a:latin typeface="Cambria Math" panose="02040503050406030204" pitchFamily="18" charset="0"/>
                              <a:cs typeface="Arial" pitchFamily="34" charset="0"/>
                            </a:rPr>
                            <m:t>𝑑</m:t>
                          </m:r>
                          <m:r>
                            <a:rPr lang="en-US" sz="2200" i="1" smtClean="0">
                              <a:latin typeface="Cambria Math" panose="02040503050406030204" pitchFamily="18" charset="0"/>
                              <a:cs typeface="Arial" pitchFamily="34" charset="0"/>
                            </a:rPr>
                            <m:t>𝑡</m:t>
                          </m:r>
                        </m:e>
                      </m:nary>
                      <m:r>
                        <a:rPr lang="en-US" sz="2200" i="1">
                          <a:latin typeface="Cambria Math" panose="02040503050406030204" pitchFamily="18" charset="0"/>
                          <a:cs typeface="Arial" pitchFamily="34" charset="0"/>
                        </a:rPr>
                        <m:t>=</m:t>
                      </m:r>
                      <m:f>
                        <m:fPr>
                          <m:ctrlPr>
                            <a:rPr lang="en-US" sz="2200" i="1">
                              <a:latin typeface="Cambria Math" panose="02040503050406030204" pitchFamily="18" charset="0"/>
                              <a:ea typeface="Cambria Math" panose="02040503050406030204" pitchFamily="18" charset="0"/>
                              <a:cs typeface="Arial" pitchFamily="34" charset="0"/>
                            </a:rPr>
                          </m:ctrlPr>
                        </m:fPr>
                        <m:num>
                          <m:r>
                            <a:rPr lang="en-US" sz="2200" i="1">
                              <a:latin typeface="Cambria Math" panose="02040503050406030204" pitchFamily="18" charset="0"/>
                              <a:ea typeface="Cambria Math" panose="02040503050406030204" pitchFamily="18" charset="0"/>
                              <a:cs typeface="Arial" pitchFamily="34" charset="0"/>
                            </a:rPr>
                            <m:t>𝐴</m:t>
                          </m:r>
                        </m:num>
                        <m:den>
                          <m:r>
                            <a:rPr lang="en-US" sz="2200" i="1">
                              <a:latin typeface="Cambria Math" panose="02040503050406030204" pitchFamily="18" charset="0"/>
                              <a:ea typeface="Cambria Math" panose="02040503050406030204" pitchFamily="18" charset="0"/>
                              <a:cs typeface="Arial" pitchFamily="34" charset="0"/>
                            </a:rPr>
                            <m:t>2</m:t>
                          </m:r>
                          <m:r>
                            <a:rPr lang="en-US" sz="2200" i="1">
                              <a:latin typeface="Cambria Math" panose="02040503050406030204" pitchFamily="18" charset="0"/>
                              <a:ea typeface="Cambria Math" panose="02040503050406030204" pitchFamily="18" charset="0"/>
                              <a:cs typeface="Arial" pitchFamily="34" charset="0"/>
                            </a:rPr>
                            <m:t>𝑖</m:t>
                          </m:r>
                        </m:den>
                      </m:f>
                      <m:d>
                        <m:dPr>
                          <m:begChr m:val="["/>
                          <m:endChr m:val="]"/>
                          <m:ctrlPr>
                            <a:rPr lang="en-US" sz="2200" i="1" smtClean="0">
                              <a:latin typeface="Cambria Math" panose="02040503050406030204" pitchFamily="18" charset="0"/>
                              <a:ea typeface="Cambria Math" panose="02040503050406030204" pitchFamily="18" charset="0"/>
                              <a:cs typeface="Arial" pitchFamily="34" charset="0"/>
                            </a:rPr>
                          </m:ctrlPr>
                        </m:dPr>
                        <m:e>
                          <m:r>
                            <a:rPr lang="en-US" sz="2200" i="1">
                              <a:latin typeface="Cambria Math" panose="02040503050406030204" pitchFamily="18" charset="0"/>
                              <a:ea typeface="Cambria Math" panose="02040503050406030204" pitchFamily="18" charset="0"/>
                              <a:cs typeface="Arial" pitchFamily="34" charset="0"/>
                            </a:rPr>
                            <m:t>𝛿</m:t>
                          </m:r>
                          <m:d>
                            <m:dPr>
                              <m:ctrlPr>
                                <a:rPr lang="en-US" sz="2200" i="1">
                                  <a:latin typeface="Cambria Math" panose="02040503050406030204" pitchFamily="18" charset="0"/>
                                  <a:ea typeface="Cambria Math" panose="02040503050406030204" pitchFamily="18" charset="0"/>
                                  <a:cs typeface="Arial" pitchFamily="34" charset="0"/>
                                </a:rPr>
                              </m:ctrlPr>
                            </m:dPr>
                            <m:e>
                              <m:r>
                                <a:rPr lang="en-US" sz="2200" b="0" i="1" smtClean="0">
                                  <a:latin typeface="Cambria Math" panose="02040503050406030204" pitchFamily="18" charset="0"/>
                                  <a:ea typeface="Cambria Math" panose="02040503050406030204" pitchFamily="18" charset="0"/>
                                  <a:cs typeface="Arial" pitchFamily="34" charset="0"/>
                                </a:rPr>
                                <m:t>𝑓</m:t>
                              </m:r>
                              <m:r>
                                <a:rPr lang="en-US" sz="2200" b="0" i="1" smtClean="0">
                                  <a:latin typeface="Cambria Math" panose="02040503050406030204" pitchFamily="18" charset="0"/>
                                  <a:ea typeface="Cambria Math" panose="02040503050406030204" pitchFamily="18" charset="0"/>
                                  <a:cs typeface="Arial" pitchFamily="34" charset="0"/>
                                </a:rPr>
                                <m:t>−</m:t>
                              </m:r>
                              <m:r>
                                <a:rPr lang="en-US" sz="2200" b="0" i="1" smtClean="0">
                                  <a:latin typeface="Cambria Math" panose="02040503050406030204" pitchFamily="18" charset="0"/>
                                  <a:ea typeface="Cambria Math" panose="02040503050406030204" pitchFamily="18" charset="0"/>
                                  <a:cs typeface="Arial" pitchFamily="34" charset="0"/>
                                </a:rPr>
                                <m:t>𝑝</m:t>
                              </m:r>
                            </m:e>
                          </m:d>
                          <m:r>
                            <a:rPr lang="en-US" sz="2200" b="0" i="1" smtClean="0">
                              <a:latin typeface="Cambria Math" panose="02040503050406030204" pitchFamily="18" charset="0"/>
                              <a:ea typeface="Cambria Math" panose="02040503050406030204" pitchFamily="18" charset="0"/>
                              <a:cs typeface="Arial" pitchFamily="34" charset="0"/>
                            </a:rPr>
                            <m:t>−</m:t>
                          </m:r>
                          <m:r>
                            <a:rPr lang="en-US" sz="2200" i="1">
                              <a:latin typeface="Cambria Math" panose="02040503050406030204" pitchFamily="18" charset="0"/>
                              <a:ea typeface="Cambria Math" panose="02040503050406030204" pitchFamily="18" charset="0"/>
                              <a:cs typeface="Arial" pitchFamily="34" charset="0"/>
                            </a:rPr>
                            <m:t>𝛿</m:t>
                          </m:r>
                          <m:d>
                            <m:dPr>
                              <m:ctrlPr>
                                <a:rPr lang="en-US" sz="2200" i="1">
                                  <a:latin typeface="Cambria Math" panose="02040503050406030204" pitchFamily="18" charset="0"/>
                                  <a:ea typeface="Cambria Math" panose="02040503050406030204" pitchFamily="18" charset="0"/>
                                  <a:cs typeface="Arial" pitchFamily="34" charset="0"/>
                                </a:rPr>
                              </m:ctrlPr>
                            </m:dPr>
                            <m:e>
                              <m:r>
                                <a:rPr lang="en-US" sz="2200" i="1">
                                  <a:latin typeface="Cambria Math" panose="02040503050406030204" pitchFamily="18" charset="0"/>
                                  <a:ea typeface="Cambria Math" panose="02040503050406030204" pitchFamily="18" charset="0"/>
                                  <a:cs typeface="Arial" pitchFamily="34" charset="0"/>
                                </a:rPr>
                                <m:t>𝑓</m:t>
                              </m:r>
                              <m:r>
                                <a:rPr lang="en-US" sz="2200" b="0" i="1" smtClean="0">
                                  <a:latin typeface="Cambria Math" panose="02040503050406030204" pitchFamily="18" charset="0"/>
                                  <a:ea typeface="Cambria Math" panose="02040503050406030204" pitchFamily="18" charset="0"/>
                                  <a:cs typeface="Arial" pitchFamily="34" charset="0"/>
                                </a:rPr>
                                <m:t>+</m:t>
                              </m:r>
                              <m:r>
                                <a:rPr lang="en-US" sz="2200" i="1">
                                  <a:latin typeface="Cambria Math" panose="02040503050406030204" pitchFamily="18" charset="0"/>
                                  <a:ea typeface="Cambria Math" panose="02040503050406030204" pitchFamily="18" charset="0"/>
                                  <a:cs typeface="Arial" pitchFamily="34" charset="0"/>
                                </a:rPr>
                                <m:t>𝑝</m:t>
                              </m:r>
                            </m:e>
                          </m:d>
                        </m:e>
                      </m:d>
                    </m:oMath>
                  </m:oMathPara>
                </a14:m>
                <a:endParaRPr lang="en-US" sz="2200" dirty="0" smtClean="0">
                  <a:cs typeface="Arial" pitchFamily="34" charset="0"/>
                </a:endParaRPr>
              </a:p>
              <a:p>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593724" y="2137385"/>
                <a:ext cx="11598275" cy="1891928"/>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p:cNvCxnSpPr/>
          <p:nvPr/>
        </p:nvCxnSpPr>
        <p:spPr>
          <a:xfrm flipV="1">
            <a:off x="2883870" y="4455741"/>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4524572" y="5563629"/>
                <a:ext cx="3496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𝑡</m:t>
                      </m:r>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4524572" y="5563629"/>
                <a:ext cx="349648" cy="400110"/>
              </a:xfrm>
              <a:prstGeom prst="rect">
                <a:avLst/>
              </a:prstGeom>
              <a:blipFill>
                <a:blip r:embed="rId4"/>
                <a:stretch>
                  <a:fillRect/>
                </a:stretch>
              </a:blipFill>
            </p:spPr>
            <p:txBody>
              <a:bodyPr/>
              <a:lstStyle/>
              <a:p>
                <a:r>
                  <a:rPr lang="en-US">
                    <a:noFill/>
                  </a:rPr>
                  <a:t> </a:t>
                </a:r>
              </a:p>
            </p:txBody>
          </p:sp>
        </mc:Fallback>
      </mc:AlternateContent>
      <p:cxnSp>
        <p:nvCxnSpPr>
          <p:cNvPr id="7" name="Straight Connector 6"/>
          <p:cNvCxnSpPr/>
          <p:nvPr/>
        </p:nvCxnSpPr>
        <p:spPr>
          <a:xfrm>
            <a:off x="1068345" y="5487099"/>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2174765" y="4344782"/>
                <a:ext cx="709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𝑥</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𝑡</m:t>
                      </m:r>
                      <m:r>
                        <a:rPr lang="en-US" sz="2000" b="0" i="1" smtClean="0">
                          <a:latin typeface="Cambria Math" panose="02040503050406030204" pitchFamily="18" charset="0"/>
                          <a:cs typeface="Arial" pitchFamily="34" charset="0"/>
                        </a:rPr>
                        <m:t>)</m:t>
                      </m:r>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174765" y="4344782"/>
                <a:ext cx="709105" cy="400110"/>
              </a:xfrm>
              <a:prstGeom prst="rect">
                <a:avLst/>
              </a:prstGeom>
              <a:blipFill>
                <a:blip r:embed="rId5"/>
                <a:stretch>
                  <a:fillRect b="-15385"/>
                </a:stretch>
              </a:blipFill>
            </p:spPr>
            <p:txBody>
              <a:bodyPr/>
              <a:lstStyle/>
              <a:p>
                <a:r>
                  <a:rPr lang="en-US">
                    <a:noFill/>
                  </a:rPr>
                  <a:t> </a:t>
                </a:r>
              </a:p>
            </p:txBody>
          </p:sp>
        </mc:Fallback>
      </mc:AlternateContent>
      <p:cxnSp>
        <p:nvCxnSpPr>
          <p:cNvPr id="10" name="Straight Connector 9"/>
          <p:cNvCxnSpPr/>
          <p:nvPr/>
        </p:nvCxnSpPr>
        <p:spPr>
          <a:xfrm flipV="1">
            <a:off x="9239514" y="4154793"/>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0880216" y="5714589"/>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0880216" y="5714589"/>
                <a:ext cx="390941" cy="400110"/>
              </a:xfrm>
              <a:prstGeom prst="rect">
                <a:avLst/>
              </a:prstGeom>
              <a:blipFill>
                <a:blip r:embed="rId6"/>
                <a:stretch>
                  <a:fillRect b="-13636"/>
                </a:stretch>
              </a:blipFill>
            </p:spPr>
            <p:txBody>
              <a:bodyPr/>
              <a:lstStyle/>
              <a:p>
                <a:r>
                  <a:rPr lang="en-US">
                    <a:noFill/>
                  </a:rPr>
                  <a:t> </a:t>
                </a:r>
              </a:p>
            </p:txBody>
          </p:sp>
        </mc:Fallback>
      </mc:AlternateContent>
      <p:cxnSp>
        <p:nvCxnSpPr>
          <p:cNvPr id="12" name="Straight Connector 11"/>
          <p:cNvCxnSpPr/>
          <p:nvPr/>
        </p:nvCxnSpPr>
        <p:spPr>
          <a:xfrm>
            <a:off x="7423989" y="5638059"/>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8265820" y="4043834"/>
                <a:ext cx="9939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xmlns="">
          <p:sp>
            <p:nvSpPr>
              <p:cNvPr id="13" name="Rectangle 12"/>
              <p:cNvSpPr>
                <a:spLocks noRot="1" noChangeAspect="1" noMove="1" noResize="1" noEditPoints="1" noAdjustHandles="1" noChangeArrowheads="1" noChangeShapeType="1" noTextEdit="1"/>
              </p:cNvSpPr>
              <p:nvPr/>
            </p:nvSpPr>
            <p:spPr>
              <a:xfrm>
                <a:off x="8265820" y="4043834"/>
                <a:ext cx="993990" cy="400110"/>
              </a:xfrm>
              <a:prstGeom prst="rect">
                <a:avLst/>
              </a:prstGeom>
              <a:blipFill>
                <a:blip r:embed="rId7"/>
                <a:stretch>
                  <a:fillRect b="-15152"/>
                </a:stretch>
              </a:blipFill>
            </p:spPr>
            <p:txBody>
              <a:bodyPr/>
              <a:lstStyle/>
              <a:p>
                <a:r>
                  <a:rPr lang="en-US">
                    <a:noFill/>
                  </a:rPr>
                  <a:t> </a:t>
                </a:r>
              </a:p>
            </p:txBody>
          </p:sp>
        </mc:Fallback>
      </mc:AlternateContent>
      <p:grpSp>
        <p:nvGrpSpPr>
          <p:cNvPr id="23" name="Group 22"/>
          <p:cNvGrpSpPr/>
          <p:nvPr/>
        </p:nvGrpSpPr>
        <p:grpSpPr>
          <a:xfrm>
            <a:off x="1438072" y="5071479"/>
            <a:ext cx="1429736" cy="831239"/>
            <a:chOff x="1248938" y="5263321"/>
            <a:chExt cx="1429736" cy="1367938"/>
          </a:xfrm>
        </p:grpSpPr>
        <p:grpSp>
          <p:nvGrpSpPr>
            <p:cNvPr id="19" name="Group 18"/>
            <p:cNvGrpSpPr/>
            <p:nvPr/>
          </p:nvGrpSpPr>
          <p:grpSpPr>
            <a:xfrm>
              <a:off x="1248938" y="5263321"/>
              <a:ext cx="713678" cy="1367938"/>
              <a:chOff x="1248937" y="5263321"/>
              <a:chExt cx="1369589" cy="1308289"/>
            </a:xfrm>
          </p:grpSpPr>
          <p:sp>
            <p:nvSpPr>
              <p:cNvPr id="17" name="Freeform 16"/>
              <p:cNvSpPr/>
              <p:nvPr/>
            </p:nvSpPr>
            <p:spPr>
              <a:xfrm>
                <a:off x="1248937" y="5263321"/>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flipV="1">
                <a:off x="1927151" y="5895048"/>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964996" y="5263321"/>
              <a:ext cx="713678" cy="1367938"/>
              <a:chOff x="1248937" y="5263321"/>
              <a:chExt cx="1369589" cy="1308289"/>
            </a:xfrm>
          </p:grpSpPr>
          <p:sp>
            <p:nvSpPr>
              <p:cNvPr id="21" name="Freeform 20"/>
              <p:cNvSpPr/>
              <p:nvPr/>
            </p:nvSpPr>
            <p:spPr>
              <a:xfrm>
                <a:off x="1248937" y="5263321"/>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V="1">
                <a:off x="1927151" y="5895048"/>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p:cNvGrpSpPr/>
          <p:nvPr/>
        </p:nvGrpSpPr>
        <p:grpSpPr>
          <a:xfrm>
            <a:off x="2878108" y="5071479"/>
            <a:ext cx="1429736" cy="831239"/>
            <a:chOff x="1248938" y="5263321"/>
            <a:chExt cx="1429736" cy="1367938"/>
          </a:xfrm>
        </p:grpSpPr>
        <p:grpSp>
          <p:nvGrpSpPr>
            <p:cNvPr id="25" name="Group 24"/>
            <p:cNvGrpSpPr/>
            <p:nvPr/>
          </p:nvGrpSpPr>
          <p:grpSpPr>
            <a:xfrm>
              <a:off x="1248938" y="5263321"/>
              <a:ext cx="713678" cy="1367938"/>
              <a:chOff x="1248937" y="5263321"/>
              <a:chExt cx="1369589" cy="1308289"/>
            </a:xfrm>
          </p:grpSpPr>
          <p:sp>
            <p:nvSpPr>
              <p:cNvPr id="29" name="Freeform 28"/>
              <p:cNvSpPr/>
              <p:nvPr/>
            </p:nvSpPr>
            <p:spPr>
              <a:xfrm>
                <a:off x="1248937" y="5263321"/>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flipV="1">
                <a:off x="1927151" y="5895048"/>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964996" y="5263321"/>
              <a:ext cx="713678" cy="1367938"/>
              <a:chOff x="1248937" y="5263321"/>
              <a:chExt cx="1369589" cy="1308289"/>
            </a:xfrm>
          </p:grpSpPr>
          <p:sp>
            <p:nvSpPr>
              <p:cNvPr id="27" name="Freeform 26"/>
              <p:cNvSpPr/>
              <p:nvPr/>
            </p:nvSpPr>
            <p:spPr>
              <a:xfrm>
                <a:off x="1248937" y="5263321"/>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V="1">
                <a:off x="1927151" y="5895048"/>
                <a:ext cx="691375" cy="676562"/>
              </a:xfrm>
              <a:custGeom>
                <a:avLst/>
                <a:gdLst>
                  <a:gd name="connsiteX0" fmla="*/ 0 w 1107687"/>
                  <a:gd name="connsiteY0" fmla="*/ 646825 h 676562"/>
                  <a:gd name="connsiteX1" fmla="*/ 490653 w 1107687"/>
                  <a:gd name="connsiteY1" fmla="*/ 55 h 676562"/>
                  <a:gd name="connsiteX2" fmla="*/ 1107687 w 1107687"/>
                  <a:gd name="connsiteY2" fmla="*/ 676562 h 676562"/>
                </a:gdLst>
                <a:ahLst/>
                <a:cxnLst>
                  <a:cxn ang="0">
                    <a:pos x="connsiteX0" y="connsiteY0"/>
                  </a:cxn>
                  <a:cxn ang="0">
                    <a:pos x="connsiteX1" y="connsiteY1"/>
                  </a:cxn>
                  <a:cxn ang="0">
                    <a:pos x="connsiteX2" y="connsiteY2"/>
                  </a:cxn>
                </a:cxnLst>
                <a:rect l="l" t="t" r="r" b="b"/>
                <a:pathLst>
                  <a:path w="1107687" h="676562">
                    <a:moveTo>
                      <a:pt x="0" y="646825"/>
                    </a:moveTo>
                    <a:cubicBezTo>
                      <a:pt x="153019" y="320962"/>
                      <a:pt x="306039" y="-4901"/>
                      <a:pt x="490653" y="55"/>
                    </a:cubicBezTo>
                    <a:cubicBezTo>
                      <a:pt x="675267" y="5011"/>
                      <a:pt x="976350" y="565050"/>
                      <a:pt x="1107687" y="6765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1" name="Straight Connector 30"/>
          <p:cNvCxnSpPr/>
          <p:nvPr/>
        </p:nvCxnSpPr>
        <p:spPr>
          <a:xfrm>
            <a:off x="2883553" y="6098734"/>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02303" y="6094560"/>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83553" y="6276784"/>
            <a:ext cx="708233" cy="0"/>
          </a:xfrm>
          <a:prstGeom prst="line">
            <a:avLst/>
          </a:prstGeom>
          <a:ln w="19050">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2957241" y="6318338"/>
                <a:ext cx="56227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1/</m:t>
                      </m:r>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34" name="Rectangle 33"/>
              <p:cNvSpPr>
                <a:spLocks noRot="1" noChangeAspect="1" noMove="1" noResize="1" noEditPoints="1" noAdjustHandles="1" noChangeArrowheads="1" noChangeShapeType="1" noTextEdit="1"/>
              </p:cNvSpPr>
              <p:nvPr/>
            </p:nvSpPr>
            <p:spPr>
              <a:xfrm>
                <a:off x="2957241" y="6318338"/>
                <a:ext cx="562270" cy="338554"/>
              </a:xfrm>
              <a:prstGeom prst="rect">
                <a:avLst/>
              </a:prstGeom>
              <a:blipFill>
                <a:blip r:embed="rId8"/>
                <a:stretch>
                  <a:fillRect b="-8929"/>
                </a:stretch>
              </a:blipFill>
            </p:spPr>
            <p:txBody>
              <a:bodyPr/>
              <a:lstStyle/>
              <a:p>
                <a:r>
                  <a:rPr lang="en-US">
                    <a:noFill/>
                  </a:rPr>
                  <a:t> </a:t>
                </a:r>
              </a:p>
            </p:txBody>
          </p:sp>
        </mc:Fallback>
      </mc:AlternateContent>
      <p:cxnSp>
        <p:nvCxnSpPr>
          <p:cNvPr id="37" name="Straight Connector 36"/>
          <p:cNvCxnSpPr/>
          <p:nvPr/>
        </p:nvCxnSpPr>
        <p:spPr>
          <a:xfrm flipH="1">
            <a:off x="2886251" y="5070128"/>
            <a:ext cx="398882" cy="13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2542100" y="4777991"/>
                <a:ext cx="36298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oMath>
                  </m:oMathPara>
                </a14:m>
                <a:endParaRPr lang="en-US" sz="1600" dirty="0"/>
              </a:p>
            </p:txBody>
          </p:sp>
        </mc:Choice>
        <mc:Fallback xmlns="">
          <p:sp>
            <p:nvSpPr>
              <p:cNvPr id="39" name="Rectangle 38"/>
              <p:cNvSpPr>
                <a:spLocks noRot="1" noChangeAspect="1" noMove="1" noResize="1" noEditPoints="1" noAdjustHandles="1" noChangeArrowheads="1" noChangeShapeType="1" noTextEdit="1"/>
              </p:cNvSpPr>
              <p:nvPr/>
            </p:nvSpPr>
            <p:spPr>
              <a:xfrm>
                <a:off x="2542100" y="4777991"/>
                <a:ext cx="362983" cy="338554"/>
              </a:xfrm>
              <a:prstGeom prst="rect">
                <a:avLst/>
              </a:prstGeom>
              <a:blipFill>
                <a:blip r:embed="rId9"/>
                <a:stretch>
                  <a:fillRect/>
                </a:stretch>
              </a:blipFill>
            </p:spPr>
            <p:txBody>
              <a:bodyPr/>
              <a:lstStyle/>
              <a:p>
                <a:r>
                  <a:rPr lang="en-US">
                    <a:noFill/>
                  </a:rPr>
                  <a:t> </a:t>
                </a:r>
              </a:p>
            </p:txBody>
          </p:sp>
        </mc:Fallback>
      </mc:AlternateContent>
      <p:cxnSp>
        <p:nvCxnSpPr>
          <p:cNvPr id="42" name="Straight Arrow Connector 41"/>
          <p:cNvCxnSpPr/>
          <p:nvPr/>
        </p:nvCxnSpPr>
        <p:spPr>
          <a:xfrm flipV="1">
            <a:off x="7890210" y="4974202"/>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0488630" y="4974202"/>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7332302" y="4685286"/>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xmlns="">
          <p:sp>
            <p:nvSpPr>
              <p:cNvPr id="44" name="Rectangle 43"/>
              <p:cNvSpPr>
                <a:spLocks noRot="1" noChangeAspect="1" noMove="1" noResize="1" noEditPoints="1" noAdjustHandles="1" noChangeArrowheads="1" noChangeShapeType="1" noTextEdit="1"/>
              </p:cNvSpPr>
              <p:nvPr/>
            </p:nvSpPr>
            <p:spPr>
              <a:xfrm>
                <a:off x="7332302" y="4685286"/>
                <a:ext cx="577787" cy="338554"/>
              </a:xfrm>
              <a:prstGeom prst="rect">
                <a:avLst/>
              </a:prstGeom>
              <a:blipFill>
                <a:blip r:embed="rId10"/>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9910843" y="4685286"/>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9910843" y="4685286"/>
                <a:ext cx="577787" cy="338554"/>
              </a:xfrm>
              <a:prstGeom prst="rect">
                <a:avLst/>
              </a:prstGeom>
              <a:blipFill>
                <a:blip r:embed="rId11"/>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632075" y="5705560"/>
                <a:ext cx="5013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46" name="Rectangle 45"/>
              <p:cNvSpPr>
                <a:spLocks noRot="1" noChangeAspect="1" noMove="1" noResize="1" noEditPoints="1" noAdjustHandles="1" noChangeArrowheads="1" noChangeShapeType="1" noTextEdit="1"/>
              </p:cNvSpPr>
              <p:nvPr/>
            </p:nvSpPr>
            <p:spPr>
              <a:xfrm>
                <a:off x="7632075" y="5705560"/>
                <a:ext cx="501356" cy="338554"/>
              </a:xfrm>
              <a:prstGeom prst="rect">
                <a:avLst/>
              </a:prstGeom>
              <a:blipFill>
                <a:blip r:embed="rId12"/>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0319756" y="5705560"/>
                <a:ext cx="3474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10319756" y="5705560"/>
                <a:ext cx="347466" cy="338554"/>
              </a:xfrm>
              <a:prstGeom prst="rect">
                <a:avLst/>
              </a:prstGeom>
              <a:blipFill>
                <a:blip r:embed="rId13"/>
                <a:stretch>
                  <a:fillRect b="-3636"/>
                </a:stretch>
              </a:blipFill>
            </p:spPr>
            <p:txBody>
              <a:bodyPr/>
              <a:lstStyle/>
              <a:p>
                <a:r>
                  <a:rPr lang="en-US">
                    <a:noFill/>
                  </a:rPr>
                  <a:t> </a:t>
                </a:r>
              </a:p>
            </p:txBody>
          </p:sp>
        </mc:Fallback>
      </mc:AlternateContent>
    </p:spTree>
    <p:extLst>
      <p:ext uri="{BB962C8B-B14F-4D97-AF65-F5344CB8AC3E}">
        <p14:creationId xmlns:p14="http://schemas.microsoft.com/office/powerpoint/2010/main" val="16797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Rectangular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4684889" y="1308384"/>
                <a:ext cx="6096000" cy="830997"/>
              </a:xfrm>
              <a:prstGeom prst="rect">
                <a:avLst/>
              </a:prstGeom>
            </p:spPr>
            <p:txBody>
              <a:bodyPr>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𝑥</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oMath>
                </a14:m>
                <a:r>
                  <a:rPr lang="en-US" sz="2400" dirty="0" smtClean="0"/>
                  <a:t>  for </a:t>
                </a:r>
                <a14:m>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i="1" smtClean="0">
                        <a:latin typeface="Cambria Math" panose="02040503050406030204" pitchFamily="18" charset="0"/>
                        <a:ea typeface="Cambria Math" panose="02040503050406030204" pitchFamily="18" charset="0"/>
                        <a:cs typeface="Arial" pitchFamily="34" charset="0"/>
                      </a:rPr>
                      <m:t>&lt;</m:t>
                    </m:r>
                  </m:oMath>
                </a14:m>
                <a:r>
                  <a:rPr lang="en-US" sz="2400" dirty="0" smtClean="0">
                    <a:ea typeface="Cambria Math" panose="02040503050406030204" pitchFamily="18" charset="0"/>
                    <a:cs typeface="Arial" pitchFamily="34" charset="0"/>
                  </a:rPr>
                  <a:t>b</a:t>
                </a:r>
              </a:p>
              <a:p>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oMath>
                </a14:m>
                <a:r>
                  <a:rPr lang="en-US" sz="2400" dirty="0" smtClean="0"/>
                  <a:t>   </a:t>
                </a:r>
                <a:r>
                  <a:rPr lang="en-US" sz="2400" dirty="0"/>
                  <a:t>for </a:t>
                </a:r>
                <a14:m>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&gt;</m:t>
                    </m:r>
                  </m:oMath>
                </a14:m>
                <a:r>
                  <a:rPr lang="en-US" sz="2400" dirty="0" smtClean="0">
                    <a:ea typeface="Cambria Math" panose="02040503050406030204" pitchFamily="18" charset="0"/>
                    <a:cs typeface="Arial" pitchFamily="34" charset="0"/>
                  </a:rPr>
                  <a:t>b</a:t>
                </a:r>
                <a:endParaRPr lang="en-US" sz="24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684889" y="1308384"/>
                <a:ext cx="6096000" cy="830997"/>
              </a:xfrm>
              <a:prstGeom prst="rect">
                <a:avLst/>
              </a:prstGeom>
              <a:blipFill>
                <a:blip r:embed="rId2"/>
                <a:stretch>
                  <a:fillRect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380349" y="2139381"/>
                <a:ext cx="9400540" cy="1348959"/>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𝑓</m:t>
                          </m:r>
                        </m:e>
                      </m:d>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ea typeface="Cambria Math" panose="02040503050406030204" pitchFamily="18" charset="0"/>
                              <a:cs typeface="Arial" pitchFamily="34" charset="0"/>
                            </a:rPr>
                            <m:t>𝑥</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e>
                          </m:d>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𝑏</m:t>
                          </m:r>
                        </m:sub>
                        <m:sup>
                          <m:r>
                            <a:rPr lang="en-US" sz="2400" b="0" i="1" smtClean="0">
                              <a:latin typeface="Cambria Math" panose="02040503050406030204" pitchFamily="18" charset="0"/>
                              <a:cs typeface="Arial" pitchFamily="34" charset="0"/>
                            </a:rPr>
                            <m:t>𝑏</m:t>
                          </m:r>
                        </m:sup>
                        <m:e>
                          <m:r>
                            <a:rPr lang="en-US" sz="2400" b="0" i="1" smtClean="0">
                              <a:latin typeface="Cambria Math" panose="02040503050406030204" pitchFamily="18" charset="0"/>
                              <a:cs typeface="Arial" pitchFamily="34" charset="0"/>
                            </a:rPr>
                            <m:t>𝑎</m:t>
                          </m:r>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panose="02040503050406030204" pitchFamily="18" charset="0"/>
                                  <a:cs typeface="Arial" pitchFamily="34" charset="0"/>
                                </a:rPr>
                                <m:t>2</m:t>
                              </m:r>
                              <m:r>
                                <a:rPr lang="en-US" sz="2400" b="0" i="1" smtClean="0">
                                  <a:latin typeface="Cambria Math" panose="02040503050406030204" pitchFamily="18" charset="0"/>
                                  <a:cs typeface="Arial" pitchFamily="34" charset="0"/>
                                </a:rPr>
                                <m:t>𝑎𝑏</m:t>
                              </m:r>
                              <m:func>
                                <m:funcPr>
                                  <m:ctrlPr>
                                    <a:rPr lang="en-US" sz="2400" b="0" i="1" smtClean="0">
                                      <a:latin typeface="Cambria Math" panose="02040503050406030204" pitchFamily="18" charset="0"/>
                                      <a:cs typeface="Arial" pitchFamily="34" charset="0"/>
                                    </a:rPr>
                                  </m:ctrlPr>
                                </m:funcPr>
                                <m:fName>
                                  <m:r>
                                    <m:rPr>
                                      <m:sty m:val="p"/>
                                    </m:rPr>
                                    <a:rPr lang="en-US" sz="2400" b="0" i="0" smtClean="0">
                                      <a:latin typeface="Cambria Math" panose="02040503050406030204" pitchFamily="18" charset="0"/>
                                      <a:cs typeface="Arial" pitchFamily="34" charset="0"/>
                                    </a:rPr>
                                    <m:t>sin</m:t>
                                  </m:r>
                                </m:fName>
                                <m:e>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m:t>
                                  </m:r>
                                  <m:r>
                                    <a:rPr lang="en-US" sz="2400" b="0" i="1" smtClean="0">
                                      <a:latin typeface="Cambria Math" panose="02040503050406030204" pitchFamily="18" charset="0"/>
                                      <a:cs typeface="Arial" pitchFamily="34" charset="0"/>
                                    </a:rPr>
                                    <m:t>𝑏</m:t>
                                  </m:r>
                                </m:e>
                              </m:func>
                            </m:num>
                            <m:den>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𝑓𝑏</m:t>
                              </m:r>
                            </m:den>
                          </m:f>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380349" y="2139381"/>
                <a:ext cx="9400540" cy="1348959"/>
              </a:xfrm>
              <a:prstGeom prst="rect">
                <a:avLst/>
              </a:prstGeom>
              <a:blipFill>
                <a:blip r:embed="rId3"/>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886912" y="3803783"/>
            <a:ext cx="10418175" cy="2862367"/>
          </a:xfrm>
          <a:prstGeom prst="rect">
            <a:avLst/>
          </a:prstGeom>
        </p:spPr>
      </p:pic>
      <p:sp>
        <p:nvSpPr>
          <p:cNvPr id="8" name="Rectangle 7"/>
          <p:cNvSpPr/>
          <p:nvPr/>
        </p:nvSpPr>
        <p:spPr>
          <a:xfrm>
            <a:off x="9949180" y="3211341"/>
            <a:ext cx="2019300" cy="506292"/>
          </a:xfrm>
          <a:prstGeom prst="rect">
            <a:avLst/>
          </a:prstGeom>
        </p:spPr>
        <p:txBody>
          <a:bodyPr wrap="square">
            <a:spAutoFit/>
          </a:bodyPr>
          <a:lstStyle/>
          <a:p>
            <a:pPr>
              <a:lnSpc>
                <a:spcPct val="150000"/>
              </a:lnSpc>
            </a:pPr>
            <a:r>
              <a:rPr lang="en-US" sz="2000" dirty="0" smtClean="0">
                <a:solidFill>
                  <a:srgbClr val="FF0000"/>
                </a:solidFill>
              </a:rPr>
              <a:t>See </a:t>
            </a:r>
            <a:r>
              <a:rPr lang="en-US" sz="2000" dirty="0" err="1" smtClean="0">
                <a:solidFill>
                  <a:srgbClr val="FF0000"/>
                </a:solidFill>
              </a:rPr>
              <a:t>Sinc</a:t>
            </a:r>
            <a:r>
              <a:rPr lang="en-US" sz="2000" dirty="0" smtClean="0">
                <a:solidFill>
                  <a:srgbClr val="FF0000"/>
                </a:solidFill>
              </a:rPr>
              <a:t> function</a:t>
            </a:r>
            <a:endParaRPr lang="en-US" sz="2000" dirty="0">
              <a:solidFill>
                <a:srgbClr val="FF0000"/>
              </a:solidFill>
            </a:endParaRPr>
          </a:p>
        </p:txBody>
      </p:sp>
    </p:spTree>
    <p:extLst>
      <p:ext uri="{BB962C8B-B14F-4D97-AF65-F5344CB8AC3E}">
        <p14:creationId xmlns:p14="http://schemas.microsoft.com/office/powerpoint/2010/main" val="3063816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Rectangular Function with Different Ranges</a:t>
            </a:r>
          </a:p>
        </p:txBody>
      </p:sp>
      <mc:AlternateContent xmlns:mc="http://schemas.openxmlformats.org/markup-compatibility/2006" xmlns:a14="http://schemas.microsoft.com/office/drawing/2010/main">
        <mc:Choice Requires="a14">
          <p:sp>
            <p:nvSpPr>
              <p:cNvPr id="4" name="Rectangle 3"/>
              <p:cNvSpPr/>
              <p:nvPr/>
            </p:nvSpPr>
            <p:spPr>
              <a:xfrm>
                <a:off x="1380349" y="1139671"/>
                <a:ext cx="9400540" cy="1348959"/>
              </a:xfrm>
              <a:prstGeom prst="rect">
                <a:avLst/>
              </a:prstGeom>
            </p:spPr>
            <p:txBody>
              <a:bodyPr wrap="square">
                <a:spAutoFit/>
              </a:bodyPr>
              <a:lstStyle/>
              <a:p>
                <a:pPr>
                  <a:lnSpc>
                    <a:spcPct val="150000"/>
                  </a:lnSpc>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𝑋</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𝑓</m:t>
                          </m:r>
                        </m:e>
                      </m:d>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ea typeface="Cambria Math" panose="02040503050406030204" pitchFamily="18" charset="0"/>
                              <a:cs typeface="Arial" pitchFamily="34" charset="0"/>
                            </a:rPr>
                            <m:t>𝑥</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e>
                          </m:d>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e>
                      </m:nary>
                      <m:r>
                        <a:rPr lang="en-US" sz="2400" b="0" i="1" smtClean="0">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𝑏</m:t>
                          </m:r>
                        </m:sub>
                        <m:sup>
                          <m:r>
                            <a:rPr lang="en-US" sz="2400" b="0" i="1" smtClean="0">
                              <a:latin typeface="Cambria Math" panose="02040503050406030204" pitchFamily="18" charset="0"/>
                              <a:cs typeface="Arial" pitchFamily="34" charset="0"/>
                            </a:rPr>
                            <m:t>𝑏</m:t>
                          </m:r>
                        </m:sup>
                        <m:e>
                          <m:r>
                            <a:rPr lang="en-US" sz="2400" b="0" i="1" smtClean="0">
                              <a:latin typeface="Cambria Math" panose="02040503050406030204" pitchFamily="18" charset="0"/>
                              <a:cs typeface="Arial" pitchFamily="34" charset="0"/>
                            </a:rPr>
                            <m:t>𝑎</m:t>
                          </m:r>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𝑓𝑡</m:t>
                              </m:r>
                            </m:sup>
                          </m:sSup>
                          <m:r>
                            <a:rPr lang="en-US" sz="2400" i="1">
                              <a:latin typeface="Cambria Math" panose="02040503050406030204" pitchFamily="18" charset="0"/>
                              <a:cs typeface="Arial" pitchFamily="34" charset="0"/>
                            </a:rPr>
                            <m:t>𝑑𝑡</m:t>
                          </m:r>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panose="02040503050406030204" pitchFamily="18" charset="0"/>
                                  <a:cs typeface="Arial" pitchFamily="34" charset="0"/>
                                </a:rPr>
                                <m:t>2</m:t>
                              </m:r>
                              <m:r>
                                <a:rPr lang="en-US" sz="2400" b="0" i="1" smtClean="0">
                                  <a:latin typeface="Cambria Math" panose="02040503050406030204" pitchFamily="18" charset="0"/>
                                  <a:cs typeface="Arial" pitchFamily="34" charset="0"/>
                                </a:rPr>
                                <m:t>𝑎𝑏</m:t>
                              </m:r>
                              <m:func>
                                <m:funcPr>
                                  <m:ctrlPr>
                                    <a:rPr lang="en-US" sz="2400" b="0" i="1" smtClean="0">
                                      <a:latin typeface="Cambria Math" panose="02040503050406030204" pitchFamily="18" charset="0"/>
                                      <a:cs typeface="Arial" pitchFamily="34" charset="0"/>
                                    </a:rPr>
                                  </m:ctrlPr>
                                </m:funcPr>
                                <m:fName>
                                  <m:r>
                                    <m:rPr>
                                      <m:sty m:val="p"/>
                                    </m:rPr>
                                    <a:rPr lang="en-US" sz="2400" b="0" i="0" smtClean="0">
                                      <a:latin typeface="Cambria Math" panose="02040503050406030204" pitchFamily="18" charset="0"/>
                                      <a:cs typeface="Arial" pitchFamily="34" charset="0"/>
                                    </a:rPr>
                                    <m:t>sin</m:t>
                                  </m:r>
                                </m:fName>
                                <m:e>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m:t>
                                  </m:r>
                                  <m:r>
                                    <a:rPr lang="en-US" sz="2400" b="0" i="1" smtClean="0">
                                      <a:latin typeface="Cambria Math" panose="02040503050406030204" pitchFamily="18" charset="0"/>
                                      <a:cs typeface="Arial" pitchFamily="34" charset="0"/>
                                    </a:rPr>
                                    <m:t>𝑏</m:t>
                                  </m:r>
                                </m:e>
                              </m:func>
                            </m:num>
                            <m:den>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𝑓𝑏</m:t>
                              </m:r>
                            </m:den>
                          </m:f>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380349" y="1139671"/>
                <a:ext cx="9400540" cy="1348959"/>
              </a:xfrm>
              <a:prstGeom prst="rect">
                <a:avLst/>
              </a:prstGeom>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20062" y="3393250"/>
            <a:ext cx="10951876" cy="2992500"/>
          </a:xfrm>
          <a:prstGeom prst="rect">
            <a:avLst/>
          </a:prstGeom>
        </p:spPr>
      </p:pic>
    </p:spTree>
    <p:extLst>
      <p:ext uri="{BB962C8B-B14F-4D97-AF65-F5344CB8AC3E}">
        <p14:creationId xmlns:p14="http://schemas.microsoft.com/office/powerpoint/2010/main" val="2206138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Fourier Series of a Periodic Signal</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6037128" y="1491442"/>
                <a:ext cx="4646978" cy="1082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m:t>
                      </m:r>
                      <m:f>
                        <m:fPr>
                          <m:ctrlPr>
                            <a:rPr lang="en-US" sz="2800" i="1">
                              <a:latin typeface="Cambria Math" panose="02040503050406030204" pitchFamily="18" charset="0"/>
                              <a:cs typeface="Arial" pitchFamily="34" charset="0"/>
                            </a:rPr>
                          </m:ctrlPr>
                        </m:fPr>
                        <m:num>
                          <m:r>
                            <a:rPr lang="en-US" sz="2800" b="0" i="1" smtClean="0">
                              <a:latin typeface="Cambria Math" panose="02040503050406030204" pitchFamily="18" charset="0"/>
                              <a:cs typeface="Arial" pitchFamily="34" charset="0"/>
                            </a:rPr>
                            <m:t>1</m:t>
                          </m:r>
                        </m:num>
                        <m:den>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den>
                      </m:f>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0</m:t>
                          </m:r>
                        </m:sub>
                        <m:sup>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𝑇</m:t>
                              </m:r>
                            </m:e>
                            <m:sub>
                              <m:r>
                                <a:rPr lang="en-US" sz="2800" b="0" i="1" smtClean="0">
                                  <a:latin typeface="Cambria Math" panose="02040503050406030204" pitchFamily="18" charset="0"/>
                                  <a:cs typeface="Arial" pitchFamily="34" charset="0"/>
                                </a:rPr>
                                <m:t>𝑝</m:t>
                              </m:r>
                            </m:sub>
                          </m:sSub>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b="0" i="1" smtClean="0">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𝑛𝑡</m:t>
                              </m:r>
                              <m:r>
                                <a:rPr lang="en-US" sz="2800" i="1">
                                  <a:latin typeface="Cambria Math" panose="02040503050406030204" pitchFamily="18" charset="0"/>
                                  <a:cs typeface="Arial" pitchFamily="34" charset="0"/>
                                </a:rPr>
                                <m:t>/</m:t>
                              </m:r>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sup>
                          </m:sSup>
                          <m:r>
                            <a:rPr lang="en-US" sz="2800" i="1">
                              <a:latin typeface="Cambria Math" panose="02040503050406030204" pitchFamily="18" charset="0"/>
                              <a:cs typeface="Arial" pitchFamily="34" charset="0"/>
                            </a:rPr>
                            <m:t>𝑑𝑡</m:t>
                          </m:r>
                        </m:e>
                      </m:nary>
                    </m:oMath>
                  </m:oMathPara>
                </a14:m>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6037128" y="1491442"/>
                <a:ext cx="4646978" cy="10820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41300" y="2981013"/>
                <a:ext cx="11727179" cy="1086708"/>
              </a:xfrm>
              <a:prstGeom prst="rect">
                <a:avLst/>
              </a:prstGeom>
            </p:spPr>
            <p:txBody>
              <a:bodyPr wrap="square">
                <a:spAutoFit/>
              </a:bodyPr>
              <a:lstStyle/>
              <a:p>
                <a:pPr algn="just">
                  <a:lnSpc>
                    <a:spcPct val="150000"/>
                  </a:lnSpc>
                </a:pPr>
                <a:r>
                  <a:rPr lang="en-US" sz="2000" dirty="0" smtClean="0"/>
                  <a:t>Let’s represent the Fourier series of a periodic signal, where the interval of integration is defined from </a:t>
                </a:r>
                <a14:m>
                  <m:oMath xmlns:m="http://schemas.openxmlformats.org/officeDocument/2006/math">
                    <m:r>
                      <a:rPr lang="en-US" sz="2000" b="0" i="0" smtClean="0">
                        <a:latin typeface="Cambria Math" panose="02040503050406030204" pitchFamily="18" charset="0"/>
                        <a:cs typeface="Arial" pitchFamily="34" charset="0"/>
                      </a:rPr>
                      <m:t>−</m:t>
                    </m:r>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𝑇</m:t>
                        </m:r>
                      </m:e>
                      <m:sub>
                        <m:r>
                          <a:rPr lang="en-US" sz="2000" i="1">
                            <a:latin typeface="Cambria Math" panose="02040503050406030204" pitchFamily="18" charset="0"/>
                            <a:cs typeface="Arial" pitchFamily="34" charset="0"/>
                          </a:rPr>
                          <m:t>𝑝</m:t>
                        </m:r>
                      </m:sub>
                    </m:sSub>
                    <m:r>
                      <a:rPr lang="en-US" sz="2000" b="0" i="1" smtClean="0">
                        <a:latin typeface="Cambria Math" panose="02040503050406030204" pitchFamily="18" charset="0"/>
                        <a:cs typeface="Arial" pitchFamily="34" charset="0"/>
                      </a:rPr>
                      <m:t>/2</m:t>
                    </m:r>
                  </m:oMath>
                </a14:m>
                <a:r>
                  <a:rPr lang="en-US" sz="2000" dirty="0" smtClean="0"/>
                  <a:t> to  </a:t>
                </a:r>
                <a14:m>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𝑇</m:t>
                        </m:r>
                      </m:e>
                      <m:sub>
                        <m:r>
                          <a:rPr lang="en-US" sz="2000" i="1">
                            <a:latin typeface="Cambria Math" panose="02040503050406030204" pitchFamily="18" charset="0"/>
                            <a:cs typeface="Arial" pitchFamily="34" charset="0"/>
                          </a:rPr>
                          <m:t>𝑝</m:t>
                        </m:r>
                      </m:sub>
                    </m:sSub>
                    <m:r>
                      <a:rPr lang="en-US" sz="2000" i="1">
                        <a:latin typeface="Cambria Math" panose="02040503050406030204" pitchFamily="18" charset="0"/>
                        <a:cs typeface="Arial" pitchFamily="34" charset="0"/>
                      </a:rPr>
                      <m:t>/2</m:t>
                    </m:r>
                  </m:oMath>
                </a14:m>
                <a:r>
                  <a:rPr lang="en-US" sz="2000" dirty="0" smtClean="0"/>
                  <a:t> for convenience:  </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241300" y="2981013"/>
                <a:ext cx="11727179" cy="1086708"/>
              </a:xfrm>
              <a:prstGeom prst="rect">
                <a:avLst/>
              </a:prstGeom>
              <a:blipFill>
                <a:blip r:embed="rId3"/>
                <a:stretch>
                  <a:fillRect l="-572" r="-520" b="-3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48496" y="1458323"/>
                <a:ext cx="3788008" cy="11748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cs typeface="Arial" pitchFamily="34" charset="0"/>
                        </a:rPr>
                        <m:t>𝑥</m:t>
                      </m:r>
                      <m:d>
                        <m:dPr>
                          <m:ctrlPr>
                            <a:rPr lang="en-US" sz="2800" b="0" i="1" smtClean="0">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𝑡</m:t>
                          </m:r>
                        </m:e>
                      </m:d>
                      <m:r>
                        <a:rPr lang="en-US" sz="2800" b="0" i="1" smtClean="0">
                          <a:latin typeface="Cambria Math" panose="02040503050406030204" pitchFamily="18" charset="0"/>
                          <a:cs typeface="Arial" pitchFamily="34" charset="0"/>
                        </a:rPr>
                        <m:t>=</m:t>
                      </m:r>
                      <m:nary>
                        <m:naryPr>
                          <m:chr m:val="∑"/>
                          <m:ctrlPr>
                            <a:rPr lang="en-US" sz="2800" i="1">
                              <a:latin typeface="Cambria Math" panose="02040503050406030204" pitchFamily="18" charset="0"/>
                              <a:cs typeface="Arial" pitchFamily="34" charset="0"/>
                            </a:rPr>
                          </m:ctrlPr>
                        </m:naryPr>
                        <m:sub>
                          <m:r>
                            <m:rPr>
                              <m:brk m:alnAt="23"/>
                            </m:rPr>
                            <a:rPr lang="en-US" sz="2800" i="1">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m:t>
                          </m:r>
                          <m:r>
                            <a:rPr lang="en-US" sz="2800" b="0" i="1" smtClean="0">
                              <a:latin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m:t>
                          </m:r>
                        </m:sub>
                        <m:sup>
                          <m:r>
                            <a:rPr lang="en-US" sz="2800" i="1">
                              <a:latin typeface="Cambria Math" panose="02040503050406030204" pitchFamily="18" charset="0"/>
                              <a:ea typeface="Cambria Math" panose="02040503050406030204" pitchFamily="18" charset="0"/>
                              <a:cs typeface="Arial" pitchFamily="34" charset="0"/>
                            </a:rPr>
                            <m:t>∞</m:t>
                          </m:r>
                        </m:sup>
                        <m:e>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𝑖</m:t>
                              </m:r>
                              <m:r>
                                <a:rPr lang="en-US" sz="2800" b="0" i="1" smtClean="0">
                                  <a:latin typeface="Cambria Math" panose="02040503050406030204" pitchFamily="18" charset="0"/>
                                  <a:cs typeface="Arial" pitchFamily="34" charset="0"/>
                                </a:rPr>
                                <m:t>𝑤𝑛</m:t>
                              </m:r>
                              <m:r>
                                <a:rPr lang="en-US" sz="2800" i="1">
                                  <a:latin typeface="Cambria Math" panose="02040503050406030204" pitchFamily="18" charset="0"/>
                                  <a:cs typeface="Arial" pitchFamily="34" charset="0"/>
                                </a:rPr>
                                <m:t>𝑡</m:t>
                              </m:r>
                            </m:sup>
                          </m:sSup>
                        </m:e>
                      </m:nary>
                    </m:oMath>
                  </m:oMathPara>
                </a14:m>
                <a:endParaRPr lang="en-US" sz="2800" b="0" dirty="0" smtClean="0">
                  <a:latin typeface="Arial" pitchFamily="34" charset="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48496" y="1458323"/>
                <a:ext cx="3788008" cy="11748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037128" y="4490464"/>
                <a:ext cx="4985917" cy="1173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m:t>
                      </m:r>
                      <m:f>
                        <m:fPr>
                          <m:ctrlPr>
                            <a:rPr lang="en-US" sz="2800" i="1">
                              <a:latin typeface="Cambria Math" panose="02040503050406030204" pitchFamily="18" charset="0"/>
                              <a:cs typeface="Arial" pitchFamily="34" charset="0"/>
                            </a:rPr>
                          </m:ctrlPr>
                        </m:fPr>
                        <m:num>
                          <m:r>
                            <a:rPr lang="en-US" sz="2800" b="0" i="1" smtClean="0">
                              <a:latin typeface="Cambria Math" panose="02040503050406030204" pitchFamily="18" charset="0"/>
                              <a:cs typeface="Arial" pitchFamily="34" charset="0"/>
                            </a:rPr>
                            <m:t>1</m:t>
                          </m:r>
                        </m:num>
                        <m:den>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den>
                      </m:f>
                      <m:nary>
                        <m:naryPr>
                          <m:ctrlPr>
                            <a:rPr lang="en-US" sz="2800" i="1">
                              <a:latin typeface="Cambria Math" panose="02040503050406030204" pitchFamily="18" charset="0"/>
                              <a:cs typeface="Arial" pitchFamily="34" charset="0"/>
                            </a:rPr>
                          </m:ctrlPr>
                        </m:naryPr>
                        <m:sub>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r>
                            <a:rPr lang="en-US" sz="2800" i="1">
                              <a:latin typeface="Cambria Math" panose="02040503050406030204" pitchFamily="18" charset="0"/>
                              <a:cs typeface="Arial" pitchFamily="34" charset="0"/>
                            </a:rPr>
                            <m:t>/2</m:t>
                          </m:r>
                        </m:sub>
                        <m:sup>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𝑇</m:t>
                              </m:r>
                            </m:e>
                            <m:sub>
                              <m:r>
                                <a:rPr lang="en-US" sz="2800" b="0" i="1" smtClean="0">
                                  <a:latin typeface="Cambria Math" panose="02040503050406030204" pitchFamily="18" charset="0"/>
                                  <a:cs typeface="Arial" pitchFamily="34" charset="0"/>
                                </a:rPr>
                                <m:t>𝑝</m:t>
                              </m:r>
                            </m:sub>
                          </m:sSub>
                          <m:r>
                            <a:rPr lang="en-US" sz="2800" b="0" i="1" smtClean="0">
                              <a:latin typeface="Cambria Math" panose="02040503050406030204" pitchFamily="18" charset="0"/>
                              <a:cs typeface="Arial" pitchFamily="34" charset="0"/>
                            </a:rPr>
                            <m:t>/2</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b="0" i="1" smtClean="0">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𝑛𝑡</m:t>
                              </m:r>
                              <m:r>
                                <a:rPr lang="en-US" sz="2800" i="1">
                                  <a:latin typeface="Cambria Math" panose="02040503050406030204" pitchFamily="18" charset="0"/>
                                  <a:cs typeface="Arial" pitchFamily="34" charset="0"/>
                                </a:rPr>
                                <m:t>/</m:t>
                              </m:r>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sup>
                          </m:sSup>
                          <m:r>
                            <a:rPr lang="en-US" sz="2800" i="1">
                              <a:latin typeface="Cambria Math" panose="02040503050406030204" pitchFamily="18" charset="0"/>
                              <a:cs typeface="Arial" pitchFamily="34" charset="0"/>
                            </a:rPr>
                            <m:t>𝑑𝑡</m:t>
                          </m:r>
                        </m:e>
                      </m:nary>
                    </m:oMath>
                  </m:oMathPara>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6037128" y="4490464"/>
                <a:ext cx="4985917" cy="11739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48496" y="4457345"/>
                <a:ext cx="3788008" cy="11748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cs typeface="Arial" pitchFamily="34" charset="0"/>
                        </a:rPr>
                        <m:t>𝑥</m:t>
                      </m:r>
                      <m:d>
                        <m:dPr>
                          <m:ctrlPr>
                            <a:rPr lang="en-US" sz="2800" b="0" i="1" smtClean="0">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𝑡</m:t>
                          </m:r>
                        </m:e>
                      </m:d>
                      <m:r>
                        <a:rPr lang="en-US" sz="2800" b="0" i="1" smtClean="0">
                          <a:latin typeface="Cambria Math" panose="02040503050406030204" pitchFamily="18" charset="0"/>
                          <a:cs typeface="Arial" pitchFamily="34" charset="0"/>
                        </a:rPr>
                        <m:t>=</m:t>
                      </m:r>
                      <m:nary>
                        <m:naryPr>
                          <m:chr m:val="∑"/>
                          <m:ctrlPr>
                            <a:rPr lang="en-US" sz="2800" i="1">
                              <a:latin typeface="Cambria Math" panose="02040503050406030204" pitchFamily="18" charset="0"/>
                              <a:cs typeface="Arial" pitchFamily="34" charset="0"/>
                            </a:rPr>
                          </m:ctrlPr>
                        </m:naryPr>
                        <m:sub>
                          <m:r>
                            <m:rPr>
                              <m:brk m:alnAt="23"/>
                            </m:rPr>
                            <a:rPr lang="en-US" sz="2800" i="1">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m:t>
                          </m:r>
                          <m:r>
                            <a:rPr lang="en-US" sz="2800" b="0" i="1" smtClean="0">
                              <a:latin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m:t>
                          </m:r>
                        </m:sub>
                        <m:sup>
                          <m:r>
                            <a:rPr lang="en-US" sz="2800" i="1">
                              <a:latin typeface="Cambria Math" panose="02040503050406030204" pitchFamily="18" charset="0"/>
                              <a:ea typeface="Cambria Math" panose="02040503050406030204" pitchFamily="18" charset="0"/>
                              <a:cs typeface="Arial" pitchFamily="34" charset="0"/>
                            </a:rPr>
                            <m:t>∞</m:t>
                          </m:r>
                        </m:sup>
                        <m:e>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𝑖</m:t>
                              </m:r>
                              <m:r>
                                <a:rPr lang="en-US" sz="2800" b="0" i="1" smtClean="0">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𝑡</m:t>
                              </m:r>
                              <m:r>
                                <a:rPr lang="en-US" sz="2800" b="0" i="1" smtClean="0">
                                  <a:latin typeface="Cambria Math" panose="02040503050406030204" pitchFamily="18" charset="0"/>
                                  <a:cs typeface="Arial" pitchFamily="34" charset="0"/>
                                </a:rPr>
                                <m:t>/</m:t>
                              </m:r>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𝑇</m:t>
                                  </m:r>
                                </m:e>
                                <m:sub>
                                  <m:r>
                                    <a:rPr lang="en-US" sz="2800" b="0" i="1" smtClean="0">
                                      <a:latin typeface="Cambria Math" panose="02040503050406030204" pitchFamily="18" charset="0"/>
                                      <a:cs typeface="Arial" pitchFamily="34" charset="0"/>
                                    </a:rPr>
                                    <m:t>𝑝</m:t>
                                  </m:r>
                                </m:sub>
                              </m:sSub>
                            </m:sup>
                          </m:sSup>
                        </m:e>
                      </m:nary>
                    </m:oMath>
                  </m:oMathPara>
                </a14:m>
                <a:endParaRPr lang="en-US" sz="2800" b="0" dirty="0" smtClean="0">
                  <a:latin typeface="Arial" pitchFamily="34" charset="0"/>
                  <a:cs typeface="Arial"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548496" y="4457345"/>
                <a:ext cx="3788008" cy="11748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8508664" y="5979706"/>
                <a:ext cx="1918730" cy="760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cs typeface="Arial" pitchFamily="34" charset="0"/>
                        </a:rPr>
                        <m:t>𝒘</m:t>
                      </m:r>
                      <m:r>
                        <a:rPr lang="en-US" sz="2000" b="1" i="1" smtClean="0">
                          <a:solidFill>
                            <a:srgbClr val="FF0000"/>
                          </a:solidFill>
                          <a:latin typeface="Cambria Math" panose="02040503050406030204" pitchFamily="18" charset="0"/>
                          <a:cs typeface="Arial" pitchFamily="34" charset="0"/>
                        </a:rPr>
                        <m:t>=</m:t>
                      </m:r>
                      <m:f>
                        <m:fPr>
                          <m:ctrlPr>
                            <a:rPr lang="en-US" sz="2000" b="1" i="1">
                              <a:solidFill>
                                <a:srgbClr val="FF0000"/>
                              </a:solidFill>
                              <a:latin typeface="Cambria Math" panose="02040503050406030204" pitchFamily="18" charset="0"/>
                              <a:cs typeface="Arial" pitchFamily="34" charset="0"/>
                            </a:rPr>
                          </m:ctrlPr>
                        </m:fPr>
                        <m:num>
                          <m:r>
                            <a:rPr lang="en-US" sz="2000" b="1" i="1">
                              <a:solidFill>
                                <a:srgbClr val="FF0000"/>
                              </a:solidFill>
                              <a:latin typeface="Cambria Math" panose="02040503050406030204" pitchFamily="18" charset="0"/>
                              <a:cs typeface="Arial" pitchFamily="34" charset="0"/>
                            </a:rPr>
                            <m:t>𝟐</m:t>
                          </m:r>
                          <m:r>
                            <a:rPr lang="en-US" sz="2000" b="1" i="1">
                              <a:solidFill>
                                <a:srgbClr val="FF0000"/>
                              </a:solidFill>
                              <a:latin typeface="Cambria Math" panose="02040503050406030204" pitchFamily="18" charset="0"/>
                              <a:ea typeface="Cambria Math" panose="02040503050406030204" pitchFamily="18" charset="0"/>
                              <a:cs typeface="Arial" pitchFamily="34" charset="0"/>
                            </a:rPr>
                            <m:t>𝝅</m:t>
                          </m:r>
                        </m:num>
                        <m:den>
                          <m:sSub>
                            <m:sSubPr>
                              <m:ctrlPr>
                                <a:rPr lang="en-US" sz="2000" b="1" i="1">
                                  <a:solidFill>
                                    <a:srgbClr val="FF0000"/>
                                  </a:solidFill>
                                  <a:latin typeface="Cambria Math" panose="02040503050406030204" pitchFamily="18" charset="0"/>
                                  <a:cs typeface="Arial" pitchFamily="34" charset="0"/>
                                </a:rPr>
                              </m:ctrlPr>
                            </m:sSubPr>
                            <m:e>
                              <m:r>
                                <a:rPr lang="en-US" sz="2000" b="1" i="1">
                                  <a:solidFill>
                                    <a:srgbClr val="FF0000"/>
                                  </a:solidFill>
                                  <a:latin typeface="Cambria Math" panose="02040503050406030204" pitchFamily="18" charset="0"/>
                                  <a:cs typeface="Arial" pitchFamily="34" charset="0"/>
                                </a:rPr>
                                <m:t>𝑻</m:t>
                              </m:r>
                            </m:e>
                            <m:sub>
                              <m:r>
                                <a:rPr lang="en-US" sz="2000" b="1" i="1">
                                  <a:solidFill>
                                    <a:srgbClr val="FF0000"/>
                                  </a:solidFill>
                                  <a:latin typeface="Cambria Math" panose="02040503050406030204" pitchFamily="18" charset="0"/>
                                  <a:cs typeface="Arial" pitchFamily="34" charset="0"/>
                                </a:rPr>
                                <m:t>𝒑</m:t>
                              </m:r>
                            </m:sub>
                          </m:sSub>
                        </m:den>
                      </m:f>
                      <m:r>
                        <a:rPr lang="en-US" sz="2000" b="1" i="1" smtClean="0">
                          <a:solidFill>
                            <a:srgbClr val="FF0000"/>
                          </a:solidFill>
                          <a:latin typeface="Cambria Math" panose="02040503050406030204" pitchFamily="18" charset="0"/>
                          <a:cs typeface="Arial" pitchFamily="34" charset="0"/>
                        </a:rPr>
                        <m:t>=</m:t>
                      </m:r>
                      <m:r>
                        <a:rPr lang="en-US" sz="2000" b="1" i="1">
                          <a:solidFill>
                            <a:srgbClr val="FF0000"/>
                          </a:solidFill>
                          <a:latin typeface="Cambria Math" panose="02040503050406030204" pitchFamily="18" charset="0"/>
                          <a:ea typeface="Cambria Math" panose="02040503050406030204" pitchFamily="18" charset="0"/>
                          <a:cs typeface="Arial" pitchFamily="34" charset="0"/>
                        </a:rPr>
                        <m:t>𝟐</m:t>
                      </m:r>
                      <m:r>
                        <a:rPr lang="en-US" sz="2000" b="1" i="1">
                          <a:solidFill>
                            <a:srgbClr val="FF0000"/>
                          </a:solidFill>
                          <a:latin typeface="Cambria Math" panose="02040503050406030204" pitchFamily="18" charset="0"/>
                          <a:ea typeface="Cambria Math" panose="02040503050406030204" pitchFamily="18" charset="0"/>
                          <a:cs typeface="Arial" pitchFamily="34" charset="0"/>
                        </a:rPr>
                        <m:t>𝝅</m:t>
                      </m:r>
                      <m:r>
                        <a:rPr lang="en-US" sz="2000" b="1" i="1">
                          <a:solidFill>
                            <a:srgbClr val="FF0000"/>
                          </a:solidFill>
                          <a:latin typeface="Cambria Math" panose="02040503050406030204" pitchFamily="18" charset="0"/>
                          <a:ea typeface="Cambria Math" panose="02040503050406030204" pitchFamily="18" charset="0"/>
                          <a:cs typeface="Arial" pitchFamily="34" charset="0"/>
                        </a:rPr>
                        <m:t>𝒇</m:t>
                      </m:r>
                    </m:oMath>
                  </m:oMathPara>
                </a14:m>
                <a:endParaRPr lang="en-US" sz="2000"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8508664" y="5979706"/>
                <a:ext cx="1918730" cy="76014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755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Damped Symmetrically Oscillating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032619" y="1308384"/>
                <a:ext cx="6096000" cy="493277"/>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𝑥</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b="0" i="1" smtClean="0">
                              <a:latin typeface="Cambria Math" panose="02040503050406030204" pitchFamily="18" charset="0"/>
                              <a:ea typeface="Cambria Math" panose="02040503050406030204" pitchFamily="18" charset="0"/>
                              <a:cs typeface="Arial" pitchFamily="34" charset="0"/>
                            </a:rPr>
                            <m:t>𝑒</m:t>
                          </m:r>
                        </m:e>
                        <m:sup>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d>
                            <m:dPr>
                              <m:begChr m:val="|"/>
                              <m:endChr m:val="|"/>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sup>
                      </m:sSup>
                      <m:r>
                        <a:rPr lang="en-US" sz="2400" b="0" i="1" smtClean="0">
                          <a:latin typeface="Cambria Math" panose="02040503050406030204" pitchFamily="18" charset="0"/>
                          <a:ea typeface="Cambria Math" panose="02040503050406030204" pitchFamily="18" charset="0"/>
                          <a:cs typeface="Arial" pitchFamily="34" charset="0"/>
                        </a:rPr>
                        <m:t>𝑐𝑜𝑠</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400" b="0" i="1" smtClean="0">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𝑓</m:t>
                          </m:r>
                        </m:e>
                        <m:sub>
                          <m:r>
                            <a:rPr lang="en-US" sz="2400" b="0" i="1" smtClean="0">
                              <a:latin typeface="Cambria Math" panose="02040503050406030204" pitchFamily="18" charset="0"/>
                              <a:cs typeface="Arial" pitchFamily="34" charset="0"/>
                            </a:rPr>
                            <m:t>0</m:t>
                          </m:r>
                        </m:sub>
                      </m:sSub>
                      <m:r>
                        <a:rPr lang="en-US" sz="2400" b="0" i="1" smtClean="0">
                          <a:latin typeface="Cambria Math" panose="02040503050406030204" pitchFamily="18" charset="0"/>
                          <a:cs typeface="Arial" pitchFamily="34" charset="0"/>
                        </a:rPr>
                        <m:t>𝑡</m:t>
                      </m:r>
                    </m:oMath>
                  </m:oMathPara>
                </a14:m>
                <a:endParaRPr lang="en-US" sz="24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032619" y="1308384"/>
                <a:ext cx="6096000" cy="4932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56552" y="2137385"/>
                <a:ext cx="11496675" cy="14205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𝑋</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𝑓</m:t>
                          </m:r>
                        </m:e>
                      </m:d>
                      <m:r>
                        <a:rPr lang="en-US" sz="2000" b="0" i="1" smtClean="0">
                          <a:latin typeface="Cambria Math" panose="02040503050406030204" pitchFamily="18" charset="0"/>
                          <a:ea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r>
                            <a:rPr lang="en-US" sz="2000" b="0" i="1" smtClean="0">
                              <a:latin typeface="Cambria Math" panose="02040503050406030204" pitchFamily="18" charset="0"/>
                              <a:ea typeface="Cambria Math" panose="02040503050406030204" pitchFamily="18" charset="0"/>
                              <a:cs typeface="Arial" pitchFamily="34" charset="0"/>
                            </a:rPr>
                            <m:t>𝑥</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𝑡</m:t>
                          </m:r>
                          <m:r>
                            <a:rPr lang="en-US" sz="2000" b="0" i="1" smtClean="0">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𝑓𝑡</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d>
                                <m:dPr>
                                  <m:begChr m:val="|"/>
                                  <m:endChr m:val="|"/>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𝑡</m:t>
                                  </m:r>
                                </m:e>
                              </m:d>
                            </m:sup>
                          </m:sSup>
                          <m:r>
                            <a:rPr lang="en-US" sz="2000" i="1">
                              <a:latin typeface="Cambria Math" panose="02040503050406030204" pitchFamily="18" charset="0"/>
                              <a:ea typeface="Cambria Math" panose="02040503050406030204" pitchFamily="18" charset="0"/>
                              <a:cs typeface="Arial" pitchFamily="34" charset="0"/>
                            </a:rPr>
                            <m:t>𝑐𝑜𝑠</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sSub>
                            <m:sSubPr>
                              <m:ctrlPr>
                                <a:rPr lang="en-US" sz="2000" i="1">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𝑓</m:t>
                              </m:r>
                            </m:e>
                            <m:sub>
                              <m:r>
                                <a:rPr lang="en-US" sz="2000" i="1">
                                  <a:latin typeface="Cambria Math" panose="02040503050406030204" pitchFamily="18" charset="0"/>
                                  <a:cs typeface="Arial" pitchFamily="34" charset="0"/>
                                </a:rPr>
                                <m:t>0</m:t>
                              </m:r>
                            </m:sub>
                          </m:sSub>
                          <m:r>
                            <a:rPr lang="en-US" sz="2000" i="1">
                              <a:latin typeface="Cambria Math" panose="02040503050406030204" pitchFamily="18" charset="0"/>
                              <a:cs typeface="Arial" pitchFamily="34" charset="0"/>
                            </a:rPr>
                            <m:t>𝑡</m:t>
                          </m:r>
                          <m:r>
                            <m:rPr>
                              <m:nor/>
                            </m:rPr>
                            <a:rPr lang="en-US" sz="2000" dirty="0">
                              <a:ea typeface="Cambria Math" panose="02040503050406030204" pitchFamily="18" charset="0"/>
                              <a:cs typeface="Arial" pitchFamily="34" charset="0"/>
                            </a:rPr>
                            <m:t> </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𝑓𝑡</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d>
                                <m:dPr>
                                  <m:begChr m:val="|"/>
                                  <m:endChr m:val="|"/>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𝑡</m:t>
                                  </m:r>
                                </m:e>
                              </m:d>
                            </m:sup>
                          </m:s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2</m:t>
                              </m:r>
                            </m:den>
                          </m:f>
                          <m:r>
                            <a:rPr lang="en-US" sz="2000" b="0" i="1" smtClean="0">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𝑓</m:t>
                                  </m:r>
                                </m:e>
                                <m:sub>
                                  <m:r>
                                    <a:rPr lang="en-US" sz="2000" b="0" i="1" smtClean="0">
                                      <a:latin typeface="Cambria Math" panose="02040503050406030204" pitchFamily="18" charset="0"/>
                                      <a:cs typeface="Arial" pitchFamily="34" charset="0"/>
                                    </a:rPr>
                                    <m:t>0</m:t>
                                  </m:r>
                                </m:sub>
                              </m:sSub>
                              <m:r>
                                <a:rPr lang="en-US" sz="2000" i="1">
                                  <a:latin typeface="Cambria Math" panose="02040503050406030204" pitchFamily="18" charset="0"/>
                                  <a:cs typeface="Arial" pitchFamily="34" charset="0"/>
                                </a:rPr>
                                <m:t>𝑡</m:t>
                              </m:r>
                            </m:sup>
                          </m:sSup>
                          <m:r>
                            <a:rPr lang="en-US" sz="2000" b="0" i="1" smtClean="0">
                              <a:latin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b="0" i="1" smtClean="0">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𝑓</m:t>
                                  </m:r>
                                </m:e>
                                <m:sub>
                                  <m:r>
                                    <a:rPr lang="en-US" sz="2000" b="0" i="1" smtClean="0">
                                      <a:latin typeface="Cambria Math" panose="02040503050406030204" pitchFamily="18" charset="0"/>
                                      <a:cs typeface="Arial" pitchFamily="34" charset="0"/>
                                    </a:rPr>
                                    <m:t>0</m:t>
                                  </m:r>
                                </m:sub>
                              </m:sSub>
                              <m:r>
                                <a:rPr lang="en-US" sz="2000" i="1">
                                  <a:latin typeface="Cambria Math" panose="02040503050406030204" pitchFamily="18" charset="0"/>
                                  <a:cs typeface="Arial" pitchFamily="34" charset="0"/>
                                </a:rPr>
                                <m:t>𝑡</m:t>
                              </m:r>
                            </m:sup>
                          </m:sSup>
                          <m:r>
                            <a:rPr lang="en-US" sz="2000" b="0" i="1" smtClean="0">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𝑓𝑡</m:t>
                              </m:r>
                            </m:sup>
                          </m:sSup>
                          <m:r>
                            <a:rPr lang="en-US" sz="2000" i="1">
                              <a:latin typeface="Cambria Math" panose="02040503050406030204" pitchFamily="18" charset="0"/>
                              <a:cs typeface="Arial" pitchFamily="34" charset="0"/>
                            </a:rPr>
                            <m:t>𝑑𝑡</m:t>
                          </m:r>
                        </m:e>
                      </m:nary>
                    </m:oMath>
                  </m:oMathPara>
                </a14:m>
                <a:endParaRPr lang="en-US" sz="2000" i="1" dirty="0" smtClean="0">
                  <a:latin typeface="Cambria Math" panose="02040503050406030204" pitchFamily="18" charset="0"/>
                  <a:cs typeface="Arial" pitchFamily="34" charset="0"/>
                </a:endParaRPr>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r>
                            <a:rPr lang="en-US" sz="2000" i="1">
                              <a:latin typeface="Cambria Math" panose="02040503050406030204" pitchFamily="18" charset="0"/>
                              <a:ea typeface="Cambria Math" panose="02040503050406030204" pitchFamily="18" charset="0"/>
                              <a:cs typeface="Arial" pitchFamily="34" charset="0"/>
                            </a:rPr>
                            <m:t>1</m:t>
                          </m:r>
                        </m:num>
                        <m:den>
                          <m:r>
                            <a:rPr lang="en-US" sz="2000" i="1">
                              <a:latin typeface="Cambria Math" panose="02040503050406030204" pitchFamily="18" charset="0"/>
                              <a:ea typeface="Cambria Math" panose="02040503050406030204" pitchFamily="18" charset="0"/>
                              <a:cs typeface="Arial" pitchFamily="34" charset="0"/>
                            </a:rPr>
                            <m:t>2</m:t>
                          </m:r>
                        </m:den>
                      </m:f>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d>
                                <m:dPr>
                                  <m:begChr m:val="|"/>
                                  <m:endChr m:val="|"/>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𝑡</m:t>
                                  </m:r>
                                </m:e>
                              </m:d>
                            </m:sup>
                          </m:sSup>
                          <m:r>
                            <a:rPr lang="en-US" sz="2000" i="1">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b="0" i="1" smtClean="0">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𝑓</m:t>
                                      </m:r>
                                    </m:e>
                                    <m:sub>
                                      <m:r>
                                        <a:rPr lang="en-US" sz="2000" b="0" i="1" smtClean="0">
                                          <a:latin typeface="Cambria Math" panose="02040503050406030204" pitchFamily="18" charset="0"/>
                                          <a:cs typeface="Arial" pitchFamily="34" charset="0"/>
                                        </a:rPr>
                                        <m:t>0</m:t>
                                      </m:r>
                                    </m:sub>
                                  </m:sSub>
                                </m:e>
                              </m:d>
                              <m:r>
                                <a:rPr lang="en-US" sz="2000" i="1">
                                  <a:latin typeface="Cambria Math" panose="02040503050406030204" pitchFamily="18" charset="0"/>
                                  <a:cs typeface="Arial" pitchFamily="34" charset="0"/>
                                </a:rPr>
                                <m:t>𝑡</m:t>
                              </m:r>
                            </m:sup>
                          </m:sSup>
                          <m:r>
                            <a:rPr lang="en-US" sz="2000" b="0" i="1" smtClean="0">
                              <a:latin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𝑓</m:t>
                                  </m:r>
                                </m:e>
                                <m:sub>
                                  <m:r>
                                    <a:rPr lang="en-US" sz="2000" b="0" i="1" smtClean="0">
                                      <a:latin typeface="Cambria Math" panose="02040503050406030204" pitchFamily="18" charset="0"/>
                                      <a:cs typeface="Arial" pitchFamily="34" charset="0"/>
                                    </a:rPr>
                                    <m:t>0</m:t>
                                  </m:r>
                                </m:sub>
                              </m:sSub>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𝑡</m:t>
                              </m:r>
                            </m:sup>
                          </m:sSup>
                          <m:r>
                            <a:rPr lang="en-US" sz="2000" i="1">
                              <a:latin typeface="Cambria Math" panose="02040503050406030204" pitchFamily="18" charset="0"/>
                              <a:ea typeface="Cambria Math" panose="02040503050406030204" pitchFamily="18" charset="0"/>
                              <a:cs typeface="Arial" pitchFamily="34" charset="0"/>
                            </a:rPr>
                            <m:t>)</m:t>
                          </m:r>
                          <m:r>
                            <a:rPr lang="en-US" sz="2000" i="1" smtClean="0">
                              <a:latin typeface="Cambria Math" panose="02040503050406030204" pitchFamily="18" charset="0"/>
                              <a:cs typeface="Arial" pitchFamily="34" charset="0"/>
                            </a:rPr>
                            <m:t> </m:t>
                          </m:r>
                          <m:r>
                            <a:rPr lang="en-US" sz="2000" i="1">
                              <a:latin typeface="Cambria Math" panose="02040503050406030204" pitchFamily="18" charset="0"/>
                              <a:cs typeface="Arial" pitchFamily="34" charset="0"/>
                            </a:rPr>
                            <m:t>𝑑</m:t>
                          </m:r>
                          <m:r>
                            <a:rPr lang="en-US" sz="2000" i="1" smtClean="0">
                              <a:latin typeface="Cambria Math" panose="02040503050406030204" pitchFamily="18" charset="0"/>
                              <a:cs typeface="Arial" pitchFamily="34" charset="0"/>
                            </a:rPr>
                            <m:t>𝑡</m:t>
                          </m:r>
                        </m:e>
                      </m:nary>
                      <m:r>
                        <a:rPr lang="en-US" sz="2000" i="1">
                          <a:latin typeface="Cambria Math" panose="02040503050406030204" pitchFamily="18" charset="0"/>
                          <a:cs typeface="Arial" pitchFamily="34" charset="0"/>
                        </a:rPr>
                        <m:t>=</m:t>
                      </m:r>
                      <m:f>
                        <m:fPr>
                          <m:ctrlPr>
                            <a:rPr lang="en-US" sz="200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𝑎</m:t>
                          </m:r>
                        </m:num>
                        <m:den>
                          <m:sSup>
                            <m:sSupPr>
                              <m:ctrlPr>
                                <a:rPr lang="en-US" sz="2000" b="0" i="1" smtClean="0">
                                  <a:latin typeface="Cambria Math" panose="02040503050406030204" pitchFamily="18" charset="0"/>
                                  <a:cs typeface="Arial" pitchFamily="34" charset="0"/>
                                </a:rPr>
                              </m:ctrlPr>
                            </m:sSupPr>
                            <m:e>
                              <m:r>
                                <a:rPr lang="en-US" sz="2000" b="0" i="1" smtClean="0">
                                  <a:latin typeface="Cambria Math" panose="02040503050406030204" pitchFamily="18" charset="0"/>
                                  <a:cs typeface="Arial" pitchFamily="34" charset="0"/>
                                </a:rPr>
                                <m:t>𝑎</m:t>
                              </m:r>
                            </m:e>
                            <m:sup>
                              <m:r>
                                <a:rPr lang="en-US" sz="2000" b="0" i="1" smtClean="0">
                                  <a:latin typeface="Cambria Math" panose="02040503050406030204" pitchFamily="18" charset="0"/>
                                  <a:cs typeface="Arial" pitchFamily="34" charset="0"/>
                                </a:rPr>
                                <m:t>2</m:t>
                              </m:r>
                            </m:sup>
                          </m:sSup>
                          <m:r>
                            <a:rPr lang="en-US" sz="2000" b="0" i="1" smtClean="0">
                              <a:latin typeface="Cambria Math" panose="02040503050406030204" pitchFamily="18" charset="0"/>
                              <a:cs typeface="Arial" pitchFamily="34" charset="0"/>
                            </a:rPr>
                            <m:t>+</m:t>
                          </m:r>
                          <m:sSup>
                            <m:sSupPr>
                              <m:ctrlPr>
                                <a:rPr lang="en-US" sz="2000" b="0" i="1" smtClean="0">
                                  <a:latin typeface="Cambria Math" panose="02040503050406030204" pitchFamily="18" charset="0"/>
                                  <a:cs typeface="Arial" pitchFamily="34" charset="0"/>
                                </a:rPr>
                              </m:ctrlPr>
                            </m:sSupPr>
                            <m:e>
                              <m:d>
                                <m:dPr>
                                  <m:begChr m:val="["/>
                                  <m:endChr m:val="]"/>
                                  <m:ctrlPr>
                                    <a:rPr lang="en-US" sz="2000" b="0" i="1" smtClean="0">
                                      <a:latin typeface="Cambria Math" panose="02040503050406030204" pitchFamily="18" charset="0"/>
                                      <a:cs typeface="Arial" pitchFamily="34" charset="0"/>
                                    </a:rPr>
                                  </m:ctrlPr>
                                </m:dPr>
                                <m:e>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sSub>
                                        <m:sSubPr>
                                          <m:ctrlPr>
                                            <a:rPr lang="en-US" sz="2000" i="1">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𝑓</m:t>
                                          </m:r>
                                        </m:e>
                                        <m:sub>
                                          <m:r>
                                            <a:rPr lang="en-US" sz="2000" i="1">
                                              <a:latin typeface="Cambria Math" panose="02040503050406030204" pitchFamily="18" charset="0"/>
                                              <a:cs typeface="Arial" pitchFamily="34" charset="0"/>
                                            </a:rPr>
                                            <m:t>0</m:t>
                                          </m:r>
                                        </m:sub>
                                      </m:sSub>
                                    </m:e>
                                  </m:d>
                                </m:e>
                              </m:d>
                            </m:e>
                            <m:sup>
                              <m:r>
                                <a:rPr lang="en-US" sz="2000" b="0" i="1" smtClean="0">
                                  <a:latin typeface="Cambria Math" panose="02040503050406030204" pitchFamily="18" charset="0"/>
                                  <a:cs typeface="Arial" pitchFamily="34" charset="0"/>
                                </a:rPr>
                                <m:t>2</m:t>
                              </m:r>
                            </m:sup>
                          </m:sSup>
                        </m:den>
                      </m:f>
                      <m:r>
                        <a:rPr lang="en-US" sz="2000" b="0" i="1" smtClean="0">
                          <a:latin typeface="Cambria Math" panose="02040503050406030204" pitchFamily="18" charset="0"/>
                          <a:cs typeface="Arial" pitchFamily="34" charset="0"/>
                        </a:rPr>
                        <m:t>+</m:t>
                      </m:r>
                      <m:f>
                        <m:fPr>
                          <m:ctrlPr>
                            <a:rPr lang="en-US" sz="2000" i="1">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𝑎</m:t>
                          </m:r>
                        </m:num>
                        <m:den>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𝑎</m:t>
                              </m:r>
                            </m:e>
                            <m:sup>
                              <m:r>
                                <a:rPr lang="en-US" sz="2000" i="1">
                                  <a:latin typeface="Cambria Math" panose="02040503050406030204" pitchFamily="18" charset="0"/>
                                  <a:cs typeface="Arial" pitchFamily="34" charset="0"/>
                                </a:rPr>
                                <m:t>2</m:t>
                              </m:r>
                            </m:sup>
                          </m:sSup>
                          <m:r>
                            <a:rPr lang="en-US" sz="2000" i="1">
                              <a:latin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d>
                                <m:dPr>
                                  <m:begChr m:val="["/>
                                  <m:endChr m:val="]"/>
                                  <m:ctrlPr>
                                    <a:rPr lang="en-US" sz="2000" i="1">
                                      <a:latin typeface="Cambria Math" panose="02040503050406030204" pitchFamily="18" charset="0"/>
                                      <a:cs typeface="Arial" pitchFamily="34" charset="0"/>
                                    </a:rPr>
                                  </m:ctrlPr>
                                </m:dPr>
                                <m:e>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sSub>
                                        <m:sSubPr>
                                          <m:ctrlPr>
                                            <a:rPr lang="en-US" sz="2000" i="1">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𝑓</m:t>
                                          </m:r>
                                        </m:e>
                                        <m:sub>
                                          <m:r>
                                            <a:rPr lang="en-US" sz="2000" i="1">
                                              <a:latin typeface="Cambria Math" panose="02040503050406030204" pitchFamily="18" charset="0"/>
                                              <a:cs typeface="Arial" pitchFamily="34" charset="0"/>
                                            </a:rPr>
                                            <m:t>0</m:t>
                                          </m:r>
                                        </m:sub>
                                      </m:sSub>
                                    </m:e>
                                  </m:d>
                                </m:e>
                              </m:d>
                            </m:e>
                            <m:sup>
                              <m:r>
                                <a:rPr lang="en-US" sz="2000" i="1">
                                  <a:latin typeface="Cambria Math" panose="02040503050406030204" pitchFamily="18" charset="0"/>
                                  <a:cs typeface="Arial" pitchFamily="34" charset="0"/>
                                </a:rPr>
                                <m:t>2</m:t>
                              </m:r>
                            </m:sup>
                          </m:sSup>
                        </m:den>
                      </m:f>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356552" y="2137385"/>
                <a:ext cx="11496675" cy="1420517"/>
              </a:xfrm>
              <a:prstGeom prst="rect">
                <a:avLst/>
              </a:prstGeom>
              <a:blipFill>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620062" y="3802000"/>
            <a:ext cx="10951876" cy="2992500"/>
          </a:xfrm>
          <a:prstGeom prst="rect">
            <a:avLst/>
          </a:prstGeom>
        </p:spPr>
      </p:pic>
      <p:sp>
        <p:nvSpPr>
          <p:cNvPr id="7" name="Rectangle 6"/>
          <p:cNvSpPr/>
          <p:nvPr/>
        </p:nvSpPr>
        <p:spPr>
          <a:xfrm>
            <a:off x="10172700" y="3211341"/>
            <a:ext cx="2019300" cy="506292"/>
          </a:xfrm>
          <a:prstGeom prst="rect">
            <a:avLst/>
          </a:prstGeom>
        </p:spPr>
        <p:txBody>
          <a:bodyPr wrap="square">
            <a:spAutoFit/>
          </a:bodyPr>
          <a:lstStyle/>
          <a:p>
            <a:pPr algn="ctr">
              <a:lnSpc>
                <a:spcPct val="150000"/>
              </a:lnSpc>
            </a:pPr>
            <a:r>
              <a:rPr lang="en-US" sz="2000" dirty="0" smtClean="0">
                <a:solidFill>
                  <a:srgbClr val="FF0000"/>
                </a:solidFill>
              </a:rPr>
              <a:t>convolution</a:t>
            </a:r>
            <a:endParaRPr lang="en-US" sz="2000" dirty="0">
              <a:solidFill>
                <a:srgbClr val="FF0000"/>
              </a:solidFill>
            </a:endParaRPr>
          </a:p>
        </p:txBody>
      </p:sp>
    </p:spTree>
    <p:extLst>
      <p:ext uri="{BB962C8B-B14F-4D97-AF65-F5344CB8AC3E}">
        <p14:creationId xmlns:p14="http://schemas.microsoft.com/office/powerpoint/2010/main" val="2526282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Ultrasonic-based Damage Detection</a:t>
            </a:r>
            <a:endParaRPr lang="en-US" dirty="0"/>
          </a:p>
        </p:txBody>
      </p:sp>
      <p:sp>
        <p:nvSpPr>
          <p:cNvPr id="3" name="Rectangle 2"/>
          <p:cNvSpPr/>
          <p:nvPr/>
        </p:nvSpPr>
        <p:spPr>
          <a:xfrm>
            <a:off x="3953932" y="5970769"/>
            <a:ext cx="7179733" cy="369332"/>
          </a:xfrm>
          <a:prstGeom prst="rect">
            <a:avLst/>
          </a:prstGeom>
        </p:spPr>
        <p:txBody>
          <a:bodyPr wrap="square">
            <a:spAutoFit/>
          </a:bodyPr>
          <a:lstStyle/>
          <a:p>
            <a:r>
              <a:rPr lang="en-US" dirty="0"/>
              <a:t>https://www.sciencedirect.com/science/article/pii/S0165212511000102</a:t>
            </a:r>
          </a:p>
        </p:txBody>
      </p:sp>
      <p:sp>
        <p:nvSpPr>
          <p:cNvPr id="4" name="Rectangle 3"/>
          <p:cNvSpPr/>
          <p:nvPr/>
        </p:nvSpPr>
        <p:spPr>
          <a:xfrm>
            <a:off x="3953932" y="6340101"/>
            <a:ext cx="7586133" cy="369332"/>
          </a:xfrm>
          <a:prstGeom prst="rect">
            <a:avLst/>
          </a:prstGeom>
        </p:spPr>
        <p:txBody>
          <a:bodyPr wrap="square">
            <a:spAutoFit/>
          </a:bodyPr>
          <a:lstStyle/>
          <a:p>
            <a:r>
              <a:rPr lang="en-US" dirty="0"/>
              <a:t>https://www.sciencedirect.com/science/article/pii/S0886779809001266</a:t>
            </a:r>
          </a:p>
        </p:txBody>
      </p:sp>
      <p:pic>
        <p:nvPicPr>
          <p:cNvPr id="5" name="Picture 4"/>
          <p:cNvPicPr>
            <a:picLocks noChangeAspect="1"/>
          </p:cNvPicPr>
          <p:nvPr/>
        </p:nvPicPr>
        <p:blipFill rotWithShape="1">
          <a:blip r:embed="rId2"/>
          <a:srcRect b="48007"/>
          <a:stretch/>
        </p:blipFill>
        <p:spPr>
          <a:xfrm>
            <a:off x="241300" y="1677528"/>
            <a:ext cx="11780591" cy="3821828"/>
          </a:xfrm>
          <a:prstGeom prst="rect">
            <a:avLst/>
          </a:prstGeom>
        </p:spPr>
      </p:pic>
    </p:spTree>
    <p:extLst>
      <p:ext uri="{BB962C8B-B14F-4D97-AF65-F5344CB8AC3E}">
        <p14:creationId xmlns:p14="http://schemas.microsoft.com/office/powerpoint/2010/main" val="2786868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Gaussian Function</a:t>
            </a:r>
            <a:endParaRPr lang="en-US" dirty="0"/>
          </a:p>
        </p:txBody>
      </p:sp>
      <p:pic>
        <p:nvPicPr>
          <p:cNvPr id="1026" name="Picture 2" descr="https://upload.wikimedia.org/wikipedia/commons/thumb/7/74/Normal_Distribution_PDF.svg/1920px-Normal_Distribution_PDF.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 y="2196279"/>
            <a:ext cx="5229131" cy="33417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p:cNvSpPr/>
              <p:nvPr/>
            </p:nvSpPr>
            <p:spPr>
              <a:xfrm>
                <a:off x="5872480" y="2919943"/>
                <a:ext cx="6096000" cy="1014252"/>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𝑔</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e>
                      </m:d>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1</m:t>
                          </m:r>
                        </m:num>
                        <m:den>
                          <m:r>
                            <a:rPr lang="en-US" sz="2800" b="0" i="1" smtClean="0">
                              <a:latin typeface="Cambria Math" panose="02040503050406030204" pitchFamily="18" charset="0"/>
                              <a:ea typeface="Cambria Math" panose="02040503050406030204" pitchFamily="18" charset="0"/>
                              <a:cs typeface="Arial" pitchFamily="34" charset="0"/>
                            </a:rPr>
                            <m:t>𝜎</m:t>
                          </m:r>
                          <m:rad>
                            <m:radPr>
                              <m:degHide m:val="on"/>
                              <m:ctrlPr>
                                <a:rPr lang="en-US" sz="2800" b="0" i="1" smtClean="0">
                                  <a:latin typeface="Cambria Math" panose="02040503050406030204" pitchFamily="18" charset="0"/>
                                  <a:ea typeface="Cambria Math" panose="02040503050406030204" pitchFamily="18" charset="0"/>
                                  <a:cs typeface="Arial" pitchFamily="34" charset="0"/>
                                </a:rPr>
                              </m:ctrlPr>
                            </m:radPr>
                            <m:deg/>
                            <m:e>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e>
                          </m:rad>
                        </m:den>
                      </m:f>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1</m:t>
                              </m:r>
                            </m:num>
                            <m:den>
                              <m:r>
                                <a:rPr lang="en-US" sz="2800" b="0" i="1" smtClean="0">
                                  <a:latin typeface="Cambria Math" panose="02040503050406030204" pitchFamily="18" charset="0"/>
                                  <a:ea typeface="Cambria Math" panose="02040503050406030204" pitchFamily="18" charset="0"/>
                                  <a:cs typeface="Arial" pitchFamily="34" charset="0"/>
                                </a:rPr>
                                <m:t>2</m:t>
                              </m:r>
                            </m:den>
                          </m:f>
                          <m:sSup>
                            <m:sSupPr>
                              <m:ctrlPr>
                                <a:rPr lang="en-US" sz="2800" b="0" i="1" smtClean="0">
                                  <a:latin typeface="Cambria Math" panose="02040503050406030204" pitchFamily="18" charset="0"/>
                                  <a:ea typeface="Cambria Math" panose="02040503050406030204" pitchFamily="18" charset="0"/>
                                  <a:cs typeface="Arial" pitchFamily="34" charset="0"/>
                                </a:rPr>
                              </m:ctrlPr>
                            </m:sSupPr>
                            <m:e>
                              <m:d>
                                <m:dPr>
                                  <m:ctrlPr>
                                    <a:rPr lang="en-US" sz="2800" b="0" i="1" smtClean="0">
                                      <a:latin typeface="Cambria Math" panose="02040503050406030204" pitchFamily="18" charset="0"/>
                                      <a:ea typeface="Cambria Math" panose="02040503050406030204" pitchFamily="18" charset="0"/>
                                      <a:cs typeface="Arial" pitchFamily="34" charset="0"/>
                                    </a:rPr>
                                  </m:ctrlPr>
                                </m:dPr>
                                <m:e>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𝑥</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𝑢</m:t>
                                      </m:r>
                                    </m:num>
                                    <m:den>
                                      <m:r>
                                        <a:rPr lang="en-US" sz="2800" i="1">
                                          <a:latin typeface="Cambria Math" panose="02040503050406030204" pitchFamily="18" charset="0"/>
                                          <a:ea typeface="Cambria Math" panose="02040503050406030204" pitchFamily="18" charset="0"/>
                                          <a:cs typeface="Arial" pitchFamily="34" charset="0"/>
                                        </a:rPr>
                                        <m:t>𝜎</m:t>
                                      </m:r>
                                    </m:den>
                                  </m:f>
                                </m:e>
                              </m:d>
                            </m:e>
                            <m:sup>
                              <m:r>
                                <a:rPr lang="en-US" sz="2800" b="0" i="1" smtClean="0">
                                  <a:latin typeface="Cambria Math" panose="02040503050406030204" pitchFamily="18" charset="0"/>
                                  <a:ea typeface="Cambria Math" panose="02040503050406030204" pitchFamily="18" charset="0"/>
                                  <a:cs typeface="Arial" pitchFamily="34" charset="0"/>
                                </a:rPr>
                                <m:t>2</m:t>
                              </m:r>
                            </m:sup>
                          </m:sSup>
                        </m:sup>
                      </m:sSup>
                    </m:oMath>
                  </m:oMathPara>
                </a14:m>
                <a:endParaRPr lang="en-US" sz="2800" dirty="0">
                  <a:ea typeface="Cambria Math" panose="02040503050406030204" pitchFamily="18" charset="0"/>
                  <a:cs typeface="Arial"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872480" y="2919943"/>
                <a:ext cx="6096000" cy="10142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872480" y="1655049"/>
                <a:ext cx="6096000" cy="807850"/>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𝑓</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𝑎</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i="1">
                                  <a:latin typeface="Cambria Math" panose="02040503050406030204" pitchFamily="18" charset="0"/>
                                  <a:ea typeface="Cambria Math" panose="02040503050406030204" pitchFamily="18" charset="0"/>
                                  <a:cs typeface="Arial" pitchFamily="34" charset="0"/>
                                </a:rPr>
                              </m:ctrlPr>
                            </m:fPr>
                            <m:num>
                              <m:sSup>
                                <m:sSupPr>
                                  <m:ctrlPr>
                                    <a:rPr lang="en-US" sz="2800" b="0" i="1" smtClean="0">
                                      <a:latin typeface="Cambria Math" panose="02040503050406030204" pitchFamily="18" charset="0"/>
                                      <a:ea typeface="Cambria Math" panose="02040503050406030204" pitchFamily="18" charset="0"/>
                                      <a:cs typeface="Arial" pitchFamily="34" charset="0"/>
                                    </a:rPr>
                                  </m:ctrlPr>
                                </m:sSupPr>
                                <m:e>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𝑥</m:t>
                                      </m:r>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𝑏</m:t>
                                      </m:r>
                                    </m:e>
                                  </m:d>
                                </m:e>
                                <m:sup>
                                  <m:r>
                                    <a:rPr lang="en-US" sz="2800" b="0" i="1" smtClean="0">
                                      <a:latin typeface="Cambria Math" panose="02040503050406030204" pitchFamily="18" charset="0"/>
                                      <a:ea typeface="Cambria Math" panose="02040503050406030204" pitchFamily="18" charset="0"/>
                                      <a:cs typeface="Arial" pitchFamily="34" charset="0"/>
                                    </a:rPr>
                                    <m:t>2</m:t>
                                  </m:r>
                                </m:sup>
                              </m:sSup>
                              <m:r>
                                <a:rPr lang="en-US" sz="2800" b="0" i="1" smtClean="0">
                                  <a:latin typeface="Cambria Math" panose="02040503050406030204" pitchFamily="18" charset="0"/>
                                  <a:ea typeface="Cambria Math" panose="02040503050406030204" pitchFamily="18" charset="0"/>
                                  <a:cs typeface="Arial" pitchFamily="34" charset="0"/>
                                </a:rPr>
                                <m:t> </m:t>
                              </m:r>
                            </m:num>
                            <m:den>
                              <m:r>
                                <a:rPr lang="en-US" sz="2800" b="0" i="1" smtClean="0">
                                  <a:latin typeface="Cambria Math" panose="02040503050406030204" pitchFamily="18" charset="0"/>
                                  <a:ea typeface="Cambria Math" panose="02040503050406030204" pitchFamily="18" charset="0"/>
                                  <a:cs typeface="Arial" pitchFamily="34" charset="0"/>
                                </a:rPr>
                                <m:t>2</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𝑐</m:t>
                                  </m:r>
                                </m:e>
                                <m:sup>
                                  <m:r>
                                    <a:rPr lang="en-US" sz="2800" b="0" i="1" smtClean="0">
                                      <a:latin typeface="Cambria Math" panose="02040503050406030204" pitchFamily="18" charset="0"/>
                                      <a:ea typeface="Cambria Math" panose="02040503050406030204" pitchFamily="18" charset="0"/>
                                      <a:cs typeface="Arial" pitchFamily="34" charset="0"/>
                                    </a:rPr>
                                    <m:t>2</m:t>
                                  </m:r>
                                </m:sup>
                              </m:sSup>
                            </m:den>
                          </m:f>
                        </m:sup>
                      </m:sSup>
                    </m:oMath>
                  </m:oMathPara>
                </a14:m>
                <a:endParaRPr lang="en-US" sz="2800" dirty="0">
                  <a:ea typeface="Cambria Math" panose="02040503050406030204" pitchFamily="18"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872480" y="1655049"/>
                <a:ext cx="6096000" cy="8078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196330" y="4609433"/>
                <a:ext cx="6096000" cy="928588"/>
              </a:xfrm>
              <a:prstGeom prst="rect">
                <a:avLst/>
              </a:prstGeom>
            </p:spPr>
            <p:txBody>
              <a:bodyPr>
                <a:spAutoFit/>
              </a:bodyPr>
              <a:lstStyle/>
              <a:p>
                <a:pPr/>
                <a14:m>
                  <m:oMathPara xmlns:m="http://schemas.openxmlformats.org/officeDocument/2006/math">
                    <m:oMathParaPr>
                      <m:jc m:val="left"/>
                    </m:oMathParaPr>
                    <m:oMath xmlns:m="http://schemas.openxmlformats.org/officeDocument/2006/math">
                      <m:nary>
                        <m:naryPr>
                          <m:ctrlPr>
                            <a:rPr lang="en-US" sz="2400" i="1" smtClean="0">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ea typeface="Cambria Math" panose="02040503050406030204" pitchFamily="18" charset="0"/>
                              <a:cs typeface="Arial" pitchFamily="34" charset="0"/>
                            </a:rPr>
                            <m:t>𝑓</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𝑥</m:t>
                              </m:r>
                            </m:e>
                          </m:d>
                          <m:r>
                            <a:rPr lang="en-US" sz="2400" i="1">
                              <a:latin typeface="Cambria Math" panose="02040503050406030204" pitchFamily="18" charset="0"/>
                              <a:cs typeface="Arial" pitchFamily="34" charset="0"/>
                            </a:rPr>
                            <m:t>𝑑</m:t>
                          </m:r>
                          <m:r>
                            <a:rPr lang="en-US" sz="2400" b="0" i="1" smtClean="0">
                              <a:latin typeface="Cambria Math" panose="02040503050406030204" pitchFamily="18" charset="0"/>
                              <a:cs typeface="Arial" pitchFamily="34" charset="0"/>
                            </a:rPr>
                            <m:t>𝑥</m:t>
                          </m:r>
                          <m:r>
                            <a:rPr lang="en-US" sz="2400" b="0" i="1" smtClean="0">
                              <a:latin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ea typeface="Cambria Math" panose="02040503050406030204" pitchFamily="18" charset="0"/>
                                  <a:cs typeface="Arial" pitchFamily="34" charset="0"/>
                                </a:rPr>
                                <m:t>𝑎</m:t>
                              </m:r>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𝑒</m:t>
                                  </m:r>
                                </m:e>
                                <m:sup>
                                  <m:r>
                                    <a:rPr lang="en-US" sz="2400" i="1">
                                      <a:latin typeface="Cambria Math" panose="02040503050406030204" pitchFamily="18" charset="0"/>
                                      <a:ea typeface="Cambria Math" panose="02040503050406030204" pitchFamily="18" charset="0"/>
                                      <a:cs typeface="Arial" pitchFamily="34" charset="0"/>
                                    </a:rPr>
                                    <m:t>−</m:t>
                                  </m:r>
                                  <m:f>
                                    <m:fPr>
                                      <m:ctrlPr>
                                        <a:rPr lang="en-US" sz="2400" i="1">
                                          <a:latin typeface="Cambria Math" panose="02040503050406030204" pitchFamily="18" charset="0"/>
                                          <a:ea typeface="Cambria Math" panose="02040503050406030204" pitchFamily="18" charset="0"/>
                                          <a:cs typeface="Arial" pitchFamily="34" charset="0"/>
                                        </a:rPr>
                                      </m:ctrlPr>
                                    </m:fPr>
                                    <m:num>
                                      <m:sSup>
                                        <m:sSupPr>
                                          <m:ctrlPr>
                                            <a:rPr lang="en-US" sz="2400" i="1">
                                              <a:latin typeface="Cambria Math" panose="02040503050406030204" pitchFamily="18" charset="0"/>
                                              <a:ea typeface="Cambria Math" panose="02040503050406030204" pitchFamily="18" charset="0"/>
                                              <a:cs typeface="Arial" pitchFamily="34" charset="0"/>
                                            </a:rPr>
                                          </m:ctrlPr>
                                        </m:sSupPr>
                                        <m:e>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𝑥</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𝑏</m:t>
                                              </m:r>
                                            </m:e>
                                          </m:d>
                                        </m:e>
                                        <m:sup>
                                          <m:r>
                                            <a:rPr lang="en-US" sz="2400" i="1">
                                              <a:latin typeface="Cambria Math" panose="02040503050406030204" pitchFamily="18" charset="0"/>
                                              <a:ea typeface="Cambria Math" panose="02040503050406030204" pitchFamily="18" charset="0"/>
                                              <a:cs typeface="Arial" pitchFamily="34" charset="0"/>
                                            </a:rPr>
                                            <m:t>2</m:t>
                                          </m:r>
                                        </m:sup>
                                      </m:sSup>
                                      <m:r>
                                        <a:rPr lang="en-US" sz="2400" i="1">
                                          <a:latin typeface="Cambria Math" panose="02040503050406030204" pitchFamily="18" charset="0"/>
                                          <a:ea typeface="Cambria Math" panose="02040503050406030204" pitchFamily="18" charset="0"/>
                                          <a:cs typeface="Arial" pitchFamily="34" charset="0"/>
                                        </a:rPr>
                                        <m:t> </m:t>
                                      </m:r>
                                    </m:num>
                                    <m:den>
                                      <m:r>
                                        <a:rPr lang="en-US" sz="2400" i="1">
                                          <a:latin typeface="Cambria Math" panose="02040503050406030204" pitchFamily="18" charset="0"/>
                                          <a:ea typeface="Cambria Math" panose="02040503050406030204" pitchFamily="18" charset="0"/>
                                          <a:cs typeface="Arial" pitchFamily="34" charset="0"/>
                                        </a:rPr>
                                        <m:t>2</m:t>
                                      </m:r>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𝑐</m:t>
                                          </m:r>
                                        </m:e>
                                        <m:sup>
                                          <m:r>
                                            <a:rPr lang="en-US" sz="2400" i="1">
                                              <a:latin typeface="Cambria Math" panose="02040503050406030204" pitchFamily="18" charset="0"/>
                                              <a:ea typeface="Cambria Math" panose="02040503050406030204" pitchFamily="18" charset="0"/>
                                              <a:cs typeface="Arial" pitchFamily="34" charset="0"/>
                                            </a:rPr>
                                            <m:t>2</m:t>
                                          </m:r>
                                        </m:sup>
                                      </m:sSup>
                                    </m:den>
                                  </m:f>
                                </m:sup>
                              </m:sSup>
                              <m:r>
                                <a:rPr lang="en-US" sz="2400" i="1">
                                  <a:latin typeface="Cambria Math" panose="02040503050406030204" pitchFamily="18" charset="0"/>
                                  <a:cs typeface="Arial" pitchFamily="34" charset="0"/>
                                </a:rPr>
                                <m:t>𝑑</m:t>
                              </m:r>
                              <m:r>
                                <a:rPr lang="en-US" sz="2400" b="0" i="1" smtClean="0">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m:t>
                              </m:r>
                            </m:e>
                          </m:nary>
                        </m:e>
                      </m:nary>
                      <m:rad>
                        <m:radPr>
                          <m:degHide m:val="on"/>
                          <m:ctrlPr>
                            <a:rPr lang="en-US" sz="2400" i="1" smtClean="0">
                              <a:latin typeface="Cambria Math" panose="02040503050406030204" pitchFamily="18" charset="0"/>
                              <a:cs typeface="Arial" pitchFamily="34" charset="0"/>
                            </a:rPr>
                          </m:ctrlPr>
                        </m:radPr>
                        <m:deg/>
                        <m:e>
                          <m:r>
                            <a:rPr lang="en-US" sz="2400" b="0" i="1" smtClean="0">
                              <a:latin typeface="Cambria Math" panose="02040503050406030204" pitchFamily="18" charset="0"/>
                              <a:cs typeface="Arial" pitchFamily="34" charset="0"/>
                            </a:rPr>
                            <m:t>2</m:t>
                          </m:r>
                          <m:r>
                            <a:rPr lang="en-US" sz="2400" b="0" i="1" smtClean="0">
                              <a:latin typeface="Cambria Math" panose="02040503050406030204" pitchFamily="18" charset="0"/>
                              <a:ea typeface="Cambria Math" panose="02040503050406030204" pitchFamily="18" charset="0"/>
                              <a:cs typeface="Arial" pitchFamily="34" charset="0"/>
                            </a:rPr>
                            <m:t>𝜋</m:t>
                          </m:r>
                        </m:e>
                      </m:rad>
                      <m:r>
                        <a:rPr lang="en-US" sz="2400" b="0" i="1" smtClean="0">
                          <a:latin typeface="Cambria Math" panose="02040503050406030204" pitchFamily="18" charset="0"/>
                          <a:cs typeface="Arial" pitchFamily="34" charset="0"/>
                        </a:rPr>
                        <m:t>𝑎</m:t>
                      </m:r>
                      <m:d>
                        <m:dPr>
                          <m:begChr m:val="|"/>
                          <m:endChr m:val="|"/>
                          <m:ctrlPr>
                            <a:rPr lang="en-US" sz="2400" b="0" i="1" smtClean="0">
                              <a:latin typeface="Cambria Math" panose="02040503050406030204" pitchFamily="18" charset="0"/>
                              <a:cs typeface="Arial" pitchFamily="34" charset="0"/>
                            </a:rPr>
                          </m:ctrlPr>
                        </m:dPr>
                        <m:e>
                          <m:r>
                            <a:rPr lang="en-US" sz="2400" b="0" i="1" smtClean="0">
                              <a:latin typeface="Cambria Math" panose="02040503050406030204" pitchFamily="18" charset="0"/>
                              <a:cs typeface="Arial" pitchFamily="34" charset="0"/>
                            </a:rPr>
                            <m:t>𝑐</m:t>
                          </m:r>
                        </m:e>
                      </m:d>
                    </m:oMath>
                  </m:oMathPara>
                </a14:m>
                <a:endParaRPr lang="en-US" sz="2400" dirty="0">
                  <a:ea typeface="Cambria Math" panose="02040503050406030204" pitchFamily="18" charset="0"/>
                  <a:cs typeface="Arial"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6196330" y="4609433"/>
                <a:ext cx="6096000" cy="92858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552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Gaussian Function</a:t>
            </a:r>
            <a:endParaRPr lang="en-US" dirty="0"/>
          </a:p>
        </p:txBody>
      </p:sp>
      <p:pic>
        <p:nvPicPr>
          <p:cNvPr id="3" name="Picture 2"/>
          <p:cNvPicPr>
            <a:picLocks noChangeAspect="1"/>
          </p:cNvPicPr>
          <p:nvPr/>
        </p:nvPicPr>
        <p:blipFill>
          <a:blip r:embed="rId3"/>
          <a:stretch>
            <a:fillRect/>
          </a:stretch>
        </p:blipFill>
        <p:spPr>
          <a:xfrm>
            <a:off x="620062" y="3748850"/>
            <a:ext cx="10951876" cy="299250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3051669" y="1200888"/>
                <a:ext cx="6096000" cy="512320"/>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𝑥</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b="0" i="1" smtClean="0">
                              <a:latin typeface="Cambria Math" panose="02040503050406030204" pitchFamily="18" charset="0"/>
                              <a:ea typeface="Cambria Math" panose="02040503050406030204" pitchFamily="18" charset="0"/>
                              <a:cs typeface="Arial" pitchFamily="34" charset="0"/>
                            </a:rPr>
                            <m:t>𝑒</m:t>
                          </m:r>
                        </m:e>
                        <m:sup>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b="0" i="1" smtClean="0">
                                  <a:latin typeface="Cambria Math" panose="02040503050406030204" pitchFamily="18" charset="0"/>
                                  <a:ea typeface="Cambria Math" panose="02040503050406030204" pitchFamily="18" charset="0"/>
                                  <a:cs typeface="Arial" pitchFamily="34" charset="0"/>
                                </a:rPr>
                                <m:t>𝑡</m:t>
                              </m:r>
                            </m:e>
                            <m:sup>
                              <m:r>
                                <a:rPr lang="en-US" sz="2400" b="0" i="1" smtClean="0">
                                  <a:latin typeface="Cambria Math" panose="02040503050406030204" pitchFamily="18" charset="0"/>
                                  <a:ea typeface="Cambria Math" panose="02040503050406030204" pitchFamily="18" charset="0"/>
                                  <a:cs typeface="Arial" pitchFamily="34" charset="0"/>
                                </a:rPr>
                                <m:t>2</m:t>
                              </m:r>
                            </m:sup>
                          </m:sSup>
                        </m:sup>
                      </m:sSup>
                    </m:oMath>
                  </m:oMathPara>
                </a14:m>
                <a:endParaRPr lang="en-US" sz="2400" dirty="0">
                  <a:ea typeface="Cambria Math" panose="02040503050406030204" pitchFamily="18" charset="0"/>
                  <a:cs typeface="Arial"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51669" y="1200888"/>
                <a:ext cx="6096000" cy="5123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66077" y="1979366"/>
                <a:ext cx="11496675" cy="15006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𝑋</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𝑤</m:t>
                          </m:r>
                        </m:e>
                      </m:d>
                      <m:r>
                        <a:rPr lang="en-US" sz="2000" b="0" i="1" smtClean="0">
                          <a:latin typeface="Cambria Math" panose="02040503050406030204" pitchFamily="18" charset="0"/>
                          <a:ea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r>
                            <a:rPr lang="en-US" sz="2000" b="0" i="1" smtClean="0">
                              <a:latin typeface="Cambria Math" panose="02040503050406030204" pitchFamily="18" charset="0"/>
                              <a:ea typeface="Cambria Math" panose="02040503050406030204" pitchFamily="18" charset="0"/>
                              <a:cs typeface="Arial" pitchFamily="34" charset="0"/>
                            </a:rPr>
                            <m:t>𝑥</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𝑡</m:t>
                          </m:r>
                          <m:r>
                            <a:rPr lang="en-US" sz="2000" b="0" i="1" smtClean="0">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𝑖𝑤𝑡</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𝑡</m:t>
                                  </m:r>
                                </m:e>
                                <m:sup>
                                  <m:r>
                                    <a:rPr lang="en-US" sz="2000" i="1">
                                      <a:latin typeface="Cambria Math" panose="02040503050406030204" pitchFamily="18" charset="0"/>
                                      <a:ea typeface="Cambria Math" panose="02040503050406030204" pitchFamily="18" charset="0"/>
                                      <a:cs typeface="Arial" pitchFamily="34" charset="0"/>
                                    </a:rPr>
                                    <m:t>2</m:t>
                                  </m:r>
                                </m:sup>
                              </m:sSup>
                            </m:sup>
                          </m:sSup>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𝑖𝑤𝑡</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r>
                                <a:rPr lang="en-US" sz="2000" b="0" i="1" smtClean="0">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𝑡</m:t>
                                  </m:r>
                                </m:e>
                                <m:sup>
                                  <m:r>
                                    <a:rPr lang="en-US" sz="2000" i="1">
                                      <a:latin typeface="Cambria Math" panose="02040503050406030204" pitchFamily="18" charset="0"/>
                                      <a:ea typeface="Cambria Math" panose="02040503050406030204" pitchFamily="18" charset="0"/>
                                      <a:cs typeface="Arial" pitchFamily="34" charset="0"/>
                                    </a:rPr>
                                    <m:t>2</m:t>
                                  </m:r>
                                </m:sup>
                              </m:sSup>
                              <m:r>
                                <a:rPr lang="en-US" sz="2000" b="0" i="1" smtClean="0">
                                  <a:latin typeface="Cambria Math" panose="02040503050406030204" pitchFamily="18" charset="0"/>
                                  <a:ea typeface="Cambria Math" panose="02040503050406030204" pitchFamily="18" charset="0"/>
                                  <a:cs typeface="Arial" pitchFamily="34" charset="0"/>
                                </a:rPr>
                                <m: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𝑖𝑤𝑡</m:t>
                                  </m:r>
                                </m:num>
                                <m:den>
                                  <m:r>
                                    <a:rPr lang="en-US" sz="2000" b="0" i="1" smtClean="0">
                                      <a:latin typeface="Cambria Math" panose="02040503050406030204" pitchFamily="18" charset="0"/>
                                      <a:ea typeface="Cambria Math" panose="02040503050406030204" pitchFamily="18" charset="0"/>
                                      <a:cs typeface="Arial" pitchFamily="34" charset="0"/>
                                    </a:rPr>
                                    <m:t>𝑎</m:t>
                                  </m:r>
                                </m:den>
                              </m:f>
                              <m:r>
                                <a:rPr lang="en-US" sz="2000" b="0" i="1" smtClean="0">
                                  <a:latin typeface="Cambria Math" panose="02040503050406030204" pitchFamily="18" charset="0"/>
                                  <a:ea typeface="Cambria Math" panose="02040503050406030204" pitchFamily="18" charset="0"/>
                                  <a:cs typeface="Arial" pitchFamily="34" charset="0"/>
                                </a:rPr>
                                <m:t>)</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f>
                            <m:fPr>
                              <m:ctrlPr>
                                <a:rPr lang="en-US" sz="2000" b="0" i="1" smtClean="0">
                                  <a:latin typeface="Cambria Math" panose="02040503050406030204" pitchFamily="18" charset="0"/>
                                  <a:ea typeface="Cambria Math" panose="02040503050406030204" pitchFamily="18" charset="0"/>
                                  <a:cs typeface="Arial" pitchFamily="34" charset="0"/>
                                </a:rPr>
                              </m:ctrlPr>
                            </m:fPr>
                            <m:num>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𝑤</m:t>
                                  </m:r>
                                </m:e>
                                <m:sup>
                                  <m:r>
                                    <a:rPr lang="en-US" sz="2000" b="0" i="1" smtClean="0">
                                      <a:latin typeface="Cambria Math" panose="02040503050406030204" pitchFamily="18" charset="0"/>
                                      <a:ea typeface="Cambria Math" panose="02040503050406030204" pitchFamily="18" charset="0"/>
                                      <a:cs typeface="Arial" pitchFamily="34" charset="0"/>
                                    </a:rPr>
                                    <m:t>2</m:t>
                                  </m:r>
                                </m:sup>
                              </m:sSup>
                            </m:num>
                            <m:den>
                              <m:r>
                                <a:rPr lang="en-US" sz="2000" b="0" i="1" smtClean="0">
                                  <a:latin typeface="Cambria Math" panose="02040503050406030204" pitchFamily="18" charset="0"/>
                                  <a:ea typeface="Cambria Math" panose="02040503050406030204" pitchFamily="18" charset="0"/>
                                  <a:cs typeface="Arial" pitchFamily="34" charset="0"/>
                                </a:rPr>
                                <m:t>4</m:t>
                              </m:r>
                              <m:r>
                                <a:rPr lang="en-US" sz="2000" b="0" i="1" smtClean="0">
                                  <a:latin typeface="Cambria Math" panose="02040503050406030204" pitchFamily="18" charset="0"/>
                                  <a:ea typeface="Cambria Math" panose="02040503050406030204" pitchFamily="18" charset="0"/>
                                  <a:cs typeface="Arial" pitchFamily="34" charset="0"/>
                                </a:rPr>
                                <m:t>𝑎</m:t>
                              </m:r>
                            </m:den>
                          </m:f>
                        </m:sup>
                      </m:sSup>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r>
                                <a:rPr lang="en-US" sz="2000" i="1">
                                  <a:latin typeface="Cambria Math" panose="02040503050406030204" pitchFamily="18" charset="0"/>
                                  <a:ea typeface="Cambria Math" panose="02040503050406030204" pitchFamily="18" charset="0"/>
                                  <a:cs typeface="Arial" pitchFamily="34" charset="0"/>
                                </a:rPr>
                                <m:t>(</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𝑡</m:t>
                                  </m:r>
                                </m:e>
                                <m:sup>
                                  <m:r>
                                    <a:rPr lang="en-US" sz="2000" i="1">
                                      <a:latin typeface="Cambria Math" panose="02040503050406030204" pitchFamily="18" charset="0"/>
                                      <a:ea typeface="Cambria Math" panose="02040503050406030204" pitchFamily="18" charset="0"/>
                                      <a:cs typeface="Arial" pitchFamily="34" charset="0"/>
                                    </a:rPr>
                                    <m:t>2</m:t>
                                  </m:r>
                                </m:sup>
                              </m:sSup>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r>
                                    <a:rPr lang="en-US" sz="2000" i="1">
                                      <a:latin typeface="Cambria Math" panose="02040503050406030204" pitchFamily="18" charset="0"/>
                                      <a:ea typeface="Cambria Math" panose="02040503050406030204" pitchFamily="18" charset="0"/>
                                      <a:cs typeface="Arial" pitchFamily="34" charset="0"/>
                                    </a:rPr>
                                    <m:t>𝑖𝑤𝑡</m:t>
                                  </m:r>
                                </m:num>
                                <m:den>
                                  <m:r>
                                    <a:rPr lang="en-US" sz="2000" i="1">
                                      <a:latin typeface="Cambria Math" panose="02040503050406030204" pitchFamily="18" charset="0"/>
                                      <a:ea typeface="Cambria Math" panose="02040503050406030204" pitchFamily="18" charset="0"/>
                                      <a:cs typeface="Arial" pitchFamily="34" charset="0"/>
                                    </a:rPr>
                                    <m:t>𝑎</m:t>
                                  </m:r>
                                </m:den>
                              </m:f>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𝑤</m:t>
                                      </m:r>
                                    </m:e>
                                    <m:sup>
                                      <m:r>
                                        <a:rPr lang="en-US" sz="2000" i="1">
                                          <a:latin typeface="Cambria Math" panose="02040503050406030204" pitchFamily="18" charset="0"/>
                                          <a:ea typeface="Cambria Math" panose="02040503050406030204" pitchFamily="18" charset="0"/>
                                          <a:cs typeface="Arial" pitchFamily="34" charset="0"/>
                                        </a:rPr>
                                        <m:t>2</m:t>
                                      </m:r>
                                    </m:sup>
                                  </m:sSup>
                                </m:num>
                                <m:den>
                                  <m:r>
                                    <a:rPr lang="en-US" sz="2000" i="1">
                                      <a:latin typeface="Cambria Math" panose="02040503050406030204" pitchFamily="18" charset="0"/>
                                      <a:ea typeface="Cambria Math" panose="02040503050406030204" pitchFamily="18" charset="0"/>
                                      <a:cs typeface="Arial" pitchFamily="34" charset="0"/>
                                    </a:rPr>
                                    <m:t>4</m:t>
                                  </m:r>
                                  <m:r>
                                    <a:rPr lang="en-US" sz="2000" i="1">
                                      <a:latin typeface="Cambria Math" panose="02040503050406030204" pitchFamily="18" charset="0"/>
                                      <a:ea typeface="Cambria Math" panose="02040503050406030204" pitchFamily="18" charset="0"/>
                                      <a:cs typeface="Arial" pitchFamily="34" charset="0"/>
                                    </a:rPr>
                                    <m:t>𝑎</m:t>
                                  </m:r>
                                </m:den>
                              </m:f>
                              <m:r>
                                <a:rPr lang="en-US" sz="2000" i="1">
                                  <a:latin typeface="Cambria Math" panose="02040503050406030204" pitchFamily="18" charset="0"/>
                                  <a:ea typeface="Cambria Math" panose="02040503050406030204" pitchFamily="18" charset="0"/>
                                  <a:cs typeface="Arial" pitchFamily="34" charset="0"/>
                                </a:rPr>
                                <m:t>)</m:t>
                              </m:r>
                            </m:sup>
                          </m:sSup>
                          <m:r>
                            <a:rPr lang="en-US" sz="2000" i="1">
                              <a:latin typeface="Cambria Math" panose="02040503050406030204" pitchFamily="18" charset="0"/>
                              <a:cs typeface="Arial" pitchFamily="34" charset="0"/>
                            </a:rPr>
                            <m:t>𝑑𝑡</m:t>
                          </m:r>
                        </m:e>
                      </m:nary>
                    </m:oMath>
                  </m:oMathPara>
                </a14:m>
                <a:endParaRPr lang="en-US" sz="2000" i="1" dirty="0" smtClean="0">
                  <a:latin typeface="Cambria Math" panose="02040503050406030204" pitchFamily="18" charset="0"/>
                  <a:cs typeface="Arial" pitchFamily="34" charset="0"/>
                </a:endParaRPr>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Arial" pitchFamily="34" charset="0"/>
                        </a:rPr>
                        <m:t>=</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𝑤</m:t>
                                  </m:r>
                                </m:e>
                                <m:sup>
                                  <m:r>
                                    <a:rPr lang="en-US" sz="2000" i="1">
                                      <a:latin typeface="Cambria Math" panose="02040503050406030204" pitchFamily="18" charset="0"/>
                                      <a:ea typeface="Cambria Math" panose="02040503050406030204" pitchFamily="18" charset="0"/>
                                      <a:cs typeface="Arial" pitchFamily="34" charset="0"/>
                                    </a:rPr>
                                    <m:t>2</m:t>
                                  </m:r>
                                </m:sup>
                              </m:sSup>
                            </m:num>
                            <m:den>
                              <m:r>
                                <a:rPr lang="en-US" sz="2000" i="1">
                                  <a:latin typeface="Cambria Math" panose="02040503050406030204" pitchFamily="18" charset="0"/>
                                  <a:ea typeface="Cambria Math" panose="02040503050406030204" pitchFamily="18" charset="0"/>
                                  <a:cs typeface="Arial" pitchFamily="34" charset="0"/>
                                </a:rPr>
                                <m:t>4</m:t>
                              </m:r>
                              <m:r>
                                <a:rPr lang="en-US" sz="2000" i="1">
                                  <a:latin typeface="Cambria Math" panose="02040503050406030204" pitchFamily="18" charset="0"/>
                                  <a:ea typeface="Cambria Math" panose="02040503050406030204" pitchFamily="18" charset="0"/>
                                  <a:cs typeface="Arial" pitchFamily="34" charset="0"/>
                                </a:rPr>
                                <m:t>𝑎</m:t>
                              </m:r>
                            </m:den>
                          </m:f>
                        </m:sup>
                      </m:sSup>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sSup>
                                <m:sSupPr>
                                  <m:ctrlPr>
                                    <a:rPr lang="en-US" sz="2000" b="0" i="1" smtClean="0">
                                      <a:latin typeface="Cambria Math" panose="02040503050406030204" pitchFamily="18" charset="0"/>
                                      <a:ea typeface="Cambria Math" panose="02040503050406030204" pitchFamily="18" charset="0"/>
                                      <a:cs typeface="Arial" pitchFamily="34" charset="0"/>
                                    </a:rPr>
                                  </m:ctrlPr>
                                </m:sSupPr>
                                <m:e>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𝑡</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𝑖</m:t>
                                      </m:r>
                                      <m:d>
                                        <m:dPr>
                                          <m:ctrlPr>
                                            <a:rPr lang="en-US" sz="2000" b="0" i="1" smtClean="0">
                                              <a:latin typeface="Cambria Math" panose="02040503050406030204" pitchFamily="18" charset="0"/>
                                              <a:ea typeface="Cambria Math" panose="02040503050406030204" pitchFamily="18" charset="0"/>
                                              <a:cs typeface="Arial" pitchFamily="34" charset="0"/>
                                            </a:rPr>
                                          </m:ctrlPr>
                                        </m:dPr>
                                        <m:e>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𝑤</m:t>
                                              </m:r>
                                            </m:num>
                                            <m:den>
                                              <m:r>
                                                <a:rPr lang="en-US" sz="2000" b="0" i="1" smtClean="0">
                                                  <a:latin typeface="Cambria Math" panose="02040503050406030204" pitchFamily="18" charset="0"/>
                                                  <a:ea typeface="Cambria Math" panose="02040503050406030204" pitchFamily="18" charset="0"/>
                                                  <a:cs typeface="Arial" pitchFamily="34" charset="0"/>
                                                </a:rPr>
                                                <m:t>2</m:t>
                                              </m:r>
                                              <m:r>
                                                <a:rPr lang="en-US" sz="2000" b="0" i="1" smtClean="0">
                                                  <a:latin typeface="Cambria Math" panose="02040503050406030204" pitchFamily="18" charset="0"/>
                                                  <a:ea typeface="Cambria Math" panose="02040503050406030204" pitchFamily="18" charset="0"/>
                                                  <a:cs typeface="Arial" pitchFamily="34" charset="0"/>
                                                </a:rPr>
                                                <m:t>𝑎</m:t>
                                              </m:r>
                                            </m:den>
                                          </m:f>
                                        </m:e>
                                      </m:d>
                                    </m:e>
                                  </m:d>
                                </m:e>
                                <m:sup>
                                  <m:r>
                                    <a:rPr lang="en-US" sz="2000" b="0" i="1" smtClean="0">
                                      <a:latin typeface="Cambria Math" panose="02040503050406030204" pitchFamily="18" charset="0"/>
                                      <a:ea typeface="Cambria Math" panose="02040503050406030204" pitchFamily="18" charset="0"/>
                                      <a:cs typeface="Arial" pitchFamily="34" charset="0"/>
                                    </a:rPr>
                                    <m:t>2</m:t>
                                  </m:r>
                                </m:sup>
                              </m:sSup>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𝑤</m:t>
                                  </m:r>
                                </m:e>
                                <m:sup>
                                  <m:r>
                                    <a:rPr lang="en-US" sz="2000" i="1">
                                      <a:latin typeface="Cambria Math" panose="02040503050406030204" pitchFamily="18" charset="0"/>
                                      <a:ea typeface="Cambria Math" panose="02040503050406030204" pitchFamily="18" charset="0"/>
                                      <a:cs typeface="Arial" pitchFamily="34" charset="0"/>
                                    </a:rPr>
                                    <m:t>2</m:t>
                                  </m:r>
                                </m:sup>
                              </m:sSup>
                            </m:num>
                            <m:den>
                              <m:r>
                                <a:rPr lang="en-US" sz="2000" i="1">
                                  <a:latin typeface="Cambria Math" panose="02040503050406030204" pitchFamily="18" charset="0"/>
                                  <a:ea typeface="Cambria Math" panose="02040503050406030204" pitchFamily="18" charset="0"/>
                                  <a:cs typeface="Arial" pitchFamily="34" charset="0"/>
                                </a:rPr>
                                <m:t>4</m:t>
                              </m:r>
                              <m:r>
                                <a:rPr lang="en-US" sz="2000" i="1">
                                  <a:latin typeface="Cambria Math" panose="02040503050406030204" pitchFamily="18" charset="0"/>
                                  <a:ea typeface="Cambria Math" panose="02040503050406030204" pitchFamily="18" charset="0"/>
                                  <a:cs typeface="Arial" pitchFamily="34" charset="0"/>
                                </a:rPr>
                                <m:t>𝑎</m:t>
                              </m:r>
                            </m:den>
                          </m:f>
                        </m:sup>
                      </m:sSup>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𝑎</m:t>
                              </m:r>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𝑦</m:t>
                                  </m:r>
                                </m:e>
                                <m:sup>
                                  <m:r>
                                    <a:rPr lang="en-US" sz="2000" b="0" i="1" smtClean="0">
                                      <a:latin typeface="Cambria Math" panose="02040503050406030204" pitchFamily="18" charset="0"/>
                                      <a:ea typeface="Cambria Math" panose="02040503050406030204" pitchFamily="18" charset="0"/>
                                      <a:cs typeface="Arial" pitchFamily="34" charset="0"/>
                                    </a:rPr>
                                    <m:t>2</m:t>
                                  </m:r>
                                </m:sup>
                              </m:sSup>
                            </m:sup>
                          </m:sSup>
                          <m:r>
                            <a:rPr lang="en-US" sz="2000" i="1">
                              <a:latin typeface="Cambria Math" panose="02040503050406030204" pitchFamily="18" charset="0"/>
                              <a:cs typeface="Arial" pitchFamily="34" charset="0"/>
                            </a:rPr>
                            <m:t>𝑑</m:t>
                          </m:r>
                          <m:r>
                            <a:rPr lang="en-US" sz="2000" b="0" i="1" smtClean="0">
                              <a:latin typeface="Cambria Math" panose="02040503050406030204" pitchFamily="18" charset="0"/>
                              <a:cs typeface="Arial" pitchFamily="34" charset="0"/>
                            </a:rPr>
                            <m:t>𝑦</m:t>
                          </m:r>
                        </m:e>
                      </m:nary>
                      <m:r>
                        <a:rPr lang="en-US" sz="2000" b="0" i="1" smtClean="0">
                          <a:latin typeface="Cambria Math" panose="02040503050406030204" pitchFamily="18" charset="0"/>
                          <a:cs typeface="Arial" pitchFamily="34" charset="0"/>
                        </a:rPr>
                        <m:t>=</m:t>
                      </m:r>
                      <m:rad>
                        <m:radPr>
                          <m:degHide m:val="on"/>
                          <m:ctrlPr>
                            <a:rPr lang="en-US" sz="2000" b="0" i="1" smtClean="0">
                              <a:latin typeface="Cambria Math" panose="02040503050406030204" pitchFamily="18" charset="0"/>
                              <a:cs typeface="Arial" pitchFamily="34" charset="0"/>
                            </a:rPr>
                          </m:ctrlPr>
                        </m:radPr>
                        <m:deg/>
                        <m:e>
                          <m:r>
                            <a:rPr lang="en-US" sz="2000" b="0" i="1" smtClean="0">
                              <a:latin typeface="Cambria Math" panose="02040503050406030204" pitchFamily="18" charset="0"/>
                              <a:ea typeface="Cambria Math" panose="02040503050406030204" pitchFamily="18" charset="0"/>
                              <a:cs typeface="Arial" pitchFamily="34" charset="0"/>
                            </a:rPr>
                            <m:t>𝜋</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𝑎</m:t>
                          </m:r>
                        </m:e>
                      </m:rad>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smtClean="0">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𝑒</m:t>
                          </m:r>
                        </m:e>
                        <m:sup>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sSup>
                                <m:sSupPr>
                                  <m:ctrlPr>
                                    <a:rPr lang="en-US" sz="2000" i="1">
                                      <a:latin typeface="Cambria Math" panose="02040503050406030204" pitchFamily="18" charset="0"/>
                                      <a:ea typeface="Cambria Math" panose="02040503050406030204" pitchFamily="18" charset="0"/>
                                      <a:cs typeface="Arial" pitchFamily="34" charset="0"/>
                                    </a:rPr>
                                  </m:ctrlPr>
                                </m:sSupPr>
                                <m:e>
                                  <m:r>
                                    <a:rPr lang="en-US" sz="2000" i="1">
                                      <a:latin typeface="Cambria Math" panose="02040503050406030204" pitchFamily="18" charset="0"/>
                                      <a:ea typeface="Cambria Math" panose="02040503050406030204" pitchFamily="18" charset="0"/>
                                      <a:cs typeface="Arial" pitchFamily="34" charset="0"/>
                                    </a:rPr>
                                    <m:t>𝑤</m:t>
                                  </m:r>
                                </m:e>
                                <m:sup>
                                  <m:r>
                                    <a:rPr lang="en-US" sz="2000" i="1">
                                      <a:latin typeface="Cambria Math" panose="02040503050406030204" pitchFamily="18" charset="0"/>
                                      <a:ea typeface="Cambria Math" panose="02040503050406030204" pitchFamily="18" charset="0"/>
                                      <a:cs typeface="Arial" pitchFamily="34" charset="0"/>
                                    </a:rPr>
                                    <m:t>2</m:t>
                                  </m:r>
                                </m:sup>
                              </m:sSup>
                            </m:num>
                            <m:den>
                              <m:r>
                                <a:rPr lang="en-US" sz="2000" i="1">
                                  <a:latin typeface="Cambria Math" panose="02040503050406030204" pitchFamily="18" charset="0"/>
                                  <a:ea typeface="Cambria Math" panose="02040503050406030204" pitchFamily="18" charset="0"/>
                                  <a:cs typeface="Arial" pitchFamily="34" charset="0"/>
                                </a:rPr>
                                <m:t>4</m:t>
                              </m:r>
                              <m:r>
                                <a:rPr lang="en-US" sz="2000" i="1">
                                  <a:latin typeface="Cambria Math" panose="02040503050406030204" pitchFamily="18" charset="0"/>
                                  <a:ea typeface="Cambria Math" panose="02040503050406030204" pitchFamily="18" charset="0"/>
                                  <a:cs typeface="Arial" pitchFamily="34" charset="0"/>
                                </a:rPr>
                                <m:t>𝑎</m:t>
                              </m:r>
                            </m:den>
                          </m:f>
                        </m:sup>
                      </m:sSup>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366077" y="1979366"/>
                <a:ext cx="11496675" cy="1500604"/>
              </a:xfrm>
              <a:prstGeom prst="rect">
                <a:avLst/>
              </a:prstGeom>
              <a:blipFill>
                <a:blip r:embed="rId5"/>
                <a:stretch>
                  <a:fillRect/>
                </a:stretch>
              </a:blipFill>
            </p:spPr>
            <p:txBody>
              <a:bodyPr/>
              <a:lstStyle/>
              <a:p>
                <a:r>
                  <a:rPr lang="en-US">
                    <a:noFill/>
                  </a:rPr>
                  <a:t> </a:t>
                </a:r>
              </a:p>
            </p:txBody>
          </p:sp>
        </mc:Fallback>
      </mc:AlternateContent>
      <p:sp>
        <p:nvSpPr>
          <p:cNvPr id="6" name="Rounded Rectangle 5"/>
          <p:cNvSpPr/>
          <p:nvPr/>
        </p:nvSpPr>
        <p:spPr>
          <a:xfrm>
            <a:off x="5962650" y="2729668"/>
            <a:ext cx="1590675" cy="6394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14414" y="1191753"/>
            <a:ext cx="1000761" cy="5214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90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Gaussian </a:t>
            </a:r>
            <a:r>
              <a:rPr lang="en-US" dirty="0" smtClean="0"/>
              <a:t>Function with Different Variances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03200" y="2208182"/>
                <a:ext cx="11727180" cy="1143070"/>
              </a:xfrm>
              <a:prstGeom prst="rect">
                <a:avLst/>
              </a:prstGeom>
            </p:spPr>
            <p:txBody>
              <a:bodyPr wrap="square">
                <a:spAutoFit/>
              </a:bodyPr>
              <a:lstStyle/>
              <a:p>
                <a:pPr>
                  <a:lnSpc>
                    <a:spcPct val="150000"/>
                  </a:lnSpc>
                </a:pPr>
                <a:r>
                  <a:rPr lang="en-US" sz="2400" dirty="0" smtClean="0">
                    <a:solidFill>
                      <a:schemeClr val="tx1"/>
                    </a:solidFill>
                  </a:rPr>
                  <a:t>As </a:t>
                </a:r>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Arial" pitchFamily="34" charset="0"/>
                      </a:rPr>
                      <m:t>𝑎</m:t>
                    </m:r>
                  </m:oMath>
                </a14:m>
                <a:r>
                  <a:rPr lang="en-US" sz="2400" i="1" dirty="0">
                    <a:solidFill>
                      <a:schemeClr val="tx1"/>
                    </a:solidFill>
                  </a:rPr>
                  <a:t> </a:t>
                </a:r>
                <a:r>
                  <a:rPr lang="en-US" sz="2400" dirty="0" smtClean="0">
                    <a:solidFill>
                      <a:schemeClr val="tx1"/>
                    </a:solidFill>
                  </a:rPr>
                  <a:t>is increasing, then,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𝑥</m:t>
                    </m:r>
                    <m:d>
                      <m:dPr>
                        <m:ctrlPr>
                          <a:rPr lang="en-US" sz="2400" i="1">
                            <a:solidFill>
                              <a:schemeClr val="tx1"/>
                            </a:solidFill>
                            <a:latin typeface="Cambria Math" panose="02040503050406030204" pitchFamily="18" charset="0"/>
                            <a:ea typeface="Cambria Math" panose="02040503050406030204" pitchFamily="18" charset="0"/>
                            <a:cs typeface="Arial" pitchFamily="34" charset="0"/>
                          </a:rPr>
                        </m:ctrlPr>
                      </m:dPr>
                      <m:e>
                        <m:r>
                          <a:rPr lang="en-US" sz="2400" i="1">
                            <a:solidFill>
                              <a:schemeClr val="tx1"/>
                            </a:solidFill>
                            <a:latin typeface="Cambria Math" panose="02040503050406030204" pitchFamily="18" charset="0"/>
                            <a:ea typeface="Cambria Math" panose="02040503050406030204" pitchFamily="18" charset="0"/>
                            <a:cs typeface="Arial" pitchFamily="34" charset="0"/>
                          </a:rPr>
                          <m:t>𝑡</m:t>
                        </m:r>
                      </m:e>
                    </m:d>
                  </m:oMath>
                </a14:m>
                <a:r>
                  <a:rPr lang="en-US" sz="2400" dirty="0" smtClean="0">
                    <a:solidFill>
                      <a:schemeClr val="tx1"/>
                    </a:solidFill>
                  </a:rPr>
                  <a:t> become narrower but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𝑋</m:t>
                    </m:r>
                    <m:r>
                      <a:rPr lang="en-US" sz="2400" i="1">
                        <a:solidFill>
                          <a:schemeClr val="tx1"/>
                        </a:solidFill>
                        <a:latin typeface="Cambria Math" panose="02040503050406030204" pitchFamily="18" charset="0"/>
                        <a:ea typeface="Cambria Math" panose="02040503050406030204" pitchFamily="18" charset="0"/>
                        <a:cs typeface="Arial" pitchFamily="34" charset="0"/>
                      </a:rPr>
                      <m:t>(</m:t>
                    </m:r>
                    <m:r>
                      <a:rPr lang="en-US" sz="2400" i="1">
                        <a:solidFill>
                          <a:schemeClr val="tx1"/>
                        </a:solidFill>
                        <a:latin typeface="Cambria Math" panose="02040503050406030204" pitchFamily="18" charset="0"/>
                        <a:ea typeface="Cambria Math" panose="02040503050406030204" pitchFamily="18" charset="0"/>
                        <a:cs typeface="Arial" pitchFamily="34" charset="0"/>
                      </a:rPr>
                      <m:t>𝑓</m:t>
                    </m:r>
                    <m:r>
                      <a:rPr lang="en-US" sz="2400" i="1">
                        <a:solidFill>
                          <a:schemeClr val="tx1"/>
                        </a:solidFill>
                        <a:latin typeface="Cambria Math" panose="02040503050406030204" pitchFamily="18" charset="0"/>
                        <a:ea typeface="Cambria Math" panose="02040503050406030204" pitchFamily="18" charset="0"/>
                        <a:cs typeface="Arial" pitchFamily="34" charset="0"/>
                      </a:rPr>
                      <m:t>)</m:t>
                    </m:r>
                  </m:oMath>
                </a14:m>
                <a:r>
                  <a:rPr lang="en-US" sz="2400" dirty="0">
                    <a:solidFill>
                      <a:schemeClr val="tx1"/>
                    </a:solidFill>
                  </a:rPr>
                  <a:t> </a:t>
                </a:r>
                <a:r>
                  <a:rPr lang="en-US" sz="2400" dirty="0" smtClean="0">
                    <a:solidFill>
                      <a:schemeClr val="tx1"/>
                    </a:solidFill>
                  </a:rPr>
                  <a:t>is wider. The </a:t>
                </a:r>
                <a:r>
                  <a:rPr lang="en-US" sz="2400" dirty="0">
                    <a:solidFill>
                      <a:schemeClr val="tx1"/>
                    </a:solidFill>
                  </a:rPr>
                  <a:t>wider in one domain, then the narrower in the other</a:t>
                </a:r>
                <a:r>
                  <a:rPr lang="en-US" sz="2400" dirty="0" smtClean="0">
                    <a:solidFill>
                      <a:schemeClr val="tx1"/>
                    </a:solidFill>
                  </a:rPr>
                  <a:t>.</a:t>
                </a:r>
                <a:r>
                  <a:rPr lang="en-US" sz="2400" dirty="0" smtClean="0"/>
                  <a:t> → Inverse </a:t>
                </a:r>
                <a:r>
                  <a:rPr lang="en-US" sz="2400" dirty="0"/>
                  <a:t>spreading property of the Fourier </a:t>
                </a:r>
                <a:r>
                  <a:rPr lang="en-US" sz="2400" dirty="0" smtClean="0"/>
                  <a:t>transform</a:t>
                </a:r>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03200" y="2208182"/>
                <a:ext cx="11727180" cy="1143070"/>
              </a:xfrm>
              <a:prstGeom prst="rect">
                <a:avLst/>
              </a:prstGeom>
              <a:blipFill>
                <a:blip r:embed="rId2"/>
                <a:stretch>
                  <a:fillRect l="-780" b="-11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33350" y="1348536"/>
                <a:ext cx="5800725" cy="582211"/>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sSup>
                        <m:sSupPr>
                          <m:ctrlPr>
                            <a:rPr lang="en-US" sz="2800" i="1">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𝑒</m:t>
                          </m:r>
                        </m:e>
                        <m:sup>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𝑎</m:t>
                          </m:r>
                          <m:sSup>
                            <m:sSupPr>
                              <m:ctrlPr>
                                <a:rPr lang="en-US" sz="2800" i="1">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𝑡</m:t>
                              </m:r>
                            </m:e>
                            <m:sup>
                              <m:r>
                                <a:rPr lang="en-US" sz="2800" i="1">
                                  <a:latin typeface="Cambria Math" panose="02040503050406030204" pitchFamily="18" charset="0"/>
                                  <a:ea typeface="Cambria Math" panose="02040503050406030204" pitchFamily="18" charset="0"/>
                                  <a:cs typeface="Arial" pitchFamily="34" charset="0"/>
                                </a:rPr>
                                <m:t>2</m:t>
                              </m:r>
                            </m:sup>
                          </m:sSup>
                        </m:sup>
                      </m:sSup>
                    </m:oMath>
                  </m:oMathPara>
                </a14:m>
                <a:endParaRPr lang="en-US" sz="2800" dirty="0">
                  <a:ea typeface="Cambria Math" panose="02040503050406030204" pitchFamily="18" charset="0"/>
                  <a:cs typeface="Arial"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33350" y="1348536"/>
                <a:ext cx="5800725" cy="582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76377" y="1119499"/>
                <a:ext cx="4415473" cy="8112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𝑋</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𝑤</m:t>
                          </m:r>
                        </m:e>
                      </m:d>
                      <m:r>
                        <a:rPr lang="en-US" sz="2800" b="0" i="1" smtClean="0">
                          <a:latin typeface="Cambria Math" panose="02040503050406030204" pitchFamily="18" charset="0"/>
                          <a:ea typeface="Cambria Math" panose="02040503050406030204" pitchFamily="18" charset="0"/>
                          <a:cs typeface="Arial" pitchFamily="34" charset="0"/>
                        </a:rPr>
                        <m:t>=</m:t>
                      </m:r>
                      <m:rad>
                        <m:radPr>
                          <m:degHide m:val="on"/>
                          <m:ctrlPr>
                            <a:rPr lang="en-US" sz="2800" b="0" i="1" smtClean="0">
                              <a:latin typeface="Cambria Math" panose="02040503050406030204" pitchFamily="18" charset="0"/>
                              <a:cs typeface="Arial" pitchFamily="34" charset="0"/>
                            </a:rPr>
                          </m:ctrlPr>
                        </m:radPr>
                        <m:deg/>
                        <m:e>
                          <m:r>
                            <a:rPr lang="en-US" sz="2800" b="0" i="1" smtClean="0">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𝑎</m:t>
                          </m:r>
                        </m:e>
                      </m:rad>
                      <m:sSup>
                        <m:sSupPr>
                          <m:ctrlPr>
                            <a:rPr lang="en-US" sz="2800" i="1">
                              <a:latin typeface="Cambria Math" panose="02040503050406030204" pitchFamily="18" charset="0"/>
                              <a:ea typeface="Cambria Math" panose="02040503050406030204" pitchFamily="18" charset="0"/>
                              <a:cs typeface="Arial" pitchFamily="34" charset="0"/>
                            </a:rPr>
                          </m:ctrlPr>
                        </m:sSupPr>
                        <m:e>
                          <m:r>
                            <a:rPr lang="en-US" sz="280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𝑒</m:t>
                          </m:r>
                        </m:e>
                        <m:sup>
                          <m:r>
                            <a:rPr lang="en-US" sz="2800" i="1">
                              <a:latin typeface="Cambria Math" panose="02040503050406030204" pitchFamily="18" charset="0"/>
                              <a:ea typeface="Cambria Math" panose="02040503050406030204" pitchFamily="18" charset="0"/>
                              <a:cs typeface="Arial" pitchFamily="34" charset="0"/>
                            </a:rPr>
                            <m:t>−</m:t>
                          </m:r>
                          <m:f>
                            <m:fPr>
                              <m:ctrlPr>
                                <a:rPr lang="en-US" sz="2800" i="1">
                                  <a:latin typeface="Cambria Math" panose="02040503050406030204" pitchFamily="18" charset="0"/>
                                  <a:ea typeface="Cambria Math" panose="02040503050406030204" pitchFamily="18" charset="0"/>
                                  <a:cs typeface="Arial" pitchFamily="34" charset="0"/>
                                </a:rPr>
                              </m:ctrlPr>
                            </m:fPr>
                            <m:num>
                              <m:sSup>
                                <m:sSupPr>
                                  <m:ctrlPr>
                                    <a:rPr lang="en-US" sz="2800" i="1">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𝑤</m:t>
                                  </m:r>
                                </m:e>
                                <m:sup>
                                  <m:r>
                                    <a:rPr lang="en-US" sz="2800" i="1">
                                      <a:latin typeface="Cambria Math" panose="02040503050406030204" pitchFamily="18" charset="0"/>
                                      <a:ea typeface="Cambria Math" panose="02040503050406030204" pitchFamily="18" charset="0"/>
                                      <a:cs typeface="Arial" pitchFamily="34" charset="0"/>
                                    </a:rPr>
                                    <m:t>2</m:t>
                                  </m:r>
                                </m:sup>
                              </m:sSup>
                            </m:num>
                            <m:den>
                              <m:r>
                                <a:rPr lang="en-US" sz="2800" i="1">
                                  <a:latin typeface="Cambria Math" panose="02040503050406030204" pitchFamily="18" charset="0"/>
                                  <a:ea typeface="Cambria Math" panose="02040503050406030204" pitchFamily="18" charset="0"/>
                                  <a:cs typeface="Arial" pitchFamily="34" charset="0"/>
                                </a:rPr>
                                <m:t>4</m:t>
                              </m:r>
                              <m:r>
                                <a:rPr lang="en-US" sz="2800" i="1">
                                  <a:latin typeface="Cambria Math" panose="02040503050406030204" pitchFamily="18" charset="0"/>
                                  <a:ea typeface="Cambria Math" panose="02040503050406030204" pitchFamily="18" charset="0"/>
                                  <a:cs typeface="Arial" pitchFamily="34" charset="0"/>
                                </a:rPr>
                                <m:t>𝑎</m:t>
                              </m:r>
                            </m:den>
                          </m:f>
                        </m:sup>
                      </m:sSup>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6576377" y="1119499"/>
                <a:ext cx="4415473" cy="811248"/>
              </a:xfrm>
              <a:prstGeom prst="rect">
                <a:avLst/>
              </a:prstGeom>
              <a:blipFill>
                <a:blip r:embed="rId4"/>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581962" y="3752850"/>
            <a:ext cx="10951876" cy="2992500"/>
          </a:xfrm>
          <a:prstGeom prst="rect">
            <a:avLst/>
          </a:prstGeom>
        </p:spPr>
      </p:pic>
    </p:spTree>
    <p:extLst>
      <p:ext uri="{BB962C8B-B14F-4D97-AF65-F5344CB8AC3E}">
        <p14:creationId xmlns:p14="http://schemas.microsoft.com/office/powerpoint/2010/main" val="3260808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Fourier Transform of a Periodic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051669" y="1609804"/>
                <a:ext cx="6096000" cy="931537"/>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𝑥</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𝑡</m:t>
                          </m:r>
                        </m:e>
                      </m:d>
                      <m:r>
                        <a:rPr lang="en-US" sz="2000" b="0" i="1" smtClean="0">
                          <a:latin typeface="Cambria Math" panose="02040503050406030204" pitchFamily="18" charset="0"/>
                          <a:ea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m:t>
                          </m:r>
                        </m:sub>
                        <m:sup>
                          <m:r>
                            <a:rPr lang="en-US" sz="2000" i="1">
                              <a:latin typeface="Cambria Math" panose="02040503050406030204" pitchFamily="18" charset="0"/>
                              <a:ea typeface="Cambria Math" panose="02040503050406030204" pitchFamily="18" charset="0"/>
                              <a:cs typeface="Arial" pitchFamily="34" charset="0"/>
                            </a:rPr>
                            <m:t>∞</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𝑐</m:t>
                              </m:r>
                            </m:e>
                            <m:sub>
                              <m:r>
                                <a:rPr lang="en-US" sz="2000" i="1">
                                  <a:latin typeface="Cambria Math" panose="02040503050406030204" pitchFamily="18" charset="0"/>
                                  <a:cs typeface="Arial" pitchFamily="34" charset="0"/>
                                </a:rPr>
                                <m:t>𝑛</m:t>
                              </m:r>
                            </m:sub>
                          </m:sSub>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b="0" i="1" smtClean="0">
                                  <a:latin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𝑡</m:t>
                              </m:r>
                              <m:r>
                                <a:rPr lang="en-US" sz="2000" i="1">
                                  <a:latin typeface="Cambria Math" panose="02040503050406030204" pitchFamily="18" charset="0"/>
                                  <a:cs typeface="Arial" pitchFamily="34" charset="0"/>
                                </a:rPr>
                                <m:t>/</m:t>
                              </m:r>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𝑇</m:t>
                                  </m:r>
                                </m:e>
                                <m:sub>
                                  <m:r>
                                    <a:rPr lang="en-US" sz="2000" i="1">
                                      <a:latin typeface="Cambria Math" panose="02040503050406030204" pitchFamily="18" charset="0"/>
                                      <a:cs typeface="Arial" pitchFamily="34" charset="0"/>
                                    </a:rPr>
                                    <m:t>𝑝</m:t>
                                  </m:r>
                                </m:sub>
                              </m:sSub>
                            </m:sup>
                          </m:sSup>
                        </m:e>
                      </m:nary>
                    </m:oMath>
                  </m:oMathPara>
                </a14:m>
                <a:endParaRPr lang="en-US" sz="20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051669" y="1609804"/>
                <a:ext cx="6096000" cy="9315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6077" y="2898291"/>
                <a:ext cx="11496675" cy="93153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𝑋</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𝑓</m:t>
                          </m:r>
                        </m:e>
                      </m:d>
                      <m:r>
                        <a:rPr lang="en-US" sz="2000" b="0" i="1" smtClean="0">
                          <a:latin typeface="Cambria Math" panose="02040503050406030204" pitchFamily="18" charset="0"/>
                          <a:ea typeface="Cambria Math" panose="02040503050406030204" pitchFamily="18" charset="0"/>
                          <a:cs typeface="Arial" pitchFamily="34" charset="0"/>
                        </a:rPr>
                        <m:t>=</m:t>
                      </m:r>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m:t>
                              </m:r>
                            </m:sub>
                            <m:sup>
                              <m:r>
                                <a:rPr lang="en-US" sz="2000" i="1">
                                  <a:latin typeface="Cambria Math" panose="02040503050406030204" pitchFamily="18" charset="0"/>
                                  <a:ea typeface="Cambria Math" panose="02040503050406030204" pitchFamily="18" charset="0"/>
                                  <a:cs typeface="Arial" pitchFamily="34" charset="0"/>
                                </a:rPr>
                                <m:t>∞</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𝑐</m:t>
                                  </m:r>
                                </m:e>
                                <m:sub>
                                  <m:r>
                                    <a:rPr lang="en-US" sz="2000" i="1">
                                      <a:latin typeface="Cambria Math" panose="02040503050406030204" pitchFamily="18" charset="0"/>
                                      <a:cs typeface="Arial" pitchFamily="34" charset="0"/>
                                    </a:rPr>
                                    <m:t>𝑛</m:t>
                                  </m:r>
                                </m:sub>
                              </m:sSub>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b="0" i="1" smtClean="0">
                                      <a:latin typeface="Cambria Math" panose="02040503050406030204" pitchFamily="18" charset="0"/>
                                      <a:ea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𝑡</m:t>
                                  </m:r>
                                  <m:r>
                                    <a:rPr lang="en-US" sz="2000" i="1">
                                      <a:latin typeface="Cambria Math" panose="02040503050406030204" pitchFamily="18" charset="0"/>
                                      <a:cs typeface="Arial" pitchFamily="34" charset="0"/>
                                    </a:rPr>
                                    <m:t>/</m:t>
                                  </m:r>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𝑇</m:t>
                                      </m:r>
                                    </m:e>
                                    <m:sub>
                                      <m:r>
                                        <a:rPr lang="en-US" sz="2000" i="1">
                                          <a:latin typeface="Cambria Math" panose="02040503050406030204" pitchFamily="18" charset="0"/>
                                          <a:cs typeface="Arial" pitchFamily="34" charset="0"/>
                                        </a:rPr>
                                        <m:t>𝑝</m:t>
                                      </m:r>
                                    </m:sub>
                                  </m:sSub>
                                </m:sup>
                              </m:sSup>
                            </m:e>
                          </m:nary>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𝑓𝑡</m:t>
                              </m:r>
                            </m:sup>
                          </m:sSup>
                          <m:r>
                            <a:rPr lang="en-US" sz="2000" i="1">
                              <a:latin typeface="Cambria Math" panose="02040503050406030204" pitchFamily="18" charset="0"/>
                              <a:cs typeface="Arial" pitchFamily="34" charset="0"/>
                            </a:rPr>
                            <m:t>𝑑𝑡</m:t>
                          </m:r>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m:t>
                          </m:r>
                        </m:sub>
                        <m:sup>
                          <m:r>
                            <a:rPr lang="en-US" sz="2000" i="1">
                              <a:latin typeface="Cambria Math" panose="02040503050406030204" pitchFamily="18" charset="0"/>
                              <a:ea typeface="Cambria Math" panose="02040503050406030204" pitchFamily="18" charset="0"/>
                              <a:cs typeface="Arial" pitchFamily="34" charset="0"/>
                            </a:rPr>
                            <m:t>∞</m:t>
                          </m:r>
                        </m:sup>
                        <m:e>
                          <m:nary>
                            <m:naryPr>
                              <m:ctrlPr>
                                <a:rPr lang="en-US" sz="2000" i="1">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𝑐</m:t>
                                  </m:r>
                                </m:e>
                                <m:sub>
                                  <m:r>
                                    <a:rPr lang="en-US" sz="2000" i="1">
                                      <a:latin typeface="Cambria Math" panose="02040503050406030204" pitchFamily="18" charset="0"/>
                                      <a:cs typeface="Arial" pitchFamily="34" charset="0"/>
                                    </a:rPr>
                                    <m:t>𝑛</m:t>
                                  </m:r>
                                </m:sub>
                              </m:sSub>
                              <m:sSup>
                                <m:sSupPr>
                                  <m:ctrlPr>
                                    <a:rPr lang="en-US" sz="2000" i="1">
                                      <a:latin typeface="Cambria Math" panose="02040503050406030204" pitchFamily="18" charset="0"/>
                                      <a:cs typeface="Arial" pitchFamily="34" charset="0"/>
                                    </a:rPr>
                                  </m:ctrlPr>
                                </m:sSupPr>
                                <m:e>
                                  <m:r>
                                    <a:rPr lang="en-US" sz="2000" i="1">
                                      <a:latin typeface="Cambria Math" panose="02040503050406030204" pitchFamily="18" charset="0"/>
                                      <a:cs typeface="Arial" pitchFamily="34" charset="0"/>
                                    </a:rPr>
                                    <m:t>𝑒</m:t>
                                  </m:r>
                                </m:e>
                                <m:sup>
                                  <m: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2</m:t>
                                  </m:r>
                                  <m:r>
                                    <a:rPr lang="en-US" sz="2000" i="1">
                                      <a:latin typeface="Cambria Math" panose="02040503050406030204" pitchFamily="18" charset="0"/>
                                      <a:ea typeface="Cambria Math" panose="02040503050406030204" pitchFamily="18" charset="0"/>
                                      <a:cs typeface="Arial" pitchFamily="34" charset="0"/>
                                    </a:rPr>
                                    <m:t>𝜋</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r>
                                            <a:rPr lang="en-US" sz="2000" i="1">
                                              <a:latin typeface="Cambria Math" panose="02040503050406030204" pitchFamily="18" charset="0"/>
                                              <a:ea typeface="Cambria Math" panose="02040503050406030204" pitchFamily="18" charset="0"/>
                                              <a:cs typeface="Arial" pitchFamily="34" charset="0"/>
                                            </a:rPr>
                                            <m:t>𝑛</m:t>
                                          </m:r>
                                        </m:num>
                                        <m:den>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𝑇</m:t>
                                              </m:r>
                                            </m:e>
                                            <m:sub>
                                              <m:r>
                                                <a:rPr lang="en-US" sz="2000" i="1">
                                                  <a:latin typeface="Cambria Math" panose="02040503050406030204" pitchFamily="18" charset="0"/>
                                                  <a:cs typeface="Arial" pitchFamily="34" charset="0"/>
                                                </a:rPr>
                                                <m:t>𝑝</m:t>
                                              </m:r>
                                            </m:sub>
                                          </m:sSub>
                                        </m:den>
                                      </m:f>
                                    </m:e>
                                  </m:d>
                                  <m:r>
                                    <a:rPr lang="en-US" sz="2000" i="1">
                                      <a:latin typeface="Cambria Math" panose="02040503050406030204" pitchFamily="18" charset="0"/>
                                      <a:cs typeface="Arial" pitchFamily="34" charset="0"/>
                                    </a:rPr>
                                    <m:t>𝑡</m:t>
                                  </m:r>
                                </m:sup>
                              </m:sSup>
                              <m:r>
                                <a:rPr lang="en-US" sz="2000" i="1">
                                  <a:latin typeface="Cambria Math" panose="02040503050406030204" pitchFamily="18" charset="0"/>
                                  <a:cs typeface="Arial" pitchFamily="34" charset="0"/>
                                </a:rPr>
                                <m:t>𝑑𝑡</m:t>
                              </m:r>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𝑛</m:t>
                                  </m:r>
                                  <m:r>
                                    <a:rPr lang="en-US" sz="2000" i="1">
                                      <a:latin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m:t>
                                  </m:r>
                                </m:sub>
                                <m:sup>
                                  <m:r>
                                    <a:rPr lang="en-US" sz="2000" i="1">
                                      <a:latin typeface="Cambria Math" panose="02040503050406030204" pitchFamily="18" charset="0"/>
                                      <a:ea typeface="Cambria Math" panose="02040503050406030204" pitchFamily="18" charset="0"/>
                                      <a:cs typeface="Arial" pitchFamily="34" charset="0"/>
                                    </a:rPr>
                                    <m:t>∞</m:t>
                                  </m:r>
                                </m:sup>
                                <m:e>
                                  <m:nary>
                                    <m:naryPr>
                                      <m:ctrlPr>
                                        <a:rPr lang="en-US" sz="2000" i="1" smtClean="0">
                                          <a:latin typeface="Cambria Math" panose="02040503050406030204" pitchFamily="18" charset="0"/>
                                          <a:cs typeface="Arial" pitchFamily="34" charset="0"/>
                                        </a:rPr>
                                      </m:ctrlPr>
                                    </m:naryPr>
                                    <m:sub>
                                      <m:r>
                                        <a:rPr lang="en-US" sz="2000" i="1">
                                          <a:latin typeface="Cambria Math" panose="02040503050406030204" pitchFamily="18" charset="0"/>
                                          <a:cs typeface="Arial" pitchFamily="34" charset="0"/>
                                        </a:rPr>
                                        <m:t>−∞</m:t>
                                      </m:r>
                                    </m:sub>
                                    <m:sup>
                                      <m:r>
                                        <a:rPr lang="en-US" sz="2000" i="1">
                                          <a:latin typeface="Cambria Math" panose="02040503050406030204" pitchFamily="18" charset="0"/>
                                          <a:cs typeface="Arial" pitchFamily="34" charset="0"/>
                                        </a:rPr>
                                        <m:t>∞</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𝑐</m:t>
                                          </m:r>
                                        </m:e>
                                        <m:sub>
                                          <m:r>
                                            <a:rPr lang="en-US" sz="2000" i="1">
                                              <a:latin typeface="Cambria Math" panose="02040503050406030204" pitchFamily="18" charset="0"/>
                                              <a:cs typeface="Arial" pitchFamily="34" charset="0"/>
                                            </a:rPr>
                                            <m:t>𝑛</m:t>
                                          </m:r>
                                        </m:sub>
                                      </m:sSub>
                                      <m:r>
                                        <a:rPr lang="en-US" sz="2000" i="1" smtClean="0">
                                          <a:latin typeface="Cambria Math" panose="02040503050406030204" pitchFamily="18" charset="0"/>
                                          <a:ea typeface="Cambria Math" panose="02040503050406030204" pitchFamily="18" charset="0"/>
                                          <a:cs typeface="Arial" pitchFamily="34" charset="0"/>
                                        </a:rPr>
                                        <m:t>𝛿</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𝑛</m:t>
                                          </m:r>
                                        </m:num>
                                        <m:den>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ea typeface="Cambria Math" panose="02040503050406030204" pitchFamily="18" charset="0"/>
                                                  <a:cs typeface="Arial" pitchFamily="34" charset="0"/>
                                                </a:rPr>
                                                <m:t>𝑇</m:t>
                                              </m:r>
                                            </m:e>
                                            <m:sub>
                                              <m:r>
                                                <a:rPr lang="en-US" sz="2000" b="0" i="1" smtClean="0">
                                                  <a:latin typeface="Cambria Math" panose="02040503050406030204" pitchFamily="18" charset="0"/>
                                                  <a:ea typeface="Cambria Math" panose="02040503050406030204" pitchFamily="18" charset="0"/>
                                                  <a:cs typeface="Arial" pitchFamily="34" charset="0"/>
                                                </a:rPr>
                                                <m:t>𝑝</m:t>
                                              </m:r>
                                            </m:sub>
                                          </m:sSub>
                                        </m:den>
                                      </m:f>
                                      <m:r>
                                        <a:rPr lang="en-US" sz="2000" b="0" i="1" smtClean="0">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𝑑𝑡</m:t>
                                      </m:r>
                                    </m:e>
                                  </m:nary>
                                </m:e>
                              </m:nary>
                            </m:e>
                          </m:nary>
                        </m:e>
                      </m:nary>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366077" y="2898291"/>
                <a:ext cx="11496675" cy="9315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1157" y="4118986"/>
                <a:ext cx="11139318" cy="1193468"/>
              </a:xfrm>
              <a:prstGeom prst="rect">
                <a:avLst/>
              </a:prstGeom>
            </p:spPr>
            <p:txBody>
              <a:bodyPr wrap="square">
                <a:spAutoFit/>
              </a:bodyPr>
              <a:lstStyle/>
              <a:p>
                <a:pPr>
                  <a:lnSpc>
                    <a:spcPct val="150000"/>
                  </a:lnSpc>
                </a:pPr>
                <a:r>
                  <a:rPr lang="en-US" sz="2400" dirty="0" smtClean="0"/>
                  <a:t>Fourier transform of a periodic function is a series of delta functions scaled by </a:t>
                </a:r>
                <a14:m>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𝑐</m:t>
                        </m:r>
                      </m:e>
                      <m:sub>
                        <m:r>
                          <a:rPr lang="en-US" sz="2400" i="1">
                            <a:latin typeface="Cambria Math" panose="02040503050406030204" pitchFamily="18" charset="0"/>
                            <a:cs typeface="Arial" pitchFamily="34" charset="0"/>
                          </a:rPr>
                          <m:t>𝑛</m:t>
                        </m:r>
                      </m:sub>
                    </m:sSub>
                  </m:oMath>
                </a14:m>
                <a:r>
                  <a:rPr lang="en-US" sz="2400" dirty="0" smtClean="0"/>
                  <a:t>, and located at multiples of the fundamental frequency, </a:t>
                </a:r>
                <a14:m>
                  <m:oMath xmlns:m="http://schemas.openxmlformats.org/officeDocument/2006/math">
                    <m:r>
                      <a:rPr lang="en-US" sz="2400" b="0" i="1" smtClean="0">
                        <a:latin typeface="Cambria Math" panose="02040503050406030204" pitchFamily="18" charset="0"/>
                        <a:cs typeface="Arial" pitchFamily="34" charset="0"/>
                      </a:rPr>
                      <m:t>1/</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𝑇</m:t>
                        </m:r>
                      </m:e>
                      <m:sub>
                        <m:r>
                          <a:rPr lang="en-US" sz="2400" b="0" i="1" smtClean="0">
                            <a:latin typeface="Cambria Math" panose="02040503050406030204" pitchFamily="18" charset="0"/>
                            <a:cs typeface="Arial" pitchFamily="34" charset="0"/>
                          </a:rPr>
                          <m:t>𝑝</m:t>
                        </m:r>
                      </m:sub>
                    </m:sSub>
                  </m:oMath>
                </a14:m>
                <a:r>
                  <a:rPr lang="en-US" sz="2400" dirty="0" smtClean="0"/>
                  <a:t>. </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81157" y="4118986"/>
                <a:ext cx="11139318" cy="1193468"/>
              </a:xfrm>
              <a:prstGeom prst="rect">
                <a:avLst/>
              </a:prstGeom>
              <a:blipFill>
                <a:blip r:embed="rId5"/>
                <a:stretch>
                  <a:fillRect l="-821" b="-9231"/>
                </a:stretch>
              </a:blipFill>
            </p:spPr>
            <p:txBody>
              <a:bodyPr/>
              <a:lstStyle/>
              <a:p>
                <a:r>
                  <a:rPr lang="en-US">
                    <a:noFill/>
                  </a:rPr>
                  <a:t> </a:t>
                </a:r>
              </a:p>
            </p:txBody>
          </p:sp>
        </mc:Fallback>
      </mc:AlternateContent>
    </p:spTree>
    <p:extLst>
      <p:ext uri="{BB962C8B-B14F-4D97-AF65-F5344CB8AC3E}">
        <p14:creationId xmlns:p14="http://schemas.microsoft.com/office/powerpoint/2010/main" val="910337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a:off x="8850697" y="3312950"/>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556817" y="3312950"/>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850697" y="3491000"/>
            <a:ext cx="706120" cy="0"/>
          </a:xfrm>
          <a:prstGeom prst="line">
            <a:avLst/>
          </a:prstGeom>
          <a:ln w="19050">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Rectangle 57"/>
              <p:cNvSpPr/>
              <p:nvPr/>
            </p:nvSpPr>
            <p:spPr>
              <a:xfrm>
                <a:off x="9053814" y="3553892"/>
                <a:ext cx="368562"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cs typeface="Arial" pitchFamily="34" charset="0"/>
                            </a:rPr>
                          </m:ctrlPr>
                        </m:sSubPr>
                        <m:e>
                          <m:r>
                            <a:rPr lang="en-US" sz="1200" i="1">
                              <a:latin typeface="Cambria Math" panose="02040503050406030204" pitchFamily="18" charset="0"/>
                              <a:cs typeface="Arial" pitchFamily="34" charset="0"/>
                            </a:rPr>
                            <m:t>𝑇</m:t>
                          </m:r>
                        </m:e>
                        <m:sub>
                          <m:r>
                            <a:rPr lang="en-US" sz="1200" i="1">
                              <a:latin typeface="Cambria Math" panose="02040503050406030204" pitchFamily="18" charset="0"/>
                              <a:cs typeface="Arial" pitchFamily="34" charset="0"/>
                            </a:rPr>
                            <m:t>𝑝</m:t>
                          </m:r>
                        </m:sub>
                      </m:sSub>
                    </m:oMath>
                  </m:oMathPara>
                </a14:m>
                <a:endParaRPr lang="en-US" sz="1200" dirty="0"/>
              </a:p>
            </p:txBody>
          </p:sp>
        </mc:Choice>
        <mc:Fallback xmlns="">
          <p:sp>
            <p:nvSpPr>
              <p:cNvPr id="58" name="Rectangle 57"/>
              <p:cNvSpPr>
                <a:spLocks noRot="1" noChangeAspect="1" noMove="1" noResize="1" noEditPoints="1" noAdjustHandles="1" noChangeArrowheads="1" noChangeShapeType="1" noTextEdit="1"/>
              </p:cNvSpPr>
              <p:nvPr/>
            </p:nvSpPr>
            <p:spPr>
              <a:xfrm>
                <a:off x="9053814" y="3553892"/>
                <a:ext cx="368562" cy="291298"/>
              </a:xfrm>
              <a:prstGeom prst="rect">
                <a:avLst/>
              </a:prstGeom>
              <a:blipFill>
                <a:blip r:embed="rId3"/>
                <a:stretch>
                  <a:fillRect/>
                </a:stretch>
              </a:blipFill>
            </p:spPr>
            <p:txBody>
              <a:bodyPr/>
              <a:lstStyle/>
              <a:p>
                <a:r>
                  <a:rPr lang="en-US">
                    <a:noFill/>
                  </a:rPr>
                  <a:t> </a:t>
                </a:r>
              </a:p>
            </p:txBody>
          </p:sp>
        </mc:Fallback>
      </mc:AlternateContent>
      <p:cxnSp>
        <p:nvCxnSpPr>
          <p:cNvPr id="60" name="Straight Connector 59"/>
          <p:cNvCxnSpPr/>
          <p:nvPr/>
        </p:nvCxnSpPr>
        <p:spPr>
          <a:xfrm>
            <a:off x="8850697" y="4713495"/>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252295" y="4713495"/>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4" idx="1"/>
          </p:cNvCxnSpPr>
          <p:nvPr/>
        </p:nvCxnSpPr>
        <p:spPr>
          <a:xfrm>
            <a:off x="8850697" y="4891545"/>
            <a:ext cx="1401598" cy="7613"/>
          </a:xfrm>
          <a:prstGeom prst="line">
            <a:avLst/>
          </a:prstGeom>
          <a:ln w="19050">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Rectangle 62"/>
              <p:cNvSpPr/>
              <p:nvPr/>
            </p:nvSpPr>
            <p:spPr>
              <a:xfrm>
                <a:off x="9439552" y="4954437"/>
                <a:ext cx="368562"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cs typeface="Arial" pitchFamily="34" charset="0"/>
                            </a:rPr>
                          </m:ctrlPr>
                        </m:sSubPr>
                        <m:e>
                          <m:r>
                            <a:rPr lang="en-US" sz="1200" i="1">
                              <a:latin typeface="Cambria Math" panose="02040503050406030204" pitchFamily="18" charset="0"/>
                              <a:cs typeface="Arial" pitchFamily="34" charset="0"/>
                            </a:rPr>
                            <m:t>𝑇</m:t>
                          </m:r>
                        </m:e>
                        <m:sub>
                          <m:r>
                            <a:rPr lang="en-US" sz="1200" i="1">
                              <a:latin typeface="Cambria Math" panose="02040503050406030204" pitchFamily="18" charset="0"/>
                              <a:cs typeface="Arial" pitchFamily="34" charset="0"/>
                            </a:rPr>
                            <m:t>𝑝</m:t>
                          </m:r>
                        </m:sub>
                      </m:sSub>
                    </m:oMath>
                  </m:oMathPara>
                </a14:m>
                <a:endParaRPr lang="en-US" sz="1200" dirty="0"/>
              </a:p>
            </p:txBody>
          </p:sp>
        </mc:Choice>
        <mc:Fallback xmlns="">
          <p:sp>
            <p:nvSpPr>
              <p:cNvPr id="63" name="Rectangle 62"/>
              <p:cNvSpPr>
                <a:spLocks noRot="1" noChangeAspect="1" noMove="1" noResize="1" noEditPoints="1" noAdjustHandles="1" noChangeArrowheads="1" noChangeShapeType="1" noTextEdit="1"/>
              </p:cNvSpPr>
              <p:nvPr/>
            </p:nvSpPr>
            <p:spPr>
              <a:xfrm>
                <a:off x="9439552" y="4954437"/>
                <a:ext cx="368562" cy="291298"/>
              </a:xfrm>
              <a:prstGeom prst="rect">
                <a:avLst/>
              </a:prstGeom>
              <a:blipFill>
                <a:blip r:embed="rId4"/>
                <a:stretch>
                  <a:fillRect/>
                </a:stretch>
              </a:blipFill>
            </p:spPr>
            <p:txBody>
              <a:bodyPr/>
              <a:lstStyle/>
              <a:p>
                <a:r>
                  <a:rPr lang="en-US">
                    <a:noFill/>
                  </a:rPr>
                  <a:t> </a:t>
                </a:r>
              </a:p>
            </p:txBody>
          </p:sp>
        </mc:Fallback>
      </mc:AlternateContent>
      <p:sp>
        <p:nvSpPr>
          <p:cNvPr id="33" name="Rectangle 32"/>
          <p:cNvSpPr/>
          <p:nvPr/>
        </p:nvSpPr>
        <p:spPr>
          <a:xfrm>
            <a:off x="8733782" y="4474916"/>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0135380" y="4474916"/>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330803" y="4474916"/>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733782" y="3070927"/>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435272" y="3070927"/>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135380" y="3070927"/>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330803" y="3070927"/>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032293" y="3070927"/>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33782"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dirty="0" smtClean="0"/>
              <a:t>Fourier Integral for Non-periodic Functions</a:t>
            </a:r>
            <a:endParaRPr lang="en-US" dirty="0"/>
          </a:p>
        </p:txBody>
      </p:sp>
      <p:cxnSp>
        <p:nvCxnSpPr>
          <p:cNvPr id="8" name="Straight Connector 7"/>
          <p:cNvCxnSpPr/>
          <p:nvPr/>
        </p:nvCxnSpPr>
        <p:spPr>
          <a:xfrm>
            <a:off x="7226898" y="3322623"/>
            <a:ext cx="344853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26898" y="4720243"/>
            <a:ext cx="344853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850697" y="1412048"/>
            <a:ext cx="0" cy="6860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850697" y="2765063"/>
            <a:ext cx="0" cy="6860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850697" y="4162683"/>
            <a:ext cx="0" cy="6860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084527"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435272"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786017"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81548"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32293"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83038" y="1717914"/>
            <a:ext cx="233830" cy="2453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Rectangle 37"/>
              <p:cNvSpPr/>
              <p:nvPr/>
            </p:nvSpPr>
            <p:spPr>
              <a:xfrm>
                <a:off x="226015" y="1176481"/>
                <a:ext cx="6071752" cy="2483244"/>
              </a:xfrm>
              <a:prstGeom prst="rect">
                <a:avLst/>
              </a:prstGeom>
            </p:spPr>
            <p:txBody>
              <a:bodyPr wrap="square">
                <a:spAutoFit/>
              </a:bodyPr>
              <a:lstStyle/>
              <a:p>
                <a:pPr algn="just">
                  <a:lnSpc>
                    <a:spcPct val="150000"/>
                  </a:lnSpc>
                </a:pPr>
                <a:r>
                  <a:rPr lang="en-US" sz="2000" dirty="0" smtClean="0"/>
                  <a:t>The fundamental frequency</a:t>
                </a:r>
                <a14:m>
                  <m:oMath xmlns:m="http://schemas.openxmlformats.org/officeDocument/2006/math">
                    <m:r>
                      <a:rPr lang="en-US" sz="2000" b="0" i="0" smtClean="0">
                        <a:latin typeface="Cambria Math" panose="02040503050406030204" pitchFamily="18" charset="0"/>
                        <a:cs typeface="Arial" pitchFamily="34" charset="0"/>
                      </a:rPr>
                      <m:t> </m:t>
                    </m:r>
                    <m:r>
                      <a:rPr lang="en-US" sz="2000" b="0" i="1" smtClean="0">
                        <a:latin typeface="Cambria Math" panose="02040503050406030204" pitchFamily="18" charset="0"/>
                        <a:cs typeface="Arial" pitchFamily="34" charset="0"/>
                      </a:rPr>
                      <m:t>𝑓</m:t>
                    </m:r>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oMath>
                </a14:m>
                <a:r>
                  <a:rPr lang="en-US" sz="2000" dirty="0" smtClean="0"/>
                  <a:t> becomes </a:t>
                </a:r>
                <a:r>
                  <a:rPr lang="en-US" sz="2000" dirty="0"/>
                  <a:t>smaller and </a:t>
                </a:r>
                <a:r>
                  <a:rPr lang="en-US" sz="2000" dirty="0" smtClean="0"/>
                  <a:t> smaller </a:t>
                </a:r>
                <a:r>
                  <a:rPr lang="en-US" sz="2000" dirty="0"/>
                  <a:t>and all </a:t>
                </a:r>
                <a:r>
                  <a:rPr lang="en-US" sz="2000" dirty="0" smtClean="0"/>
                  <a:t>other frequencies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cs typeface="Arial" pitchFamily="34" charset="0"/>
                          </a:rPr>
                          <m:t>𝑓</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𝑛𝑓</m:t>
                    </m:r>
                  </m:oMath>
                </a14:m>
                <a:r>
                  <a:rPr lang="en-US" sz="2000" dirty="0" smtClean="0"/>
                  <a:t>), being multiples </a:t>
                </a:r>
                <a:r>
                  <a:rPr lang="en-US" sz="2000" dirty="0"/>
                  <a:t>of the fundamental frequency, are </a:t>
                </a:r>
                <a:r>
                  <a:rPr lang="en-US" sz="2000" dirty="0" smtClean="0"/>
                  <a:t>more densely </a:t>
                </a:r>
                <a:r>
                  <a:rPr lang="en-US" sz="2000" dirty="0"/>
                  <a:t>packed on the frequency axis. Their separation is</a:t>
                </a:r>
                <a:r>
                  <a:rPr lang="en-US" sz="2000" dirty="0" smtClean="0"/>
                  <a:t> assumed to be</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𝑝</m:t>
                        </m:r>
                      </m:sub>
                    </m:sSub>
                    <m:r>
                      <a:rPr lang="en-US" sz="2000" b="0" i="0" smtClean="0">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cs typeface="Arial" pitchFamily="34" charset="0"/>
                      </a:rPr>
                      <m:t>𝑓</m:t>
                    </m:r>
                  </m:oMath>
                </a14:m>
                <a:r>
                  <a:rPr lang="en-US" sz="2000" dirty="0" smtClean="0"/>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dirty="0" smtClean="0"/>
                  <a:t> as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38" name="Rectangle 37"/>
              <p:cNvSpPr>
                <a:spLocks noRot="1" noChangeAspect="1" noMove="1" noResize="1" noEditPoints="1" noAdjustHandles="1" noChangeArrowheads="1" noChangeShapeType="1" noTextEdit="1"/>
              </p:cNvSpPr>
              <p:nvPr/>
            </p:nvSpPr>
            <p:spPr>
              <a:xfrm>
                <a:off x="226015" y="1176481"/>
                <a:ext cx="6071752" cy="2483244"/>
              </a:xfrm>
              <a:prstGeom prst="rect">
                <a:avLst/>
              </a:prstGeom>
              <a:blipFill>
                <a:blip r:embed="rId5"/>
                <a:stretch>
                  <a:fillRect l="-1004" r="-1104" b="-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259185" y="1281610"/>
                <a:ext cx="55027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itchFamily="34" charset="0"/>
                        </a:rPr>
                        <m:t>𝑥</m:t>
                      </m:r>
                      <m:d>
                        <m:dPr>
                          <m:ctrlPr>
                            <a:rPr lang="en-US" sz="1400" i="1">
                              <a:latin typeface="Cambria Math" panose="02040503050406030204" pitchFamily="18" charset="0"/>
                              <a:cs typeface="Arial" pitchFamily="34" charset="0"/>
                            </a:rPr>
                          </m:ctrlPr>
                        </m:dPr>
                        <m:e>
                          <m:r>
                            <a:rPr lang="en-US" sz="1400" i="1">
                              <a:latin typeface="Cambria Math" panose="02040503050406030204" pitchFamily="18" charset="0"/>
                              <a:cs typeface="Arial" pitchFamily="34" charset="0"/>
                            </a:rPr>
                            <m:t>𝑡</m:t>
                          </m:r>
                        </m:e>
                      </m:d>
                    </m:oMath>
                  </m:oMathPara>
                </a14:m>
                <a:endParaRPr lang="en-US" sz="1400" dirty="0"/>
              </a:p>
            </p:txBody>
          </p:sp>
        </mc:Choice>
        <mc:Fallback xmlns="">
          <p:sp>
            <p:nvSpPr>
              <p:cNvPr id="39" name="Rectangle 38"/>
              <p:cNvSpPr>
                <a:spLocks noRot="1" noChangeAspect="1" noMove="1" noResize="1" noEditPoints="1" noAdjustHandles="1" noChangeArrowheads="1" noChangeShapeType="1" noTextEdit="1"/>
              </p:cNvSpPr>
              <p:nvPr/>
            </p:nvSpPr>
            <p:spPr>
              <a:xfrm>
                <a:off x="8259185" y="1281610"/>
                <a:ext cx="550279"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10252295" y="2005714"/>
                <a:ext cx="29963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Arial" pitchFamily="34" charset="0"/>
                        </a:rPr>
                        <m:t>𝑡</m:t>
                      </m:r>
                    </m:oMath>
                  </m:oMathPara>
                </a14:m>
                <a:endParaRPr lang="en-US" sz="1400" dirty="0"/>
              </a:p>
            </p:txBody>
          </p:sp>
        </mc:Choice>
        <mc:Fallback xmlns="">
          <p:sp>
            <p:nvSpPr>
              <p:cNvPr id="40" name="Rectangle 39"/>
              <p:cNvSpPr>
                <a:spLocks noRot="1" noChangeAspect="1" noMove="1" noResize="1" noEditPoints="1" noAdjustHandles="1" noChangeArrowheads="1" noChangeShapeType="1" noTextEdit="1"/>
              </p:cNvSpPr>
              <p:nvPr/>
            </p:nvSpPr>
            <p:spPr>
              <a:xfrm>
                <a:off x="10252295" y="2005714"/>
                <a:ext cx="29963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8259185" y="2618675"/>
                <a:ext cx="55027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itchFamily="34" charset="0"/>
                        </a:rPr>
                        <m:t>𝑥</m:t>
                      </m:r>
                      <m:d>
                        <m:dPr>
                          <m:ctrlPr>
                            <a:rPr lang="en-US" sz="1400" i="1">
                              <a:latin typeface="Cambria Math" panose="02040503050406030204" pitchFamily="18" charset="0"/>
                              <a:cs typeface="Arial" pitchFamily="34" charset="0"/>
                            </a:rPr>
                          </m:ctrlPr>
                        </m:dPr>
                        <m:e>
                          <m:r>
                            <a:rPr lang="en-US" sz="1400" i="1">
                              <a:latin typeface="Cambria Math" panose="02040503050406030204" pitchFamily="18" charset="0"/>
                              <a:cs typeface="Arial" pitchFamily="34" charset="0"/>
                            </a:rPr>
                            <m:t>𝑡</m:t>
                          </m:r>
                        </m:e>
                      </m:d>
                    </m:oMath>
                  </m:oMathPara>
                </a14:m>
                <a:endParaRPr lang="en-US" sz="1400" dirty="0"/>
              </a:p>
            </p:txBody>
          </p:sp>
        </mc:Choice>
        <mc:Fallback xmlns="">
          <p:sp>
            <p:nvSpPr>
              <p:cNvPr id="41" name="Rectangle 40"/>
              <p:cNvSpPr>
                <a:spLocks noRot="1" noChangeAspect="1" noMove="1" noResize="1" noEditPoints="1" noAdjustHandles="1" noChangeArrowheads="1" noChangeShapeType="1" noTextEdit="1"/>
              </p:cNvSpPr>
              <p:nvPr/>
            </p:nvSpPr>
            <p:spPr>
              <a:xfrm>
                <a:off x="8259185" y="2618675"/>
                <a:ext cx="550279"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0252295" y="3342779"/>
                <a:ext cx="29963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Arial" pitchFamily="34" charset="0"/>
                        </a:rPr>
                        <m:t>𝑡</m:t>
                      </m:r>
                    </m:oMath>
                  </m:oMathPara>
                </a14:m>
                <a:endParaRPr lang="en-US" sz="1400" dirty="0"/>
              </a:p>
            </p:txBody>
          </p:sp>
        </mc:Choice>
        <mc:Fallback xmlns="">
          <p:sp>
            <p:nvSpPr>
              <p:cNvPr id="42" name="Rectangle 41"/>
              <p:cNvSpPr>
                <a:spLocks noRot="1" noChangeAspect="1" noMove="1" noResize="1" noEditPoints="1" noAdjustHandles="1" noChangeArrowheads="1" noChangeShapeType="1" noTextEdit="1"/>
              </p:cNvSpPr>
              <p:nvPr/>
            </p:nvSpPr>
            <p:spPr>
              <a:xfrm>
                <a:off x="10252295" y="3342779"/>
                <a:ext cx="29963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8259185" y="4021165"/>
                <a:ext cx="55027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itchFamily="34" charset="0"/>
                        </a:rPr>
                        <m:t>𝑥</m:t>
                      </m:r>
                      <m:d>
                        <m:dPr>
                          <m:ctrlPr>
                            <a:rPr lang="en-US" sz="1400" i="1">
                              <a:latin typeface="Cambria Math" panose="02040503050406030204" pitchFamily="18" charset="0"/>
                              <a:cs typeface="Arial" pitchFamily="34" charset="0"/>
                            </a:rPr>
                          </m:ctrlPr>
                        </m:dPr>
                        <m:e>
                          <m:r>
                            <a:rPr lang="en-US" sz="1400" i="1">
                              <a:latin typeface="Cambria Math" panose="02040503050406030204" pitchFamily="18" charset="0"/>
                              <a:cs typeface="Arial" pitchFamily="34" charset="0"/>
                            </a:rPr>
                            <m:t>𝑡</m:t>
                          </m:r>
                        </m:e>
                      </m:d>
                    </m:oMath>
                  </m:oMathPara>
                </a14:m>
                <a:endParaRPr lang="en-US" sz="1400" dirty="0"/>
              </a:p>
            </p:txBody>
          </p:sp>
        </mc:Choice>
        <mc:Fallback xmlns="">
          <p:sp>
            <p:nvSpPr>
              <p:cNvPr id="43" name="Rectangle 42"/>
              <p:cNvSpPr>
                <a:spLocks noRot="1" noChangeAspect="1" noMove="1" noResize="1" noEditPoints="1" noAdjustHandles="1" noChangeArrowheads="1" noChangeShapeType="1" noTextEdit="1"/>
              </p:cNvSpPr>
              <p:nvPr/>
            </p:nvSpPr>
            <p:spPr>
              <a:xfrm>
                <a:off x="8259185" y="4021165"/>
                <a:ext cx="550279"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252295" y="4745269"/>
                <a:ext cx="29963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Arial" pitchFamily="34" charset="0"/>
                        </a:rPr>
                        <m:t>𝑡</m:t>
                      </m:r>
                    </m:oMath>
                  </m:oMathPara>
                </a14:m>
                <a:endParaRPr lang="en-US" sz="1400" dirty="0"/>
              </a:p>
            </p:txBody>
          </p:sp>
        </mc:Choice>
        <mc:Fallback xmlns="">
          <p:sp>
            <p:nvSpPr>
              <p:cNvPr id="44" name="Rectangle 43"/>
              <p:cNvSpPr>
                <a:spLocks noRot="1" noChangeAspect="1" noMove="1" noResize="1" noEditPoints="1" noAdjustHandles="1" noChangeArrowheads="1" noChangeShapeType="1" noTextEdit="1"/>
              </p:cNvSpPr>
              <p:nvPr/>
            </p:nvSpPr>
            <p:spPr>
              <a:xfrm>
                <a:off x="10252295" y="4745269"/>
                <a:ext cx="299633" cy="307777"/>
              </a:xfrm>
              <a:prstGeom prst="rect">
                <a:avLst/>
              </a:prstGeom>
              <a:blipFill>
                <a:blip r:embed="rId7"/>
                <a:stretch>
                  <a:fillRect/>
                </a:stretch>
              </a:blipFill>
            </p:spPr>
            <p:txBody>
              <a:bodyPr/>
              <a:lstStyle/>
              <a:p>
                <a:r>
                  <a:rPr lang="en-US">
                    <a:noFill/>
                  </a:rPr>
                  <a:t> </a:t>
                </a:r>
              </a:p>
            </p:txBody>
          </p:sp>
        </mc:Fallback>
      </mc:AlternateContent>
      <p:cxnSp>
        <p:nvCxnSpPr>
          <p:cNvPr id="46" name="Straight Connector 45"/>
          <p:cNvCxnSpPr>
            <a:stCxn id="11" idx="2"/>
          </p:cNvCxnSpPr>
          <p:nvPr/>
        </p:nvCxnSpPr>
        <p:spPr>
          <a:xfrm>
            <a:off x="8850697" y="1963241"/>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206297" y="1963241"/>
            <a:ext cx="0" cy="35025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226898" y="1969609"/>
            <a:ext cx="344853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850697" y="2141291"/>
            <a:ext cx="350745" cy="0"/>
          </a:xfrm>
          <a:prstGeom prst="line">
            <a:avLst/>
          </a:prstGeom>
          <a:ln w="19050">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8850697" y="2204183"/>
                <a:ext cx="368562"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cs typeface="Arial" pitchFamily="34" charset="0"/>
                            </a:rPr>
                          </m:ctrlPr>
                        </m:sSubPr>
                        <m:e>
                          <m:r>
                            <a:rPr lang="en-US" sz="1200" i="1">
                              <a:latin typeface="Cambria Math" panose="02040503050406030204" pitchFamily="18" charset="0"/>
                              <a:cs typeface="Arial" pitchFamily="34" charset="0"/>
                            </a:rPr>
                            <m:t>𝑇</m:t>
                          </m:r>
                        </m:e>
                        <m:sub>
                          <m:r>
                            <a:rPr lang="en-US" sz="1200" i="1">
                              <a:latin typeface="Cambria Math" panose="02040503050406030204" pitchFamily="18" charset="0"/>
                              <a:cs typeface="Arial" pitchFamily="34" charset="0"/>
                            </a:rPr>
                            <m:t>𝑝</m:t>
                          </m:r>
                        </m:sub>
                      </m:sSub>
                    </m:oMath>
                  </m:oMathPara>
                </a14:m>
                <a:endParaRPr lang="en-US" sz="1200" dirty="0"/>
              </a:p>
            </p:txBody>
          </p:sp>
        </mc:Choice>
        <mc:Fallback xmlns="">
          <p:sp>
            <p:nvSpPr>
              <p:cNvPr id="52" name="Rectangle 51"/>
              <p:cNvSpPr>
                <a:spLocks noRot="1" noChangeAspect="1" noMove="1" noResize="1" noEditPoints="1" noAdjustHandles="1" noChangeArrowheads="1" noChangeShapeType="1" noTextEdit="1"/>
              </p:cNvSpPr>
              <p:nvPr/>
            </p:nvSpPr>
            <p:spPr>
              <a:xfrm>
                <a:off x="8850697" y="2204183"/>
                <a:ext cx="368562" cy="2912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350787" y="4021165"/>
                <a:ext cx="5834353" cy="11739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r>
                                <a:rPr lang="en-US" sz="2800" i="1">
                                  <a:latin typeface="Cambria Math" panose="02040503050406030204" pitchFamily="18" charset="0"/>
                                  <a:cs typeface="Arial" pitchFamily="34" charset="0"/>
                                </a:rPr>
                                <m:t>→∞</m:t>
                              </m:r>
                            </m:lim>
                          </m:limLow>
                        </m:fName>
                        <m:e>
                          <m:f>
                            <m:fPr>
                              <m:ctrlPr>
                                <a:rPr lang="en-US" sz="2800" i="1">
                                  <a:latin typeface="Cambria Math" panose="02040503050406030204" pitchFamily="18" charset="0"/>
                                  <a:cs typeface="Arial" pitchFamily="34" charset="0"/>
                                </a:rPr>
                              </m:ctrlPr>
                            </m:fPr>
                            <m:num>
                              <m:r>
                                <a:rPr lang="en-US" sz="2800" i="1">
                                  <a:latin typeface="Cambria Math" panose="02040503050406030204" pitchFamily="18" charset="0"/>
                                  <a:cs typeface="Arial" pitchFamily="34" charset="0"/>
                                </a:rPr>
                                <m:t>1</m:t>
                              </m:r>
                            </m:num>
                            <m:den>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den>
                          </m:f>
                          <m:nary>
                            <m:naryPr>
                              <m:ctrlPr>
                                <a:rPr lang="en-US" sz="2800" i="1">
                                  <a:latin typeface="Cambria Math" panose="02040503050406030204" pitchFamily="18" charset="0"/>
                                  <a:cs typeface="Arial" pitchFamily="34" charset="0"/>
                                </a:rPr>
                              </m:ctrlPr>
                            </m:naryPr>
                            <m:sub>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r>
                                <a:rPr lang="en-US" sz="2800" i="1">
                                  <a:latin typeface="Cambria Math" panose="02040503050406030204" pitchFamily="18" charset="0"/>
                                  <a:cs typeface="Arial" pitchFamily="34" charset="0"/>
                                </a:rPr>
                                <m:t>/2</m:t>
                              </m:r>
                            </m:sub>
                            <m:sup>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r>
                                <a:rPr lang="en-US" sz="2800" i="1">
                                  <a:latin typeface="Cambria Math" panose="02040503050406030204" pitchFamily="18" charset="0"/>
                                  <a:cs typeface="Arial" pitchFamily="34" charset="0"/>
                                </a:rPr>
                                <m:t>/2</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𝑛𝑡</m:t>
                                  </m:r>
                                  <m:r>
                                    <a:rPr lang="en-US" sz="2800" i="1">
                                      <a:latin typeface="Cambria Math" panose="02040503050406030204" pitchFamily="18" charset="0"/>
                                      <a:cs typeface="Arial" pitchFamily="34" charset="0"/>
                                    </a:rPr>
                                    <m:t>/</m:t>
                                  </m:r>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sup>
                              </m:sSup>
                              <m:r>
                                <a:rPr lang="en-US" sz="2800" i="1">
                                  <a:latin typeface="Cambria Math" panose="02040503050406030204" pitchFamily="18" charset="0"/>
                                  <a:cs typeface="Arial" pitchFamily="34" charset="0"/>
                                </a:rPr>
                                <m:t>𝑑𝑡</m:t>
                              </m:r>
                            </m:e>
                          </m:nary>
                        </m:e>
                      </m:func>
                    </m:oMath>
                  </m:oMathPara>
                </a14:m>
                <a:endParaRPr lang="en-US" sz="2800" dirty="0"/>
              </a:p>
            </p:txBody>
          </p:sp>
        </mc:Choice>
        <mc:Fallback xmlns="">
          <p:sp>
            <p:nvSpPr>
              <p:cNvPr id="54" name="Rectangle 53"/>
              <p:cNvSpPr>
                <a:spLocks noRot="1" noChangeAspect="1" noMove="1" noResize="1" noEditPoints="1" noAdjustHandles="1" noChangeArrowheads="1" noChangeShapeType="1" noTextEdit="1"/>
              </p:cNvSpPr>
              <p:nvPr/>
            </p:nvSpPr>
            <p:spPr>
              <a:xfrm>
                <a:off x="350787" y="4021165"/>
                <a:ext cx="5834353" cy="11739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p:cNvSpPr/>
              <p:nvPr/>
            </p:nvSpPr>
            <p:spPr>
              <a:xfrm>
                <a:off x="109487" y="5504932"/>
                <a:ext cx="5834353" cy="10453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itchFamily="34" charset="0"/>
                        </a:rPr>
                        <m:t>      </m:t>
                      </m:r>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smtClean="0">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𝑛𝑡</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sup>
                              </m:sSup>
                              <m:r>
                                <a:rPr lang="en-US" sz="2800" i="1">
                                  <a:latin typeface="Cambria Math" panose="02040503050406030204" pitchFamily="18" charset="0"/>
                                  <a:cs typeface="Arial" pitchFamily="34" charset="0"/>
                                </a:rPr>
                                <m:t>𝑑𝑡</m:t>
                              </m:r>
                            </m:e>
                          </m:nary>
                        </m:e>
                      </m:func>
                    </m:oMath>
                  </m:oMathPara>
                </a14:m>
                <a:endParaRPr lang="en-US" sz="2800" dirty="0"/>
              </a:p>
            </p:txBody>
          </p:sp>
        </mc:Choice>
        <mc:Fallback>
          <p:sp>
            <p:nvSpPr>
              <p:cNvPr id="64" name="Rectangle 63"/>
              <p:cNvSpPr>
                <a:spLocks noRot="1" noChangeAspect="1" noMove="1" noResize="1" noEditPoints="1" noAdjustHandles="1" noChangeArrowheads="1" noChangeShapeType="1" noTextEdit="1"/>
              </p:cNvSpPr>
              <p:nvPr/>
            </p:nvSpPr>
            <p:spPr>
              <a:xfrm>
                <a:off x="109487" y="5504932"/>
                <a:ext cx="5834353" cy="104535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2859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2410" y="0"/>
            <a:ext cx="11727180" cy="684233"/>
          </a:xfrm>
        </p:spPr>
        <p:txBody>
          <a:bodyPr/>
          <a:lstStyle/>
          <a:p>
            <a:r>
              <a:rPr lang="en-US" dirty="0"/>
              <a:t>Fourier Integral for Non-periodic </a:t>
            </a:r>
            <a:r>
              <a:rPr lang="en-US" dirty="0" smtClean="0"/>
              <a:t>Functions (Continue)</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109487" y="1097732"/>
                <a:ext cx="10368013" cy="10219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𝑐</m:t>
                          </m:r>
                        </m:e>
                        <m:sub>
                          <m:r>
                            <a:rPr lang="en-US" sz="2800" b="0" i="1" smtClean="0">
                              <a:latin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smtClean="0">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𝑛𝑡</m:t>
                                  </m:r>
                                  <m:r>
                                    <a:rPr lang="en-US" sz="2800" i="1">
                                      <a:latin typeface="Cambria Math" panose="02040503050406030204" pitchFamily="18" charset="0"/>
                                      <a:cs typeface="Arial" pitchFamily="34" charset="0"/>
                                    </a:rPr>
                                    <m:t>/</m:t>
                                  </m:r>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𝑇</m:t>
                                      </m:r>
                                    </m:e>
                                    <m:sub>
                                      <m:r>
                                        <a:rPr lang="en-US" sz="2800" i="1">
                                          <a:latin typeface="Cambria Math" panose="02040503050406030204" pitchFamily="18" charset="0"/>
                                          <a:cs typeface="Arial" pitchFamily="34" charset="0"/>
                                        </a:rPr>
                                        <m:t>𝑝</m:t>
                                      </m:r>
                                    </m:sub>
                                  </m:sSub>
                                </m:sup>
                              </m:sSup>
                              <m:r>
                                <a:rPr lang="en-US" sz="2800" i="1">
                                  <a:latin typeface="Cambria Math" panose="02040503050406030204" pitchFamily="18" charset="0"/>
                                  <a:cs typeface="Arial" pitchFamily="34" charset="0"/>
                                </a:rPr>
                                <m:t>𝑑𝑡</m:t>
                              </m:r>
                            </m:e>
                          </m:nary>
                          <m:r>
                            <a:rPr lang="en-US" sz="2800" i="1">
                              <a:latin typeface="Cambria Math" panose="02040503050406030204" pitchFamily="18" charset="0"/>
                              <a:cs typeface="Arial" pitchFamily="34" charset="0"/>
                            </a:rPr>
                            <m:t>=</m:t>
                          </m:r>
                          <m:func>
                            <m:funcPr>
                              <m:ctrlPr>
                                <a:rPr lang="en-US" sz="2800" i="1">
                                  <a:latin typeface="Cambria Math" panose="02040503050406030204" pitchFamily="18" charset="0"/>
                                  <a:cs typeface="Arial" pitchFamily="34" charset="0"/>
                                </a:rPr>
                              </m:ctrlPr>
                            </m:funcPr>
                            <m:fName>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cs typeface="Arial" pitchFamily="34" charset="0"/>
                                        </a:rPr>
                                        <m:t>𝑛</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𝑓𝑡</m:t>
                                      </m:r>
                                    </m:sup>
                                  </m:sSup>
                                  <m:r>
                                    <a:rPr lang="en-US" sz="2800" i="1">
                                      <a:latin typeface="Cambria Math" panose="02040503050406030204" pitchFamily="18" charset="0"/>
                                      <a:cs typeface="Arial" pitchFamily="34" charset="0"/>
                                    </a:rPr>
                                    <m:t>𝑑𝑡</m:t>
                                  </m:r>
                                </m:e>
                              </m:nary>
                            </m:e>
                          </m:func>
                        </m:e>
                      </m:func>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109487" y="1097732"/>
                <a:ext cx="10368013" cy="10219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0" y="2403239"/>
                <a:ext cx="583435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itchFamily="34" charset="0"/>
                        </a:rPr>
                        <m:t>      </m:t>
                      </m:r>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0" y="2403239"/>
                <a:ext cx="583435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88900" y="2301758"/>
                <a:ext cx="5834353" cy="10453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itchFamily="34" charset="0"/>
                        </a:rPr>
                        <m:t>     </m:t>
                      </m:r>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smtClean="0">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𝑓</m:t>
                                      </m:r>
                                    </m:e>
                                    <m:sub>
                                      <m:r>
                                        <a:rPr lang="en-US" sz="2800" b="0" i="1" smtClean="0">
                                          <a:latin typeface="Cambria Math" panose="02040503050406030204" pitchFamily="18" charset="0"/>
                                          <a:ea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𝑡</m:t>
                                  </m:r>
                                </m:sup>
                              </m:sSup>
                              <m:r>
                                <a:rPr lang="en-US" sz="2800" i="1">
                                  <a:latin typeface="Cambria Math" panose="02040503050406030204" pitchFamily="18" charset="0"/>
                                  <a:cs typeface="Arial" pitchFamily="34" charset="0"/>
                                </a:rPr>
                                <m:t>𝑑𝑡</m:t>
                              </m:r>
                            </m:e>
                          </m:nary>
                        </m:e>
                      </m:func>
                    </m:oMath>
                  </m:oMathPara>
                </a14:m>
                <a:endParaRPr lang="en-US" sz="2800" dirty="0"/>
              </a:p>
            </p:txBody>
          </p:sp>
        </mc:Choice>
        <mc:Fallback>
          <p:sp>
            <p:nvSpPr>
              <p:cNvPr id="16" name="Rectangle 15"/>
              <p:cNvSpPr>
                <a:spLocks noRot="1" noChangeAspect="1" noMove="1" noResize="1" noEditPoints="1" noAdjustHandles="1" noChangeArrowheads="1" noChangeShapeType="1" noTextEdit="1"/>
              </p:cNvSpPr>
              <p:nvPr/>
            </p:nvSpPr>
            <p:spPr>
              <a:xfrm>
                <a:off x="-88900" y="2301758"/>
                <a:ext cx="5834353" cy="10453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36043" y="4051300"/>
                <a:ext cx="6519914" cy="10604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d>
                        <m:dPr>
                          <m:ctrlPr>
                            <a:rPr lang="en-US" sz="2800" i="1" smtClean="0">
                              <a:latin typeface="Cambria Math" panose="02040503050406030204" pitchFamily="18" charset="0"/>
                              <a:cs typeface="Arial" pitchFamily="34" charset="0"/>
                            </a:rPr>
                          </m:ctrlPr>
                        </m:dPr>
                        <m:e>
                          <m:f>
                            <m:fPr>
                              <m:ctrlPr>
                                <a:rPr lang="en-US" sz="2800" i="1">
                                  <a:latin typeface="Cambria Math" panose="02040503050406030204" pitchFamily="18" charset="0"/>
                                  <a:cs typeface="Arial" pitchFamily="34" charset="0"/>
                                </a:rPr>
                              </m:ctrlPr>
                            </m:fPr>
                            <m:num>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𝑐</m:t>
                                  </m:r>
                                </m:e>
                                <m:sub>
                                  <m:r>
                                    <a:rPr lang="en-US" sz="2800" i="1">
                                      <a:latin typeface="Cambria Math" panose="02040503050406030204" pitchFamily="18" charset="0"/>
                                      <a:cs typeface="Arial" pitchFamily="34" charset="0"/>
                                    </a:rPr>
                                    <m:t>𝑛</m:t>
                                  </m:r>
                                </m:sub>
                              </m:sSub>
                            </m:num>
                            <m:den>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den>
                          </m:f>
                        </m:e>
                      </m:d>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smtClean="0">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𝑓</m:t>
                                      </m:r>
                                    </m:e>
                                    <m:sub>
                                      <m:r>
                                        <a:rPr lang="en-US" sz="2800" b="0" i="1" smtClean="0">
                                          <a:latin typeface="Cambria Math" panose="02040503050406030204" pitchFamily="18" charset="0"/>
                                          <a:ea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𝑡</m:t>
                                  </m:r>
                                </m:sup>
                              </m:sSup>
                              <m:r>
                                <a:rPr lang="en-US" sz="2800" i="1">
                                  <a:latin typeface="Cambria Math" panose="02040503050406030204" pitchFamily="18" charset="0"/>
                                  <a:cs typeface="Arial" pitchFamily="34" charset="0"/>
                                </a:rPr>
                                <m:t>𝑑𝑡</m:t>
                              </m:r>
                            </m:e>
                          </m:nary>
                        </m:e>
                      </m:func>
                    </m:oMath>
                  </m:oMathPara>
                </a14:m>
                <a:endParaRPr lang="en-US" sz="2800" dirty="0"/>
              </a:p>
            </p:txBody>
          </p:sp>
        </mc:Choice>
        <mc:Fallback>
          <p:sp>
            <p:nvSpPr>
              <p:cNvPr id="17" name="Rectangle 16"/>
              <p:cNvSpPr>
                <a:spLocks noRot="1" noChangeAspect="1" noMove="1" noResize="1" noEditPoints="1" noAdjustHandles="1" noChangeArrowheads="1" noChangeShapeType="1" noTextEdit="1"/>
              </p:cNvSpPr>
              <p:nvPr/>
            </p:nvSpPr>
            <p:spPr>
              <a:xfrm>
                <a:off x="2836043" y="4051300"/>
                <a:ext cx="6519914" cy="106048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9539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Fourier Integral for Non-periodic Functions (Continue</a:t>
            </a:r>
            <a:r>
              <a:rPr lang="en-US" dirty="0" smtClean="0"/>
              <a:t>)</a:t>
            </a:r>
            <a:endParaRPr lang="en-US" dirty="0"/>
          </a:p>
        </p:txBody>
      </p:sp>
      <p:sp>
        <p:nvSpPr>
          <p:cNvPr id="3" name="Rectangle 2"/>
          <p:cNvSpPr/>
          <p:nvPr/>
        </p:nvSpPr>
        <p:spPr>
          <a:xfrm>
            <a:off x="241300" y="2803877"/>
            <a:ext cx="6096000" cy="400110"/>
          </a:xfrm>
          <a:prstGeom prst="rect">
            <a:avLst/>
          </a:prstGeom>
        </p:spPr>
        <p:txBody>
          <a:bodyPr>
            <a:spAutoFit/>
          </a:bodyPr>
          <a:lstStyle/>
          <a:p>
            <a:r>
              <a:rPr lang="en-US" sz="2000" dirty="0" smtClean="0"/>
              <a:t>Assuming the limits exist, we write this as </a:t>
            </a:r>
            <a:endParaRPr lang="en-US" sz="2000" dirty="0"/>
          </a:p>
        </p:txBody>
      </p:sp>
      <mc:AlternateContent xmlns:mc="http://schemas.openxmlformats.org/markup-compatibility/2006" xmlns:a14="http://schemas.microsoft.com/office/drawing/2010/main">
        <mc:Choice Requires="a14">
          <p:sp>
            <p:nvSpPr>
              <p:cNvPr id="4" name="Rectangle 3"/>
              <p:cNvSpPr/>
              <p:nvPr/>
            </p:nvSpPr>
            <p:spPr>
              <a:xfrm>
                <a:off x="4124113" y="3309120"/>
                <a:ext cx="3943772" cy="922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cs typeface="Arial" pitchFamily="34" charset="0"/>
                        </a:rPr>
                        <m:t>𝑋</m:t>
                      </m:r>
                      <m:d>
                        <m:dPr>
                          <m:ctrlPr>
                            <a:rPr lang="en-US" sz="2500" b="0" i="1" smtClean="0">
                              <a:latin typeface="Cambria Math" panose="02040503050406030204" pitchFamily="18" charset="0"/>
                              <a:cs typeface="Arial" pitchFamily="34" charset="0"/>
                            </a:rPr>
                          </m:ctrlPr>
                        </m:dPr>
                        <m:e>
                          <m:sSub>
                            <m:sSubPr>
                              <m:ctrlPr>
                                <a:rPr lang="en-US" sz="2500" b="0" i="1" smtClean="0">
                                  <a:latin typeface="Cambria Math" panose="02040503050406030204" pitchFamily="18" charset="0"/>
                                  <a:cs typeface="Arial" pitchFamily="34" charset="0"/>
                                </a:rPr>
                              </m:ctrlPr>
                            </m:sSubPr>
                            <m:e>
                              <m:r>
                                <a:rPr lang="en-US" sz="2500" b="0" i="1" smtClean="0">
                                  <a:latin typeface="Cambria Math" panose="02040503050406030204" pitchFamily="18" charset="0"/>
                                  <a:cs typeface="Arial" pitchFamily="34" charset="0"/>
                                </a:rPr>
                                <m:t>𝑓</m:t>
                              </m:r>
                            </m:e>
                            <m:sub>
                              <m:r>
                                <a:rPr lang="en-US" sz="2500" b="0" i="1" smtClean="0">
                                  <a:latin typeface="Cambria Math" panose="02040503050406030204" pitchFamily="18" charset="0"/>
                                  <a:cs typeface="Arial" pitchFamily="34" charset="0"/>
                                </a:rPr>
                                <m:t>𝑛</m:t>
                              </m:r>
                            </m:sub>
                          </m:sSub>
                        </m:e>
                      </m:d>
                      <m:r>
                        <a:rPr lang="en-US" sz="2500" i="1">
                          <a:latin typeface="Cambria Math" panose="02040503050406030204" pitchFamily="18" charset="0"/>
                          <a:cs typeface="Arial" pitchFamily="34" charset="0"/>
                        </a:rPr>
                        <m:t>=</m:t>
                      </m:r>
                      <m:nary>
                        <m:naryPr>
                          <m:ctrlPr>
                            <a:rPr lang="en-US" sz="2500" i="1">
                              <a:latin typeface="Cambria Math" panose="02040503050406030204" pitchFamily="18" charset="0"/>
                              <a:cs typeface="Arial" pitchFamily="34" charset="0"/>
                            </a:rPr>
                          </m:ctrlPr>
                        </m:naryPr>
                        <m:sub>
                          <m:r>
                            <a:rPr lang="en-US" sz="2500" i="1">
                              <a:latin typeface="Cambria Math" panose="02040503050406030204" pitchFamily="18" charset="0"/>
                              <a:cs typeface="Arial" pitchFamily="34" charset="0"/>
                            </a:rPr>
                            <m:t>−∞</m:t>
                          </m:r>
                        </m:sub>
                        <m:sup>
                          <m:r>
                            <a:rPr lang="en-US" sz="2500" i="1">
                              <a:latin typeface="Cambria Math" panose="02040503050406030204" pitchFamily="18" charset="0"/>
                              <a:cs typeface="Arial" pitchFamily="34" charset="0"/>
                            </a:rPr>
                            <m:t>∞</m:t>
                          </m:r>
                        </m:sup>
                        <m:e>
                          <m:r>
                            <a:rPr lang="en-US" sz="2500" i="1">
                              <a:latin typeface="Cambria Math" panose="02040503050406030204" pitchFamily="18" charset="0"/>
                              <a:cs typeface="Arial" pitchFamily="34" charset="0"/>
                            </a:rPr>
                            <m:t>𝑥</m:t>
                          </m:r>
                          <m:d>
                            <m:dPr>
                              <m:ctrlPr>
                                <a:rPr lang="en-US" sz="2500" i="1">
                                  <a:latin typeface="Cambria Math" panose="02040503050406030204" pitchFamily="18" charset="0"/>
                                  <a:cs typeface="Arial" pitchFamily="34" charset="0"/>
                                </a:rPr>
                              </m:ctrlPr>
                            </m:dPr>
                            <m:e>
                              <m:r>
                                <a:rPr lang="en-US" sz="2500" i="1">
                                  <a:latin typeface="Cambria Math" panose="02040503050406030204" pitchFamily="18" charset="0"/>
                                  <a:cs typeface="Arial" pitchFamily="34" charset="0"/>
                                </a:rPr>
                                <m:t>𝑡</m:t>
                              </m:r>
                            </m:e>
                          </m:d>
                          <m:sSup>
                            <m:sSupPr>
                              <m:ctrlPr>
                                <a:rPr lang="en-US" sz="2500" i="1">
                                  <a:latin typeface="Cambria Math" panose="02040503050406030204" pitchFamily="18" charset="0"/>
                                  <a:cs typeface="Arial" pitchFamily="34" charset="0"/>
                                </a:rPr>
                              </m:ctrlPr>
                            </m:sSupPr>
                            <m:e>
                              <m:r>
                                <a:rPr lang="en-US" sz="2500" i="1">
                                  <a:latin typeface="Cambria Math" panose="02040503050406030204" pitchFamily="18" charset="0"/>
                                  <a:cs typeface="Arial" pitchFamily="34" charset="0"/>
                                </a:rPr>
                                <m:t>𝑒</m:t>
                              </m:r>
                            </m:e>
                            <m:sup>
                              <m:r>
                                <a:rPr lang="en-US" sz="2500" i="1">
                                  <a:latin typeface="Cambria Math" panose="02040503050406030204" pitchFamily="18" charset="0"/>
                                  <a:cs typeface="Arial" pitchFamily="34" charset="0"/>
                                </a:rPr>
                                <m:t>−</m:t>
                              </m:r>
                              <m:r>
                                <a:rPr lang="en-US" sz="25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500" i="1">
                                      <a:latin typeface="Cambria Math" panose="02040503050406030204" pitchFamily="18" charset="0"/>
                                      <a:cs typeface="Arial" pitchFamily="34" charset="0"/>
                                    </a:rPr>
                                  </m:ctrlPr>
                                </m:sSubPr>
                                <m:e>
                                  <m:r>
                                    <a:rPr lang="en-US" sz="2500" b="0" i="1" smtClean="0">
                                      <a:latin typeface="Cambria Math" panose="02040503050406030204" pitchFamily="18" charset="0"/>
                                      <a:cs typeface="Arial" pitchFamily="34" charset="0"/>
                                    </a:rPr>
                                    <m:t>𝑓</m:t>
                                  </m:r>
                                </m:e>
                                <m:sub>
                                  <m:r>
                                    <a:rPr lang="en-US" sz="2500" i="1">
                                      <a:latin typeface="Cambria Math" panose="02040503050406030204" pitchFamily="18" charset="0"/>
                                      <a:cs typeface="Arial" pitchFamily="34" charset="0"/>
                                    </a:rPr>
                                    <m:t>𝑛</m:t>
                                  </m:r>
                                </m:sub>
                              </m:sSub>
                              <m:r>
                                <a:rPr lang="en-US" sz="2500" i="1">
                                  <a:latin typeface="Cambria Math" panose="02040503050406030204" pitchFamily="18" charset="0"/>
                                  <a:cs typeface="Arial" pitchFamily="34" charset="0"/>
                                </a:rPr>
                                <m:t>𝑡</m:t>
                              </m:r>
                            </m:sup>
                          </m:sSup>
                          <m:r>
                            <a:rPr lang="en-US" sz="2500" i="1">
                              <a:latin typeface="Cambria Math" panose="02040503050406030204" pitchFamily="18" charset="0"/>
                              <a:cs typeface="Arial" pitchFamily="34" charset="0"/>
                            </a:rPr>
                            <m:t>𝑑𝑡</m:t>
                          </m:r>
                        </m:e>
                      </m:nary>
                    </m:oMath>
                  </m:oMathPara>
                </a14:m>
                <a:endParaRPr lang="en-US" sz="2500" dirty="0"/>
              </a:p>
            </p:txBody>
          </p:sp>
        </mc:Choice>
        <mc:Fallback xmlns="">
          <p:sp>
            <p:nvSpPr>
              <p:cNvPr id="4" name="Rectangle 3"/>
              <p:cNvSpPr>
                <a:spLocks noRot="1" noChangeAspect="1" noMove="1" noResize="1" noEditPoints="1" noAdjustHandles="1" noChangeArrowheads="1" noChangeShapeType="1" noTextEdit="1"/>
              </p:cNvSpPr>
              <p:nvPr/>
            </p:nvSpPr>
            <p:spPr>
              <a:xfrm>
                <a:off x="4124113" y="3309120"/>
                <a:ext cx="3943772" cy="9223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22538" y="5071259"/>
                <a:ext cx="3746923" cy="922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cs typeface="Arial" pitchFamily="34" charset="0"/>
                        </a:rPr>
                        <m:t>𝑋</m:t>
                      </m:r>
                      <m:d>
                        <m:dPr>
                          <m:ctrlPr>
                            <a:rPr lang="en-US" sz="2500" b="0" i="1" smtClean="0">
                              <a:latin typeface="Cambria Math" panose="02040503050406030204" pitchFamily="18" charset="0"/>
                              <a:cs typeface="Arial" pitchFamily="34" charset="0"/>
                            </a:rPr>
                          </m:ctrlPr>
                        </m:dPr>
                        <m:e>
                          <m:r>
                            <a:rPr lang="en-US" sz="2500" b="0" i="1" smtClean="0">
                              <a:latin typeface="Cambria Math" panose="02040503050406030204" pitchFamily="18" charset="0"/>
                              <a:cs typeface="Arial" pitchFamily="34" charset="0"/>
                            </a:rPr>
                            <m:t>𝑓</m:t>
                          </m:r>
                        </m:e>
                      </m:d>
                      <m:r>
                        <a:rPr lang="en-US" sz="2500" i="1">
                          <a:latin typeface="Cambria Math" panose="02040503050406030204" pitchFamily="18" charset="0"/>
                          <a:cs typeface="Arial" pitchFamily="34" charset="0"/>
                        </a:rPr>
                        <m:t>=</m:t>
                      </m:r>
                      <m:nary>
                        <m:naryPr>
                          <m:ctrlPr>
                            <a:rPr lang="en-US" sz="2500" i="1">
                              <a:latin typeface="Cambria Math" panose="02040503050406030204" pitchFamily="18" charset="0"/>
                              <a:cs typeface="Arial" pitchFamily="34" charset="0"/>
                            </a:rPr>
                          </m:ctrlPr>
                        </m:naryPr>
                        <m:sub>
                          <m:r>
                            <a:rPr lang="en-US" sz="2500" i="1">
                              <a:latin typeface="Cambria Math" panose="02040503050406030204" pitchFamily="18" charset="0"/>
                              <a:cs typeface="Arial" pitchFamily="34" charset="0"/>
                            </a:rPr>
                            <m:t>−∞</m:t>
                          </m:r>
                        </m:sub>
                        <m:sup>
                          <m:r>
                            <a:rPr lang="en-US" sz="2500" i="1">
                              <a:latin typeface="Cambria Math" panose="02040503050406030204" pitchFamily="18" charset="0"/>
                              <a:cs typeface="Arial" pitchFamily="34" charset="0"/>
                            </a:rPr>
                            <m:t>∞</m:t>
                          </m:r>
                        </m:sup>
                        <m:e>
                          <m:r>
                            <a:rPr lang="en-US" sz="2500" i="1">
                              <a:latin typeface="Cambria Math" panose="02040503050406030204" pitchFamily="18" charset="0"/>
                              <a:cs typeface="Arial" pitchFamily="34" charset="0"/>
                            </a:rPr>
                            <m:t>𝑥</m:t>
                          </m:r>
                          <m:d>
                            <m:dPr>
                              <m:ctrlPr>
                                <a:rPr lang="en-US" sz="2500" i="1">
                                  <a:latin typeface="Cambria Math" panose="02040503050406030204" pitchFamily="18" charset="0"/>
                                  <a:cs typeface="Arial" pitchFamily="34" charset="0"/>
                                </a:rPr>
                              </m:ctrlPr>
                            </m:dPr>
                            <m:e>
                              <m:r>
                                <a:rPr lang="en-US" sz="2500" i="1">
                                  <a:latin typeface="Cambria Math" panose="02040503050406030204" pitchFamily="18" charset="0"/>
                                  <a:cs typeface="Arial" pitchFamily="34" charset="0"/>
                                </a:rPr>
                                <m:t>𝑡</m:t>
                              </m:r>
                            </m:e>
                          </m:d>
                          <m:sSup>
                            <m:sSupPr>
                              <m:ctrlPr>
                                <a:rPr lang="en-US" sz="2500" i="1">
                                  <a:latin typeface="Cambria Math" panose="02040503050406030204" pitchFamily="18" charset="0"/>
                                  <a:cs typeface="Arial" pitchFamily="34" charset="0"/>
                                </a:rPr>
                              </m:ctrlPr>
                            </m:sSupPr>
                            <m:e>
                              <m:r>
                                <a:rPr lang="en-US" sz="2500" i="1">
                                  <a:latin typeface="Cambria Math" panose="02040503050406030204" pitchFamily="18" charset="0"/>
                                  <a:cs typeface="Arial" pitchFamily="34" charset="0"/>
                                </a:rPr>
                                <m:t>𝑒</m:t>
                              </m:r>
                            </m:e>
                            <m:sup>
                              <m:r>
                                <a:rPr lang="en-US" sz="2500" i="1">
                                  <a:latin typeface="Cambria Math" panose="02040503050406030204" pitchFamily="18" charset="0"/>
                                  <a:cs typeface="Arial" pitchFamily="34" charset="0"/>
                                </a:rPr>
                                <m:t>−</m:t>
                              </m:r>
                              <m:r>
                                <a:rPr lang="en-US" sz="2500" i="1">
                                  <a:latin typeface="Cambria Math" panose="02040503050406030204" pitchFamily="18" charset="0"/>
                                  <a:cs typeface="Arial" pitchFamily="34" charset="0"/>
                                </a:rPr>
                                <m:t>𝑖</m:t>
                              </m:r>
                              <m:r>
                                <a:rPr lang="en-US" sz="2500" b="0" i="1" smtClean="0">
                                  <a:latin typeface="Cambria Math" panose="02040503050406030204" pitchFamily="18" charset="0"/>
                                  <a:cs typeface="Arial" pitchFamily="34" charset="0"/>
                                </a:rPr>
                                <m:t>2</m:t>
                              </m:r>
                              <m:r>
                                <a:rPr lang="en-US" sz="2500" i="1">
                                  <a:latin typeface="Cambria Math" panose="02040503050406030204" pitchFamily="18" charset="0"/>
                                  <a:ea typeface="Cambria Math" panose="02040503050406030204" pitchFamily="18" charset="0"/>
                                  <a:cs typeface="Arial" pitchFamily="34" charset="0"/>
                                </a:rPr>
                                <m:t>𝜋</m:t>
                              </m:r>
                              <m:r>
                                <a:rPr lang="en-US" sz="2500" b="0" i="1" smtClean="0">
                                  <a:latin typeface="Cambria Math" panose="02040503050406030204" pitchFamily="18" charset="0"/>
                                  <a:cs typeface="Arial" pitchFamily="34" charset="0"/>
                                </a:rPr>
                                <m:t>𝑓</m:t>
                              </m:r>
                              <m:r>
                                <a:rPr lang="en-US" sz="2500" i="1">
                                  <a:latin typeface="Cambria Math" panose="02040503050406030204" pitchFamily="18" charset="0"/>
                                  <a:cs typeface="Arial" pitchFamily="34" charset="0"/>
                                </a:rPr>
                                <m:t>𝑡</m:t>
                              </m:r>
                            </m:sup>
                          </m:sSup>
                          <m:r>
                            <a:rPr lang="en-US" sz="2500" i="1">
                              <a:latin typeface="Cambria Math" panose="02040503050406030204" pitchFamily="18" charset="0"/>
                              <a:cs typeface="Arial" pitchFamily="34" charset="0"/>
                            </a:rPr>
                            <m:t>𝑑𝑡</m:t>
                          </m:r>
                        </m:e>
                      </m:nary>
                    </m:oMath>
                  </m:oMathPara>
                </a14:m>
                <a:endParaRPr lang="en-US" sz="2500" dirty="0"/>
              </a:p>
            </p:txBody>
          </p:sp>
        </mc:Choice>
        <mc:Fallback xmlns="">
          <p:sp>
            <p:nvSpPr>
              <p:cNvPr id="5" name="Rectangle 4"/>
              <p:cNvSpPr>
                <a:spLocks noRot="1" noChangeAspect="1" noMove="1" noResize="1" noEditPoints="1" noAdjustHandles="1" noChangeArrowheads="1" noChangeShapeType="1" noTextEdit="1"/>
              </p:cNvSpPr>
              <p:nvPr/>
            </p:nvSpPr>
            <p:spPr>
              <a:xfrm>
                <a:off x="4222538" y="5071259"/>
                <a:ext cx="3746923" cy="9223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41300" y="4501653"/>
                <a:ext cx="11150599" cy="400110"/>
              </a:xfrm>
              <a:prstGeom prst="rect">
                <a:avLst/>
              </a:prstGeom>
            </p:spPr>
            <p:txBody>
              <a:bodyPr wrap="square">
                <a:spAutoFit/>
              </a:bodyPr>
              <a:lstStyle/>
              <a:p>
                <a:r>
                  <a:rPr lang="en-US" sz="2000" dirty="0" smtClean="0"/>
                  <a:t>Since </a:t>
                </a:r>
                <a14:m>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𝑓</m:t>
                    </m:r>
                    <m:r>
                      <a:rPr lang="en-US" sz="2000" i="1">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0</m:t>
                    </m:r>
                  </m:oMath>
                </a14:m>
                <a:r>
                  <a:rPr lang="en-US" sz="2000" dirty="0" smtClean="0"/>
                  <a:t>, the frequencies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b="0" i="1" smtClean="0">
                            <a:latin typeface="Cambria Math" panose="02040503050406030204" pitchFamily="18" charset="0"/>
                            <a:ea typeface="Cambria Math" panose="02040503050406030204" pitchFamily="18" charset="0"/>
                            <a:cs typeface="Arial" pitchFamily="34" charset="0"/>
                          </a:rPr>
                          <m:t>𝑓</m:t>
                        </m:r>
                      </m:e>
                      <m:sub>
                        <m:r>
                          <a:rPr lang="en-US" sz="2000" b="0" i="1" smtClean="0">
                            <a:latin typeface="Cambria Math" panose="02040503050406030204" pitchFamily="18" charset="0"/>
                            <a:ea typeface="Cambria Math" panose="02040503050406030204" pitchFamily="18" charset="0"/>
                            <a:cs typeface="Arial" pitchFamily="34" charset="0"/>
                          </a:rPr>
                          <m:t>𝑛</m:t>
                        </m:r>
                      </m:sub>
                    </m:sSub>
                    <m:r>
                      <a:rPr lang="en-US" sz="2000" i="1">
                        <a:latin typeface="Cambria Math" panose="02040503050406030204" pitchFamily="18" charset="0"/>
                        <a:cs typeface="Arial" pitchFamily="34" charset="0"/>
                      </a:rPr>
                      <m:t> </m:t>
                    </m:r>
                  </m:oMath>
                </a14:m>
                <a:r>
                  <a:rPr lang="en-US" sz="2000" dirty="0" smtClean="0"/>
                  <a:t>become a continuum, so we write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𝑓</m:t>
                    </m:r>
                  </m:oMath>
                </a14:m>
                <a:r>
                  <a:rPr lang="en-US" sz="2000" dirty="0" smtClean="0"/>
                  <a:t> instead of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ea typeface="Cambria Math" panose="02040503050406030204" pitchFamily="18" charset="0"/>
                            <a:cs typeface="Arial" pitchFamily="34" charset="0"/>
                          </a:rPr>
                          <m:t>𝑓</m:t>
                        </m:r>
                      </m:e>
                      <m:sub>
                        <m:r>
                          <a:rPr lang="en-US" sz="2000" i="1">
                            <a:latin typeface="Cambria Math" panose="02040503050406030204" pitchFamily="18" charset="0"/>
                            <a:ea typeface="Cambria Math" panose="02040503050406030204" pitchFamily="18" charset="0"/>
                            <a:cs typeface="Arial" pitchFamily="34" charset="0"/>
                          </a:rPr>
                          <m:t>𝑛</m:t>
                        </m:r>
                      </m:sub>
                    </m:sSub>
                  </m:oMath>
                </a14:m>
                <a:r>
                  <a:rPr lang="en-US" sz="2000" dirty="0" smtClean="0"/>
                  <a:t>. </a:t>
                </a:r>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241300" y="4501653"/>
                <a:ext cx="11150599" cy="400110"/>
              </a:xfrm>
              <a:prstGeom prst="rect">
                <a:avLst/>
              </a:prstGeom>
              <a:blipFill>
                <a:blip r:embed="rId4"/>
                <a:stretch>
                  <a:fillRect l="-601"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41300" y="6199429"/>
                <a:ext cx="5626100" cy="400110"/>
              </a:xfrm>
              <a:prstGeom prst="rect">
                <a:avLst/>
              </a:prstGeom>
            </p:spPr>
            <p:txBody>
              <a:bodyPr wrap="square">
                <a:spAutoFit/>
              </a:bodyPr>
              <a:lstStyle/>
              <a:p>
                <a:r>
                  <a:rPr lang="en-US" sz="2000" b="1" u="sng" dirty="0" smtClean="0">
                    <a:solidFill>
                      <a:srgbClr val="FF0000"/>
                    </a:solidFill>
                    <a:latin typeface="Times-Roman"/>
                  </a:rPr>
                  <a:t>Fourier integral or Fourier transform of </a:t>
                </a:r>
                <a14:m>
                  <m:oMath xmlns:m="http://schemas.openxmlformats.org/officeDocument/2006/math">
                    <m:r>
                      <a:rPr lang="en-US" sz="2000" b="1" i="1" u="sng">
                        <a:solidFill>
                          <a:srgbClr val="FF0000"/>
                        </a:solidFill>
                        <a:latin typeface="Cambria Math" panose="02040503050406030204" pitchFamily="18" charset="0"/>
                        <a:cs typeface="Arial" pitchFamily="34" charset="0"/>
                      </a:rPr>
                      <m:t>𝒙</m:t>
                    </m:r>
                    <m:d>
                      <m:dPr>
                        <m:ctrlPr>
                          <a:rPr lang="en-US" sz="2000" b="1" i="1" u="sng">
                            <a:solidFill>
                              <a:srgbClr val="FF0000"/>
                            </a:solidFill>
                            <a:latin typeface="Cambria Math" panose="02040503050406030204" pitchFamily="18" charset="0"/>
                            <a:cs typeface="Arial" pitchFamily="34" charset="0"/>
                          </a:rPr>
                        </m:ctrlPr>
                      </m:dPr>
                      <m:e>
                        <m:r>
                          <a:rPr lang="en-US" sz="2000" b="1" i="1" u="sng">
                            <a:solidFill>
                              <a:srgbClr val="FF0000"/>
                            </a:solidFill>
                            <a:latin typeface="Cambria Math" panose="02040503050406030204" pitchFamily="18" charset="0"/>
                            <a:cs typeface="Arial" pitchFamily="34" charset="0"/>
                          </a:rPr>
                          <m:t>𝒕</m:t>
                        </m:r>
                      </m:e>
                    </m:d>
                  </m:oMath>
                </a14:m>
                <a:r>
                  <a:rPr lang="en-US" sz="2000" b="1" u="sng" dirty="0" smtClean="0">
                    <a:solidFill>
                      <a:srgbClr val="FF0000"/>
                    </a:solidFill>
                    <a:latin typeface="Times-Roman"/>
                  </a:rPr>
                  <a:t> </a:t>
                </a:r>
                <a:endParaRPr lang="en-US" sz="2000" b="1" u="sng"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41300" y="6199429"/>
                <a:ext cx="5626100" cy="400110"/>
              </a:xfrm>
              <a:prstGeom prst="rect">
                <a:avLst/>
              </a:prstGeom>
              <a:blipFill>
                <a:blip r:embed="rId5"/>
                <a:stretch>
                  <a:fillRect l="-1192" t="-10606" b="-24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836043" y="1279329"/>
                <a:ext cx="6519914" cy="10604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Arial" pitchFamily="34" charset="0"/>
                            </a:rPr>
                          </m:ctrlPr>
                        </m:limLowPr>
                        <m:e>
                          <m:r>
                            <m:rPr>
                              <m:sty m:val="p"/>
                            </m:rPr>
                            <a:rPr lang="en-US" sz="280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d>
                        <m:dPr>
                          <m:ctrlPr>
                            <a:rPr lang="en-US" sz="2800" i="1" smtClean="0">
                              <a:latin typeface="Cambria Math" panose="02040503050406030204" pitchFamily="18" charset="0"/>
                              <a:cs typeface="Arial" pitchFamily="34" charset="0"/>
                            </a:rPr>
                          </m:ctrlPr>
                        </m:dPr>
                        <m:e>
                          <m:f>
                            <m:fPr>
                              <m:ctrlPr>
                                <a:rPr lang="en-US" sz="2800" i="1">
                                  <a:latin typeface="Cambria Math" panose="02040503050406030204" pitchFamily="18" charset="0"/>
                                  <a:cs typeface="Arial" pitchFamily="34" charset="0"/>
                                </a:rPr>
                              </m:ctrlPr>
                            </m:fPr>
                            <m:num>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𝑐</m:t>
                                  </m:r>
                                </m:e>
                                <m:sub>
                                  <m:r>
                                    <a:rPr lang="en-US" sz="2800" i="1">
                                      <a:latin typeface="Cambria Math" panose="02040503050406030204" pitchFamily="18" charset="0"/>
                                      <a:cs typeface="Arial" pitchFamily="34" charset="0"/>
                                    </a:rPr>
                                    <m:t>𝑛</m:t>
                                  </m:r>
                                </m:sub>
                              </m:sSub>
                            </m:num>
                            <m:den>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den>
                          </m:f>
                        </m:e>
                      </m:d>
                      <m:r>
                        <a:rPr lang="en-US" sz="2800" i="1">
                          <a:latin typeface="Cambria Math" panose="02040503050406030204" pitchFamily="18" charset="0"/>
                          <a:cs typeface="Arial" pitchFamily="34" charset="0"/>
                        </a:rPr>
                        <m:t>=</m:t>
                      </m:r>
                      <m:func>
                        <m:funcPr>
                          <m:ctrlPr>
                            <a:rPr lang="en-US" sz="2800" i="1" smtClean="0">
                              <a:latin typeface="Cambria Math" panose="02040503050406030204" pitchFamily="18" charset="0"/>
                              <a:cs typeface="Arial" pitchFamily="34" charset="0"/>
                            </a:rPr>
                          </m:ctrlPr>
                        </m:funcPr>
                        <m:fName>
                          <m:limLow>
                            <m:limLowPr>
                              <m:ctrlPr>
                                <a:rPr lang="en-US" sz="2800" i="1" smtClean="0">
                                  <a:latin typeface="Cambria Math" panose="02040503050406030204" pitchFamily="18" charset="0"/>
                                  <a:cs typeface="Arial" pitchFamily="34" charset="0"/>
                                </a:rPr>
                              </m:ctrlPr>
                            </m:limLowPr>
                            <m:e>
                              <m:r>
                                <m:rPr>
                                  <m:sty m:val="p"/>
                                </m:rPr>
                                <a:rPr lang="en-US" sz="2800" i="0" smtClean="0">
                                  <a:latin typeface="Cambria Math" panose="02040503050406030204" pitchFamily="18" charset="0"/>
                                  <a:cs typeface="Arial" pitchFamily="34" charset="0"/>
                                </a:rPr>
                                <m:t>lim</m:t>
                              </m:r>
                            </m:e>
                            <m:lim>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→0</m:t>
                              </m:r>
                            </m:lim>
                          </m:limLow>
                        </m:fName>
                        <m:e>
                          <m:nary>
                            <m:naryPr>
                              <m:ctrlPr>
                                <a:rPr lang="en-US" sz="2800" i="1">
                                  <a:latin typeface="Cambria Math" panose="02040503050406030204" pitchFamily="18" charset="0"/>
                                  <a:cs typeface="Arial" pitchFamily="34" charset="0"/>
                                </a:rPr>
                              </m:ctrlPr>
                            </m:naryPr>
                            <m:sub>
                              <m:r>
                                <a:rPr lang="en-US" sz="2800" b="0" i="1" smtClean="0">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smtClean="0">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𝑓</m:t>
                                      </m:r>
                                    </m:e>
                                    <m:sub>
                                      <m:r>
                                        <a:rPr lang="en-US" sz="2800" b="0" i="1" smtClean="0">
                                          <a:latin typeface="Cambria Math" panose="02040503050406030204" pitchFamily="18" charset="0"/>
                                          <a:ea typeface="Cambria Math" panose="02040503050406030204" pitchFamily="18" charset="0"/>
                                          <a:cs typeface="Arial" pitchFamily="34" charset="0"/>
                                        </a:rPr>
                                        <m:t>𝑛</m:t>
                                      </m:r>
                                    </m:sub>
                                  </m:sSub>
                                  <m:r>
                                    <a:rPr lang="en-US" sz="2800" i="1">
                                      <a:latin typeface="Cambria Math" panose="02040503050406030204" pitchFamily="18" charset="0"/>
                                      <a:cs typeface="Arial" pitchFamily="34" charset="0"/>
                                    </a:rPr>
                                    <m:t>𝑡</m:t>
                                  </m:r>
                                </m:sup>
                              </m:sSup>
                              <m:r>
                                <a:rPr lang="en-US" sz="2800" i="1">
                                  <a:latin typeface="Cambria Math" panose="02040503050406030204" pitchFamily="18" charset="0"/>
                                  <a:cs typeface="Arial" pitchFamily="34" charset="0"/>
                                </a:rPr>
                                <m:t>𝑑𝑡</m:t>
                              </m:r>
                            </m:e>
                          </m:nary>
                        </m:e>
                      </m:func>
                    </m:oMath>
                  </m:oMathPara>
                </a14:m>
                <a:endParaRPr lang="en-US" sz="2800" dirty="0"/>
              </a:p>
            </p:txBody>
          </p:sp>
        </mc:Choice>
        <mc:Fallback>
          <p:sp>
            <p:nvSpPr>
              <p:cNvPr id="11" name="Rectangle 10"/>
              <p:cNvSpPr>
                <a:spLocks noRot="1" noChangeAspect="1" noMove="1" noResize="1" noEditPoints="1" noAdjustHandles="1" noChangeArrowheads="1" noChangeShapeType="1" noTextEdit="1"/>
              </p:cNvSpPr>
              <p:nvPr/>
            </p:nvSpPr>
            <p:spPr>
              <a:xfrm>
                <a:off x="2836043" y="1279329"/>
                <a:ext cx="6519914" cy="106048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94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Fourier Integral for Non-periodic Functions (Continue</a:t>
            </a:r>
            <a:r>
              <a:rPr lang="en-US" dirty="0" smtClean="0"/>
              <a:t>)</a:t>
            </a:r>
            <a:endParaRPr lang="en-US" dirty="0"/>
          </a:p>
        </p:txBody>
      </p:sp>
      <mc:AlternateContent xmlns:mc="http://schemas.openxmlformats.org/markup-compatibility/2006" xmlns:a14="http://schemas.microsoft.com/office/drawing/2010/main">
        <mc:Choice Requires="a14">
          <p:sp>
            <p:nvSpPr>
              <p:cNvPr id="20" name="TextBox 19"/>
              <p:cNvSpPr txBox="1"/>
              <p:nvPr/>
            </p:nvSpPr>
            <p:spPr>
              <a:xfrm>
                <a:off x="453804" y="1159019"/>
                <a:ext cx="3788008" cy="10070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Arial" pitchFamily="34" charset="0"/>
                        </a:rPr>
                        <m:t>𝑥</m:t>
                      </m:r>
                      <m:d>
                        <m:dPr>
                          <m:ctrlPr>
                            <a:rPr lang="en-US" sz="2400" b="0" i="1" smtClean="0">
                              <a:latin typeface="Cambria Math" panose="02040503050406030204" pitchFamily="18" charset="0"/>
                              <a:cs typeface="Arial" pitchFamily="34" charset="0"/>
                            </a:rPr>
                          </m:ctrlPr>
                        </m:dPr>
                        <m:e>
                          <m:r>
                            <a:rPr lang="en-US" sz="2400" b="0" i="1" smtClean="0">
                              <a:latin typeface="Cambria Math" panose="02040503050406030204" pitchFamily="18" charset="0"/>
                              <a:cs typeface="Arial" pitchFamily="34" charset="0"/>
                            </a:rPr>
                            <m:t>𝑡</m:t>
                          </m:r>
                        </m:e>
                      </m:d>
                      <m:r>
                        <a:rPr lang="en-US" sz="2400" b="0" i="1" smtClean="0">
                          <a:latin typeface="Cambria Math" panose="02040503050406030204" pitchFamily="18" charset="0"/>
                          <a:cs typeface="Arial" pitchFamily="34" charset="0"/>
                        </a:rPr>
                        <m:t>=</m:t>
                      </m:r>
                      <m:nary>
                        <m:naryPr>
                          <m:chr m:val="∑"/>
                          <m:ctrlPr>
                            <a:rPr lang="en-US" sz="2400" i="1">
                              <a:latin typeface="Cambria Math" panose="02040503050406030204" pitchFamily="18" charset="0"/>
                              <a:cs typeface="Arial" pitchFamily="34" charset="0"/>
                            </a:rPr>
                          </m:ctrlPr>
                        </m:naryPr>
                        <m:sub>
                          <m:r>
                            <m:rPr>
                              <m:brk m:alnAt="23"/>
                            </m:rPr>
                            <a:rPr lang="en-US" sz="2400" i="1">
                              <a:latin typeface="Cambria Math" panose="02040503050406030204" pitchFamily="18" charset="0"/>
                              <a:cs typeface="Arial" pitchFamily="34" charset="0"/>
                            </a:rPr>
                            <m:t>𝑛</m:t>
                          </m:r>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m:t>
                          </m:r>
                        </m:sub>
                        <m:sup>
                          <m:r>
                            <a:rPr lang="en-US" sz="2400" i="1">
                              <a:latin typeface="Cambria Math" panose="02040503050406030204" pitchFamily="18" charset="0"/>
                              <a:ea typeface="Cambria Math" panose="02040503050406030204" pitchFamily="18" charset="0"/>
                              <a:cs typeface="Arial" pitchFamily="34" charset="0"/>
                            </a:rPr>
                            <m:t>∞</m:t>
                          </m:r>
                        </m:sup>
                        <m:e>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𝑐</m:t>
                              </m:r>
                            </m:e>
                            <m:sub>
                              <m:r>
                                <a:rPr lang="en-US" sz="2400" b="0" i="1" smtClean="0">
                                  <a:latin typeface="Cambria Math" panose="02040503050406030204" pitchFamily="18" charset="0"/>
                                  <a:cs typeface="Arial" pitchFamily="34" charset="0"/>
                                </a:rPr>
                                <m:t>𝑛</m:t>
                              </m:r>
                            </m:sub>
                          </m:sSub>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𝑖</m:t>
                              </m:r>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b="0" i="1" smtClean="0">
                                  <a:latin typeface="Cambria Math" panose="02040503050406030204" pitchFamily="18" charset="0"/>
                                  <a:cs typeface="Arial" pitchFamily="34" charset="0"/>
                                </a:rPr>
                                <m:t>𝑛</m:t>
                              </m:r>
                              <m:r>
                                <a:rPr lang="en-US" sz="2400" i="1">
                                  <a:latin typeface="Cambria Math" panose="02040503050406030204" pitchFamily="18" charset="0"/>
                                  <a:cs typeface="Arial" pitchFamily="34" charset="0"/>
                                </a:rPr>
                                <m:t>𝑡</m:t>
                              </m:r>
                              <m:r>
                                <a:rPr lang="en-US" sz="2400" b="0" i="1" smtClean="0">
                                  <a:latin typeface="Cambria Math" panose="02040503050406030204" pitchFamily="18" charset="0"/>
                                  <a:cs typeface="Arial" pitchFamily="34" charset="0"/>
                                </a:rPr>
                                <m:t>/</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𝑇</m:t>
                                  </m:r>
                                </m:e>
                                <m:sub>
                                  <m:r>
                                    <a:rPr lang="en-US" sz="2400" b="0" i="1" smtClean="0">
                                      <a:latin typeface="Cambria Math" panose="02040503050406030204" pitchFamily="18" charset="0"/>
                                      <a:cs typeface="Arial" pitchFamily="34" charset="0"/>
                                    </a:rPr>
                                    <m:t>𝑝</m:t>
                                  </m:r>
                                </m:sub>
                              </m:sSub>
                            </m:sup>
                          </m:sSup>
                        </m:e>
                      </m:nary>
                    </m:oMath>
                  </m:oMathPara>
                </a14:m>
                <a:endParaRPr lang="en-US" sz="2400" b="0" dirty="0" smtClean="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53804" y="1159019"/>
                <a:ext cx="3788008" cy="10070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419612" y="1205538"/>
                <a:ext cx="10264996" cy="9221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limLow>
                        <m:limLowPr>
                          <m:ctrlPr>
                            <a:rPr lang="en-US" sz="2400" i="1" smtClean="0">
                              <a:latin typeface="Cambria Math" panose="02040503050406030204" pitchFamily="18" charset="0"/>
                              <a:cs typeface="Arial" pitchFamily="34" charset="0"/>
                            </a:rPr>
                          </m:ctrlPr>
                        </m:limLowPr>
                        <m:e>
                          <m:r>
                            <m:rPr>
                              <m:sty m:val="p"/>
                            </m:rPr>
                            <a:rPr lang="en-US" sz="2400">
                              <a:latin typeface="Cambria Math" panose="02040503050406030204" pitchFamily="18" charset="0"/>
                              <a:cs typeface="Arial" pitchFamily="34" charset="0"/>
                            </a:rPr>
                            <m:t>lim</m:t>
                          </m:r>
                        </m:e>
                        <m:lim>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m:t>
                          </m:r>
                          <m:r>
                            <a:rPr lang="en-US" sz="2400" i="1">
                              <a:latin typeface="Cambria Math" panose="02040503050406030204" pitchFamily="18" charset="0"/>
                              <a:cs typeface="Arial" pitchFamily="34" charset="0"/>
                            </a:rPr>
                            <m:t>→0</m:t>
                          </m:r>
                        </m:lim>
                      </m:limLow>
                      <m:d>
                        <m:dPr>
                          <m:ctrlPr>
                            <a:rPr lang="en-US" sz="2400" i="1" smtClean="0">
                              <a:latin typeface="Cambria Math" panose="02040503050406030204" pitchFamily="18" charset="0"/>
                              <a:cs typeface="Arial" pitchFamily="34" charset="0"/>
                            </a:rPr>
                          </m:ctrlPr>
                        </m:dPr>
                        <m:e>
                          <m:f>
                            <m:fPr>
                              <m:ctrlPr>
                                <a:rPr lang="en-US" sz="2400" i="1">
                                  <a:latin typeface="Cambria Math" panose="02040503050406030204" pitchFamily="18" charset="0"/>
                                  <a:cs typeface="Arial" pitchFamily="34" charset="0"/>
                                </a:rPr>
                              </m:ctrlPr>
                            </m:fPr>
                            <m:num>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𝑐</m:t>
                                  </m:r>
                                </m:e>
                                <m:sub>
                                  <m:r>
                                    <a:rPr lang="en-US" sz="2400" i="1">
                                      <a:latin typeface="Cambria Math" panose="02040503050406030204" pitchFamily="18" charset="0"/>
                                      <a:cs typeface="Arial" pitchFamily="34" charset="0"/>
                                    </a:rPr>
                                    <m:t>𝑛</m:t>
                                  </m:r>
                                </m:sub>
                              </m:sSub>
                            </m:num>
                            <m:den>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m:t>
                              </m:r>
                            </m:den>
                          </m:f>
                        </m:e>
                      </m:d>
                      <m:r>
                        <a:rPr lang="en-US" sz="2400" i="1">
                          <a:latin typeface="Cambria Math" panose="02040503050406030204" pitchFamily="18" charset="0"/>
                          <a:cs typeface="Arial" pitchFamily="34" charset="0"/>
                        </a:rPr>
                        <m:t>=</m:t>
                      </m:r>
                      <m:func>
                        <m:funcPr>
                          <m:ctrlPr>
                            <a:rPr lang="en-US" sz="2400" i="1" smtClean="0">
                              <a:latin typeface="Cambria Math" panose="02040503050406030204" pitchFamily="18" charset="0"/>
                              <a:cs typeface="Arial" pitchFamily="34" charset="0"/>
                            </a:rPr>
                          </m:ctrlPr>
                        </m:funcPr>
                        <m:fName>
                          <m:limLow>
                            <m:limLowPr>
                              <m:ctrlPr>
                                <a:rPr lang="en-US" sz="2400" i="1" smtClean="0">
                                  <a:latin typeface="Cambria Math" panose="02040503050406030204" pitchFamily="18" charset="0"/>
                                  <a:cs typeface="Arial" pitchFamily="34" charset="0"/>
                                </a:rPr>
                              </m:ctrlPr>
                            </m:limLowPr>
                            <m:e>
                              <m:r>
                                <m:rPr>
                                  <m:sty m:val="p"/>
                                </m:rPr>
                                <a:rPr lang="en-US" sz="2400" i="0" smtClean="0">
                                  <a:latin typeface="Cambria Math" panose="02040503050406030204" pitchFamily="18" charset="0"/>
                                  <a:cs typeface="Arial" pitchFamily="34" charset="0"/>
                                </a:rPr>
                                <m:t>lim</m:t>
                              </m:r>
                            </m:e>
                            <m:lim>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m:t>
                              </m:r>
                              <m:r>
                                <a:rPr lang="en-US" sz="2400" i="1">
                                  <a:latin typeface="Cambria Math" panose="02040503050406030204" pitchFamily="18" charset="0"/>
                                  <a:cs typeface="Arial" pitchFamily="34" charset="0"/>
                                </a:rPr>
                                <m:t>→0</m:t>
                              </m:r>
                            </m:lim>
                          </m:limLow>
                        </m:fName>
                        <m:e>
                          <m:nary>
                            <m:naryPr>
                              <m:ctrlPr>
                                <a:rPr lang="en-US" sz="2400" i="1">
                                  <a:latin typeface="Cambria Math" panose="02040503050406030204" pitchFamily="18" charset="0"/>
                                  <a:cs typeface="Arial" pitchFamily="34" charset="0"/>
                                </a:rPr>
                              </m:ctrlPr>
                            </m:naryPr>
                            <m:sub>
                              <m:r>
                                <a:rPr lang="en-US" sz="2400" b="0" i="1" smtClean="0">
                                  <a:latin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m:t>
                              </m:r>
                            </m:sub>
                            <m:sup>
                              <m:r>
                                <a:rPr lang="en-US" sz="2400" i="1" smtClean="0">
                                  <a:latin typeface="Cambria Math" panose="02040503050406030204" pitchFamily="18" charset="0"/>
                                  <a:ea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𝑥</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𝑡</m:t>
                                  </m:r>
                                </m:e>
                              </m:d>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400" b="0" i="1" smtClean="0">
                                          <a:latin typeface="Cambria Math" panose="02040503050406030204" pitchFamily="18" charset="0"/>
                                          <a:ea typeface="Cambria Math" panose="02040503050406030204" pitchFamily="18" charset="0"/>
                                          <a:cs typeface="Arial" pitchFamily="34" charset="0"/>
                                        </a:rPr>
                                      </m:ctrlPr>
                                    </m:sSubPr>
                                    <m:e>
                                      <m:r>
                                        <a:rPr lang="en-US" sz="2400" b="0" i="1" smtClean="0">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𝑛</m:t>
                                      </m:r>
                                    </m:sub>
                                  </m:sSub>
                                  <m:r>
                                    <a:rPr lang="en-US" sz="2400" i="1">
                                      <a:latin typeface="Cambria Math" panose="02040503050406030204" pitchFamily="18" charset="0"/>
                                      <a:cs typeface="Arial" pitchFamily="34" charset="0"/>
                                    </a:rPr>
                                    <m:t>𝑡</m:t>
                                  </m:r>
                                </m:sup>
                              </m:sSup>
                              <m:r>
                                <a:rPr lang="en-US" sz="2400" i="1">
                                  <a:latin typeface="Cambria Math" panose="02040503050406030204" pitchFamily="18" charset="0"/>
                                  <a:cs typeface="Arial" pitchFamily="34" charset="0"/>
                                </a:rPr>
                                <m:t>𝑑𝑡</m:t>
                              </m:r>
                            </m:e>
                          </m:nary>
                        </m:e>
                      </m:func>
                      <m:r>
                        <a:rPr lang="en-US" sz="2400" b="0" i="1" smtClean="0">
                          <a:latin typeface="Cambria Math" panose="02040503050406030204" pitchFamily="18" charset="0"/>
                          <a:cs typeface="Arial" pitchFamily="34" charset="0"/>
                        </a:rPr>
                        <m:t>=</m:t>
                      </m:r>
                      <m:limLow>
                        <m:limLowPr>
                          <m:ctrlPr>
                            <a:rPr lang="en-US" sz="2400" i="1">
                              <a:latin typeface="Cambria Math" panose="02040503050406030204" pitchFamily="18" charset="0"/>
                              <a:cs typeface="Arial" pitchFamily="34" charset="0"/>
                            </a:rPr>
                          </m:ctrlPr>
                        </m:limLowPr>
                        <m:e>
                          <m:r>
                            <m:rPr>
                              <m:sty m:val="p"/>
                            </m:rPr>
                            <a:rPr lang="en-US" sz="2400">
                              <a:latin typeface="Cambria Math" panose="02040503050406030204" pitchFamily="18" charset="0"/>
                              <a:cs typeface="Arial" pitchFamily="34" charset="0"/>
                            </a:rPr>
                            <m:t>lim</m:t>
                          </m:r>
                        </m:e>
                        <m:lim>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m:t>
                          </m:r>
                          <m:r>
                            <a:rPr lang="en-US" sz="2400" i="1">
                              <a:latin typeface="Cambria Math" panose="02040503050406030204" pitchFamily="18" charset="0"/>
                              <a:cs typeface="Arial" pitchFamily="34" charset="0"/>
                            </a:rPr>
                            <m:t>→0</m:t>
                          </m:r>
                        </m:lim>
                      </m:limLow>
                      <m:r>
                        <a:rPr lang="en-US" sz="2400" b="0" i="1" smtClean="0">
                          <a:latin typeface="Cambria Math" panose="02040503050406030204" pitchFamily="18" charset="0"/>
                          <a:cs typeface="Arial" pitchFamily="34" charset="0"/>
                        </a:rPr>
                        <m:t>𝑋</m:t>
                      </m:r>
                      <m:d>
                        <m:dPr>
                          <m:ctrlPr>
                            <a:rPr lang="en-US" sz="2400" b="0" i="1" smtClean="0">
                              <a:latin typeface="Cambria Math" panose="02040503050406030204" pitchFamily="18" charset="0"/>
                              <a:cs typeface="Arial" pitchFamily="34" charset="0"/>
                            </a:rPr>
                          </m:ctrlPr>
                        </m:dPr>
                        <m:e>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𝑓</m:t>
                              </m:r>
                            </m:e>
                            <m:sub>
                              <m:r>
                                <a:rPr lang="en-US" sz="2400" b="0" i="1" smtClean="0">
                                  <a:latin typeface="Cambria Math" panose="02040503050406030204" pitchFamily="18" charset="0"/>
                                  <a:cs typeface="Arial" pitchFamily="34" charset="0"/>
                                </a:rPr>
                                <m:t>𝑛</m:t>
                              </m:r>
                            </m:sub>
                          </m:sSub>
                        </m:e>
                      </m:d>
                    </m:oMath>
                  </m:oMathPara>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4419612" y="1205538"/>
                <a:ext cx="10264996" cy="9221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157" y="3319338"/>
                <a:ext cx="11687323" cy="100700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cs typeface="Arial" pitchFamily="34" charset="0"/>
                        </a:rPr>
                        <m:t>𝑥</m:t>
                      </m:r>
                      <m:d>
                        <m:dPr>
                          <m:ctrlPr>
                            <a:rPr lang="en-US" sz="2400" b="0" i="1" smtClean="0">
                              <a:latin typeface="Cambria Math" panose="02040503050406030204" pitchFamily="18" charset="0"/>
                              <a:cs typeface="Arial" pitchFamily="34" charset="0"/>
                            </a:rPr>
                          </m:ctrlPr>
                        </m:dPr>
                        <m:e>
                          <m:r>
                            <a:rPr lang="en-US" sz="2400" b="0" i="1" smtClean="0">
                              <a:latin typeface="Cambria Math" panose="02040503050406030204" pitchFamily="18" charset="0"/>
                              <a:cs typeface="Arial" pitchFamily="34" charset="0"/>
                            </a:rPr>
                            <m:t>𝑡</m:t>
                          </m:r>
                        </m:e>
                      </m:d>
                      <m:r>
                        <a:rPr lang="en-US" sz="2400" b="0" i="1" smtClean="0">
                          <a:latin typeface="Cambria Math" panose="02040503050406030204" pitchFamily="18" charset="0"/>
                          <a:cs typeface="Arial" pitchFamily="34" charset="0"/>
                        </a:rPr>
                        <m:t>=</m:t>
                      </m:r>
                      <m:nary>
                        <m:naryPr>
                          <m:chr m:val="∑"/>
                          <m:ctrlPr>
                            <a:rPr lang="en-US" sz="2400" i="1">
                              <a:latin typeface="Cambria Math" panose="02040503050406030204" pitchFamily="18" charset="0"/>
                              <a:cs typeface="Arial" pitchFamily="34" charset="0"/>
                            </a:rPr>
                          </m:ctrlPr>
                        </m:naryPr>
                        <m:sub>
                          <m:r>
                            <m:rPr>
                              <m:brk m:alnAt="23"/>
                            </m:rPr>
                            <a:rPr lang="en-US" sz="2400" i="1">
                              <a:latin typeface="Cambria Math" panose="02040503050406030204" pitchFamily="18" charset="0"/>
                              <a:cs typeface="Arial" pitchFamily="34" charset="0"/>
                            </a:rPr>
                            <m:t>𝑛</m:t>
                          </m:r>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m:t>
                          </m:r>
                        </m:sub>
                        <m:sup>
                          <m:r>
                            <a:rPr lang="en-US" sz="2400" i="1">
                              <a:latin typeface="Cambria Math" panose="02040503050406030204" pitchFamily="18" charset="0"/>
                              <a:ea typeface="Cambria Math" panose="02040503050406030204" pitchFamily="18" charset="0"/>
                              <a:cs typeface="Arial" pitchFamily="34" charset="0"/>
                            </a:rPr>
                            <m:t>∞</m:t>
                          </m:r>
                        </m:sup>
                        <m:e>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𝑐</m:t>
                              </m:r>
                            </m:e>
                            <m:sub>
                              <m:r>
                                <a:rPr lang="en-US" sz="2400" b="0" i="1" smtClean="0">
                                  <a:latin typeface="Cambria Math" panose="02040503050406030204" pitchFamily="18" charset="0"/>
                                  <a:cs typeface="Arial" pitchFamily="34" charset="0"/>
                                </a:rPr>
                                <m:t>𝑛</m:t>
                              </m:r>
                            </m:sub>
                          </m:sSub>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𝑖</m:t>
                              </m:r>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b="0" i="1" smtClean="0">
                                  <a:latin typeface="Cambria Math" panose="02040503050406030204" pitchFamily="18" charset="0"/>
                                  <a:cs typeface="Arial" pitchFamily="34" charset="0"/>
                                </a:rPr>
                                <m:t>𝑛</m:t>
                              </m:r>
                              <m:r>
                                <a:rPr lang="en-US" sz="2400" i="1">
                                  <a:latin typeface="Cambria Math" panose="02040503050406030204" pitchFamily="18" charset="0"/>
                                  <a:cs typeface="Arial" pitchFamily="34" charset="0"/>
                                </a:rPr>
                                <m:t>𝑡</m:t>
                              </m:r>
                              <m:r>
                                <a:rPr lang="en-US" sz="2400" b="0" i="1" smtClean="0">
                                  <a:latin typeface="Cambria Math" panose="02040503050406030204" pitchFamily="18" charset="0"/>
                                  <a:cs typeface="Arial" pitchFamily="34" charset="0"/>
                                </a:rPr>
                                <m:t>/</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𝑇</m:t>
                                  </m:r>
                                </m:e>
                                <m:sub>
                                  <m:r>
                                    <a:rPr lang="en-US" sz="2400" b="0" i="1" smtClean="0">
                                      <a:latin typeface="Cambria Math" panose="02040503050406030204" pitchFamily="18" charset="0"/>
                                      <a:cs typeface="Arial" pitchFamily="34" charset="0"/>
                                    </a:rPr>
                                    <m:t>𝑝</m:t>
                                  </m:r>
                                </m:sub>
                              </m:sSub>
                            </m:sup>
                          </m:sSup>
                        </m:e>
                      </m:nary>
                      <m:r>
                        <a:rPr lang="en-US" sz="2400" b="0" i="1" smtClean="0">
                          <a:latin typeface="Cambria Math" panose="02040503050406030204" pitchFamily="18" charset="0"/>
                          <a:cs typeface="Arial" pitchFamily="34" charset="0"/>
                        </a:rPr>
                        <m:t>=</m:t>
                      </m:r>
                      <m:func>
                        <m:funcPr>
                          <m:ctrlPr>
                            <a:rPr lang="en-US" sz="2400" i="1">
                              <a:latin typeface="Cambria Math" panose="02040503050406030204" pitchFamily="18" charset="0"/>
                              <a:cs typeface="Arial" pitchFamily="34" charset="0"/>
                            </a:rPr>
                          </m:ctrlPr>
                        </m:funcPr>
                        <m:fName>
                          <m:limLow>
                            <m:limLowPr>
                              <m:ctrlPr>
                                <a:rPr lang="en-US" sz="2400" i="1">
                                  <a:latin typeface="Cambria Math" panose="02040503050406030204" pitchFamily="18" charset="0"/>
                                  <a:cs typeface="Arial" pitchFamily="34" charset="0"/>
                                </a:rPr>
                              </m:ctrlPr>
                            </m:limLowPr>
                            <m:e>
                              <m:r>
                                <m:rPr>
                                  <m:sty m:val="p"/>
                                </m:rPr>
                                <a:rPr lang="en-US" sz="2400">
                                  <a:latin typeface="Cambria Math" panose="02040503050406030204" pitchFamily="18" charset="0"/>
                                  <a:cs typeface="Arial" pitchFamily="34" charset="0"/>
                                </a:rPr>
                                <m:t>lim</m:t>
                              </m:r>
                            </m:e>
                            <m:lim>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m:t>
                              </m:r>
                              <m:r>
                                <a:rPr lang="en-US" sz="2400" i="1">
                                  <a:latin typeface="Cambria Math" panose="02040503050406030204" pitchFamily="18" charset="0"/>
                                  <a:cs typeface="Arial" pitchFamily="34" charset="0"/>
                                </a:rPr>
                                <m:t>→0</m:t>
                              </m:r>
                            </m:lim>
                          </m:limLow>
                        </m:fName>
                        <m:e>
                          <m:nary>
                            <m:naryPr>
                              <m:chr m:val="∑"/>
                              <m:ctrlPr>
                                <a:rPr lang="en-US" sz="2400" i="1">
                                  <a:latin typeface="Cambria Math" panose="02040503050406030204" pitchFamily="18" charset="0"/>
                                  <a:cs typeface="Arial" pitchFamily="34" charset="0"/>
                                </a:rPr>
                              </m:ctrlPr>
                            </m:naryPr>
                            <m:sub>
                              <m:r>
                                <m:rPr>
                                  <m:brk m:alnAt="23"/>
                                </m:rPr>
                                <a:rPr lang="en-US" sz="2400" i="1">
                                  <a:latin typeface="Cambria Math" panose="02040503050406030204" pitchFamily="18" charset="0"/>
                                  <a:cs typeface="Arial" pitchFamily="34" charset="0"/>
                                </a:rPr>
                                <m:t>𝑛</m:t>
                              </m:r>
                              <m:r>
                                <a:rPr lang="en-US" sz="2400" i="1">
                                  <a:latin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m:t>
                              </m:r>
                            </m:sub>
                            <m:sup>
                              <m:r>
                                <a:rPr lang="en-US" sz="2400" i="1">
                                  <a:latin typeface="Cambria Math" panose="02040503050406030204" pitchFamily="18" charset="0"/>
                                  <a:ea typeface="Cambria Math" panose="02040503050406030204" pitchFamily="18" charset="0"/>
                                  <a:cs typeface="Arial" pitchFamily="34" charset="0"/>
                                </a:rPr>
                                <m:t>∞</m:t>
                              </m:r>
                            </m:sup>
                            <m:e>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𝑓𝑋</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𝑓</m:t>
                                      </m:r>
                                    </m:e>
                                    <m:sub>
                                      <m:r>
                                        <a:rPr lang="en-US" sz="2400" i="1">
                                          <a:latin typeface="Cambria Math" panose="02040503050406030204" pitchFamily="18" charset="0"/>
                                          <a:cs typeface="Arial" pitchFamily="34" charset="0"/>
                                        </a:rPr>
                                        <m:t>𝑛</m:t>
                                      </m:r>
                                    </m:sub>
                                  </m:sSub>
                                </m:e>
                              </m:d>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𝑒</m:t>
                                  </m:r>
                                </m:e>
                                <m:sup>
                                  <m:r>
                                    <a:rPr lang="en-US" sz="2400" i="1">
                                      <a:latin typeface="Cambria Math" panose="02040503050406030204" pitchFamily="18" charset="0"/>
                                      <a:cs typeface="Arial" pitchFamily="34" charset="0"/>
                                    </a:rPr>
                                    <m:t>𝑖</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cs typeface="Arial" pitchFamily="34" charset="0"/>
                                        </a:rPr>
                                        <m:t>𝑓</m:t>
                                      </m:r>
                                    </m:e>
                                    <m:sub>
                                      <m:r>
                                        <a:rPr lang="en-US" sz="2400" i="1">
                                          <a:latin typeface="Cambria Math" panose="02040503050406030204" pitchFamily="18" charset="0"/>
                                          <a:cs typeface="Arial" pitchFamily="34" charset="0"/>
                                        </a:rPr>
                                        <m:t>𝑛</m:t>
                                      </m:r>
                                    </m:sub>
                                  </m:sSub>
                                  <m:r>
                                    <a:rPr lang="en-US" sz="2400" i="1">
                                      <a:latin typeface="Cambria Math" panose="02040503050406030204" pitchFamily="18" charset="0"/>
                                      <a:cs typeface="Arial" pitchFamily="34" charset="0"/>
                                    </a:rPr>
                                    <m:t>𝑡</m:t>
                                  </m:r>
                                </m:sup>
                              </m:sSup>
                            </m:e>
                          </m:nary>
                        </m:e>
                      </m:func>
                    </m:oMath>
                  </m:oMathPara>
                </a14:m>
                <a:endParaRPr lang="en-US" sz="2400" b="0" dirty="0" smtClean="0">
                  <a:latin typeface="Arial" pitchFamily="34" charset="0"/>
                  <a:cs typeface="Arial"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157" y="3319338"/>
                <a:ext cx="11687323" cy="10070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81157" y="2685757"/>
                <a:ext cx="6096000" cy="461665"/>
              </a:xfrm>
              <a:prstGeom prst="rect">
                <a:avLst/>
              </a:prstGeom>
            </p:spPr>
            <p:txBody>
              <a:bodyPr>
                <a:spAutoFit/>
              </a:bodyPr>
              <a:lstStyle/>
              <a:p>
                <a14:m>
                  <m:oMath xmlns:m="http://schemas.openxmlformats.org/officeDocument/2006/math">
                    <m:r>
                      <a:rPr lang="en-US" sz="2400" b="0" i="1">
                        <a:latin typeface="Cambria Math" panose="02040503050406030204" pitchFamily="18" charset="0"/>
                        <a:cs typeface="Arial" pitchFamily="34" charset="0"/>
                      </a:rPr>
                      <m:t>𝑥</m:t>
                    </m:r>
                    <m:d>
                      <m:dPr>
                        <m:ctrlPr>
                          <a:rPr lang="en-US" sz="2400" i="1">
                            <a:latin typeface="Cambria Math" panose="02040503050406030204" pitchFamily="18" charset="0"/>
                            <a:cs typeface="Arial" pitchFamily="34" charset="0"/>
                          </a:rPr>
                        </m:ctrlPr>
                      </m:dPr>
                      <m:e>
                        <m:r>
                          <a:rPr lang="en-US" sz="2400" b="0" i="1">
                            <a:latin typeface="Cambria Math" panose="02040503050406030204" pitchFamily="18" charset="0"/>
                            <a:cs typeface="Arial" pitchFamily="34" charset="0"/>
                          </a:rPr>
                          <m:t>𝑡</m:t>
                        </m:r>
                      </m:e>
                    </m:d>
                  </m:oMath>
                </a14:m>
                <a:r>
                  <a:rPr lang="en-US" sz="2400" dirty="0" smtClean="0"/>
                  <a:t> can be rewritten as</a:t>
                </a:r>
                <a:endParaRPr lang="en-US" sz="2400" dirty="0"/>
              </a:p>
            </p:txBody>
          </p:sp>
        </mc:Choice>
        <mc:Fallback xmlns="">
          <p:sp>
            <p:nvSpPr>
              <p:cNvPr id="23" name="Rectangle 22"/>
              <p:cNvSpPr>
                <a:spLocks noRot="1" noChangeAspect="1" noMove="1" noResize="1" noEditPoints="1" noAdjustHandles="1" noChangeArrowheads="1" noChangeShapeType="1" noTextEdit="1"/>
              </p:cNvSpPr>
              <p:nvPr/>
            </p:nvSpPr>
            <p:spPr>
              <a:xfrm>
                <a:off x="281157" y="2685757"/>
                <a:ext cx="6096000" cy="461665"/>
              </a:xfrm>
              <a:prstGeom prst="rect">
                <a:avLst/>
              </a:prstGeom>
              <a:blipFill>
                <a:blip r:embed="rId5"/>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39504" y="5419745"/>
                <a:ext cx="11514676" cy="92961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cs typeface="Arial" pitchFamily="34" charset="0"/>
                        </a:rPr>
                        <m:t>𝑥</m:t>
                      </m:r>
                      <m:d>
                        <m:dPr>
                          <m:ctrlPr>
                            <a:rPr lang="en-US" sz="2800" b="0" i="1" smtClean="0">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𝑡</m:t>
                          </m:r>
                        </m:e>
                      </m:d>
                      <m:r>
                        <a:rPr lang="en-US" sz="2800" b="0" i="1" smtClean="0">
                          <a:latin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sub>
                        <m:sup>
                          <m:r>
                            <a:rPr lang="en-US" sz="2800" i="1">
                              <a:latin typeface="Cambria Math" panose="02040503050406030204" pitchFamily="18" charset="0"/>
                              <a:ea typeface="Cambria Math" panose="02040503050406030204" pitchFamily="18" charset="0"/>
                              <a:cs typeface="Arial" pitchFamily="34" charset="0"/>
                            </a:rPr>
                            <m:t>∞</m:t>
                          </m:r>
                        </m:sup>
                        <m:e>
                          <m:r>
                            <a:rPr lang="en-US" sz="2800" b="0" i="1" smtClean="0">
                              <a:latin typeface="Cambria Math" panose="02040503050406030204" pitchFamily="18" charset="0"/>
                              <a:cs typeface="Arial" pitchFamily="34" charset="0"/>
                            </a:rPr>
                            <m:t>𝑋</m:t>
                          </m:r>
                          <m:d>
                            <m:dPr>
                              <m:ctrlPr>
                                <a:rPr lang="en-US" sz="2800" i="1">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𝑓</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𝑖</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i="1">
                                  <a:latin typeface="Cambria Math" panose="02040503050406030204" pitchFamily="18" charset="0"/>
                                  <a:cs typeface="Arial" pitchFamily="34" charset="0"/>
                                </a:rPr>
                                <m:t>𝑡</m:t>
                              </m:r>
                            </m:sup>
                          </m:sSup>
                          <m:r>
                            <a:rPr lang="en-US" sz="2800" i="1">
                              <a:latin typeface="Cambria Math" panose="02040503050406030204" pitchFamily="18" charset="0"/>
                              <a:cs typeface="Arial" pitchFamily="34" charset="0"/>
                            </a:rPr>
                            <m:t>𝑑</m:t>
                          </m:r>
                          <m:r>
                            <a:rPr lang="en-US" sz="2800" b="0" i="1" smtClean="0">
                              <a:latin typeface="Cambria Math" panose="02040503050406030204" pitchFamily="18" charset="0"/>
                              <a:cs typeface="Arial" pitchFamily="34" charset="0"/>
                            </a:rPr>
                            <m:t>𝑓</m:t>
                          </m:r>
                        </m:e>
                      </m:nary>
                    </m:oMath>
                  </m:oMathPara>
                </a14:m>
                <a:endParaRPr lang="en-US" sz="2800" b="0" dirty="0" smtClean="0">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39504" y="5419745"/>
                <a:ext cx="11514676" cy="929613"/>
              </a:xfrm>
              <a:prstGeom prst="rect">
                <a:avLst/>
              </a:prstGeom>
              <a:blipFill>
                <a:blip r:embed="rId6"/>
                <a:stretch>
                  <a:fillRect/>
                </a:stretch>
              </a:blipFill>
            </p:spPr>
            <p:txBody>
              <a:bodyPr/>
              <a:lstStyle/>
              <a:p>
                <a:r>
                  <a:rPr lang="en-US">
                    <a:noFill/>
                  </a:rPr>
                  <a:t> </a:t>
                </a:r>
              </a:p>
            </p:txBody>
          </p:sp>
        </mc:Fallback>
      </mc:AlternateContent>
      <p:sp>
        <p:nvSpPr>
          <p:cNvPr id="25" name="Rectangle 24"/>
          <p:cNvSpPr/>
          <p:nvPr/>
        </p:nvSpPr>
        <p:spPr>
          <a:xfrm>
            <a:off x="281156" y="4670177"/>
            <a:ext cx="6614943" cy="461665"/>
          </a:xfrm>
          <a:prstGeom prst="rect">
            <a:avLst/>
          </a:prstGeom>
        </p:spPr>
        <p:txBody>
          <a:bodyPr wrap="square">
            <a:spAutoFit/>
          </a:bodyPr>
          <a:lstStyle/>
          <a:p>
            <a:r>
              <a:rPr lang="en-US" sz="2400" dirty="0" smtClean="0"/>
              <a:t>This can be represented in a continuous form as </a:t>
            </a:r>
            <a:endParaRPr lang="en-US" sz="2400" dirty="0"/>
          </a:p>
        </p:txBody>
      </p:sp>
    </p:spTree>
    <p:extLst>
      <p:ext uri="{BB962C8B-B14F-4D97-AF65-F5344CB8AC3E}">
        <p14:creationId xmlns:p14="http://schemas.microsoft.com/office/powerpoint/2010/main" val="34148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Fourier Integral Pair (Fourier Transform)</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708217" y="1785816"/>
                <a:ext cx="5150705" cy="1287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itchFamily="34" charset="0"/>
                        </a:rPr>
                        <m:t>𝑥</m:t>
                      </m:r>
                      <m:r>
                        <a:rPr lang="en-US" sz="3600" b="0" i="1" smtClean="0">
                          <a:latin typeface="Cambria Math" panose="02040503050406030204" pitchFamily="18" charset="0"/>
                          <a:cs typeface="Arial" pitchFamily="34" charset="0"/>
                        </a:rPr>
                        <m:t>(</m:t>
                      </m:r>
                      <m:r>
                        <a:rPr lang="en-US" sz="3600" b="0" i="1" smtClean="0">
                          <a:latin typeface="Cambria Math" panose="02040503050406030204" pitchFamily="18" charset="0"/>
                          <a:cs typeface="Arial" pitchFamily="34" charset="0"/>
                        </a:rPr>
                        <m:t>𝑡</m:t>
                      </m:r>
                      <m:r>
                        <a:rPr lang="en-US" sz="3600" b="0" i="1" smtClean="0">
                          <a:latin typeface="Cambria Math" panose="02040503050406030204" pitchFamily="18" charset="0"/>
                          <a:cs typeface="Arial" pitchFamily="34" charset="0"/>
                        </a:rPr>
                        <m:t>)=</m:t>
                      </m:r>
                      <m:nary>
                        <m:naryPr>
                          <m:ctrlPr>
                            <a:rPr lang="en-US" sz="3600" i="1">
                              <a:latin typeface="Cambria Math" panose="02040503050406030204" pitchFamily="18" charset="0"/>
                              <a:cs typeface="Arial" pitchFamily="34" charset="0"/>
                            </a:rPr>
                          </m:ctrlPr>
                        </m:naryPr>
                        <m:sub>
                          <m:r>
                            <a:rPr lang="en-US" sz="3600" i="1">
                              <a:latin typeface="Cambria Math" panose="02040503050406030204" pitchFamily="18" charset="0"/>
                              <a:cs typeface="Arial" pitchFamily="34" charset="0"/>
                            </a:rPr>
                            <m:t>−∞</m:t>
                          </m:r>
                        </m:sub>
                        <m:sup>
                          <m:r>
                            <a:rPr lang="en-US" sz="3600" i="1">
                              <a:latin typeface="Cambria Math" panose="02040503050406030204" pitchFamily="18" charset="0"/>
                              <a:cs typeface="Arial" pitchFamily="34" charset="0"/>
                            </a:rPr>
                            <m:t>∞</m:t>
                          </m:r>
                        </m:sup>
                        <m:e>
                          <m:r>
                            <a:rPr lang="en-US" sz="3600" i="1">
                              <a:latin typeface="Cambria Math" panose="02040503050406030204" pitchFamily="18" charset="0"/>
                              <a:cs typeface="Arial" pitchFamily="34" charset="0"/>
                            </a:rPr>
                            <m:t>𝑋</m:t>
                          </m:r>
                          <m:d>
                            <m:dPr>
                              <m:ctrlPr>
                                <a:rPr lang="en-US" sz="3600" i="1">
                                  <a:latin typeface="Cambria Math" panose="02040503050406030204" pitchFamily="18" charset="0"/>
                                  <a:cs typeface="Arial" pitchFamily="34" charset="0"/>
                                </a:rPr>
                              </m:ctrlPr>
                            </m:dPr>
                            <m:e>
                              <m:r>
                                <a:rPr lang="en-US" sz="3600" i="1">
                                  <a:latin typeface="Cambria Math" panose="02040503050406030204" pitchFamily="18" charset="0"/>
                                  <a:cs typeface="Arial" pitchFamily="34" charset="0"/>
                                </a:rPr>
                                <m:t>𝑓</m:t>
                              </m:r>
                            </m:e>
                          </m:d>
                          <m:sSup>
                            <m:sSupPr>
                              <m:ctrlPr>
                                <a:rPr lang="en-US" sz="3600" i="1">
                                  <a:latin typeface="Cambria Math" panose="02040503050406030204" pitchFamily="18" charset="0"/>
                                  <a:cs typeface="Arial" pitchFamily="34" charset="0"/>
                                </a:rPr>
                              </m:ctrlPr>
                            </m:sSupPr>
                            <m:e>
                              <m:r>
                                <a:rPr lang="en-US" sz="3600" i="1">
                                  <a:latin typeface="Cambria Math" panose="02040503050406030204" pitchFamily="18" charset="0"/>
                                  <a:cs typeface="Arial" pitchFamily="34" charset="0"/>
                                </a:rPr>
                                <m:t>𝑒</m:t>
                              </m:r>
                            </m:e>
                            <m:sup>
                              <m:r>
                                <a:rPr lang="en-US" sz="3600" i="1">
                                  <a:latin typeface="Cambria Math" panose="02040503050406030204" pitchFamily="18" charset="0"/>
                                  <a:cs typeface="Arial" pitchFamily="34" charset="0"/>
                                </a:rPr>
                                <m:t>𝑖</m:t>
                              </m:r>
                              <m:r>
                                <a:rPr lang="en-US" sz="3600" b="0" i="1" smtClean="0">
                                  <a:latin typeface="Cambria Math" panose="02040503050406030204" pitchFamily="18" charset="0"/>
                                  <a:cs typeface="Arial" pitchFamily="34" charset="0"/>
                                </a:rPr>
                                <m:t>2</m:t>
                              </m:r>
                              <m:r>
                                <a:rPr lang="en-US" sz="3600" i="1">
                                  <a:latin typeface="Cambria Math" panose="02040503050406030204" pitchFamily="18" charset="0"/>
                                  <a:ea typeface="Cambria Math" panose="02040503050406030204" pitchFamily="18" charset="0"/>
                                  <a:cs typeface="Arial" pitchFamily="34" charset="0"/>
                                </a:rPr>
                                <m:t>𝜋</m:t>
                              </m:r>
                              <m:r>
                                <a:rPr lang="en-US" sz="3600" b="0" i="1" smtClean="0">
                                  <a:latin typeface="Cambria Math" panose="02040503050406030204" pitchFamily="18" charset="0"/>
                                  <a:cs typeface="Arial" pitchFamily="34" charset="0"/>
                                </a:rPr>
                                <m:t>𝑓</m:t>
                              </m:r>
                              <m:r>
                                <a:rPr lang="en-US" sz="3600" i="1">
                                  <a:latin typeface="Cambria Math" panose="02040503050406030204" pitchFamily="18" charset="0"/>
                                  <a:cs typeface="Arial" pitchFamily="34" charset="0"/>
                                </a:rPr>
                                <m:t>𝑡</m:t>
                              </m:r>
                            </m:sup>
                          </m:sSup>
                          <m:r>
                            <a:rPr lang="en-US" sz="3600" i="1">
                              <a:latin typeface="Cambria Math" panose="02040503050406030204" pitchFamily="18" charset="0"/>
                              <a:cs typeface="Arial" pitchFamily="34" charset="0"/>
                            </a:rPr>
                            <m:t>𝑑</m:t>
                          </m:r>
                          <m:r>
                            <a:rPr lang="en-US" sz="3600" b="0" i="1" smtClean="0">
                              <a:latin typeface="Cambria Math" panose="02040503050406030204" pitchFamily="18" charset="0"/>
                              <a:cs typeface="Arial" pitchFamily="34" charset="0"/>
                            </a:rPr>
                            <m:t>𝑓</m:t>
                          </m:r>
                        </m:e>
                      </m:nary>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708217" y="1785816"/>
                <a:ext cx="5150705" cy="12875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453697" y="1810095"/>
                <a:ext cx="5321650" cy="1287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itchFamily="34" charset="0"/>
                        </a:rPr>
                        <m:t>𝑋</m:t>
                      </m:r>
                      <m:d>
                        <m:dPr>
                          <m:ctrlPr>
                            <a:rPr lang="en-US" sz="3600" b="0" i="1" smtClean="0">
                              <a:latin typeface="Cambria Math" panose="02040503050406030204" pitchFamily="18" charset="0"/>
                              <a:cs typeface="Arial" pitchFamily="34" charset="0"/>
                            </a:rPr>
                          </m:ctrlPr>
                        </m:dPr>
                        <m:e>
                          <m:r>
                            <a:rPr lang="en-US" sz="3600" b="0" i="1" smtClean="0">
                              <a:latin typeface="Cambria Math" panose="02040503050406030204" pitchFamily="18" charset="0"/>
                              <a:cs typeface="Arial" pitchFamily="34" charset="0"/>
                            </a:rPr>
                            <m:t>𝑓</m:t>
                          </m:r>
                        </m:e>
                      </m:d>
                      <m:r>
                        <a:rPr lang="en-US" sz="3600" i="1">
                          <a:latin typeface="Cambria Math" panose="02040503050406030204" pitchFamily="18" charset="0"/>
                          <a:cs typeface="Arial" pitchFamily="34" charset="0"/>
                        </a:rPr>
                        <m:t>=</m:t>
                      </m:r>
                      <m:nary>
                        <m:naryPr>
                          <m:ctrlPr>
                            <a:rPr lang="en-US" sz="3600" i="1">
                              <a:latin typeface="Cambria Math" panose="02040503050406030204" pitchFamily="18" charset="0"/>
                              <a:cs typeface="Arial" pitchFamily="34" charset="0"/>
                            </a:rPr>
                          </m:ctrlPr>
                        </m:naryPr>
                        <m:sub>
                          <m:r>
                            <a:rPr lang="en-US" sz="3600" i="1">
                              <a:latin typeface="Cambria Math" panose="02040503050406030204" pitchFamily="18" charset="0"/>
                              <a:cs typeface="Arial" pitchFamily="34" charset="0"/>
                            </a:rPr>
                            <m:t>−∞</m:t>
                          </m:r>
                        </m:sub>
                        <m:sup>
                          <m:r>
                            <a:rPr lang="en-US" sz="3600" i="1">
                              <a:latin typeface="Cambria Math" panose="02040503050406030204" pitchFamily="18" charset="0"/>
                              <a:cs typeface="Arial" pitchFamily="34" charset="0"/>
                            </a:rPr>
                            <m:t>∞</m:t>
                          </m:r>
                        </m:sup>
                        <m:e>
                          <m:r>
                            <a:rPr lang="en-US" sz="3600" i="1">
                              <a:latin typeface="Cambria Math" panose="02040503050406030204" pitchFamily="18" charset="0"/>
                              <a:cs typeface="Arial" pitchFamily="34" charset="0"/>
                            </a:rPr>
                            <m:t>𝑥</m:t>
                          </m:r>
                          <m:d>
                            <m:dPr>
                              <m:ctrlPr>
                                <a:rPr lang="en-US" sz="3600" i="1">
                                  <a:latin typeface="Cambria Math" panose="02040503050406030204" pitchFamily="18" charset="0"/>
                                  <a:cs typeface="Arial" pitchFamily="34" charset="0"/>
                                </a:rPr>
                              </m:ctrlPr>
                            </m:dPr>
                            <m:e>
                              <m:r>
                                <a:rPr lang="en-US" sz="3600" i="1">
                                  <a:latin typeface="Cambria Math" panose="02040503050406030204" pitchFamily="18" charset="0"/>
                                  <a:cs typeface="Arial" pitchFamily="34" charset="0"/>
                                </a:rPr>
                                <m:t>𝑡</m:t>
                              </m:r>
                            </m:e>
                          </m:d>
                          <m:sSup>
                            <m:sSupPr>
                              <m:ctrlPr>
                                <a:rPr lang="en-US" sz="3600" i="1">
                                  <a:latin typeface="Cambria Math" panose="02040503050406030204" pitchFamily="18" charset="0"/>
                                  <a:cs typeface="Arial" pitchFamily="34" charset="0"/>
                                </a:rPr>
                              </m:ctrlPr>
                            </m:sSupPr>
                            <m:e>
                              <m:r>
                                <a:rPr lang="en-US" sz="3600" i="1">
                                  <a:latin typeface="Cambria Math" panose="02040503050406030204" pitchFamily="18" charset="0"/>
                                  <a:cs typeface="Arial" pitchFamily="34" charset="0"/>
                                </a:rPr>
                                <m:t>𝑒</m:t>
                              </m:r>
                            </m:e>
                            <m:sup>
                              <m:r>
                                <a:rPr lang="en-US" sz="3600" i="1">
                                  <a:latin typeface="Cambria Math" panose="02040503050406030204" pitchFamily="18" charset="0"/>
                                  <a:cs typeface="Arial" pitchFamily="34" charset="0"/>
                                </a:rPr>
                                <m:t>−</m:t>
                              </m:r>
                              <m:r>
                                <a:rPr lang="en-US" sz="3600" i="1">
                                  <a:latin typeface="Cambria Math" panose="02040503050406030204" pitchFamily="18" charset="0"/>
                                  <a:cs typeface="Arial" pitchFamily="34" charset="0"/>
                                </a:rPr>
                                <m:t>𝑖</m:t>
                              </m:r>
                              <m:r>
                                <a:rPr lang="en-US" sz="3600" b="0" i="1" smtClean="0">
                                  <a:latin typeface="Cambria Math" panose="02040503050406030204" pitchFamily="18" charset="0"/>
                                  <a:cs typeface="Arial" pitchFamily="34" charset="0"/>
                                </a:rPr>
                                <m:t>2</m:t>
                              </m:r>
                              <m:r>
                                <a:rPr lang="en-US" sz="3600" i="1">
                                  <a:latin typeface="Cambria Math" panose="02040503050406030204" pitchFamily="18" charset="0"/>
                                  <a:ea typeface="Cambria Math" panose="02040503050406030204" pitchFamily="18" charset="0"/>
                                  <a:cs typeface="Arial" pitchFamily="34" charset="0"/>
                                </a:rPr>
                                <m:t>𝜋</m:t>
                              </m:r>
                              <m:r>
                                <a:rPr lang="en-US" sz="3600" b="0" i="1" smtClean="0">
                                  <a:latin typeface="Cambria Math" panose="02040503050406030204" pitchFamily="18" charset="0"/>
                                  <a:cs typeface="Arial" pitchFamily="34" charset="0"/>
                                </a:rPr>
                                <m:t>𝑓</m:t>
                              </m:r>
                              <m:r>
                                <a:rPr lang="en-US" sz="3600" i="1">
                                  <a:latin typeface="Cambria Math" panose="02040503050406030204" pitchFamily="18" charset="0"/>
                                  <a:cs typeface="Arial" pitchFamily="34" charset="0"/>
                                </a:rPr>
                                <m:t>𝑡</m:t>
                              </m:r>
                            </m:sup>
                          </m:sSup>
                          <m:r>
                            <a:rPr lang="en-US" sz="3600" i="1">
                              <a:latin typeface="Cambria Math" panose="02040503050406030204" pitchFamily="18" charset="0"/>
                              <a:cs typeface="Arial" pitchFamily="34" charset="0"/>
                            </a:rPr>
                            <m:t>𝑑𝑡</m:t>
                          </m:r>
                        </m:e>
                      </m:nary>
                    </m:oMath>
                  </m:oMathPara>
                </a14:m>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6453697" y="1810095"/>
                <a:ext cx="5321650" cy="1287597"/>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482599" y="3822185"/>
            <a:ext cx="11292747" cy="1938992"/>
          </a:xfrm>
          <a:prstGeom prst="rect">
            <a:avLst/>
          </a:prstGeom>
        </p:spPr>
        <p:txBody>
          <a:bodyPr wrap="square">
            <a:spAutoFit/>
          </a:bodyPr>
          <a:lstStyle/>
          <a:p>
            <a:r>
              <a:rPr lang="en-US" sz="2400" dirty="0">
                <a:solidFill>
                  <a:srgbClr val="000000"/>
                </a:solidFill>
              </a:rPr>
              <a:t>The Fourier transform (FT) decomposes a function of time (a signal) into its constituent frequencies. This is similar to the way a musical chord can be expressed in terms of the volumes and frequencies of its constituent notes. The term Fourier transform refers to both the frequency domain representation and the mathematical operation that associates the frequency domain representation to a function of time. </a:t>
            </a:r>
            <a:endParaRPr lang="en-US" sz="2400" dirty="0"/>
          </a:p>
        </p:txBody>
      </p:sp>
      <p:sp>
        <p:nvSpPr>
          <p:cNvPr id="7" name="Rectangle 6"/>
          <p:cNvSpPr/>
          <p:nvPr/>
        </p:nvSpPr>
        <p:spPr>
          <a:xfrm>
            <a:off x="6453697" y="6320570"/>
            <a:ext cx="4731423" cy="369332"/>
          </a:xfrm>
          <a:prstGeom prst="rect">
            <a:avLst/>
          </a:prstGeom>
        </p:spPr>
        <p:txBody>
          <a:bodyPr wrap="none">
            <a:spAutoFit/>
          </a:bodyPr>
          <a:lstStyle/>
          <a:p>
            <a:r>
              <a:rPr lang="en-US" dirty="0">
                <a:hlinkClick r:id="rId4"/>
              </a:rPr>
              <a:t>https://en.wikipedia.org/wiki/Fourier_transform</a:t>
            </a:r>
            <a:endParaRPr lang="en-US" dirty="0"/>
          </a:p>
        </p:txBody>
      </p:sp>
    </p:spTree>
    <p:extLst>
      <p:ext uri="{BB962C8B-B14F-4D97-AF65-F5344CB8AC3E}">
        <p14:creationId xmlns:p14="http://schemas.microsoft.com/office/powerpoint/2010/main" val="394012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c 19"/>
          <p:cNvSpPr/>
          <p:nvPr/>
        </p:nvSpPr>
        <p:spPr>
          <a:xfrm rot="585951">
            <a:off x="9508061" y="2513274"/>
            <a:ext cx="236153" cy="314632"/>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dirty="0" smtClean="0"/>
              <a:t>Comments on the Fourier Integral</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281157" y="1200529"/>
                <a:ext cx="6096000" cy="461665"/>
              </a:xfrm>
              <a:prstGeom prst="rect">
                <a:avLst/>
              </a:prstGeom>
            </p:spPr>
            <p:txBody>
              <a:bodyPr>
                <a:spAutoFit/>
              </a:bodyPr>
              <a:lstStyle/>
              <a:p>
                <a:r>
                  <a:rPr lang="en-US" sz="2400" dirty="0" smtClean="0"/>
                  <a:t>1. </a:t>
                </a:r>
                <a14:m>
                  <m:oMath xmlns:m="http://schemas.openxmlformats.org/officeDocument/2006/math">
                    <m:r>
                      <a:rPr lang="en-US" sz="2400" i="1">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𝑓</m:t>
                        </m:r>
                      </m:e>
                    </m:d>
                  </m:oMath>
                </a14:m>
                <a:r>
                  <a:rPr lang="en-US" sz="2400" dirty="0" smtClean="0"/>
                  <a:t> is complex and can be represented as </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81157" y="1200529"/>
                <a:ext cx="6096000" cy="461665"/>
              </a:xfrm>
              <a:prstGeom prst="rect">
                <a:avLst/>
              </a:prstGeom>
              <a:blipFill>
                <a:blip r:embed="rId2"/>
                <a:stretch>
                  <a:fillRect l="-150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37291" y="2376202"/>
                <a:ext cx="5641737" cy="477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𝑓</m:t>
                          </m:r>
                        </m:e>
                      </m:d>
                      <m:r>
                        <a:rPr lang="en-US" sz="2400" b="0" i="1" smtClean="0">
                          <a:latin typeface="Cambria Math" panose="02040503050406030204" pitchFamily="18" charset="0"/>
                          <a:cs typeface="Arial" pitchFamily="34" charset="0"/>
                        </a:rPr>
                        <m:t>=</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𝑅𝑒</m:t>
                          </m:r>
                        </m:sub>
                      </m:sSub>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𝑓</m:t>
                          </m:r>
                        </m:e>
                      </m:d>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𝑖</m:t>
                          </m:r>
                          <m:r>
                            <a:rPr lang="en-US" sz="2400" b="0" i="1" smtClean="0">
                              <a:latin typeface="Cambria Math" panose="02040503050406030204" pitchFamily="18" charset="0"/>
                              <a:cs typeface="Arial" pitchFamily="34" charset="0"/>
                            </a:rPr>
                            <m:t> </m:t>
                          </m:r>
                          <m:r>
                            <a:rPr lang="en-US" sz="2400" i="1">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𝐼𝑚</m:t>
                          </m:r>
                        </m:sub>
                      </m:sSub>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𝑓</m:t>
                          </m:r>
                        </m:e>
                      </m:d>
                      <m:r>
                        <a:rPr lang="en-US" sz="2400" b="0" i="1" smtClean="0">
                          <a:latin typeface="Cambria Math" panose="02040503050406030204" pitchFamily="18" charset="0"/>
                          <a:cs typeface="Arial" pitchFamily="34" charset="0"/>
                        </a:rPr>
                        <m:t>=</m:t>
                      </m:r>
                      <m:d>
                        <m:dPr>
                          <m:begChr m:val="|"/>
                          <m:endChr m:val="|"/>
                          <m:ctrlPr>
                            <a:rPr lang="en-US" sz="2400" b="0" i="1" smtClean="0">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𝑓</m:t>
                              </m:r>
                            </m:e>
                          </m:d>
                        </m:e>
                      </m:d>
                      <m:sSup>
                        <m:sSupPr>
                          <m:ctrlPr>
                            <a:rPr lang="en-US" sz="2400" b="0" i="1" smtClean="0">
                              <a:latin typeface="Cambria Math" panose="02040503050406030204" pitchFamily="18" charset="0"/>
                              <a:cs typeface="Arial" pitchFamily="34" charset="0"/>
                            </a:rPr>
                          </m:ctrlPr>
                        </m:sSupPr>
                        <m:e>
                          <m:r>
                            <a:rPr lang="en-US" sz="2400" b="0" i="1" smtClean="0">
                              <a:latin typeface="Cambria Math" panose="02040503050406030204" pitchFamily="18" charset="0"/>
                              <a:cs typeface="Arial" pitchFamily="34" charset="0"/>
                            </a:rPr>
                            <m:t>𝑒</m:t>
                          </m:r>
                        </m:e>
                        <m:sup>
                          <m:r>
                            <a:rPr lang="en-US" sz="2400" b="0" i="1" smtClean="0">
                              <a:latin typeface="Cambria Math" panose="02040503050406030204" pitchFamily="18" charset="0"/>
                              <a:cs typeface="Arial" pitchFamily="34" charset="0"/>
                            </a:rPr>
                            <m:t>𝑖</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𝑓</m:t>
                          </m:r>
                          <m:r>
                            <a:rPr lang="en-US" sz="2400" b="0" i="1" smtClean="0">
                              <a:latin typeface="Cambria Math" panose="02040503050406030204" pitchFamily="18" charset="0"/>
                              <a:ea typeface="Cambria Math" panose="02040503050406030204" pitchFamily="18" charset="0"/>
                              <a:cs typeface="Arial" pitchFamily="34" charset="0"/>
                            </a:rPr>
                            <m:t>)</m:t>
                          </m:r>
                        </m:sup>
                      </m:sSup>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237291" y="2376202"/>
                <a:ext cx="5641737" cy="477695"/>
              </a:xfrm>
              <a:prstGeom prst="rect">
                <a:avLst/>
              </a:prstGeom>
              <a:blipFill>
                <a:blip r:embed="rId3"/>
                <a:stretch>
                  <a:fillRect b="-17949"/>
                </a:stretch>
              </a:blipFill>
            </p:spPr>
            <p:txBody>
              <a:bodyPr/>
              <a:lstStyle/>
              <a:p>
                <a:r>
                  <a:rPr lang="en-US">
                    <a:noFill/>
                  </a:rPr>
                  <a:t> </a:t>
                </a:r>
              </a:p>
            </p:txBody>
          </p:sp>
        </mc:Fallback>
      </mc:AlternateContent>
      <p:cxnSp>
        <p:nvCxnSpPr>
          <p:cNvPr id="7" name="Straight Connector 6"/>
          <p:cNvCxnSpPr/>
          <p:nvPr/>
        </p:nvCxnSpPr>
        <p:spPr>
          <a:xfrm flipV="1">
            <a:off x="9483090" y="1580731"/>
            <a:ext cx="0" cy="122263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96400" y="2690898"/>
            <a:ext cx="150114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0603931" y="2690898"/>
                <a:ext cx="503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𝑅𝑒</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603931" y="2690898"/>
                <a:ext cx="50392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81157" y="3520280"/>
                <a:ext cx="6096000" cy="461665"/>
              </a:xfrm>
              <a:prstGeom prst="rect">
                <a:avLst/>
              </a:prstGeom>
            </p:spPr>
            <p:txBody>
              <a:bodyPr>
                <a:spAutoFit/>
              </a:bodyPr>
              <a:lstStyle/>
              <a:p>
                <a:r>
                  <a:rPr lang="en-US" sz="2400" dirty="0" smtClean="0"/>
                  <a:t>2. Fourier transformation using </a:t>
                </a:r>
                <a14:m>
                  <m:oMath xmlns:m="http://schemas.openxmlformats.org/officeDocument/2006/math">
                    <m:r>
                      <a:rPr lang="en-US" sz="2400" i="1">
                        <a:latin typeface="Cambria Math" panose="02040503050406030204" pitchFamily="18" charset="0"/>
                        <a:cs typeface="Arial" pitchFamily="34" charset="0"/>
                      </a:rPr>
                      <m:t>𝑓</m:t>
                    </m:r>
                    <m:r>
                      <a:rPr lang="en-US" sz="2400" b="0" i="1" smtClean="0">
                        <a:latin typeface="Cambria Math" panose="02040503050406030204" pitchFamily="18" charset="0"/>
                        <a:cs typeface="Arial" pitchFamily="34" charset="0"/>
                      </a:rPr>
                      <m:t> </m:t>
                    </m:r>
                  </m:oMath>
                </a14:m>
                <a:r>
                  <a:rPr lang="en-US" sz="2400" dirty="0" smtClean="0"/>
                  <a:t>and </a:t>
                </a:r>
                <a14:m>
                  <m:oMath xmlns:m="http://schemas.openxmlformats.org/officeDocument/2006/math">
                    <m:r>
                      <a:rPr lang="en-US" sz="2400" b="0" i="1" smtClean="0">
                        <a:latin typeface="Cambria Math" panose="02040503050406030204" pitchFamily="18" charset="0"/>
                        <a:cs typeface="Arial" pitchFamily="34" charset="0"/>
                      </a:rPr>
                      <m:t>𝑤</m:t>
                    </m:r>
                  </m:oMath>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281157" y="3520280"/>
                <a:ext cx="6096000" cy="461665"/>
              </a:xfrm>
              <a:prstGeom prst="rect">
                <a:avLst/>
              </a:prstGeom>
              <a:blipFill>
                <a:blip r:embed="rId5"/>
                <a:stretch>
                  <a:fillRect l="-150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8921320" y="1474030"/>
                <a:ext cx="523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𝐼𝑚</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8921320" y="1474030"/>
                <a:ext cx="523670" cy="369332"/>
              </a:xfrm>
              <a:prstGeom prst="rect">
                <a:avLst/>
              </a:prstGeom>
              <a:blipFill>
                <a:blip r:embed="rId6"/>
                <a:stretch>
                  <a:fillRect/>
                </a:stretch>
              </a:blipFill>
            </p:spPr>
            <p:txBody>
              <a:bodyPr/>
              <a:lstStyle/>
              <a:p>
                <a:r>
                  <a:rPr lang="en-US">
                    <a:noFill/>
                  </a:rPr>
                  <a:t> </a:t>
                </a:r>
              </a:p>
            </p:txBody>
          </p:sp>
        </mc:Fallback>
      </mc:AlternateContent>
      <p:cxnSp>
        <p:nvCxnSpPr>
          <p:cNvPr id="17" name="Straight Connector 16"/>
          <p:cNvCxnSpPr/>
          <p:nvPr/>
        </p:nvCxnSpPr>
        <p:spPr>
          <a:xfrm flipV="1">
            <a:off x="9483090" y="1843362"/>
            <a:ext cx="847536" cy="847536"/>
          </a:xfrm>
          <a:prstGeom prst="line">
            <a:avLst/>
          </a:prstGeom>
          <a:ln w="28575" cap="rnd">
            <a:headEnd type="ova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9754361" y="2340949"/>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9754361" y="2340949"/>
                <a:ext cx="38183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0046970" y="2020909"/>
                <a:ext cx="863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𝑋</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𝑓</m:t>
                              </m:r>
                            </m:e>
                          </m:d>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0046970" y="2020909"/>
                <a:ext cx="863313"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9972002" y="1412843"/>
                <a:ext cx="7172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Arial" pitchFamily="34" charset="0"/>
                        </a:rPr>
                        <m:t>𝑋</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𝑓</m:t>
                          </m:r>
                        </m:e>
                      </m:d>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9972002" y="1412843"/>
                <a:ext cx="7172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287780" y="4251280"/>
                <a:ext cx="3765390" cy="955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Arial" pitchFamily="34" charset="0"/>
                        </a:rPr>
                        <m:t>𝑥</m:t>
                      </m:r>
                      <m:r>
                        <a:rPr lang="en-US" sz="2600" b="0" i="1" smtClean="0">
                          <a:latin typeface="Cambria Math" panose="02040503050406030204" pitchFamily="18" charset="0"/>
                          <a:cs typeface="Arial" pitchFamily="34" charset="0"/>
                        </a:rPr>
                        <m:t>(</m:t>
                      </m:r>
                      <m:r>
                        <a:rPr lang="en-US" sz="2600" b="0" i="1" smtClean="0">
                          <a:latin typeface="Cambria Math" panose="02040503050406030204" pitchFamily="18" charset="0"/>
                          <a:cs typeface="Arial" pitchFamily="34" charset="0"/>
                        </a:rPr>
                        <m:t>𝑡</m:t>
                      </m:r>
                      <m:r>
                        <a:rPr lang="en-US" sz="2600" b="0" i="1" smtClean="0">
                          <a:latin typeface="Cambria Math" panose="02040503050406030204" pitchFamily="18" charset="0"/>
                          <a:cs typeface="Arial" pitchFamily="34" charset="0"/>
                        </a:rPr>
                        <m:t>)=</m:t>
                      </m:r>
                      <m:nary>
                        <m:naryPr>
                          <m:ctrlPr>
                            <a:rPr lang="en-US" sz="2600" i="1">
                              <a:latin typeface="Cambria Math" panose="02040503050406030204" pitchFamily="18" charset="0"/>
                              <a:cs typeface="Arial" pitchFamily="34" charset="0"/>
                            </a:rPr>
                          </m:ctrlPr>
                        </m:naryPr>
                        <m:sub>
                          <m:r>
                            <a:rPr lang="en-US" sz="2600" i="1">
                              <a:latin typeface="Cambria Math" panose="02040503050406030204" pitchFamily="18" charset="0"/>
                              <a:cs typeface="Arial" pitchFamily="34" charset="0"/>
                            </a:rPr>
                            <m:t>−∞</m:t>
                          </m:r>
                        </m:sub>
                        <m:sup>
                          <m:r>
                            <a:rPr lang="en-US" sz="2600" i="1">
                              <a:latin typeface="Cambria Math" panose="02040503050406030204" pitchFamily="18" charset="0"/>
                              <a:cs typeface="Arial" pitchFamily="34" charset="0"/>
                            </a:rPr>
                            <m:t>∞</m:t>
                          </m:r>
                        </m:sup>
                        <m:e>
                          <m:r>
                            <a:rPr lang="en-US" sz="2600" i="1">
                              <a:latin typeface="Cambria Math" panose="02040503050406030204" pitchFamily="18" charset="0"/>
                              <a:cs typeface="Arial" pitchFamily="34" charset="0"/>
                            </a:rPr>
                            <m:t>𝑋</m:t>
                          </m:r>
                          <m:d>
                            <m:dPr>
                              <m:ctrlPr>
                                <a:rPr lang="en-US" sz="2600" i="1">
                                  <a:latin typeface="Cambria Math" panose="02040503050406030204" pitchFamily="18" charset="0"/>
                                  <a:cs typeface="Arial" pitchFamily="34" charset="0"/>
                                </a:rPr>
                              </m:ctrlPr>
                            </m:dPr>
                            <m:e>
                              <m:r>
                                <a:rPr lang="en-US" sz="2600" i="1">
                                  <a:latin typeface="Cambria Math" panose="02040503050406030204" pitchFamily="18" charset="0"/>
                                  <a:cs typeface="Arial" pitchFamily="34" charset="0"/>
                                </a:rPr>
                                <m:t>𝑓</m:t>
                              </m:r>
                            </m:e>
                          </m:d>
                          <m:sSup>
                            <m:sSupPr>
                              <m:ctrlPr>
                                <a:rPr lang="en-US" sz="2600" i="1">
                                  <a:latin typeface="Cambria Math" panose="02040503050406030204" pitchFamily="18" charset="0"/>
                                  <a:cs typeface="Arial" pitchFamily="34" charset="0"/>
                                </a:rPr>
                              </m:ctrlPr>
                            </m:sSupPr>
                            <m:e>
                              <m:r>
                                <a:rPr lang="en-US" sz="2600" i="1">
                                  <a:latin typeface="Cambria Math" panose="02040503050406030204" pitchFamily="18" charset="0"/>
                                  <a:cs typeface="Arial" pitchFamily="34" charset="0"/>
                                </a:rPr>
                                <m:t>𝑒</m:t>
                              </m:r>
                            </m:e>
                            <m:sup>
                              <m:r>
                                <a:rPr lang="en-US" sz="2600" i="1">
                                  <a:latin typeface="Cambria Math" panose="02040503050406030204" pitchFamily="18" charset="0"/>
                                  <a:cs typeface="Arial" pitchFamily="34" charset="0"/>
                                </a:rPr>
                                <m:t>𝑖</m:t>
                              </m:r>
                              <m:r>
                                <a:rPr lang="en-US" sz="2600" b="0" i="1" smtClean="0">
                                  <a:latin typeface="Cambria Math" panose="02040503050406030204" pitchFamily="18" charset="0"/>
                                  <a:cs typeface="Arial" pitchFamily="34" charset="0"/>
                                </a:rPr>
                                <m:t>2</m:t>
                              </m:r>
                              <m:r>
                                <a:rPr lang="en-US" sz="2600" i="1">
                                  <a:latin typeface="Cambria Math" panose="02040503050406030204" pitchFamily="18" charset="0"/>
                                  <a:ea typeface="Cambria Math" panose="02040503050406030204" pitchFamily="18" charset="0"/>
                                  <a:cs typeface="Arial" pitchFamily="34" charset="0"/>
                                </a:rPr>
                                <m:t>𝜋</m:t>
                              </m:r>
                              <m:r>
                                <a:rPr lang="en-US" sz="2600" b="0" i="1" smtClean="0">
                                  <a:latin typeface="Cambria Math" panose="02040503050406030204" pitchFamily="18" charset="0"/>
                                  <a:cs typeface="Arial" pitchFamily="34" charset="0"/>
                                </a:rPr>
                                <m:t>𝑓</m:t>
                              </m:r>
                              <m:r>
                                <a:rPr lang="en-US" sz="2600" i="1">
                                  <a:latin typeface="Cambria Math" panose="02040503050406030204" pitchFamily="18" charset="0"/>
                                  <a:cs typeface="Arial" pitchFamily="34" charset="0"/>
                                </a:rPr>
                                <m:t>𝑡</m:t>
                              </m:r>
                            </m:sup>
                          </m:sSup>
                          <m:r>
                            <a:rPr lang="en-US" sz="2600" i="1">
                              <a:latin typeface="Cambria Math" panose="02040503050406030204" pitchFamily="18" charset="0"/>
                              <a:cs typeface="Arial" pitchFamily="34" charset="0"/>
                            </a:rPr>
                            <m:t>𝑑</m:t>
                          </m:r>
                          <m:r>
                            <a:rPr lang="en-US" sz="2600" b="0" i="1" smtClean="0">
                              <a:latin typeface="Cambria Math" panose="02040503050406030204" pitchFamily="18" charset="0"/>
                              <a:cs typeface="Arial" pitchFamily="34" charset="0"/>
                            </a:rPr>
                            <m:t>𝑓</m:t>
                          </m:r>
                        </m:e>
                      </m:nary>
                    </m:oMath>
                  </m:oMathPara>
                </a14:m>
                <a:endParaRPr lang="en-US" sz="2600" dirty="0"/>
              </a:p>
            </p:txBody>
          </p:sp>
        </mc:Choice>
        <mc:Fallback xmlns="">
          <p:sp>
            <p:nvSpPr>
              <p:cNvPr id="23" name="Rectangle 22"/>
              <p:cNvSpPr>
                <a:spLocks noRot="1" noChangeAspect="1" noMove="1" noResize="1" noEditPoints="1" noAdjustHandles="1" noChangeArrowheads="1" noChangeShapeType="1" noTextEdit="1"/>
              </p:cNvSpPr>
              <p:nvPr/>
            </p:nvSpPr>
            <p:spPr>
              <a:xfrm>
                <a:off x="1287780" y="4251280"/>
                <a:ext cx="3765390" cy="95564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154986" y="5583020"/>
                <a:ext cx="3889847" cy="955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Arial" pitchFamily="34" charset="0"/>
                        </a:rPr>
                        <m:t>𝑋</m:t>
                      </m:r>
                      <m:d>
                        <m:dPr>
                          <m:ctrlPr>
                            <a:rPr lang="en-US" sz="2600" b="0" i="1" smtClean="0">
                              <a:latin typeface="Cambria Math" panose="02040503050406030204" pitchFamily="18" charset="0"/>
                              <a:cs typeface="Arial" pitchFamily="34" charset="0"/>
                            </a:rPr>
                          </m:ctrlPr>
                        </m:dPr>
                        <m:e>
                          <m:r>
                            <a:rPr lang="en-US" sz="2600" b="0" i="1" smtClean="0">
                              <a:latin typeface="Cambria Math" panose="02040503050406030204" pitchFamily="18" charset="0"/>
                              <a:cs typeface="Arial" pitchFamily="34" charset="0"/>
                            </a:rPr>
                            <m:t>𝑓</m:t>
                          </m:r>
                        </m:e>
                      </m:d>
                      <m:r>
                        <a:rPr lang="en-US" sz="2600" i="1">
                          <a:latin typeface="Cambria Math" panose="02040503050406030204" pitchFamily="18" charset="0"/>
                          <a:cs typeface="Arial" pitchFamily="34" charset="0"/>
                        </a:rPr>
                        <m:t>=</m:t>
                      </m:r>
                      <m:nary>
                        <m:naryPr>
                          <m:ctrlPr>
                            <a:rPr lang="en-US" sz="2600" i="1">
                              <a:latin typeface="Cambria Math" panose="02040503050406030204" pitchFamily="18" charset="0"/>
                              <a:cs typeface="Arial" pitchFamily="34" charset="0"/>
                            </a:rPr>
                          </m:ctrlPr>
                        </m:naryPr>
                        <m:sub>
                          <m:r>
                            <a:rPr lang="en-US" sz="2600" i="1">
                              <a:latin typeface="Cambria Math" panose="02040503050406030204" pitchFamily="18" charset="0"/>
                              <a:cs typeface="Arial" pitchFamily="34" charset="0"/>
                            </a:rPr>
                            <m:t>−∞</m:t>
                          </m:r>
                        </m:sub>
                        <m:sup>
                          <m:r>
                            <a:rPr lang="en-US" sz="2600" i="1">
                              <a:latin typeface="Cambria Math" panose="02040503050406030204" pitchFamily="18" charset="0"/>
                              <a:cs typeface="Arial" pitchFamily="34" charset="0"/>
                            </a:rPr>
                            <m:t>∞</m:t>
                          </m:r>
                        </m:sup>
                        <m:e>
                          <m:r>
                            <a:rPr lang="en-US" sz="2600" i="1">
                              <a:latin typeface="Cambria Math" panose="02040503050406030204" pitchFamily="18" charset="0"/>
                              <a:cs typeface="Arial" pitchFamily="34" charset="0"/>
                            </a:rPr>
                            <m:t>𝑥</m:t>
                          </m:r>
                          <m:d>
                            <m:dPr>
                              <m:ctrlPr>
                                <a:rPr lang="en-US" sz="2600" i="1">
                                  <a:latin typeface="Cambria Math" panose="02040503050406030204" pitchFamily="18" charset="0"/>
                                  <a:cs typeface="Arial" pitchFamily="34" charset="0"/>
                                </a:rPr>
                              </m:ctrlPr>
                            </m:dPr>
                            <m:e>
                              <m:r>
                                <a:rPr lang="en-US" sz="2600" i="1">
                                  <a:latin typeface="Cambria Math" panose="02040503050406030204" pitchFamily="18" charset="0"/>
                                  <a:cs typeface="Arial" pitchFamily="34" charset="0"/>
                                </a:rPr>
                                <m:t>𝑡</m:t>
                              </m:r>
                            </m:e>
                          </m:d>
                          <m:sSup>
                            <m:sSupPr>
                              <m:ctrlPr>
                                <a:rPr lang="en-US" sz="2600" i="1">
                                  <a:latin typeface="Cambria Math" panose="02040503050406030204" pitchFamily="18" charset="0"/>
                                  <a:cs typeface="Arial" pitchFamily="34" charset="0"/>
                                </a:rPr>
                              </m:ctrlPr>
                            </m:sSupPr>
                            <m:e>
                              <m:r>
                                <a:rPr lang="en-US" sz="2600" i="1">
                                  <a:latin typeface="Cambria Math" panose="02040503050406030204" pitchFamily="18" charset="0"/>
                                  <a:cs typeface="Arial" pitchFamily="34" charset="0"/>
                                </a:rPr>
                                <m:t>𝑒</m:t>
                              </m:r>
                            </m:e>
                            <m:sup>
                              <m:r>
                                <a:rPr lang="en-US" sz="2600" i="1">
                                  <a:latin typeface="Cambria Math" panose="02040503050406030204" pitchFamily="18" charset="0"/>
                                  <a:cs typeface="Arial" pitchFamily="34" charset="0"/>
                                </a:rPr>
                                <m:t>−</m:t>
                              </m:r>
                              <m:r>
                                <a:rPr lang="en-US" sz="2600" i="1">
                                  <a:latin typeface="Cambria Math" panose="02040503050406030204" pitchFamily="18" charset="0"/>
                                  <a:cs typeface="Arial" pitchFamily="34" charset="0"/>
                                </a:rPr>
                                <m:t>𝑖</m:t>
                              </m:r>
                              <m:r>
                                <a:rPr lang="en-US" sz="2600" b="0" i="1" smtClean="0">
                                  <a:latin typeface="Cambria Math" panose="02040503050406030204" pitchFamily="18" charset="0"/>
                                  <a:cs typeface="Arial" pitchFamily="34" charset="0"/>
                                </a:rPr>
                                <m:t>2</m:t>
                              </m:r>
                              <m:r>
                                <a:rPr lang="en-US" sz="2600" i="1">
                                  <a:latin typeface="Cambria Math" panose="02040503050406030204" pitchFamily="18" charset="0"/>
                                  <a:ea typeface="Cambria Math" panose="02040503050406030204" pitchFamily="18" charset="0"/>
                                  <a:cs typeface="Arial" pitchFamily="34" charset="0"/>
                                </a:rPr>
                                <m:t>𝜋</m:t>
                              </m:r>
                              <m:r>
                                <a:rPr lang="en-US" sz="2600" b="0" i="1" smtClean="0">
                                  <a:latin typeface="Cambria Math" panose="02040503050406030204" pitchFamily="18" charset="0"/>
                                  <a:cs typeface="Arial" pitchFamily="34" charset="0"/>
                                </a:rPr>
                                <m:t>𝑓</m:t>
                              </m:r>
                              <m:r>
                                <a:rPr lang="en-US" sz="2600" i="1">
                                  <a:latin typeface="Cambria Math" panose="02040503050406030204" pitchFamily="18" charset="0"/>
                                  <a:cs typeface="Arial" pitchFamily="34" charset="0"/>
                                </a:rPr>
                                <m:t>𝑡</m:t>
                              </m:r>
                            </m:sup>
                          </m:sSup>
                          <m:r>
                            <a:rPr lang="en-US" sz="2600" i="1">
                              <a:latin typeface="Cambria Math" panose="02040503050406030204" pitchFamily="18" charset="0"/>
                              <a:cs typeface="Arial" pitchFamily="34" charset="0"/>
                            </a:rPr>
                            <m:t>𝑑𝑡</m:t>
                          </m:r>
                        </m:e>
                      </m:nary>
                    </m:oMath>
                  </m:oMathPara>
                </a14:m>
                <a:endParaRPr lang="en-US" sz="2600" dirty="0"/>
              </a:p>
            </p:txBody>
          </p:sp>
        </mc:Choice>
        <mc:Fallback xmlns="">
          <p:sp>
            <p:nvSpPr>
              <p:cNvPr id="24" name="Rectangle 23"/>
              <p:cNvSpPr>
                <a:spLocks noRot="1" noChangeAspect="1" noMove="1" noResize="1" noEditPoints="1" noAdjustHandles="1" noChangeArrowheads="1" noChangeShapeType="1" noTextEdit="1"/>
              </p:cNvSpPr>
              <p:nvPr/>
            </p:nvSpPr>
            <p:spPr>
              <a:xfrm>
                <a:off x="1154986" y="5583020"/>
                <a:ext cx="3889847" cy="95564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7250126" y="4245003"/>
                <a:ext cx="4089453" cy="955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Arial" pitchFamily="34" charset="0"/>
                        </a:rPr>
                        <m:t>𝑥</m:t>
                      </m:r>
                      <m:r>
                        <a:rPr lang="en-US" sz="2600" b="0" i="1" smtClean="0">
                          <a:latin typeface="Cambria Math" panose="02040503050406030204" pitchFamily="18" charset="0"/>
                          <a:cs typeface="Arial" pitchFamily="34" charset="0"/>
                        </a:rPr>
                        <m:t>(</m:t>
                      </m:r>
                      <m:r>
                        <a:rPr lang="en-US" sz="2600" b="0" i="1" smtClean="0">
                          <a:latin typeface="Cambria Math" panose="02040503050406030204" pitchFamily="18" charset="0"/>
                          <a:cs typeface="Arial" pitchFamily="34" charset="0"/>
                        </a:rPr>
                        <m:t>𝑡</m:t>
                      </m:r>
                      <m:r>
                        <a:rPr lang="en-US" sz="2600" b="0" i="1" smtClean="0">
                          <a:latin typeface="Cambria Math" panose="02040503050406030204" pitchFamily="18" charset="0"/>
                          <a:cs typeface="Arial" pitchFamily="34" charset="0"/>
                        </a:rPr>
                        <m:t>)=</m:t>
                      </m:r>
                      <m:f>
                        <m:fPr>
                          <m:ctrlPr>
                            <a:rPr lang="en-US" sz="2600" i="1">
                              <a:latin typeface="Cambria Math" panose="02040503050406030204" pitchFamily="18" charset="0"/>
                              <a:ea typeface="Cambria Math" panose="02040503050406030204" pitchFamily="18" charset="0"/>
                              <a:cs typeface="Arial" pitchFamily="34" charset="0"/>
                            </a:rPr>
                          </m:ctrlPr>
                        </m:fPr>
                        <m:num>
                          <m:r>
                            <a:rPr lang="en-US" sz="2600" i="1">
                              <a:latin typeface="Cambria Math" panose="02040503050406030204" pitchFamily="18" charset="0"/>
                              <a:ea typeface="Cambria Math" panose="02040503050406030204" pitchFamily="18" charset="0"/>
                              <a:cs typeface="Arial" pitchFamily="34" charset="0"/>
                            </a:rPr>
                            <m:t>1</m:t>
                          </m:r>
                        </m:num>
                        <m:den>
                          <m:r>
                            <a:rPr lang="en-US" sz="2600" i="1">
                              <a:latin typeface="Cambria Math" panose="02040503050406030204" pitchFamily="18" charset="0"/>
                            </a:rPr>
                            <m:t>2</m:t>
                          </m:r>
                          <m:r>
                            <a:rPr lang="en-US" sz="2600" i="1">
                              <a:latin typeface="Cambria Math" panose="02040503050406030204" pitchFamily="18" charset="0"/>
                              <a:ea typeface="Cambria Math" panose="02040503050406030204" pitchFamily="18" charset="0"/>
                              <a:cs typeface="Arial" pitchFamily="34" charset="0"/>
                            </a:rPr>
                            <m:t>𝜋</m:t>
                          </m:r>
                        </m:den>
                      </m:f>
                      <m:nary>
                        <m:naryPr>
                          <m:ctrlPr>
                            <a:rPr lang="en-US" sz="2600" i="1">
                              <a:latin typeface="Cambria Math" panose="02040503050406030204" pitchFamily="18" charset="0"/>
                              <a:cs typeface="Arial" pitchFamily="34" charset="0"/>
                            </a:rPr>
                          </m:ctrlPr>
                        </m:naryPr>
                        <m:sub>
                          <m:r>
                            <a:rPr lang="en-US" sz="2600" i="1">
                              <a:latin typeface="Cambria Math" panose="02040503050406030204" pitchFamily="18" charset="0"/>
                              <a:cs typeface="Arial" pitchFamily="34" charset="0"/>
                            </a:rPr>
                            <m:t>−∞</m:t>
                          </m:r>
                        </m:sub>
                        <m:sup>
                          <m:r>
                            <a:rPr lang="en-US" sz="2600" i="1">
                              <a:latin typeface="Cambria Math" panose="02040503050406030204" pitchFamily="18" charset="0"/>
                              <a:cs typeface="Arial" pitchFamily="34" charset="0"/>
                            </a:rPr>
                            <m:t>∞</m:t>
                          </m:r>
                        </m:sup>
                        <m:e>
                          <m:r>
                            <a:rPr lang="en-US" sz="2600" i="1">
                              <a:latin typeface="Cambria Math" panose="02040503050406030204" pitchFamily="18" charset="0"/>
                              <a:cs typeface="Arial" pitchFamily="34" charset="0"/>
                            </a:rPr>
                            <m:t>𝑋</m:t>
                          </m:r>
                          <m:d>
                            <m:dPr>
                              <m:ctrlPr>
                                <a:rPr lang="en-US" sz="2600" i="1">
                                  <a:latin typeface="Cambria Math" panose="02040503050406030204" pitchFamily="18" charset="0"/>
                                  <a:cs typeface="Arial" pitchFamily="34" charset="0"/>
                                </a:rPr>
                              </m:ctrlPr>
                            </m:dPr>
                            <m:e>
                              <m:r>
                                <a:rPr lang="en-US" sz="2600" b="0" i="1" smtClean="0">
                                  <a:latin typeface="Cambria Math" panose="02040503050406030204" pitchFamily="18" charset="0"/>
                                  <a:cs typeface="Arial" pitchFamily="34" charset="0"/>
                                </a:rPr>
                                <m:t>𝑤</m:t>
                              </m:r>
                            </m:e>
                          </m:d>
                          <m:sSup>
                            <m:sSupPr>
                              <m:ctrlPr>
                                <a:rPr lang="en-US" sz="2600" i="1">
                                  <a:latin typeface="Cambria Math" panose="02040503050406030204" pitchFamily="18" charset="0"/>
                                  <a:cs typeface="Arial" pitchFamily="34" charset="0"/>
                                </a:rPr>
                              </m:ctrlPr>
                            </m:sSupPr>
                            <m:e>
                              <m:r>
                                <a:rPr lang="en-US" sz="2600" i="1">
                                  <a:latin typeface="Cambria Math" panose="02040503050406030204" pitchFamily="18" charset="0"/>
                                  <a:cs typeface="Arial" pitchFamily="34" charset="0"/>
                                </a:rPr>
                                <m:t>𝑒</m:t>
                              </m:r>
                            </m:e>
                            <m:sup>
                              <m:r>
                                <a:rPr lang="en-US" sz="2600" i="1">
                                  <a:latin typeface="Cambria Math" panose="02040503050406030204" pitchFamily="18" charset="0"/>
                                  <a:cs typeface="Arial" pitchFamily="34" charset="0"/>
                                </a:rPr>
                                <m:t>𝑖</m:t>
                              </m:r>
                              <m:r>
                                <a:rPr lang="en-US" sz="2600" b="0" i="1" smtClean="0">
                                  <a:latin typeface="Cambria Math" panose="02040503050406030204" pitchFamily="18" charset="0"/>
                                  <a:cs typeface="Arial" pitchFamily="34" charset="0"/>
                                </a:rPr>
                                <m:t>𝑤</m:t>
                              </m:r>
                              <m:r>
                                <a:rPr lang="en-US" sz="2600" i="1">
                                  <a:latin typeface="Cambria Math" panose="02040503050406030204" pitchFamily="18" charset="0"/>
                                  <a:cs typeface="Arial" pitchFamily="34" charset="0"/>
                                </a:rPr>
                                <m:t>𝑡</m:t>
                              </m:r>
                            </m:sup>
                          </m:sSup>
                          <m:r>
                            <a:rPr lang="en-US" sz="2600" i="1">
                              <a:latin typeface="Cambria Math" panose="02040503050406030204" pitchFamily="18" charset="0"/>
                              <a:cs typeface="Arial" pitchFamily="34" charset="0"/>
                            </a:rPr>
                            <m:t>𝑑</m:t>
                          </m:r>
                          <m:r>
                            <a:rPr lang="en-US" sz="2600" b="0" i="1" smtClean="0">
                              <a:latin typeface="Cambria Math" panose="02040503050406030204" pitchFamily="18" charset="0"/>
                              <a:cs typeface="Arial" pitchFamily="34" charset="0"/>
                            </a:rPr>
                            <m:t>𝑤</m:t>
                          </m:r>
                        </m:e>
                      </m:nary>
                    </m:oMath>
                  </m:oMathPara>
                </a14:m>
                <a:endParaRPr lang="en-US" sz="2600" dirty="0"/>
              </a:p>
            </p:txBody>
          </p:sp>
        </mc:Choice>
        <mc:Fallback xmlns="">
          <p:sp>
            <p:nvSpPr>
              <p:cNvPr id="25" name="Rectangle 24"/>
              <p:cNvSpPr>
                <a:spLocks noRot="1" noChangeAspect="1" noMove="1" noResize="1" noEditPoints="1" noAdjustHandles="1" noChangeArrowheads="1" noChangeShapeType="1" noTextEdit="1"/>
              </p:cNvSpPr>
              <p:nvPr/>
            </p:nvSpPr>
            <p:spPr>
              <a:xfrm>
                <a:off x="7250126" y="4245003"/>
                <a:ext cx="4089453" cy="95564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7195303" y="5589105"/>
                <a:ext cx="3705502" cy="955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Arial" pitchFamily="34" charset="0"/>
                        </a:rPr>
                        <m:t>𝑋</m:t>
                      </m:r>
                      <m:d>
                        <m:dPr>
                          <m:ctrlPr>
                            <a:rPr lang="en-US" sz="2600" b="0" i="1" smtClean="0">
                              <a:latin typeface="Cambria Math" panose="02040503050406030204" pitchFamily="18" charset="0"/>
                              <a:cs typeface="Arial" pitchFamily="34" charset="0"/>
                            </a:rPr>
                          </m:ctrlPr>
                        </m:dPr>
                        <m:e>
                          <m:r>
                            <a:rPr lang="en-US" sz="2600" b="0" i="1" smtClean="0">
                              <a:latin typeface="Cambria Math" panose="02040503050406030204" pitchFamily="18" charset="0"/>
                              <a:cs typeface="Arial" pitchFamily="34" charset="0"/>
                            </a:rPr>
                            <m:t>𝑤</m:t>
                          </m:r>
                        </m:e>
                      </m:d>
                      <m:r>
                        <a:rPr lang="en-US" sz="2600" i="1">
                          <a:latin typeface="Cambria Math" panose="02040503050406030204" pitchFamily="18" charset="0"/>
                          <a:cs typeface="Arial" pitchFamily="34" charset="0"/>
                        </a:rPr>
                        <m:t>=</m:t>
                      </m:r>
                      <m:nary>
                        <m:naryPr>
                          <m:ctrlPr>
                            <a:rPr lang="en-US" sz="2600" i="1">
                              <a:latin typeface="Cambria Math" panose="02040503050406030204" pitchFamily="18" charset="0"/>
                              <a:cs typeface="Arial" pitchFamily="34" charset="0"/>
                            </a:rPr>
                          </m:ctrlPr>
                        </m:naryPr>
                        <m:sub>
                          <m:r>
                            <a:rPr lang="en-US" sz="2600" i="1">
                              <a:latin typeface="Cambria Math" panose="02040503050406030204" pitchFamily="18" charset="0"/>
                              <a:cs typeface="Arial" pitchFamily="34" charset="0"/>
                            </a:rPr>
                            <m:t>−∞</m:t>
                          </m:r>
                        </m:sub>
                        <m:sup>
                          <m:r>
                            <a:rPr lang="en-US" sz="2600" i="1">
                              <a:latin typeface="Cambria Math" panose="02040503050406030204" pitchFamily="18" charset="0"/>
                              <a:cs typeface="Arial" pitchFamily="34" charset="0"/>
                            </a:rPr>
                            <m:t>∞</m:t>
                          </m:r>
                        </m:sup>
                        <m:e>
                          <m:r>
                            <a:rPr lang="en-US" sz="2600" i="1">
                              <a:latin typeface="Cambria Math" panose="02040503050406030204" pitchFamily="18" charset="0"/>
                              <a:cs typeface="Arial" pitchFamily="34" charset="0"/>
                            </a:rPr>
                            <m:t>𝑥</m:t>
                          </m:r>
                          <m:d>
                            <m:dPr>
                              <m:ctrlPr>
                                <a:rPr lang="en-US" sz="2600" i="1">
                                  <a:latin typeface="Cambria Math" panose="02040503050406030204" pitchFamily="18" charset="0"/>
                                  <a:cs typeface="Arial" pitchFamily="34" charset="0"/>
                                </a:rPr>
                              </m:ctrlPr>
                            </m:dPr>
                            <m:e>
                              <m:r>
                                <a:rPr lang="en-US" sz="2600" i="1">
                                  <a:latin typeface="Cambria Math" panose="02040503050406030204" pitchFamily="18" charset="0"/>
                                  <a:cs typeface="Arial" pitchFamily="34" charset="0"/>
                                </a:rPr>
                                <m:t>𝑡</m:t>
                              </m:r>
                            </m:e>
                          </m:d>
                          <m:sSup>
                            <m:sSupPr>
                              <m:ctrlPr>
                                <a:rPr lang="en-US" sz="2600" i="1">
                                  <a:latin typeface="Cambria Math" panose="02040503050406030204" pitchFamily="18" charset="0"/>
                                  <a:cs typeface="Arial" pitchFamily="34" charset="0"/>
                                </a:rPr>
                              </m:ctrlPr>
                            </m:sSupPr>
                            <m:e>
                              <m:r>
                                <a:rPr lang="en-US" sz="2600" i="1">
                                  <a:latin typeface="Cambria Math" panose="02040503050406030204" pitchFamily="18" charset="0"/>
                                  <a:cs typeface="Arial" pitchFamily="34" charset="0"/>
                                </a:rPr>
                                <m:t>𝑒</m:t>
                              </m:r>
                            </m:e>
                            <m:sup>
                              <m:r>
                                <a:rPr lang="en-US" sz="2600" i="1">
                                  <a:latin typeface="Cambria Math" panose="02040503050406030204" pitchFamily="18" charset="0"/>
                                  <a:cs typeface="Arial" pitchFamily="34" charset="0"/>
                                </a:rPr>
                                <m:t>−</m:t>
                              </m:r>
                              <m:r>
                                <a:rPr lang="en-US" sz="2600" i="1">
                                  <a:latin typeface="Cambria Math" panose="02040503050406030204" pitchFamily="18" charset="0"/>
                                  <a:cs typeface="Arial" pitchFamily="34" charset="0"/>
                                </a:rPr>
                                <m:t>𝑖𝑤𝑡</m:t>
                              </m:r>
                            </m:sup>
                          </m:sSup>
                          <m:r>
                            <a:rPr lang="en-US" sz="2600" i="1">
                              <a:latin typeface="Cambria Math" panose="02040503050406030204" pitchFamily="18" charset="0"/>
                              <a:cs typeface="Arial" pitchFamily="34" charset="0"/>
                            </a:rPr>
                            <m:t>𝑑𝑡</m:t>
                          </m:r>
                        </m:e>
                      </m:nary>
                    </m:oMath>
                  </m:oMathPara>
                </a14:m>
                <a:endParaRPr lang="en-US" sz="2600" dirty="0"/>
              </a:p>
            </p:txBody>
          </p:sp>
        </mc:Choice>
        <mc:Fallback xmlns="">
          <p:sp>
            <p:nvSpPr>
              <p:cNvPr id="26" name="Rectangle 25"/>
              <p:cNvSpPr>
                <a:spLocks noRot="1" noChangeAspect="1" noMove="1" noResize="1" noEditPoints="1" noAdjustHandles="1" noChangeArrowheads="1" noChangeShapeType="1" noTextEdit="1"/>
              </p:cNvSpPr>
              <p:nvPr/>
            </p:nvSpPr>
            <p:spPr>
              <a:xfrm>
                <a:off x="7195303" y="5589105"/>
                <a:ext cx="3705502" cy="955646"/>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4846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Dirac Delta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81157" y="1243177"/>
                <a:ext cx="6096000" cy="461665"/>
              </a:xfrm>
              <a:prstGeom prst="rect">
                <a:avLst/>
              </a:prstGeom>
            </p:spPr>
            <p:txBody>
              <a:bodyPr>
                <a:spAutoFit/>
              </a:bodyPr>
              <a:lstStyle/>
              <a:p>
                <a:r>
                  <a:rPr lang="en-US" sz="2400" dirty="0" smtClean="0"/>
                  <a:t>The Dirac delta function is denoted by </a:t>
                </a: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𝛿</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oMath>
                </a14:m>
                <a:r>
                  <a:rPr lang="en-US" sz="2400" dirty="0" smtClean="0"/>
                  <a:t> </a:t>
                </a:r>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81157" y="1243177"/>
                <a:ext cx="6096000" cy="461665"/>
              </a:xfrm>
              <a:prstGeom prst="rect">
                <a:avLst/>
              </a:prstGeom>
              <a:blipFill>
                <a:blip r:embed="rId3"/>
                <a:stretch>
                  <a:fillRect l="-150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56890" y="2063862"/>
                <a:ext cx="6096000" cy="638316"/>
              </a:xfrm>
              <a:prstGeom prst="rect">
                <a:avLst/>
              </a:prstGeom>
            </p:spPr>
            <p:txBody>
              <a:bodyPr>
                <a:spAutoFit/>
              </a:bodyPr>
              <a:lstStyle/>
              <a:p>
                <a:pPr algn="ctr"/>
                <a14:m>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𝛿</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=0</m:t>
                    </m:r>
                  </m:oMath>
                </a14:m>
                <a:r>
                  <a:rPr lang="en-US" sz="2800" dirty="0" smtClean="0"/>
                  <a:t> for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𝑡</m:t>
                    </m:r>
                    <m:r>
                      <a:rPr lang="en-US" sz="2800" b="0" i="1" smtClean="0">
                        <a:latin typeface="Cambria Math" panose="02040503050406030204" pitchFamily="18" charset="0"/>
                        <a:ea typeface="Cambria Math" panose="02040503050406030204" pitchFamily="18" charset="0"/>
                        <a:cs typeface="Arial" pitchFamily="34" charset="0"/>
                      </a:rPr>
                      <m:t>≠0</m:t>
                    </m:r>
                  </m:oMath>
                </a14:m>
                <a:r>
                  <a:rPr lang="en-US" sz="2800" dirty="0" smtClean="0"/>
                  <a:t>, and </a:t>
                </a:r>
                <a14:m>
                  <m:oMath xmlns:m="http://schemas.openxmlformats.org/officeDocument/2006/math">
                    <m:nary>
                      <m:naryPr>
                        <m:ctrlPr>
                          <a:rPr lang="en-US" sz="2800" i="1" smtClean="0">
                            <a:latin typeface="Cambria Math" panose="02040503050406030204" pitchFamily="18" charset="0"/>
                            <a:ea typeface="Cambria Math" panose="02040503050406030204" pitchFamily="18" charset="0"/>
                            <a:cs typeface="Arial" pitchFamily="34" charset="0"/>
                          </a:rPr>
                        </m:ctrlPr>
                      </m:naryPr>
                      <m:sub>
                        <m:r>
                          <m:rPr>
                            <m:brk m:alnAt="23"/>
                          </m:rPr>
                          <a:rPr lang="en-US" sz="2800" b="0" i="1" smtClean="0">
                            <a:latin typeface="Cambria Math" panose="02040503050406030204" pitchFamily="18" charset="0"/>
                            <a:ea typeface="Cambria Math" panose="02040503050406030204" pitchFamily="18" charset="0"/>
                            <a:cs typeface="Arial" pitchFamily="34" charset="0"/>
                          </a:rPr>
                          <m:t>−</m:t>
                        </m:r>
                        <m:r>
                          <a:rPr lang="en-US" sz="2800" i="1" smtClean="0">
                            <a:latin typeface="Cambria Math" panose="02040503050406030204" pitchFamily="18" charset="0"/>
                            <a:ea typeface="Cambria Math" panose="02040503050406030204" pitchFamily="18" charset="0"/>
                            <a:cs typeface="Arial" pitchFamily="34" charset="0"/>
                          </a:rPr>
                          <m:t>∞</m:t>
                        </m:r>
                      </m:sub>
                      <m:sup>
                        <m:r>
                          <m:rPr>
                            <m:brk m:alnAt="23"/>
                          </m:rPr>
                          <a:rPr lang="en-US" sz="2800" i="1">
                            <a:latin typeface="Cambria Math" panose="02040503050406030204" pitchFamily="18" charset="0"/>
                            <a:ea typeface="Cambria Math" panose="02040503050406030204" pitchFamily="18" charset="0"/>
                            <a:cs typeface="Arial" pitchFamily="34" charset="0"/>
                          </a:rPr>
                          <m:t>∞</m:t>
                        </m:r>
                      </m:sup>
                      <m:e>
                        <m:r>
                          <a:rPr lang="en-US" sz="2800" i="1">
                            <a:latin typeface="Cambria Math" panose="02040503050406030204" pitchFamily="18" charset="0"/>
                            <a:ea typeface="Cambria Math" panose="02040503050406030204" pitchFamily="18" charset="0"/>
                            <a:cs typeface="Arial" pitchFamily="34" charset="0"/>
                          </a:rPr>
                          <m:t>𝛿</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𝑑𝑡</m:t>
                        </m:r>
                      </m:e>
                    </m:nary>
                    <m:r>
                      <a:rPr lang="en-US" sz="2800" b="0" i="1" smtClean="0">
                        <a:latin typeface="Cambria Math" panose="02040503050406030204" pitchFamily="18" charset="0"/>
                        <a:ea typeface="Cambria Math" panose="02040503050406030204" pitchFamily="18" charset="0"/>
                        <a:cs typeface="Arial" pitchFamily="34" charset="0"/>
                      </a:rPr>
                      <m:t>=1</m:t>
                    </m:r>
                  </m:oMath>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3056890" y="2063862"/>
                <a:ext cx="6096000" cy="638316"/>
              </a:xfrm>
              <a:prstGeom prst="rect">
                <a:avLst/>
              </a:prstGeom>
              <a:blipFill>
                <a:blip r:embed="rId4"/>
                <a:stretch>
                  <a:fillRect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1300" y="2965379"/>
                <a:ext cx="6096000" cy="1373068"/>
              </a:xfrm>
              <a:prstGeom prst="rect">
                <a:avLst/>
              </a:prstGeom>
            </p:spPr>
            <p:txBody>
              <a:bodyPr>
                <a:spAutoFit/>
              </a:bodyPr>
              <a:lstStyle/>
              <a:p>
                <a:pPr>
                  <a:lnSpc>
                    <a:spcPct val="150000"/>
                  </a:lnSpc>
                </a:pP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𝛿</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b="0" i="1" smtClean="0">
                            <a:latin typeface="Cambria Math" panose="02040503050406030204" pitchFamily="18" charset="0"/>
                            <a:ea typeface="Cambria Math" panose="02040503050406030204" pitchFamily="18" charset="0"/>
                            <a:cs typeface="Arial" pitchFamily="34" charset="0"/>
                          </a:rPr>
                        </m:ctrlPr>
                      </m:fPr>
                      <m:num>
                        <m:r>
                          <a:rPr lang="en-US" sz="2400" b="0" i="1" smtClean="0">
                            <a:latin typeface="Cambria Math" panose="02040503050406030204" pitchFamily="18" charset="0"/>
                            <a:ea typeface="Cambria Math" panose="02040503050406030204" pitchFamily="18" charset="0"/>
                            <a:cs typeface="Arial" pitchFamily="34" charset="0"/>
                          </a:rPr>
                          <m:t>1</m:t>
                        </m:r>
                      </m:num>
                      <m:den>
                        <m:r>
                          <a:rPr lang="en-US" sz="2400" b="0" i="1" smtClean="0">
                            <a:latin typeface="Cambria Math" panose="02040503050406030204" pitchFamily="18" charset="0"/>
                            <a:ea typeface="Cambria Math" panose="02040503050406030204" pitchFamily="18" charset="0"/>
                            <a:cs typeface="Arial" pitchFamily="34" charset="0"/>
                          </a:rPr>
                          <m:t>𝜖</m:t>
                        </m:r>
                      </m:den>
                    </m:f>
                  </m:oMath>
                </a14:m>
                <a:r>
                  <a:rPr lang="en-US" sz="2400" dirty="0" smtClean="0"/>
                  <a:t>  for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m:t>
                    </m:r>
                    <m:f>
                      <m:fPr>
                        <m:ctrlPr>
                          <a:rPr lang="en-US" sz="2400" b="0" i="1" smtClean="0">
                            <a:latin typeface="Cambria Math" panose="02040503050406030204" pitchFamily="18" charset="0"/>
                            <a:ea typeface="Cambria Math" panose="02040503050406030204" pitchFamily="18" charset="0"/>
                            <a:cs typeface="Arial" pitchFamily="34" charset="0"/>
                          </a:rPr>
                        </m:ctrlPr>
                      </m:fPr>
                      <m:num>
                        <m:r>
                          <a:rPr lang="en-US" sz="2400" i="1">
                            <a:latin typeface="Cambria Math" panose="02040503050406030204" pitchFamily="18" charset="0"/>
                            <a:ea typeface="Cambria Math" panose="02040503050406030204" pitchFamily="18" charset="0"/>
                            <a:cs typeface="Arial" pitchFamily="34" charset="0"/>
                          </a:rPr>
                          <m:t>𝜖</m:t>
                        </m:r>
                      </m:num>
                      <m:den>
                        <m:r>
                          <a:rPr lang="en-US" sz="2400" b="0" i="1" smtClean="0">
                            <a:latin typeface="Cambria Math" panose="02040503050406030204" pitchFamily="18" charset="0"/>
                            <a:ea typeface="Cambria Math" panose="02040503050406030204" pitchFamily="18" charset="0"/>
                            <a:cs typeface="Arial" pitchFamily="34" charset="0"/>
                          </a:rPr>
                          <m:t>2</m:t>
                        </m:r>
                      </m:den>
                    </m:f>
                    <m:r>
                      <a:rPr lang="en-US" sz="2400" b="0" i="1" smtClean="0">
                        <a:latin typeface="Cambria Math" panose="02040503050406030204" pitchFamily="18" charset="0"/>
                        <a:ea typeface="Cambria Math" panose="02040503050406030204" pitchFamily="18" charset="0"/>
                        <a:cs typeface="Arial" pitchFamily="34" charset="0"/>
                      </a:rPr>
                      <m:t>&lt;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&lt;</m:t>
                    </m:r>
                    <m:f>
                      <m:fPr>
                        <m:ctrlPr>
                          <a:rPr lang="en-US" sz="2400" i="1">
                            <a:latin typeface="Cambria Math" panose="02040503050406030204" pitchFamily="18" charset="0"/>
                            <a:ea typeface="Cambria Math" panose="02040503050406030204" pitchFamily="18" charset="0"/>
                            <a:cs typeface="Arial" pitchFamily="34" charset="0"/>
                          </a:rPr>
                        </m:ctrlPr>
                      </m:fPr>
                      <m:num>
                        <m:r>
                          <a:rPr lang="en-US" sz="2400" i="1">
                            <a:latin typeface="Cambria Math" panose="02040503050406030204" pitchFamily="18" charset="0"/>
                            <a:ea typeface="Cambria Math" panose="02040503050406030204" pitchFamily="18" charset="0"/>
                            <a:cs typeface="Arial" pitchFamily="34" charset="0"/>
                          </a:rPr>
                          <m:t>𝜖</m:t>
                        </m:r>
                      </m:num>
                      <m:den>
                        <m:r>
                          <a:rPr lang="en-US" sz="2400" i="1">
                            <a:latin typeface="Cambria Math" panose="02040503050406030204" pitchFamily="18" charset="0"/>
                            <a:ea typeface="Cambria Math" panose="02040503050406030204" pitchFamily="18" charset="0"/>
                            <a:cs typeface="Arial" pitchFamily="34" charset="0"/>
                          </a:rPr>
                          <m:t>2</m:t>
                        </m:r>
                      </m:den>
                    </m:f>
                  </m:oMath>
                </a14:m>
                <a:endParaRPr lang="en-US" sz="2400" dirty="0" smtClean="0">
                  <a:ea typeface="Cambria Math" panose="02040503050406030204" pitchFamily="18" charset="0"/>
                  <a:cs typeface="Arial" pitchFamily="34" charset="0"/>
                </a:endParaRPr>
              </a:p>
              <a:p>
                <a:pPr>
                  <a:lnSpc>
                    <a:spcPct val="150000"/>
                  </a:lnSpc>
                </a:pP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oMath>
                </a14:m>
                <a:r>
                  <a:rPr lang="en-US" sz="2400" dirty="0" smtClean="0"/>
                  <a:t>  otherwise	</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41300" y="2965379"/>
                <a:ext cx="6096000" cy="1373068"/>
              </a:xfrm>
              <a:prstGeom prst="rect">
                <a:avLst/>
              </a:prstGeom>
              <a:blipFill>
                <a:blip r:embed="rId5"/>
                <a:stretch>
                  <a:fillRect b="-8850"/>
                </a:stretch>
              </a:blipFill>
            </p:spPr>
            <p:txBody>
              <a:bodyPr/>
              <a:lstStyle/>
              <a:p>
                <a:r>
                  <a:rPr lang="en-US">
                    <a:noFill/>
                  </a:rPr>
                  <a:t> </a:t>
                </a:r>
              </a:p>
            </p:txBody>
          </p:sp>
        </mc:Fallback>
      </mc:AlternateContent>
      <p:grpSp>
        <p:nvGrpSpPr>
          <p:cNvPr id="8" name="Group 7"/>
          <p:cNvGrpSpPr/>
          <p:nvPr/>
        </p:nvGrpSpPr>
        <p:grpSpPr>
          <a:xfrm>
            <a:off x="9716404" y="1428454"/>
            <a:ext cx="1860989" cy="2620777"/>
            <a:chOff x="9835711" y="1478297"/>
            <a:chExt cx="1475962" cy="2078555"/>
          </a:xfrm>
        </p:grpSpPr>
        <p:sp>
          <p:nvSpPr>
            <p:cNvPr id="6" name="Rectangle 5"/>
            <p:cNvSpPr/>
            <p:nvPr/>
          </p:nvSpPr>
          <p:spPr>
            <a:xfrm>
              <a:off x="10347716" y="1905620"/>
              <a:ext cx="326682" cy="105594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10511058" y="1478297"/>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9908811" y="1599255"/>
                  <a:ext cx="365805" cy="612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𝜖</m:t>
                            </m:r>
                          </m:den>
                        </m:f>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9908811" y="1599255"/>
                  <a:ext cx="365805" cy="6127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977094" y="2991954"/>
                  <a:ext cx="334579"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𝑡</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0977094" y="2991954"/>
                  <a:ext cx="334579" cy="369331"/>
                </a:xfrm>
                <a:prstGeom prst="rect">
                  <a:avLst/>
                </a:prstGeom>
                <a:blipFill>
                  <a:blip r:embed="rId7"/>
                  <a:stretch>
                    <a:fillRect/>
                  </a:stretch>
                </a:blipFill>
              </p:spPr>
              <p:txBody>
                <a:bodyPr/>
                <a:lstStyle/>
                <a:p>
                  <a:r>
                    <a:rPr lang="en-US">
                      <a:noFill/>
                    </a:rPr>
                    <a:t> </a:t>
                  </a:r>
                </a:p>
              </p:txBody>
            </p:sp>
          </mc:Fallback>
        </mc:AlternateContent>
        <p:cxnSp>
          <p:nvCxnSpPr>
            <p:cNvPr id="18" name="Straight Connector 17"/>
            <p:cNvCxnSpPr/>
            <p:nvPr/>
          </p:nvCxnSpPr>
          <p:spPr>
            <a:xfrm>
              <a:off x="9835711" y="2961563"/>
              <a:ext cx="135069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9884684" y="2991954"/>
                  <a:ext cx="577402"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m:t>
                        </m:r>
                        <m:f>
                          <m:fPr>
                            <m:ctrlPr>
                              <a:rPr lang="en-US" i="1" smtClean="0">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𝜖</m:t>
                            </m:r>
                          </m:num>
                          <m:den>
                            <m:r>
                              <a:rPr lang="en-US" b="0" i="1" smtClean="0">
                                <a:latin typeface="Cambria Math" panose="02040503050406030204" pitchFamily="18" charset="0"/>
                                <a:ea typeface="Cambria Math" panose="02040503050406030204" pitchFamily="18" charset="0"/>
                                <a:cs typeface="Arial" pitchFamily="34" charset="0"/>
                              </a:rPr>
                              <m:t>2</m:t>
                            </m:r>
                          </m:den>
                        </m:f>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9884684" y="2991954"/>
                  <a:ext cx="577402" cy="5648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0547104" y="2991954"/>
                  <a:ext cx="365805"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𝜖</m:t>
                            </m:r>
                          </m:num>
                          <m:den>
                            <m:r>
                              <a:rPr lang="en-US" b="0" i="1" smtClean="0">
                                <a:latin typeface="Cambria Math" panose="02040503050406030204" pitchFamily="18" charset="0"/>
                                <a:ea typeface="Cambria Math" panose="02040503050406030204" pitchFamily="18" charset="0"/>
                                <a:cs typeface="Arial" pitchFamily="34" charset="0"/>
                              </a:rPr>
                              <m:t>2</m:t>
                            </m:r>
                          </m:den>
                        </m:f>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10547104" y="2991954"/>
                  <a:ext cx="365805" cy="564898"/>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Rectangle 26"/>
              <p:cNvSpPr/>
              <p:nvPr/>
            </p:nvSpPr>
            <p:spPr>
              <a:xfrm>
                <a:off x="5766704" y="3085860"/>
                <a:ext cx="6096000" cy="1142108"/>
              </a:xfrm>
              <a:prstGeom prst="rect">
                <a:avLst/>
              </a:prstGeom>
            </p:spPr>
            <p:txBody>
              <a:bodyPr>
                <a:spAutoFit/>
              </a:bodyPr>
              <a:lstStyle/>
              <a:p>
                <a:pPr>
                  <a:lnSpc>
                    <a:spcPct val="150000"/>
                  </a:lnSpc>
                </a:pP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𝛿</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r>
                      <m:rPr>
                        <m:brk m:alnAt="23"/>
                      </m:rPr>
                      <a:rPr lang="en-US" sz="2400" i="1">
                        <a:latin typeface="Cambria Math" panose="02040503050406030204" pitchFamily="18" charset="0"/>
                        <a:ea typeface="Cambria Math" panose="02040503050406030204" pitchFamily="18" charset="0"/>
                        <a:cs typeface="Arial" pitchFamily="34" charset="0"/>
                      </a:rPr>
                      <m:t>∞</m:t>
                    </m:r>
                  </m:oMath>
                </a14:m>
                <a:r>
                  <a:rPr lang="en-US" sz="2400" dirty="0" smtClean="0"/>
                  <a:t>  for </a:t>
                </a:r>
                <a14:m>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0</m:t>
                    </m:r>
                  </m:oMath>
                </a14:m>
                <a:endParaRPr lang="en-US" sz="2400" dirty="0" smtClean="0">
                  <a:ea typeface="Cambria Math" panose="02040503050406030204" pitchFamily="18" charset="0"/>
                  <a:cs typeface="Arial" pitchFamily="34" charset="0"/>
                </a:endParaRPr>
              </a:p>
              <a:p>
                <a:pPr>
                  <a:lnSpc>
                    <a:spcPct val="150000"/>
                  </a:lnSpc>
                </a:pP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oMath>
                </a14:m>
                <a:r>
                  <a:rPr lang="en-US" sz="2400" dirty="0" smtClean="0"/>
                  <a:t>  otherwise	</a:t>
                </a:r>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5766704" y="3085860"/>
                <a:ext cx="6096000" cy="1142108"/>
              </a:xfrm>
              <a:prstGeom prst="rect">
                <a:avLst/>
              </a:prstGeom>
              <a:blipFill>
                <a:blip r:embed="rId10"/>
                <a:stretch>
                  <a:fillRect l="-300" b="-11170"/>
                </a:stretch>
              </a:blipFill>
            </p:spPr>
            <p:txBody>
              <a:bodyPr/>
              <a:lstStyle/>
              <a:p>
                <a:r>
                  <a:rPr lang="en-US">
                    <a:noFill/>
                  </a:rPr>
                  <a:t> </a:t>
                </a:r>
              </a:p>
            </p:txBody>
          </p:sp>
        </mc:Fallback>
      </mc:AlternateContent>
      <p:sp>
        <p:nvSpPr>
          <p:cNvPr id="28" name="Right Arrow 27"/>
          <p:cNvSpPr/>
          <p:nvPr/>
        </p:nvSpPr>
        <p:spPr>
          <a:xfrm>
            <a:off x="4355842" y="3493350"/>
            <a:ext cx="771525" cy="215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281157" y="4918302"/>
                <a:ext cx="6096000" cy="1287597"/>
              </a:xfrm>
              <a:prstGeom prst="rect">
                <a:avLst/>
              </a:prstGeom>
            </p:spPr>
            <p:txBody>
              <a:bodyPr>
                <a:spAutoFit/>
              </a:bodyPr>
              <a:lstStyle/>
              <a:p>
                <a:pPr>
                  <a:lnSpc>
                    <a:spcPct val="150000"/>
                  </a:lnSpc>
                </a:pPr>
                <a14:m>
                  <m:oMathPara xmlns:m="http://schemas.openxmlformats.org/officeDocument/2006/math">
                    <m:oMathParaPr>
                      <m:jc m:val="left"/>
                    </m:oMathParaPr>
                    <m:oMath xmlns:m="http://schemas.openxmlformats.org/officeDocument/2006/math">
                      <m:nary>
                        <m:naryPr>
                          <m:ctrlPr>
                            <a:rPr lang="en-US" sz="2400" i="1" smtClean="0">
                              <a:latin typeface="Cambria Math" panose="02040503050406030204" pitchFamily="18" charset="0"/>
                              <a:ea typeface="Cambria Math" panose="02040503050406030204" pitchFamily="18" charset="0"/>
                              <a:cs typeface="Arial" pitchFamily="34" charset="0"/>
                            </a:rPr>
                          </m:ctrlPr>
                        </m:naryPr>
                        <m:sub>
                          <m:r>
                            <m:rPr>
                              <m:brk m:alnAt="23"/>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m:t>
                          </m:r>
                        </m:sub>
                        <m:sup>
                          <m:r>
                            <m:rPr>
                              <m:brk m:alnAt="23"/>
                            </m:rPr>
                            <a:rPr lang="en-US" sz="2400" i="1">
                              <a:latin typeface="Cambria Math" panose="02040503050406030204" pitchFamily="18" charset="0"/>
                              <a:ea typeface="Cambria Math" panose="02040503050406030204" pitchFamily="18" charset="0"/>
                              <a:cs typeface="Arial" pitchFamily="34" charset="0"/>
                            </a:rPr>
                            <m:t>∞</m:t>
                          </m:r>
                        </m:sup>
                        <m:e>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𝛿</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e>
                          </m:d>
                          <m:r>
                            <a:rPr lang="en-US" sz="2400" i="1">
                              <a:latin typeface="Cambria Math" panose="02040503050406030204" pitchFamily="18" charset="0"/>
                              <a:ea typeface="Cambria Math" panose="02040503050406030204" pitchFamily="18" charset="0"/>
                              <a:cs typeface="Arial" pitchFamily="34" charset="0"/>
                            </a:rPr>
                            <m:t>𝑑𝑡</m:t>
                          </m:r>
                        </m:e>
                      </m:nary>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81157" y="4918302"/>
                <a:ext cx="6096000" cy="1287597"/>
              </a:xfrm>
              <a:prstGeom prst="rect">
                <a:avLst/>
              </a:prstGeom>
              <a:blipFill>
                <a:blip r:embed="rId11"/>
                <a:stretch>
                  <a:fillRect/>
                </a:stretch>
              </a:blipFill>
            </p:spPr>
            <p:txBody>
              <a:bodyPr/>
              <a:lstStyle/>
              <a:p>
                <a:r>
                  <a:rPr lang="en-US">
                    <a:noFill/>
                  </a:rPr>
                  <a:t> </a:t>
                </a:r>
              </a:p>
            </p:txBody>
          </p:sp>
        </mc:Fallback>
      </mc:AlternateContent>
      <p:sp>
        <p:nvSpPr>
          <p:cNvPr id="30" name="Rectangle 29"/>
          <p:cNvSpPr/>
          <p:nvPr/>
        </p:nvSpPr>
        <p:spPr>
          <a:xfrm>
            <a:off x="321014" y="4669451"/>
            <a:ext cx="6096000" cy="400110"/>
          </a:xfrm>
          <a:prstGeom prst="rect">
            <a:avLst/>
          </a:prstGeom>
        </p:spPr>
        <p:txBody>
          <a:bodyPr>
            <a:spAutoFit/>
          </a:bodyPr>
          <a:lstStyle/>
          <a:p>
            <a:r>
              <a:rPr lang="en-US" sz="2000" b="1" dirty="0" smtClean="0"/>
              <a:t>Properties</a:t>
            </a:r>
            <a:endParaRPr lang="en-US" sz="2000" b="1" dirty="0"/>
          </a:p>
        </p:txBody>
      </p:sp>
      <mc:AlternateContent xmlns:mc="http://schemas.openxmlformats.org/markup-compatibility/2006" xmlns:a14="http://schemas.microsoft.com/office/drawing/2010/main">
        <mc:Choice Requires="a14">
          <p:sp>
            <p:nvSpPr>
              <p:cNvPr id="31" name="Rectangle 30"/>
              <p:cNvSpPr/>
              <p:nvPr/>
            </p:nvSpPr>
            <p:spPr>
              <a:xfrm>
                <a:off x="5615157" y="4946008"/>
                <a:ext cx="6096000" cy="1287597"/>
              </a:xfrm>
              <a:prstGeom prst="rect">
                <a:avLst/>
              </a:prstGeom>
            </p:spPr>
            <p:txBody>
              <a:bodyPr>
                <a:spAutoFit/>
              </a:bodyPr>
              <a:lstStyle/>
              <a:p>
                <a:pPr>
                  <a:lnSpc>
                    <a:spcPct val="150000"/>
                  </a:lnSpc>
                </a:pPr>
                <a14:m>
                  <m:oMathPara xmlns:m="http://schemas.openxmlformats.org/officeDocument/2006/math">
                    <m:oMathParaPr>
                      <m:jc m:val="left"/>
                    </m:oMathParaPr>
                    <m:oMath xmlns:m="http://schemas.openxmlformats.org/officeDocument/2006/math">
                      <m:nary>
                        <m:naryPr>
                          <m:ctrlPr>
                            <a:rPr lang="en-US" sz="2400" i="1" smtClean="0">
                              <a:latin typeface="Cambria Math" panose="02040503050406030204" pitchFamily="18" charset="0"/>
                              <a:ea typeface="Cambria Math" panose="02040503050406030204" pitchFamily="18" charset="0"/>
                              <a:cs typeface="Arial" pitchFamily="34" charset="0"/>
                            </a:rPr>
                          </m:ctrlPr>
                        </m:naryPr>
                        <m:sub>
                          <m:r>
                            <m:rPr>
                              <m:brk m:alnAt="23"/>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m:t>
                          </m:r>
                        </m:sub>
                        <m:sup>
                          <m:r>
                            <m:rPr>
                              <m:brk m:alnAt="23"/>
                            </m:rPr>
                            <a:rPr lang="en-US" sz="2400" i="1">
                              <a:latin typeface="Cambria Math" panose="02040503050406030204" pitchFamily="18" charset="0"/>
                              <a:ea typeface="Cambria Math" panose="02040503050406030204" pitchFamily="18" charset="0"/>
                              <a:cs typeface="Arial" pitchFamily="34" charset="0"/>
                            </a:rPr>
                            <m:t>∞</m:t>
                          </m:r>
                        </m:sup>
                        <m:e>
                          <m:sSup>
                            <m:sSupPr>
                              <m:ctrlPr>
                                <a:rPr lang="en-US" sz="2400" b="0" i="1" smtClean="0">
                                  <a:latin typeface="Cambria Math" panose="02040503050406030204" pitchFamily="18" charset="0"/>
                                  <a:ea typeface="Cambria Math" panose="02040503050406030204" pitchFamily="18" charset="0"/>
                                  <a:cs typeface="Arial" pitchFamily="34" charset="0"/>
                                </a:rPr>
                              </m:ctrlPr>
                            </m:sSupPr>
                            <m:e>
                              <m:r>
                                <a:rPr lang="en-US" sz="2400" b="0" i="1" smtClean="0">
                                  <a:latin typeface="Cambria Math" panose="02040503050406030204" pitchFamily="18" charset="0"/>
                                  <a:ea typeface="Cambria Math" panose="02040503050406030204" pitchFamily="18" charset="0"/>
                                  <a:cs typeface="Arial" pitchFamily="34" charset="0"/>
                                </a:rPr>
                                <m:t>𝑒</m:t>
                              </m:r>
                            </m:e>
                            <m:sup>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𝑖</m:t>
                              </m:r>
                              <m:r>
                                <a:rPr lang="en-US" sz="2400" b="0" i="1" smtClean="0">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b="0" i="1" smtClean="0">
                                  <a:latin typeface="Cambria Math" panose="02040503050406030204" pitchFamily="18" charset="0"/>
                                  <a:ea typeface="Cambria Math" panose="02040503050406030204" pitchFamily="18" charset="0"/>
                                  <a:cs typeface="Arial" pitchFamily="34" charset="0"/>
                                </a:rPr>
                                <m:t>𝑎𝑡</m:t>
                              </m:r>
                            </m:sup>
                          </m:sSup>
                          <m:r>
                            <a:rPr lang="en-US" sz="2400" b="0" i="1" smtClean="0">
                              <a:latin typeface="Cambria Math" panose="02040503050406030204" pitchFamily="18" charset="0"/>
                              <a:ea typeface="Cambria Math" panose="02040503050406030204" pitchFamily="18" charset="0"/>
                              <a:cs typeface="Arial" pitchFamily="34" charset="0"/>
                            </a:rPr>
                            <m:t>𝑑𝑡</m:t>
                          </m:r>
                        </m:e>
                      </m:nary>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𝛿</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𝑎</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5615157" y="4946008"/>
                <a:ext cx="6096000" cy="1287597"/>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7138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13565</TotalTime>
  <Words>633</Words>
  <Application>Microsoft Office PowerPoint</Application>
  <PresentationFormat>Widescreen</PresentationFormat>
  <Paragraphs>164</Paragraphs>
  <Slides>25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Times-Roman</vt:lpstr>
      <vt:lpstr>Arial</vt:lpstr>
      <vt:lpstr>Calibri</vt:lpstr>
      <vt:lpstr>Cambria Math</vt:lpstr>
      <vt:lpstr>Georgia</vt:lpstr>
      <vt:lpstr>Impact</vt:lpstr>
      <vt:lpstr>Wingdings</vt:lpstr>
      <vt:lpstr>Uwaterloo_Theme</vt:lpstr>
      <vt:lpstr>Uwaterloo</vt:lpstr>
      <vt:lpstr>Signal Processing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430</cp:revision>
  <dcterms:created xsi:type="dcterms:W3CDTF">2018-10-10T19:11:49Z</dcterms:created>
  <dcterms:modified xsi:type="dcterms:W3CDTF">2019-12-30T16:28:36Z</dcterms:modified>
</cp:coreProperties>
</file>