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5"/>
  </p:notesMasterIdLst>
  <p:sldIdLst>
    <p:sldId id="256" r:id="rId3"/>
    <p:sldId id="357" r:id="rId4"/>
    <p:sldId id="356" r:id="rId5"/>
    <p:sldId id="322" r:id="rId6"/>
    <p:sldId id="323" r:id="rId7"/>
    <p:sldId id="359" r:id="rId8"/>
    <p:sldId id="348" r:id="rId9"/>
    <p:sldId id="360" r:id="rId10"/>
    <p:sldId id="358" r:id="rId11"/>
    <p:sldId id="328" r:id="rId12"/>
    <p:sldId id="349" r:id="rId13"/>
    <p:sldId id="325" r:id="rId14"/>
    <p:sldId id="329" r:id="rId15"/>
    <p:sldId id="361" r:id="rId16"/>
    <p:sldId id="331" r:id="rId17"/>
    <p:sldId id="332" r:id="rId18"/>
    <p:sldId id="350" r:id="rId19"/>
    <p:sldId id="334" r:id="rId20"/>
    <p:sldId id="342" r:id="rId21"/>
    <p:sldId id="301" r:id="rId22"/>
    <p:sldId id="336" r:id="rId23"/>
    <p:sldId id="362" r:id="rId24"/>
    <p:sldId id="337" r:id="rId25"/>
    <p:sldId id="338" r:id="rId26"/>
    <p:sldId id="355" r:id="rId27"/>
    <p:sldId id="330" r:id="rId28"/>
    <p:sldId id="363" r:id="rId29"/>
    <p:sldId id="315" r:id="rId30"/>
    <p:sldId id="364" r:id="rId31"/>
    <p:sldId id="339" r:id="rId32"/>
    <p:sldId id="341" r:id="rId33"/>
    <p:sldId id="35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FB3E6"/>
    <a:srgbClr val="800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6" autoAdjust="0"/>
    <p:restoredTop sz="75434" autoAdjust="0"/>
  </p:normalViewPr>
  <p:slideViewPr>
    <p:cSldViewPr snapToGrid="0">
      <p:cViewPr>
        <p:scale>
          <a:sx n="100" d="100"/>
          <a:sy n="100" d="100"/>
        </p:scale>
        <p:origin x="2826" y="528"/>
      </p:cViewPr>
      <p:guideLst>
        <p:guide orient="horz" pos="2352"/>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75988-E810-4ED2-807B-BBB9B433CF26}" type="datetimeFigureOut">
              <a:rPr lang="en-US" smtClean="0"/>
              <a:t>12/25/2019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ADC8-2C19-4BE8-86D5-BC195D32109F}" type="slidenum">
              <a:rPr lang="en-US" smtClean="0"/>
              <a:t>‹#›</a:t>
            </a:fld>
            <a:endParaRPr lang="en-US"/>
          </a:p>
        </p:txBody>
      </p:sp>
    </p:spTree>
    <p:extLst>
      <p:ext uri="{BB962C8B-B14F-4D97-AF65-F5344CB8AC3E}">
        <p14:creationId xmlns:p14="http://schemas.microsoft.com/office/powerpoint/2010/main" val="220437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Signal processing</a:t>
            </a:r>
          </a:p>
          <a:p>
            <a:pPr marL="228600" indent="-228600">
              <a:buAutoNum type="arabicPeriod"/>
            </a:pPr>
            <a:r>
              <a:rPr lang="en-US" dirty="0" smtClean="0"/>
              <a:t>Image</a:t>
            </a:r>
            <a:r>
              <a:rPr lang="en-US" baseline="0" dirty="0" smtClean="0"/>
              <a:t> processing</a:t>
            </a:r>
          </a:p>
          <a:p>
            <a:pPr marL="228600" indent="-228600">
              <a:buAutoNum type="arabicPeriod"/>
            </a:pPr>
            <a:r>
              <a:rPr lang="en-US" baseline="0" dirty="0" smtClean="0"/>
              <a:t>Machine learning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4</a:t>
            </a:fld>
            <a:endParaRPr lang="en-US"/>
          </a:p>
        </p:txBody>
      </p:sp>
    </p:spTree>
    <p:extLst>
      <p:ext uri="{BB962C8B-B14F-4D97-AF65-F5344CB8AC3E}">
        <p14:creationId xmlns:p14="http://schemas.microsoft.com/office/powerpoint/2010/main" val="275275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https://stackoverflow.com/questions/31131672/difference-between-mean-and-gaussian-filter-in-result</a:t>
            </a:r>
          </a:p>
          <a:p>
            <a:r>
              <a:rPr lang="en-US" dirty="0" smtClean="0"/>
              <a:t>https://community.plm.automation.siemens.com/t5/Testing-Knowledge-Base/Introduction-to-Filters-FIR-versus-IIR/ta-p/520959</a:t>
            </a:r>
          </a:p>
          <a:p>
            <a:r>
              <a:rPr lang="en-US" dirty="0" smtClean="0"/>
              <a:t>https://electronics.stackexchange.com/questions/109820/why-should-i-use-digital-filters-for-bandpassing-rather-than-simply-manipulate-s</a:t>
            </a:r>
          </a:p>
          <a:p>
            <a:r>
              <a:rPr lang="en-US" dirty="0" smtClean="0"/>
              <a:t>https://dsp.stackexchange.com/questions/6220/why-is-it-a-bad-idea-to-filter-by-zeroing-out-fft-bins</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13</a:t>
            </a:fld>
            <a:endParaRPr lang="en-US"/>
          </a:p>
        </p:txBody>
      </p:sp>
    </p:spTree>
    <p:extLst>
      <p:ext uri="{BB962C8B-B14F-4D97-AF65-F5344CB8AC3E}">
        <p14:creationId xmlns:p14="http://schemas.microsoft.com/office/powerpoint/2010/main" val="74546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https://en.wikipedia.org/wiki/Window_function</a:t>
            </a:r>
          </a:p>
          <a:p>
            <a:r>
              <a:rPr lang="en-US" dirty="0" smtClean="0"/>
              <a:t>https://www.bksv.com/media/doc/bo0436.pdf</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16</a:t>
            </a:fld>
            <a:endParaRPr lang="en-US"/>
          </a:p>
        </p:txBody>
      </p:sp>
    </p:spTree>
    <p:extLst>
      <p:ext uri="{BB962C8B-B14F-4D97-AF65-F5344CB8AC3E}">
        <p14:creationId xmlns:p14="http://schemas.microsoft.com/office/powerpoint/2010/main" val="253849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44ADC8-2C19-4BE8-86D5-BC195D32109F}" type="slidenum">
              <a:rPr lang="en-US" smtClean="0"/>
              <a:t>19</a:t>
            </a:fld>
            <a:endParaRPr lang="en-US"/>
          </a:p>
        </p:txBody>
      </p:sp>
    </p:spTree>
    <p:extLst>
      <p:ext uri="{BB962C8B-B14F-4D97-AF65-F5344CB8AC3E}">
        <p14:creationId xmlns:p14="http://schemas.microsoft.com/office/powerpoint/2010/main" val="73555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https://dsp.stackexchange.com/questions/45821/what-is-the-product-of-dirac-delta-function-and-t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20</a:t>
            </a:fld>
            <a:endParaRPr lang="en-US"/>
          </a:p>
        </p:txBody>
      </p:sp>
    </p:spTree>
    <p:extLst>
      <p:ext uri="{BB962C8B-B14F-4D97-AF65-F5344CB8AC3E}">
        <p14:creationId xmlns:p14="http://schemas.microsoft.com/office/powerpoint/2010/main" val="10564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https://dsp.stackexchange.com/questions/10293/zero-padding-in-fft </a:t>
            </a:r>
          </a:p>
          <a:p>
            <a:r>
              <a:rPr lang="en-US" dirty="0" smtClean="0"/>
              <a:t>https://www.mathworks.com/matlabcentral/answers/364256-in-the-fft-example-on-matlab-help-why-do-we-multiply-by-2</a:t>
            </a:r>
          </a:p>
          <a:p>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26</a:t>
            </a:fld>
            <a:endParaRPr lang="en-US"/>
          </a:p>
        </p:txBody>
      </p:sp>
    </p:spTree>
    <p:extLst>
      <p:ext uri="{BB962C8B-B14F-4D97-AF65-F5344CB8AC3E}">
        <p14:creationId xmlns:p14="http://schemas.microsoft.com/office/powerpoint/2010/main" val="1086121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 frequency interval</a:t>
            </a:r>
            <a:r>
              <a:rPr lang="en-US" baseline="0" dirty="0" smtClean="0"/>
              <a:t> is still k/</a:t>
            </a:r>
            <a:r>
              <a:rPr lang="en-US" baseline="0" dirty="0" err="1" smtClean="0"/>
              <a:t>Ndel</a:t>
            </a:r>
            <a:r>
              <a:rPr lang="en-US" baseline="0" dirty="0" smtClean="0"/>
              <a:t> but add more points on the frequency graph.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31</a:t>
            </a:fld>
            <a:endParaRPr lang="en-US"/>
          </a:p>
        </p:txBody>
      </p:sp>
    </p:spTree>
    <p:extLst>
      <p:ext uri="{BB962C8B-B14F-4D97-AF65-F5344CB8AC3E}">
        <p14:creationId xmlns:p14="http://schemas.microsoft.com/office/powerpoint/2010/main" val="3749146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8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12/25/2019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CFB3E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7AF136-2503-4070-8FCE-EC8E7FCDC687}"/>
              </a:ext>
            </a:extLst>
          </p:cNvPr>
          <p:cNvSpPr/>
          <p:nvPr userDrawn="1"/>
        </p:nvSpPr>
        <p:spPr>
          <a:xfrm>
            <a:off x="0" y="0"/>
            <a:ext cx="12192000" cy="6858000"/>
          </a:xfrm>
          <a:prstGeom prst="rect">
            <a:avLst/>
          </a:prstGeom>
          <a:solidFill>
            <a:srgbClr val="CF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lide Number Placeholder 13"/>
          <p:cNvSpPr txBox="1">
            <a:spLocks/>
          </p:cNvSpPr>
          <p:nvPr userDrawn="1"/>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88298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 id="2147483666" r:id="rId4"/>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psa.swarthmore.edu/Convolution/CI.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57.png"/><Relationship Id="rId7" Type="http://schemas.openxmlformats.org/officeDocument/2006/relationships/image" Target="../media/image223.png"/><Relationship Id="rId2" Type="http://schemas.openxmlformats.org/officeDocument/2006/relationships/image" Target="../media/image1560.png"/><Relationship Id="rId1" Type="http://schemas.openxmlformats.org/officeDocument/2006/relationships/slideLayout" Target="../slideLayouts/slideLayout2.xml"/><Relationship Id="rId6" Type="http://schemas.openxmlformats.org/officeDocument/2006/relationships/image" Target="../media/image1600.png"/><Relationship Id="rId5" Type="http://schemas.openxmlformats.org/officeDocument/2006/relationships/image" Target="../media/image1590.png"/></Relationships>
</file>

<file path=ppt/slides/_rels/slide13.xml.rels><?xml version="1.0" encoding="UTF-8" standalone="yes"?>
<Relationships xmlns="http://schemas.openxmlformats.org/package/2006/relationships"><Relationship Id="rId8" Type="http://schemas.openxmlformats.org/officeDocument/2006/relationships/image" Target="../media/image166.png"/><Relationship Id="rId13"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165.png"/><Relationship Id="rId12"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4.png"/><Relationship Id="rId11" Type="http://schemas.openxmlformats.org/officeDocument/2006/relationships/image" Target="../media/image30.png"/><Relationship Id="rId5" Type="http://schemas.openxmlformats.org/officeDocument/2006/relationships/image" Target="../media/image1630.png"/><Relationship Id="rId10" Type="http://schemas.openxmlformats.org/officeDocument/2006/relationships/image" Target="../media/image29.png"/><Relationship Id="rId9" Type="http://schemas.openxmlformats.org/officeDocument/2006/relationships/image" Target="../media/image167.png"/><Relationship Id="rId14" Type="http://schemas.openxmlformats.org/officeDocument/2006/relationships/image" Target="../media/image35.png"/></Relationships>
</file>

<file path=ppt/slides/_rels/slide14.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37.png"/><Relationship Id="rId21" Type="http://schemas.openxmlformats.org/officeDocument/2006/relationships/image" Target="../media/image43.png"/><Relationship Id="rId12" Type="http://schemas.openxmlformats.org/officeDocument/2006/relationships/image" Target="../media/image170.png"/><Relationship Id="rId17" Type="http://schemas.openxmlformats.org/officeDocument/2006/relationships/image" Target="../media/image175.png"/><Relationship Id="rId25" Type="http://schemas.openxmlformats.org/officeDocument/2006/relationships/image" Target="../media/image47.png"/><Relationship Id="rId2" Type="http://schemas.openxmlformats.org/officeDocument/2006/relationships/image" Target="../media/image36.png"/><Relationship Id="rId16" Type="http://schemas.openxmlformats.org/officeDocument/2006/relationships/image" Target="../media/image174.png"/><Relationship Id="rId20" Type="http://schemas.openxmlformats.org/officeDocument/2006/relationships/image" Target="../media/image42.png"/><Relationship Id="rId29" Type="http://schemas.openxmlformats.org/officeDocument/2006/relationships/image" Target="../media/image51.png"/><Relationship Id="rId1" Type="http://schemas.openxmlformats.org/officeDocument/2006/relationships/slideLayout" Target="../slideLayouts/slideLayout2.xml"/><Relationship Id="rId24" Type="http://schemas.openxmlformats.org/officeDocument/2006/relationships/image" Target="../media/image46.png"/><Relationship Id="rId15" Type="http://schemas.openxmlformats.org/officeDocument/2006/relationships/image" Target="../media/image173.png"/><Relationship Id="rId23" Type="http://schemas.openxmlformats.org/officeDocument/2006/relationships/image" Target="../media/image45.png"/><Relationship Id="rId28" Type="http://schemas.openxmlformats.org/officeDocument/2006/relationships/image" Target="../media/image50.png"/><Relationship Id="rId19" Type="http://schemas.openxmlformats.org/officeDocument/2006/relationships/image" Target="../media/image41.png"/><Relationship Id="rId14" Type="http://schemas.openxmlformats.org/officeDocument/2006/relationships/image" Target="../media/image39.png"/><Relationship Id="rId22" Type="http://schemas.openxmlformats.org/officeDocument/2006/relationships/image" Target="../media/image44.png"/><Relationship Id="rId27" Type="http://schemas.openxmlformats.org/officeDocument/2006/relationships/image" Target="../media/image49.png"/></Relationships>
</file>

<file path=ppt/slides/_rels/slide15.xml.rels><?xml version="1.0" encoding="UTF-8" standalone="yes"?>
<Relationships xmlns="http://schemas.openxmlformats.org/package/2006/relationships"><Relationship Id="rId21" Type="http://schemas.openxmlformats.org/officeDocument/2006/relationships/image" Target="../media/image270.png"/><Relationship Id="rId47" Type="http://schemas.openxmlformats.org/officeDocument/2006/relationships/image" Target="../media/image296.png"/><Relationship Id="rId42" Type="http://schemas.openxmlformats.org/officeDocument/2006/relationships/image" Target="../media/image291.png"/><Relationship Id="rId17" Type="http://schemas.openxmlformats.org/officeDocument/2006/relationships/image" Target="../media/image266.png"/><Relationship Id="rId38" Type="http://schemas.openxmlformats.org/officeDocument/2006/relationships/image" Target="../media/image287.png"/><Relationship Id="rId46" Type="http://schemas.openxmlformats.org/officeDocument/2006/relationships/image" Target="../media/image295.png"/><Relationship Id="rId29" Type="http://schemas.openxmlformats.org/officeDocument/2006/relationships/image" Target="../media/image278.png"/><Relationship Id="rId1" Type="http://schemas.openxmlformats.org/officeDocument/2006/relationships/slideLayout" Target="../slideLayouts/slideLayout2.xml"/><Relationship Id="rId32" Type="http://schemas.openxmlformats.org/officeDocument/2006/relationships/image" Target="../media/image281.png"/><Relationship Id="rId45" Type="http://schemas.openxmlformats.org/officeDocument/2006/relationships/image" Target="../media/image294.png"/><Relationship Id="rId28" Type="http://schemas.openxmlformats.org/officeDocument/2006/relationships/image" Target="../media/image277.png"/><Relationship Id="rId36" Type="http://schemas.openxmlformats.org/officeDocument/2006/relationships/image" Target="../media/image285.png"/><Relationship Id="rId44" Type="http://schemas.openxmlformats.org/officeDocument/2006/relationships/image" Target="../media/image293.png"/><Relationship Id="rId30" Type="http://schemas.openxmlformats.org/officeDocument/2006/relationships/image" Target="../media/image279.png"/><Relationship Id="rId43" Type="http://schemas.openxmlformats.org/officeDocument/2006/relationships/image" Target="../media/image292.png"/><Relationship Id="rId48"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en.wikipedia.org/wiki/Fourier_transform"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99.png"/><Relationship Id="rId13" Type="http://schemas.openxmlformats.org/officeDocument/2006/relationships/image" Target="../media/image65.png"/><Relationship Id="rId18" Type="http://schemas.openxmlformats.org/officeDocument/2006/relationships/image" Target="../media/image66.png"/><Relationship Id="rId3" Type="http://schemas.openxmlformats.org/officeDocument/2006/relationships/image" Target="../media/image194.png"/><Relationship Id="rId7" Type="http://schemas.openxmlformats.org/officeDocument/2006/relationships/image" Target="../media/image198.png"/><Relationship Id="rId12" Type="http://schemas.openxmlformats.org/officeDocument/2006/relationships/image" Target="../media/image203.png"/><Relationship Id="rId17" Type="http://schemas.openxmlformats.org/officeDocument/2006/relationships/image" Target="../media/image208.png"/><Relationship Id="rId2" Type="http://schemas.openxmlformats.org/officeDocument/2006/relationships/notesSlide" Target="../notesSlides/notesSlide5.xml"/><Relationship Id="rId16" Type="http://schemas.openxmlformats.org/officeDocument/2006/relationships/image" Target="../media/image207.png"/><Relationship Id="rId1" Type="http://schemas.openxmlformats.org/officeDocument/2006/relationships/slideLayout" Target="../slideLayouts/slideLayout2.xml"/><Relationship Id="rId6" Type="http://schemas.openxmlformats.org/officeDocument/2006/relationships/image" Target="../media/image197.png"/><Relationship Id="rId11" Type="http://schemas.openxmlformats.org/officeDocument/2006/relationships/image" Target="../media/image202.png"/><Relationship Id="rId5" Type="http://schemas.openxmlformats.org/officeDocument/2006/relationships/image" Target="../media/image196.png"/><Relationship Id="rId15" Type="http://schemas.openxmlformats.org/officeDocument/2006/relationships/image" Target="../media/image206.png"/><Relationship Id="rId10" Type="http://schemas.openxmlformats.org/officeDocument/2006/relationships/image" Target="../media/image201.png"/><Relationship Id="rId4" Type="http://schemas.openxmlformats.org/officeDocument/2006/relationships/image" Target="../media/image188.png"/><Relationship Id="rId9" Type="http://schemas.openxmlformats.org/officeDocument/2006/relationships/image" Target="../media/image200.png"/><Relationship Id="rId14" Type="http://schemas.openxmlformats.org/officeDocument/2006/relationships/image" Target="../media/image205.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216.png"/></Relationships>
</file>

<file path=ppt/slides/_rels/slide24.xml.rels><?xml version="1.0" encoding="UTF-8" standalone="yes"?>
<Relationships xmlns="http://schemas.openxmlformats.org/package/2006/relationships"><Relationship Id="rId8" Type="http://schemas.openxmlformats.org/officeDocument/2006/relationships/image" Target="../media/image76.png"/><Relationship Id="rId7" Type="http://schemas.openxmlformats.org/officeDocument/2006/relationships/image" Target="../media/image245.png"/><Relationship Id="rId1" Type="http://schemas.openxmlformats.org/officeDocument/2006/relationships/slideLayout" Target="../slideLayouts/slideLayout2.xml"/><Relationship Id="rId11" Type="http://schemas.openxmlformats.org/officeDocument/2006/relationships/image" Target="../media/image191.png"/><Relationship Id="rId5" Type="http://schemas.openxmlformats.org/officeDocument/2006/relationships/image" Target="../media/image1630.png"/><Relationship Id="rId10" Type="http://schemas.openxmlformats.org/officeDocument/2006/relationships/image" Target="../media/image189.png"/><Relationship Id="rId4" Type="http://schemas.openxmlformats.org/officeDocument/2006/relationships/image" Target="../media/image225.png"/><Relationship Id="rId9" Type="http://schemas.openxmlformats.org/officeDocument/2006/relationships/image" Target="../media/image187.png"/></Relationships>
</file>

<file path=ppt/slides/_rels/slide25.xml.rels><?xml version="1.0" encoding="UTF-8" standalone="yes"?>
<Relationships xmlns="http://schemas.openxmlformats.org/package/2006/relationships"><Relationship Id="rId8" Type="http://schemas.openxmlformats.org/officeDocument/2006/relationships/image" Target="../media/image215.png"/><Relationship Id="rId13" Type="http://schemas.openxmlformats.org/officeDocument/2006/relationships/image" Target="../media/image226.png"/><Relationship Id="rId18" Type="http://schemas.openxmlformats.org/officeDocument/2006/relationships/image" Target="../media/image232.png"/><Relationship Id="rId3" Type="http://schemas.openxmlformats.org/officeDocument/2006/relationships/image" Target="../media/image210.png"/><Relationship Id="rId7" Type="http://schemas.openxmlformats.org/officeDocument/2006/relationships/image" Target="../media/image214.png"/><Relationship Id="rId12" Type="http://schemas.openxmlformats.org/officeDocument/2006/relationships/image" Target="../media/image224.png"/><Relationship Id="rId17" Type="http://schemas.openxmlformats.org/officeDocument/2006/relationships/image" Target="../media/image231.png"/><Relationship Id="rId2" Type="http://schemas.openxmlformats.org/officeDocument/2006/relationships/image" Target="../media/image195.png"/><Relationship Id="rId16" Type="http://schemas.openxmlformats.org/officeDocument/2006/relationships/image" Target="../media/image229.png"/><Relationship Id="rId1" Type="http://schemas.openxmlformats.org/officeDocument/2006/relationships/slideLayout" Target="../slideLayouts/slideLayout2.xml"/><Relationship Id="rId6" Type="http://schemas.openxmlformats.org/officeDocument/2006/relationships/image" Target="../media/image213.png"/><Relationship Id="rId11" Type="http://schemas.openxmlformats.org/officeDocument/2006/relationships/image" Target="../media/image222.png"/><Relationship Id="rId5" Type="http://schemas.openxmlformats.org/officeDocument/2006/relationships/image" Target="../media/image76.png"/><Relationship Id="rId15" Type="http://schemas.openxmlformats.org/officeDocument/2006/relationships/image" Target="../media/image228.png"/><Relationship Id="rId10" Type="http://schemas.openxmlformats.org/officeDocument/2006/relationships/image" Target="../media/image218.png"/><Relationship Id="rId4" Type="http://schemas.openxmlformats.org/officeDocument/2006/relationships/image" Target="../media/image212.png"/><Relationship Id="rId9" Type="http://schemas.openxmlformats.org/officeDocument/2006/relationships/image" Target="../media/image217.png"/><Relationship Id="rId14" Type="http://schemas.openxmlformats.org/officeDocument/2006/relationships/image" Target="../media/image227.png"/></Relationships>
</file>

<file path=ppt/slides/_rels/slide26.xml.rels><?xml version="1.0" encoding="UTF-8" standalone="yes"?>
<Relationships xmlns="http://schemas.openxmlformats.org/package/2006/relationships"><Relationship Id="rId3" Type="http://schemas.openxmlformats.org/officeDocument/2006/relationships/image" Target="../media/image248.png"/><Relationship Id="rId7" Type="http://schemas.openxmlformats.org/officeDocument/2006/relationships/image" Target="../media/image252.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2100.png"/><Relationship Id="rId5" Type="http://schemas.openxmlformats.org/officeDocument/2006/relationships/image" Target="../media/image250.png"/><Relationship Id="rId10" Type="http://schemas.openxmlformats.org/officeDocument/2006/relationships/image" Target="../media/image255.png"/><Relationship Id="rId4" Type="http://schemas.openxmlformats.org/officeDocument/2006/relationships/image" Target="../media/image249.png"/><Relationship Id="rId9" Type="http://schemas.openxmlformats.org/officeDocument/2006/relationships/image" Target="../media/image254.png"/></Relationships>
</file>

<file path=ppt/slides/_rels/slide2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4.png"/><Relationship Id="rId7" Type="http://schemas.openxmlformats.org/officeDocument/2006/relationships/image" Target="../media/image148.png"/><Relationship Id="rId2"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30.xml.rels><?xml version="1.0" encoding="UTF-8" standalone="yes"?>
<Relationships xmlns="http://schemas.openxmlformats.org/package/2006/relationships"><Relationship Id="rId7" Type="http://schemas.openxmlformats.org/officeDocument/2006/relationships/image" Target="../media/image263.png"/><Relationship Id="rId1" Type="http://schemas.openxmlformats.org/officeDocument/2006/relationships/slideLayout" Target="../slideLayouts/slideLayout2.xml"/><Relationship Id="rId6" Type="http://schemas.openxmlformats.org/officeDocument/2006/relationships/image" Target="../media/image262.png"/><Relationship Id="rId5" Type="http://schemas.openxmlformats.org/officeDocument/2006/relationships/image" Target="../media/image261.png"/></Relationships>
</file>

<file path=ppt/slides/_rels/slide31.xml.rels><?xml version="1.0" encoding="UTF-8" standalone="yes"?>
<Relationships xmlns="http://schemas.openxmlformats.org/package/2006/relationships"><Relationship Id="rId3" Type="http://schemas.openxmlformats.org/officeDocument/2006/relationships/image" Target="../media/image26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5.png"/></Relationships>
</file>

<file path=ppt/slides/_rels/slide32.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5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5.e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414540"/>
          </a:xfrm>
        </p:spPr>
        <p:txBody>
          <a:bodyPr/>
          <a:lstStyle/>
          <a:p>
            <a:r>
              <a:rPr lang="en-US" dirty="0" smtClean="0"/>
              <a:t>Signal Processing III</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7"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CIVE 497 – CIVE 700: Smart Structure Technology</a:t>
            </a:r>
          </a:p>
        </p:txBody>
      </p:sp>
      <p:sp>
        <p:nvSpPr>
          <p:cNvPr id="8"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2019-12-26</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Convolution (Visualization)</a:t>
            </a:r>
            <a:endParaRPr lang="en-US" dirty="0"/>
          </a:p>
        </p:txBody>
      </p:sp>
      <p:sp>
        <p:nvSpPr>
          <p:cNvPr id="4" name="Rectangle 3"/>
          <p:cNvSpPr/>
          <p:nvPr/>
        </p:nvSpPr>
        <p:spPr>
          <a:xfrm>
            <a:off x="241300" y="6298964"/>
            <a:ext cx="4847289" cy="369332"/>
          </a:xfrm>
          <a:prstGeom prst="rect">
            <a:avLst/>
          </a:prstGeom>
        </p:spPr>
        <p:txBody>
          <a:bodyPr wrap="none">
            <a:spAutoFit/>
          </a:bodyPr>
          <a:lstStyle/>
          <a:p>
            <a:r>
              <a:rPr lang="en-US" dirty="0">
                <a:hlinkClick r:id="rId2"/>
              </a:rPr>
              <a:t>http://</a:t>
            </a:r>
            <a:r>
              <a:rPr lang="en-US" dirty="0" smtClean="0">
                <a:hlinkClick r:id="rId2"/>
              </a:rPr>
              <a:t>lpsa.swarthmore.edu/Convolution/CI.html</a:t>
            </a:r>
            <a:r>
              <a:rPr lang="en-US" dirty="0" smtClean="0"/>
              <a:t> </a:t>
            </a:r>
            <a:endParaRPr lang="en-US" dirty="0"/>
          </a:p>
        </p:txBody>
      </p:sp>
      <p:pic>
        <p:nvPicPr>
          <p:cNvPr id="5" name="Picture 4"/>
          <p:cNvPicPr>
            <a:picLocks noChangeAspect="1"/>
          </p:cNvPicPr>
          <p:nvPr/>
        </p:nvPicPr>
        <p:blipFill>
          <a:blip r:embed="rId3"/>
          <a:stretch>
            <a:fillRect/>
          </a:stretch>
        </p:blipFill>
        <p:spPr>
          <a:xfrm>
            <a:off x="555837" y="1074798"/>
            <a:ext cx="11080325" cy="5224166"/>
          </a:xfrm>
          <a:prstGeom prst="rect">
            <a:avLst/>
          </a:prstGeom>
        </p:spPr>
      </p:pic>
    </p:spTree>
    <p:extLst>
      <p:ext uri="{BB962C8B-B14F-4D97-AF65-F5344CB8AC3E}">
        <p14:creationId xmlns:p14="http://schemas.microsoft.com/office/powerpoint/2010/main" val="1393096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smtClean="0"/>
              <a:t>Convolution </a:t>
            </a:r>
            <a:r>
              <a:rPr lang="en-US" dirty="0"/>
              <a:t>2 (Damped Symmetrically Oscillating </a:t>
            </a:r>
            <a:r>
              <a:rPr lang="en-US" dirty="0" smtClean="0"/>
              <a:t>Function)</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6365814" y="1183341"/>
                <a:ext cx="6096000" cy="549959"/>
              </a:xfrm>
              <a:prstGeom prst="rect">
                <a:avLst/>
              </a:prstGeom>
            </p:spPr>
            <p:txBody>
              <a:bodyPr>
                <a:spAutoFit/>
              </a:bodyPr>
              <a:lstStyle/>
              <a:p>
                <a:pP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𝑥</m:t>
                        </m:r>
                      </m:e>
                      <m:sub>
                        <m:r>
                          <a:rPr lang="en-US" sz="2800" b="0" i="1" smtClean="0">
                            <a:latin typeface="Cambria Math" panose="02040503050406030204" pitchFamily="18" charset="0"/>
                            <a:ea typeface="Cambria Math" panose="02040503050406030204" pitchFamily="18" charset="0"/>
                            <a:cs typeface="Arial" pitchFamily="34" charset="0"/>
                          </a:rPr>
                          <m:t>1</m:t>
                        </m:r>
                      </m:sub>
                    </m:sSub>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b="0" i="1" smtClean="0">
                            <a:latin typeface="Cambria Math" panose="02040503050406030204" pitchFamily="18" charset="0"/>
                            <a:ea typeface="Cambria Math" panose="02040503050406030204" pitchFamily="18" charset="0"/>
                            <a:cs typeface="Arial" pitchFamily="34" charset="0"/>
                          </a:rPr>
                          <m:t>𝑒</m:t>
                        </m:r>
                      </m:e>
                      <m:sup>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𝑎</m:t>
                        </m:r>
                        <m:d>
                          <m:dPr>
                            <m:begChr m:val="|"/>
                            <m:endChr m:val="|"/>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sup>
                    </m:sSup>
                  </m:oMath>
                </a14:m>
                <a:r>
                  <a:rPr lang="en-US" sz="2800" dirty="0" smtClean="0">
                    <a:ea typeface="Cambria Math" panose="02040503050406030204" pitchFamily="18" charset="0"/>
                    <a:cs typeface="Arial" pitchFamily="34"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i="1">
                            <a:latin typeface="Cambria Math" panose="02040503050406030204" pitchFamily="18" charset="0"/>
                            <a:ea typeface="Cambria Math" panose="02040503050406030204" pitchFamily="18" charset="0"/>
                            <a:cs typeface="Arial" pitchFamily="34" charset="0"/>
                          </a:rPr>
                          <m:t>𝑥</m:t>
                        </m:r>
                      </m:e>
                      <m:sub>
                        <m:r>
                          <a:rPr lang="en-US" sz="2800" b="0" i="1" smtClean="0">
                            <a:latin typeface="Cambria Math" panose="02040503050406030204" pitchFamily="18" charset="0"/>
                            <a:ea typeface="Cambria Math" panose="02040503050406030204" pitchFamily="18" charset="0"/>
                            <a:cs typeface="Arial" pitchFamily="34" charset="0"/>
                          </a:rPr>
                          <m:t>2</m:t>
                        </m:r>
                      </m:sub>
                    </m:sSub>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𝑐𝑜𝑠</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sSub>
                      <m:sSubPr>
                        <m:ctrlPr>
                          <a:rPr lang="en-US" sz="2800" i="1">
                            <a:latin typeface="Cambria Math" panose="02040503050406030204" pitchFamily="18" charset="0"/>
                            <a:ea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𝑓</m:t>
                        </m:r>
                      </m:e>
                      <m:sub>
                        <m:r>
                          <a:rPr lang="en-US" sz="2800" i="1">
                            <a:latin typeface="Cambria Math" panose="02040503050406030204" pitchFamily="18" charset="0"/>
                            <a:cs typeface="Arial" pitchFamily="34" charset="0"/>
                          </a:rPr>
                          <m:t>0</m:t>
                        </m:r>
                      </m:sub>
                    </m:sSub>
                    <m:r>
                      <a:rPr lang="en-US" sz="2800" i="1">
                        <a:latin typeface="Cambria Math" panose="02040503050406030204" pitchFamily="18" charset="0"/>
                        <a:cs typeface="Arial" pitchFamily="34" charset="0"/>
                      </a:rPr>
                      <m:t>𝑡</m:t>
                    </m:r>
                  </m:oMath>
                </a14:m>
                <a:r>
                  <a:rPr lang="en-US" sz="2800" dirty="0" smtClean="0">
                    <a:ea typeface="Cambria Math" panose="02040503050406030204" pitchFamily="18" charset="0"/>
                    <a:cs typeface="Arial" pitchFamily="34" charset="0"/>
                  </a:rPr>
                  <a:t> </a:t>
                </a:r>
                <a:endParaRPr lang="en-US" sz="2800" dirty="0">
                  <a:ea typeface="Cambria Math" panose="02040503050406030204" pitchFamily="18" charset="0"/>
                  <a:cs typeface="Arial" pitchFamily="34" charset="0"/>
                </a:endParaRPr>
              </a:p>
            </p:txBody>
          </p:sp>
        </mc:Choice>
        <mc:Fallback>
          <p:sp>
            <p:nvSpPr>
              <p:cNvPr id="3" name="Rectangle 2"/>
              <p:cNvSpPr>
                <a:spLocks noRot="1" noChangeAspect="1" noMove="1" noResize="1" noEditPoints="1" noAdjustHandles="1" noChangeArrowheads="1" noChangeShapeType="1" noTextEdit="1"/>
              </p:cNvSpPr>
              <p:nvPr/>
            </p:nvSpPr>
            <p:spPr>
              <a:xfrm>
                <a:off x="6365814" y="1183341"/>
                <a:ext cx="6096000" cy="549959"/>
              </a:xfrm>
              <a:prstGeom prst="rect">
                <a:avLst/>
              </a:prstGeom>
              <a:blipFill>
                <a:blip r:embed="rId2"/>
                <a:stretch>
                  <a:fillRect t="-5556" b="-31111"/>
                </a:stretch>
              </a:blipFill>
            </p:spPr>
            <p:txBody>
              <a:bodyPr/>
              <a:lstStyle/>
              <a:p>
                <a:r>
                  <a:rPr lang="en-US">
                    <a:noFill/>
                  </a:rPr>
                  <a:t> </a:t>
                </a:r>
              </a:p>
            </p:txBody>
          </p:sp>
        </mc:Fallback>
      </mc:AlternateContent>
      <p:cxnSp>
        <p:nvCxnSpPr>
          <p:cNvPr id="6" name="Straight Connector 5"/>
          <p:cNvCxnSpPr/>
          <p:nvPr/>
        </p:nvCxnSpPr>
        <p:spPr>
          <a:xfrm flipV="1">
            <a:off x="8946877" y="2890922"/>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Rectangle 6"/>
              <p:cNvSpPr/>
              <p:nvPr/>
            </p:nvSpPr>
            <p:spPr>
              <a:xfrm>
                <a:off x="10587579" y="4450718"/>
                <a:ext cx="3909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𝑓</m:t>
                      </m:r>
                    </m:oMath>
                  </m:oMathPara>
                </a14:m>
                <a:endParaRPr lang="en-US" sz="2000" dirty="0"/>
              </a:p>
            </p:txBody>
          </p:sp>
        </mc:Choice>
        <mc:Fallback>
          <p:sp>
            <p:nvSpPr>
              <p:cNvPr id="7" name="Rectangle 6"/>
              <p:cNvSpPr>
                <a:spLocks noRot="1" noChangeAspect="1" noMove="1" noResize="1" noEditPoints="1" noAdjustHandles="1" noChangeArrowheads="1" noChangeShapeType="1" noTextEdit="1"/>
              </p:cNvSpPr>
              <p:nvPr/>
            </p:nvSpPr>
            <p:spPr>
              <a:xfrm>
                <a:off x="10587579" y="4450718"/>
                <a:ext cx="390941" cy="400110"/>
              </a:xfrm>
              <a:prstGeom prst="rect">
                <a:avLst/>
              </a:prstGeom>
              <a:blipFill>
                <a:blip r:embed="rId3"/>
                <a:stretch>
                  <a:fillRect b="-13636"/>
                </a:stretch>
              </a:blipFill>
            </p:spPr>
            <p:txBody>
              <a:bodyPr/>
              <a:lstStyle/>
              <a:p>
                <a:r>
                  <a:rPr lang="en-US">
                    <a:noFill/>
                  </a:rPr>
                  <a:t> </a:t>
                </a:r>
              </a:p>
            </p:txBody>
          </p:sp>
        </mc:Fallback>
      </mc:AlternateContent>
      <p:cxnSp>
        <p:nvCxnSpPr>
          <p:cNvPr id="8" name="Straight Connector 7"/>
          <p:cNvCxnSpPr/>
          <p:nvPr/>
        </p:nvCxnSpPr>
        <p:spPr>
          <a:xfrm>
            <a:off x="7131352" y="4374188"/>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Rectangle 8"/>
              <p:cNvSpPr/>
              <p:nvPr/>
            </p:nvSpPr>
            <p:spPr>
              <a:xfrm>
                <a:off x="7758736" y="2779963"/>
                <a:ext cx="115217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cs typeface="Arial" pitchFamily="34" charset="0"/>
                            </a:rPr>
                          </m:ctrlPr>
                        </m:dPr>
                        <m:e>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i="1">
                                  <a:latin typeface="Cambria Math" panose="02040503050406030204" pitchFamily="18" charset="0"/>
                                  <a:ea typeface="Cambria Math" panose="02040503050406030204" pitchFamily="18" charset="0"/>
                                  <a:cs typeface="Arial" pitchFamily="34" charset="0"/>
                                </a:rPr>
                                <m:t>𝑋</m:t>
                              </m:r>
                            </m:e>
                            <m:sub>
                              <m:r>
                                <a:rPr lang="en-US" sz="2000" b="0" i="1" smtClean="0">
                                  <a:latin typeface="Cambria Math" panose="02040503050406030204" pitchFamily="18" charset="0"/>
                                  <a:ea typeface="Cambria Math" panose="02040503050406030204" pitchFamily="18" charset="0"/>
                                  <a:cs typeface="Arial" pitchFamily="34" charset="0"/>
                                </a:rPr>
                                <m:t>2</m:t>
                              </m:r>
                            </m:sub>
                          </m:sSub>
                          <m:r>
                            <a:rPr lang="en-US" sz="2000" b="0" i="1" smtClean="0">
                              <a:latin typeface="Cambria Math" panose="02040503050406030204" pitchFamily="18" charset="0"/>
                              <a:ea typeface="Cambria Math" panose="02040503050406030204" pitchFamily="18" charset="0"/>
                              <a:cs typeface="Arial" pitchFamily="34" charset="0"/>
                            </a:rPr>
                            <m:t> </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r>
                            <m:rPr>
                              <m:nor/>
                            </m:rPr>
                            <a:rPr lang="en-US" sz="2000" dirty="0"/>
                            <m:t> </m:t>
                          </m:r>
                        </m:e>
                      </m:d>
                    </m:oMath>
                  </m:oMathPara>
                </a14:m>
                <a:endParaRPr lang="en-US" sz="2000" dirty="0"/>
              </a:p>
            </p:txBody>
          </p:sp>
        </mc:Choice>
        <mc:Fallback>
          <p:sp>
            <p:nvSpPr>
              <p:cNvPr id="9" name="Rectangle 8"/>
              <p:cNvSpPr>
                <a:spLocks noRot="1" noChangeAspect="1" noMove="1" noResize="1" noEditPoints="1" noAdjustHandles="1" noChangeArrowheads="1" noChangeShapeType="1" noTextEdit="1"/>
              </p:cNvSpPr>
              <p:nvPr/>
            </p:nvSpPr>
            <p:spPr>
              <a:xfrm>
                <a:off x="7758736" y="2779963"/>
                <a:ext cx="1152175" cy="400110"/>
              </a:xfrm>
              <a:prstGeom prst="rect">
                <a:avLst/>
              </a:prstGeom>
              <a:blipFill>
                <a:blip r:embed="rId4"/>
                <a:stretch>
                  <a:fillRect b="-15152"/>
                </a:stretch>
              </a:blipFill>
            </p:spPr>
            <p:txBody>
              <a:bodyPr/>
              <a:lstStyle/>
              <a:p>
                <a:r>
                  <a:rPr lang="en-US">
                    <a:noFill/>
                  </a:rPr>
                  <a:t> </a:t>
                </a:r>
              </a:p>
            </p:txBody>
          </p:sp>
        </mc:Fallback>
      </mc:AlternateContent>
      <p:cxnSp>
        <p:nvCxnSpPr>
          <p:cNvPr id="10" name="Straight Arrow Connector 9"/>
          <p:cNvCxnSpPr/>
          <p:nvPr/>
        </p:nvCxnSpPr>
        <p:spPr>
          <a:xfrm flipV="1">
            <a:off x="7597573" y="3710331"/>
            <a:ext cx="0" cy="6638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0195993" y="3710331"/>
            <a:ext cx="0" cy="6638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Rectangle 11"/>
              <p:cNvSpPr/>
              <p:nvPr/>
            </p:nvSpPr>
            <p:spPr>
              <a:xfrm>
                <a:off x="7039665" y="3421415"/>
                <a:ext cx="57778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𝐴</m:t>
                      </m:r>
                      <m:r>
                        <a:rPr lang="en-US" sz="1600" b="0" i="1" smtClean="0">
                          <a:latin typeface="Cambria Math" panose="02040503050406030204" pitchFamily="18" charset="0"/>
                          <a:cs typeface="Arial" pitchFamily="34" charset="0"/>
                        </a:rPr>
                        <m:t>/2</m:t>
                      </m:r>
                    </m:oMath>
                  </m:oMathPara>
                </a14:m>
                <a:endParaRPr lang="en-US" sz="1600" dirty="0"/>
              </a:p>
            </p:txBody>
          </p:sp>
        </mc:Choice>
        <mc:Fallback>
          <p:sp>
            <p:nvSpPr>
              <p:cNvPr id="12" name="Rectangle 11"/>
              <p:cNvSpPr>
                <a:spLocks noRot="1" noChangeAspect="1" noMove="1" noResize="1" noEditPoints="1" noAdjustHandles="1" noChangeArrowheads="1" noChangeShapeType="1" noTextEdit="1"/>
              </p:cNvSpPr>
              <p:nvPr/>
            </p:nvSpPr>
            <p:spPr>
              <a:xfrm>
                <a:off x="7039665" y="3421415"/>
                <a:ext cx="577787" cy="338554"/>
              </a:xfrm>
              <a:prstGeom prst="rect">
                <a:avLst/>
              </a:prstGeom>
              <a:blipFill>
                <a:blip r:embed="rId5"/>
                <a:stretch>
                  <a:fillRect b="-89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9618206" y="3421415"/>
                <a:ext cx="57778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𝐴</m:t>
                      </m:r>
                      <m:r>
                        <a:rPr lang="en-US" sz="1600" b="0" i="1" smtClean="0">
                          <a:latin typeface="Cambria Math" panose="02040503050406030204" pitchFamily="18" charset="0"/>
                          <a:cs typeface="Arial" pitchFamily="34" charset="0"/>
                        </a:rPr>
                        <m:t>/2</m:t>
                      </m:r>
                    </m:oMath>
                  </m:oMathPara>
                </a14:m>
                <a:endParaRPr lang="en-US" sz="1600" dirty="0"/>
              </a:p>
            </p:txBody>
          </p:sp>
        </mc:Choice>
        <mc:Fallback>
          <p:sp>
            <p:nvSpPr>
              <p:cNvPr id="13" name="Rectangle 12"/>
              <p:cNvSpPr>
                <a:spLocks noRot="1" noChangeAspect="1" noMove="1" noResize="1" noEditPoints="1" noAdjustHandles="1" noChangeArrowheads="1" noChangeShapeType="1" noTextEdit="1"/>
              </p:cNvSpPr>
              <p:nvPr/>
            </p:nvSpPr>
            <p:spPr>
              <a:xfrm>
                <a:off x="9618206" y="3421415"/>
                <a:ext cx="577787" cy="338554"/>
              </a:xfrm>
              <a:prstGeom prst="rect">
                <a:avLst/>
              </a:prstGeom>
              <a:blipFill>
                <a:blip r:embed="rId6"/>
                <a:stretch>
                  <a:fillRect b="-89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7339438" y="4441689"/>
                <a:ext cx="56028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m:t>
                      </m:r>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0</m:t>
                          </m:r>
                        </m:sub>
                      </m:sSub>
                    </m:oMath>
                  </m:oMathPara>
                </a14:m>
                <a:endParaRPr lang="en-US" sz="1600" dirty="0"/>
              </a:p>
            </p:txBody>
          </p:sp>
        </mc:Choice>
        <mc:Fallback>
          <p:sp>
            <p:nvSpPr>
              <p:cNvPr id="14" name="Rectangle 13"/>
              <p:cNvSpPr>
                <a:spLocks noRot="1" noChangeAspect="1" noMove="1" noResize="1" noEditPoints="1" noAdjustHandles="1" noChangeArrowheads="1" noChangeShapeType="1" noTextEdit="1"/>
              </p:cNvSpPr>
              <p:nvPr/>
            </p:nvSpPr>
            <p:spPr>
              <a:xfrm>
                <a:off x="7339438" y="4441689"/>
                <a:ext cx="560282" cy="338554"/>
              </a:xfrm>
              <a:prstGeom prst="rect">
                <a:avLst/>
              </a:prstGeom>
              <a:blipFill>
                <a:blip r:embed="rId7"/>
                <a:stretch>
                  <a:fillRect b="-10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0027119" y="4441689"/>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0</m:t>
                          </m:r>
                        </m:sub>
                      </m:sSub>
                    </m:oMath>
                  </m:oMathPara>
                </a14:m>
                <a:endParaRPr lang="en-US" sz="1600" dirty="0"/>
              </a:p>
            </p:txBody>
          </p:sp>
        </mc:Choice>
        <mc:Fallback>
          <p:sp>
            <p:nvSpPr>
              <p:cNvPr id="15" name="Rectangle 14"/>
              <p:cNvSpPr>
                <a:spLocks noRot="1" noChangeAspect="1" noMove="1" noResize="1" noEditPoints="1" noAdjustHandles="1" noChangeArrowheads="1" noChangeShapeType="1" noTextEdit="1"/>
              </p:cNvSpPr>
              <p:nvPr/>
            </p:nvSpPr>
            <p:spPr>
              <a:xfrm>
                <a:off x="10027119" y="4441689"/>
                <a:ext cx="406393" cy="338554"/>
              </a:xfrm>
              <a:prstGeom prst="rect">
                <a:avLst/>
              </a:prstGeom>
              <a:blipFill>
                <a:blip r:embed="rId8"/>
                <a:stretch>
                  <a:fillRect b="-10909"/>
                </a:stretch>
              </a:blipFill>
            </p:spPr>
            <p:txBody>
              <a:bodyPr/>
              <a:lstStyle/>
              <a:p>
                <a:r>
                  <a:rPr lang="en-US">
                    <a:noFill/>
                  </a:rPr>
                  <a:t> </a:t>
                </a:r>
              </a:p>
            </p:txBody>
          </p:sp>
        </mc:Fallback>
      </mc:AlternateContent>
      <p:sp>
        <p:nvSpPr>
          <p:cNvPr id="201" name="Freeform 175"/>
          <p:cNvSpPr>
            <a:spLocks noEditPoints="1"/>
          </p:cNvSpPr>
          <p:nvPr/>
        </p:nvSpPr>
        <p:spPr bwMode="auto">
          <a:xfrm>
            <a:off x="7865523" y="5284305"/>
            <a:ext cx="2162708" cy="1063967"/>
          </a:xfrm>
          <a:custGeom>
            <a:avLst/>
            <a:gdLst>
              <a:gd name="T0" fmla="*/ 76 w 2317"/>
              <a:gd name="T1" fmla="*/ 1374 h 1379"/>
              <a:gd name="T2" fmla="*/ 101 w 2317"/>
              <a:gd name="T3" fmla="*/ 1372 h 1379"/>
              <a:gd name="T4" fmla="*/ 150 w 2317"/>
              <a:gd name="T5" fmla="*/ 1351 h 1379"/>
              <a:gd name="T6" fmla="*/ 200 w 2317"/>
              <a:gd name="T7" fmla="*/ 1347 h 1379"/>
              <a:gd name="T8" fmla="*/ 254 w 2317"/>
              <a:gd name="T9" fmla="*/ 1341 h 1379"/>
              <a:gd name="T10" fmla="*/ 300 w 2317"/>
              <a:gd name="T11" fmla="*/ 1335 h 1379"/>
              <a:gd name="T12" fmla="*/ 348 w 2317"/>
              <a:gd name="T13" fmla="*/ 1328 h 1379"/>
              <a:gd name="T14" fmla="*/ 401 w 2317"/>
              <a:gd name="T15" fmla="*/ 1336 h 1379"/>
              <a:gd name="T16" fmla="*/ 475 w 2317"/>
              <a:gd name="T17" fmla="*/ 1319 h 1379"/>
              <a:gd name="T18" fmla="*/ 524 w 2317"/>
              <a:gd name="T19" fmla="*/ 1305 h 1379"/>
              <a:gd name="T20" fmla="*/ 572 w 2317"/>
              <a:gd name="T21" fmla="*/ 1289 h 1379"/>
              <a:gd name="T22" fmla="*/ 622 w 2317"/>
              <a:gd name="T23" fmla="*/ 1267 h 1379"/>
              <a:gd name="T24" fmla="*/ 674 w 2317"/>
              <a:gd name="T25" fmla="*/ 1238 h 1379"/>
              <a:gd name="T26" fmla="*/ 702 w 2317"/>
              <a:gd name="T27" fmla="*/ 1199 h 1379"/>
              <a:gd name="T28" fmla="*/ 736 w 2317"/>
              <a:gd name="T29" fmla="*/ 1171 h 1379"/>
              <a:gd name="T30" fmla="*/ 806 w 2317"/>
              <a:gd name="T31" fmla="*/ 1119 h 1379"/>
              <a:gd name="T32" fmla="*/ 843 w 2317"/>
              <a:gd name="T33" fmla="*/ 1066 h 1379"/>
              <a:gd name="T34" fmla="*/ 858 w 2317"/>
              <a:gd name="T35" fmla="*/ 1006 h 1379"/>
              <a:gd name="T36" fmla="*/ 904 w 2317"/>
              <a:gd name="T37" fmla="*/ 947 h 1379"/>
              <a:gd name="T38" fmla="*/ 931 w 2317"/>
              <a:gd name="T39" fmla="*/ 877 h 1379"/>
              <a:gd name="T40" fmla="*/ 941 w 2317"/>
              <a:gd name="T41" fmla="*/ 793 h 1379"/>
              <a:gd name="T42" fmla="*/ 959 w 2317"/>
              <a:gd name="T43" fmla="*/ 733 h 1379"/>
              <a:gd name="T44" fmla="*/ 1000 w 2317"/>
              <a:gd name="T45" fmla="*/ 640 h 1379"/>
              <a:gd name="T46" fmla="*/ 1003 w 2317"/>
              <a:gd name="T47" fmla="*/ 550 h 1379"/>
              <a:gd name="T48" fmla="*/ 1039 w 2317"/>
              <a:gd name="T49" fmla="*/ 462 h 1379"/>
              <a:gd name="T50" fmla="*/ 1037 w 2317"/>
              <a:gd name="T51" fmla="*/ 390 h 1379"/>
              <a:gd name="T52" fmla="*/ 1076 w 2317"/>
              <a:gd name="T53" fmla="*/ 282 h 1379"/>
              <a:gd name="T54" fmla="*/ 1089 w 2317"/>
              <a:gd name="T55" fmla="*/ 220 h 1379"/>
              <a:gd name="T56" fmla="*/ 1112 w 2317"/>
              <a:gd name="T57" fmla="*/ 121 h 1379"/>
              <a:gd name="T58" fmla="*/ 1140 w 2317"/>
              <a:gd name="T59" fmla="*/ 41 h 1379"/>
              <a:gd name="T60" fmla="*/ 1158 w 2317"/>
              <a:gd name="T61" fmla="*/ 9 h 1379"/>
              <a:gd name="T62" fmla="*/ 1175 w 2317"/>
              <a:gd name="T63" fmla="*/ 37 h 1379"/>
              <a:gd name="T64" fmla="*/ 1200 w 2317"/>
              <a:gd name="T65" fmla="*/ 106 h 1379"/>
              <a:gd name="T66" fmla="*/ 1232 w 2317"/>
              <a:gd name="T67" fmla="*/ 164 h 1379"/>
              <a:gd name="T68" fmla="*/ 1239 w 2317"/>
              <a:gd name="T69" fmla="*/ 273 h 1379"/>
              <a:gd name="T70" fmla="*/ 1269 w 2317"/>
              <a:gd name="T71" fmla="*/ 336 h 1379"/>
              <a:gd name="T72" fmla="*/ 1275 w 2317"/>
              <a:gd name="T73" fmla="*/ 450 h 1379"/>
              <a:gd name="T74" fmla="*/ 1288 w 2317"/>
              <a:gd name="T75" fmla="*/ 512 h 1379"/>
              <a:gd name="T76" fmla="*/ 1329 w 2317"/>
              <a:gd name="T77" fmla="*/ 619 h 1379"/>
              <a:gd name="T78" fmla="*/ 1334 w 2317"/>
              <a:gd name="T79" fmla="*/ 709 h 1379"/>
              <a:gd name="T80" fmla="*/ 1359 w 2317"/>
              <a:gd name="T81" fmla="*/ 794 h 1379"/>
              <a:gd name="T82" fmla="*/ 1394 w 2317"/>
              <a:gd name="T83" fmla="*/ 850 h 1379"/>
              <a:gd name="T84" fmla="*/ 1404 w 2317"/>
              <a:gd name="T85" fmla="*/ 926 h 1379"/>
              <a:gd name="T86" fmla="*/ 1452 w 2317"/>
              <a:gd name="T87" fmla="*/ 991 h 1379"/>
              <a:gd name="T88" fmla="*/ 1478 w 2317"/>
              <a:gd name="T89" fmla="*/ 1073 h 1379"/>
              <a:gd name="T90" fmla="*/ 1516 w 2317"/>
              <a:gd name="T91" fmla="*/ 1125 h 1379"/>
              <a:gd name="T92" fmla="*/ 1570 w 2317"/>
              <a:gd name="T93" fmla="*/ 1160 h 1379"/>
              <a:gd name="T94" fmla="*/ 1587 w 2317"/>
              <a:gd name="T95" fmla="*/ 1198 h 1379"/>
              <a:gd name="T96" fmla="*/ 1649 w 2317"/>
              <a:gd name="T97" fmla="*/ 1242 h 1379"/>
              <a:gd name="T98" fmla="*/ 1695 w 2317"/>
              <a:gd name="T99" fmla="*/ 1267 h 1379"/>
              <a:gd name="T100" fmla="*/ 1746 w 2317"/>
              <a:gd name="T101" fmla="*/ 1289 h 1379"/>
              <a:gd name="T102" fmla="*/ 1797 w 2317"/>
              <a:gd name="T103" fmla="*/ 1307 h 1379"/>
              <a:gd name="T104" fmla="*/ 1844 w 2317"/>
              <a:gd name="T105" fmla="*/ 1320 h 1379"/>
              <a:gd name="T106" fmla="*/ 1898 w 2317"/>
              <a:gd name="T107" fmla="*/ 1332 h 1379"/>
              <a:gd name="T108" fmla="*/ 1948 w 2317"/>
              <a:gd name="T109" fmla="*/ 1342 h 1379"/>
              <a:gd name="T110" fmla="*/ 1995 w 2317"/>
              <a:gd name="T111" fmla="*/ 1349 h 1379"/>
              <a:gd name="T112" fmla="*/ 2048 w 2317"/>
              <a:gd name="T113" fmla="*/ 1356 h 1379"/>
              <a:gd name="T114" fmla="*/ 2100 w 2317"/>
              <a:gd name="T115" fmla="*/ 1345 h 1379"/>
              <a:gd name="T116" fmla="*/ 2147 w 2317"/>
              <a:gd name="T117" fmla="*/ 1350 h 1379"/>
              <a:gd name="T118" fmla="*/ 2200 w 2317"/>
              <a:gd name="T119" fmla="*/ 1354 h 1379"/>
              <a:gd name="T120" fmla="*/ 2249 w 2317"/>
              <a:gd name="T121" fmla="*/ 1375 h 1379"/>
              <a:gd name="T122" fmla="*/ 2297 w 2317"/>
              <a:gd name="T123" fmla="*/ 1378 h 1379"/>
              <a:gd name="T124" fmla="*/ 4 w 2317"/>
              <a:gd name="T125" fmla="*/ 1362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17" h="1379">
                <a:moveTo>
                  <a:pt x="26" y="1377"/>
                </a:moveTo>
                <a:lnTo>
                  <a:pt x="28" y="1377"/>
                </a:lnTo>
                <a:lnTo>
                  <a:pt x="32" y="1377"/>
                </a:lnTo>
                <a:lnTo>
                  <a:pt x="35" y="1377"/>
                </a:lnTo>
                <a:lnTo>
                  <a:pt x="38" y="1377"/>
                </a:lnTo>
                <a:lnTo>
                  <a:pt x="37" y="1360"/>
                </a:lnTo>
                <a:lnTo>
                  <a:pt x="35" y="1360"/>
                </a:lnTo>
                <a:lnTo>
                  <a:pt x="31" y="1360"/>
                </a:lnTo>
                <a:lnTo>
                  <a:pt x="27" y="1361"/>
                </a:lnTo>
                <a:lnTo>
                  <a:pt x="25" y="1361"/>
                </a:lnTo>
                <a:lnTo>
                  <a:pt x="26" y="1377"/>
                </a:lnTo>
                <a:close/>
                <a:moveTo>
                  <a:pt x="51" y="1376"/>
                </a:moveTo>
                <a:lnTo>
                  <a:pt x="55" y="1376"/>
                </a:lnTo>
                <a:lnTo>
                  <a:pt x="58" y="1376"/>
                </a:lnTo>
                <a:lnTo>
                  <a:pt x="62" y="1375"/>
                </a:lnTo>
                <a:lnTo>
                  <a:pt x="64" y="1375"/>
                </a:lnTo>
                <a:lnTo>
                  <a:pt x="62" y="1358"/>
                </a:lnTo>
                <a:lnTo>
                  <a:pt x="61" y="1358"/>
                </a:lnTo>
                <a:lnTo>
                  <a:pt x="58" y="1359"/>
                </a:lnTo>
                <a:lnTo>
                  <a:pt x="54" y="1359"/>
                </a:lnTo>
                <a:lnTo>
                  <a:pt x="50" y="1359"/>
                </a:lnTo>
                <a:lnTo>
                  <a:pt x="51" y="1376"/>
                </a:lnTo>
                <a:close/>
                <a:moveTo>
                  <a:pt x="76" y="1374"/>
                </a:moveTo>
                <a:lnTo>
                  <a:pt x="78" y="1374"/>
                </a:lnTo>
                <a:lnTo>
                  <a:pt x="82" y="1374"/>
                </a:lnTo>
                <a:lnTo>
                  <a:pt x="86" y="1374"/>
                </a:lnTo>
                <a:lnTo>
                  <a:pt x="89" y="1373"/>
                </a:lnTo>
                <a:lnTo>
                  <a:pt x="87" y="1357"/>
                </a:lnTo>
                <a:lnTo>
                  <a:pt x="84" y="1357"/>
                </a:lnTo>
                <a:lnTo>
                  <a:pt x="81" y="1357"/>
                </a:lnTo>
                <a:lnTo>
                  <a:pt x="77" y="1357"/>
                </a:lnTo>
                <a:lnTo>
                  <a:pt x="75" y="1357"/>
                </a:lnTo>
                <a:lnTo>
                  <a:pt x="76" y="1374"/>
                </a:lnTo>
                <a:close/>
                <a:moveTo>
                  <a:pt x="101" y="1372"/>
                </a:moveTo>
                <a:lnTo>
                  <a:pt x="101" y="1372"/>
                </a:lnTo>
                <a:lnTo>
                  <a:pt x="105" y="1372"/>
                </a:lnTo>
                <a:lnTo>
                  <a:pt x="109" y="1372"/>
                </a:lnTo>
                <a:lnTo>
                  <a:pt x="113" y="1372"/>
                </a:lnTo>
                <a:lnTo>
                  <a:pt x="113" y="1371"/>
                </a:lnTo>
                <a:lnTo>
                  <a:pt x="112" y="1355"/>
                </a:lnTo>
                <a:lnTo>
                  <a:pt x="111" y="1355"/>
                </a:lnTo>
                <a:lnTo>
                  <a:pt x="108" y="1355"/>
                </a:lnTo>
                <a:lnTo>
                  <a:pt x="104" y="1355"/>
                </a:lnTo>
                <a:lnTo>
                  <a:pt x="100" y="1355"/>
                </a:lnTo>
                <a:lnTo>
                  <a:pt x="100" y="1355"/>
                </a:lnTo>
                <a:lnTo>
                  <a:pt x="101" y="1372"/>
                </a:lnTo>
                <a:close/>
                <a:moveTo>
                  <a:pt x="126" y="1370"/>
                </a:moveTo>
                <a:lnTo>
                  <a:pt x="128" y="1370"/>
                </a:lnTo>
                <a:lnTo>
                  <a:pt x="132" y="1370"/>
                </a:lnTo>
                <a:lnTo>
                  <a:pt x="136" y="1370"/>
                </a:lnTo>
                <a:lnTo>
                  <a:pt x="139" y="1369"/>
                </a:lnTo>
                <a:lnTo>
                  <a:pt x="137" y="1353"/>
                </a:lnTo>
                <a:lnTo>
                  <a:pt x="135" y="1353"/>
                </a:lnTo>
                <a:lnTo>
                  <a:pt x="131" y="1353"/>
                </a:lnTo>
                <a:lnTo>
                  <a:pt x="127" y="1353"/>
                </a:lnTo>
                <a:lnTo>
                  <a:pt x="125" y="1353"/>
                </a:lnTo>
                <a:lnTo>
                  <a:pt x="126" y="1370"/>
                </a:lnTo>
                <a:close/>
                <a:moveTo>
                  <a:pt x="151" y="1368"/>
                </a:moveTo>
                <a:lnTo>
                  <a:pt x="151" y="1368"/>
                </a:lnTo>
                <a:lnTo>
                  <a:pt x="155" y="1368"/>
                </a:lnTo>
                <a:lnTo>
                  <a:pt x="159" y="1368"/>
                </a:lnTo>
                <a:lnTo>
                  <a:pt x="163" y="1367"/>
                </a:lnTo>
                <a:lnTo>
                  <a:pt x="164" y="1367"/>
                </a:lnTo>
                <a:lnTo>
                  <a:pt x="162" y="1350"/>
                </a:lnTo>
                <a:lnTo>
                  <a:pt x="162" y="1350"/>
                </a:lnTo>
                <a:lnTo>
                  <a:pt x="158" y="1351"/>
                </a:lnTo>
                <a:lnTo>
                  <a:pt x="154" y="1351"/>
                </a:lnTo>
                <a:lnTo>
                  <a:pt x="150" y="1351"/>
                </a:lnTo>
                <a:lnTo>
                  <a:pt x="150" y="1351"/>
                </a:lnTo>
                <a:lnTo>
                  <a:pt x="151" y="1368"/>
                </a:lnTo>
                <a:close/>
                <a:moveTo>
                  <a:pt x="176" y="1366"/>
                </a:moveTo>
                <a:lnTo>
                  <a:pt x="179" y="1366"/>
                </a:lnTo>
                <a:lnTo>
                  <a:pt x="182" y="1365"/>
                </a:lnTo>
                <a:lnTo>
                  <a:pt x="186" y="1365"/>
                </a:lnTo>
                <a:lnTo>
                  <a:pt x="189" y="1365"/>
                </a:lnTo>
                <a:lnTo>
                  <a:pt x="187" y="1348"/>
                </a:lnTo>
                <a:lnTo>
                  <a:pt x="185" y="1348"/>
                </a:lnTo>
                <a:lnTo>
                  <a:pt x="181" y="1349"/>
                </a:lnTo>
                <a:lnTo>
                  <a:pt x="177" y="1349"/>
                </a:lnTo>
                <a:lnTo>
                  <a:pt x="175" y="1349"/>
                </a:lnTo>
                <a:lnTo>
                  <a:pt x="176" y="1366"/>
                </a:lnTo>
                <a:close/>
                <a:moveTo>
                  <a:pt x="201" y="1364"/>
                </a:moveTo>
                <a:lnTo>
                  <a:pt x="202" y="1364"/>
                </a:lnTo>
                <a:lnTo>
                  <a:pt x="206" y="1363"/>
                </a:lnTo>
                <a:lnTo>
                  <a:pt x="210" y="1363"/>
                </a:lnTo>
                <a:lnTo>
                  <a:pt x="213" y="1363"/>
                </a:lnTo>
                <a:lnTo>
                  <a:pt x="214" y="1362"/>
                </a:lnTo>
                <a:lnTo>
                  <a:pt x="212" y="1346"/>
                </a:lnTo>
                <a:lnTo>
                  <a:pt x="212" y="1346"/>
                </a:lnTo>
                <a:lnTo>
                  <a:pt x="208" y="1346"/>
                </a:lnTo>
                <a:lnTo>
                  <a:pt x="204" y="1346"/>
                </a:lnTo>
                <a:lnTo>
                  <a:pt x="200" y="1347"/>
                </a:lnTo>
                <a:lnTo>
                  <a:pt x="200" y="1347"/>
                </a:lnTo>
                <a:lnTo>
                  <a:pt x="201" y="1364"/>
                </a:lnTo>
                <a:close/>
                <a:moveTo>
                  <a:pt x="226" y="1361"/>
                </a:moveTo>
                <a:lnTo>
                  <a:pt x="229" y="1361"/>
                </a:lnTo>
                <a:lnTo>
                  <a:pt x="233" y="1360"/>
                </a:lnTo>
                <a:lnTo>
                  <a:pt x="237" y="1360"/>
                </a:lnTo>
                <a:lnTo>
                  <a:pt x="239" y="1360"/>
                </a:lnTo>
                <a:lnTo>
                  <a:pt x="237" y="1343"/>
                </a:lnTo>
                <a:lnTo>
                  <a:pt x="235" y="1343"/>
                </a:lnTo>
                <a:lnTo>
                  <a:pt x="231" y="1344"/>
                </a:lnTo>
                <a:lnTo>
                  <a:pt x="227" y="1344"/>
                </a:lnTo>
                <a:lnTo>
                  <a:pt x="224" y="1344"/>
                </a:lnTo>
                <a:lnTo>
                  <a:pt x="226" y="1361"/>
                </a:lnTo>
                <a:close/>
                <a:moveTo>
                  <a:pt x="252" y="1358"/>
                </a:moveTo>
                <a:lnTo>
                  <a:pt x="252" y="1358"/>
                </a:lnTo>
                <a:lnTo>
                  <a:pt x="256" y="1358"/>
                </a:lnTo>
                <a:lnTo>
                  <a:pt x="260" y="1357"/>
                </a:lnTo>
                <a:lnTo>
                  <a:pt x="264" y="1357"/>
                </a:lnTo>
                <a:lnTo>
                  <a:pt x="264" y="1357"/>
                </a:lnTo>
                <a:lnTo>
                  <a:pt x="262" y="1340"/>
                </a:lnTo>
                <a:lnTo>
                  <a:pt x="262" y="1340"/>
                </a:lnTo>
                <a:lnTo>
                  <a:pt x="258" y="1340"/>
                </a:lnTo>
                <a:lnTo>
                  <a:pt x="254" y="1341"/>
                </a:lnTo>
                <a:lnTo>
                  <a:pt x="250" y="1341"/>
                </a:lnTo>
                <a:lnTo>
                  <a:pt x="250" y="1342"/>
                </a:lnTo>
                <a:lnTo>
                  <a:pt x="252" y="1358"/>
                </a:lnTo>
                <a:close/>
                <a:moveTo>
                  <a:pt x="276" y="1355"/>
                </a:moveTo>
                <a:lnTo>
                  <a:pt x="279" y="1355"/>
                </a:lnTo>
                <a:lnTo>
                  <a:pt x="283" y="1354"/>
                </a:lnTo>
                <a:lnTo>
                  <a:pt x="287" y="1354"/>
                </a:lnTo>
                <a:lnTo>
                  <a:pt x="289" y="1353"/>
                </a:lnTo>
                <a:lnTo>
                  <a:pt x="287" y="1337"/>
                </a:lnTo>
                <a:lnTo>
                  <a:pt x="285" y="1337"/>
                </a:lnTo>
                <a:lnTo>
                  <a:pt x="281" y="1338"/>
                </a:lnTo>
                <a:lnTo>
                  <a:pt x="277" y="1338"/>
                </a:lnTo>
                <a:lnTo>
                  <a:pt x="274" y="1338"/>
                </a:lnTo>
                <a:lnTo>
                  <a:pt x="276" y="1355"/>
                </a:lnTo>
                <a:close/>
                <a:moveTo>
                  <a:pt x="301" y="1352"/>
                </a:moveTo>
                <a:lnTo>
                  <a:pt x="303" y="1351"/>
                </a:lnTo>
                <a:lnTo>
                  <a:pt x="306" y="1351"/>
                </a:lnTo>
                <a:lnTo>
                  <a:pt x="310" y="1351"/>
                </a:lnTo>
                <a:lnTo>
                  <a:pt x="314" y="1350"/>
                </a:lnTo>
                <a:lnTo>
                  <a:pt x="312" y="1333"/>
                </a:lnTo>
                <a:lnTo>
                  <a:pt x="308" y="1334"/>
                </a:lnTo>
                <a:lnTo>
                  <a:pt x="304" y="1335"/>
                </a:lnTo>
                <a:lnTo>
                  <a:pt x="300" y="1335"/>
                </a:lnTo>
                <a:lnTo>
                  <a:pt x="299" y="1335"/>
                </a:lnTo>
                <a:lnTo>
                  <a:pt x="301" y="1352"/>
                </a:lnTo>
                <a:close/>
                <a:moveTo>
                  <a:pt x="326" y="1348"/>
                </a:moveTo>
                <a:lnTo>
                  <a:pt x="330" y="1348"/>
                </a:lnTo>
                <a:lnTo>
                  <a:pt x="334" y="1347"/>
                </a:lnTo>
                <a:lnTo>
                  <a:pt x="337" y="1347"/>
                </a:lnTo>
                <a:lnTo>
                  <a:pt x="339" y="1346"/>
                </a:lnTo>
                <a:lnTo>
                  <a:pt x="336" y="1330"/>
                </a:lnTo>
                <a:lnTo>
                  <a:pt x="335" y="1330"/>
                </a:lnTo>
                <a:lnTo>
                  <a:pt x="331" y="1331"/>
                </a:lnTo>
                <a:lnTo>
                  <a:pt x="327" y="1331"/>
                </a:lnTo>
                <a:lnTo>
                  <a:pt x="324" y="1332"/>
                </a:lnTo>
                <a:lnTo>
                  <a:pt x="326" y="1348"/>
                </a:lnTo>
                <a:close/>
                <a:moveTo>
                  <a:pt x="351" y="1344"/>
                </a:moveTo>
                <a:lnTo>
                  <a:pt x="353" y="1344"/>
                </a:lnTo>
                <a:lnTo>
                  <a:pt x="357" y="1344"/>
                </a:lnTo>
                <a:lnTo>
                  <a:pt x="361" y="1343"/>
                </a:lnTo>
                <a:lnTo>
                  <a:pt x="364" y="1342"/>
                </a:lnTo>
                <a:lnTo>
                  <a:pt x="361" y="1326"/>
                </a:lnTo>
                <a:lnTo>
                  <a:pt x="358" y="1326"/>
                </a:lnTo>
                <a:lnTo>
                  <a:pt x="354" y="1327"/>
                </a:lnTo>
                <a:lnTo>
                  <a:pt x="350" y="1327"/>
                </a:lnTo>
                <a:lnTo>
                  <a:pt x="348" y="1328"/>
                </a:lnTo>
                <a:lnTo>
                  <a:pt x="351" y="1344"/>
                </a:lnTo>
                <a:close/>
                <a:moveTo>
                  <a:pt x="376" y="1340"/>
                </a:moveTo>
                <a:lnTo>
                  <a:pt x="380" y="1340"/>
                </a:lnTo>
                <a:lnTo>
                  <a:pt x="384" y="1339"/>
                </a:lnTo>
                <a:lnTo>
                  <a:pt x="388" y="1338"/>
                </a:lnTo>
                <a:lnTo>
                  <a:pt x="388" y="1338"/>
                </a:lnTo>
                <a:lnTo>
                  <a:pt x="386" y="1322"/>
                </a:lnTo>
                <a:lnTo>
                  <a:pt x="385" y="1322"/>
                </a:lnTo>
                <a:lnTo>
                  <a:pt x="381" y="1322"/>
                </a:lnTo>
                <a:lnTo>
                  <a:pt x="377" y="1323"/>
                </a:lnTo>
                <a:lnTo>
                  <a:pt x="373" y="1324"/>
                </a:lnTo>
                <a:lnTo>
                  <a:pt x="376" y="1340"/>
                </a:lnTo>
                <a:close/>
                <a:moveTo>
                  <a:pt x="401" y="1336"/>
                </a:moveTo>
                <a:lnTo>
                  <a:pt x="403" y="1335"/>
                </a:lnTo>
                <a:lnTo>
                  <a:pt x="407" y="1335"/>
                </a:lnTo>
                <a:lnTo>
                  <a:pt x="411" y="1334"/>
                </a:lnTo>
                <a:lnTo>
                  <a:pt x="413" y="1333"/>
                </a:lnTo>
                <a:lnTo>
                  <a:pt x="410" y="1317"/>
                </a:lnTo>
                <a:lnTo>
                  <a:pt x="408" y="1317"/>
                </a:lnTo>
                <a:lnTo>
                  <a:pt x="404" y="1318"/>
                </a:lnTo>
                <a:lnTo>
                  <a:pt x="400" y="1319"/>
                </a:lnTo>
                <a:lnTo>
                  <a:pt x="398" y="1319"/>
                </a:lnTo>
                <a:lnTo>
                  <a:pt x="401" y="1336"/>
                </a:lnTo>
                <a:close/>
                <a:moveTo>
                  <a:pt x="426" y="1331"/>
                </a:moveTo>
                <a:lnTo>
                  <a:pt x="427" y="1330"/>
                </a:lnTo>
                <a:lnTo>
                  <a:pt x="430" y="1329"/>
                </a:lnTo>
                <a:lnTo>
                  <a:pt x="434" y="1329"/>
                </a:lnTo>
                <a:lnTo>
                  <a:pt x="438" y="1328"/>
                </a:lnTo>
                <a:lnTo>
                  <a:pt x="434" y="1311"/>
                </a:lnTo>
                <a:lnTo>
                  <a:pt x="431" y="1312"/>
                </a:lnTo>
                <a:lnTo>
                  <a:pt x="427" y="1313"/>
                </a:lnTo>
                <a:lnTo>
                  <a:pt x="423" y="1314"/>
                </a:lnTo>
                <a:lnTo>
                  <a:pt x="422" y="1314"/>
                </a:lnTo>
                <a:lnTo>
                  <a:pt x="426" y="1331"/>
                </a:lnTo>
                <a:close/>
                <a:moveTo>
                  <a:pt x="450" y="1325"/>
                </a:moveTo>
                <a:lnTo>
                  <a:pt x="454" y="1324"/>
                </a:lnTo>
                <a:lnTo>
                  <a:pt x="458" y="1324"/>
                </a:lnTo>
                <a:lnTo>
                  <a:pt x="461" y="1322"/>
                </a:lnTo>
                <a:lnTo>
                  <a:pt x="463" y="1322"/>
                </a:lnTo>
                <a:lnTo>
                  <a:pt x="459" y="1306"/>
                </a:lnTo>
                <a:lnTo>
                  <a:pt x="458" y="1306"/>
                </a:lnTo>
                <a:lnTo>
                  <a:pt x="454" y="1307"/>
                </a:lnTo>
                <a:lnTo>
                  <a:pt x="450" y="1308"/>
                </a:lnTo>
                <a:lnTo>
                  <a:pt x="447" y="1309"/>
                </a:lnTo>
                <a:lnTo>
                  <a:pt x="450" y="1325"/>
                </a:lnTo>
                <a:close/>
                <a:moveTo>
                  <a:pt x="475" y="1319"/>
                </a:moveTo>
                <a:lnTo>
                  <a:pt x="477" y="1318"/>
                </a:lnTo>
                <a:lnTo>
                  <a:pt x="481" y="1318"/>
                </a:lnTo>
                <a:lnTo>
                  <a:pt x="485" y="1316"/>
                </a:lnTo>
                <a:lnTo>
                  <a:pt x="487" y="1316"/>
                </a:lnTo>
                <a:lnTo>
                  <a:pt x="483" y="1299"/>
                </a:lnTo>
                <a:lnTo>
                  <a:pt x="481" y="1300"/>
                </a:lnTo>
                <a:lnTo>
                  <a:pt x="477" y="1301"/>
                </a:lnTo>
                <a:lnTo>
                  <a:pt x="473" y="1302"/>
                </a:lnTo>
                <a:lnTo>
                  <a:pt x="471" y="1303"/>
                </a:lnTo>
                <a:lnTo>
                  <a:pt x="475" y="1319"/>
                </a:lnTo>
                <a:close/>
                <a:moveTo>
                  <a:pt x="499" y="1312"/>
                </a:moveTo>
                <a:lnTo>
                  <a:pt x="501" y="1312"/>
                </a:lnTo>
                <a:lnTo>
                  <a:pt x="505" y="1311"/>
                </a:lnTo>
                <a:lnTo>
                  <a:pt x="508" y="1310"/>
                </a:lnTo>
                <a:lnTo>
                  <a:pt x="512" y="1309"/>
                </a:lnTo>
                <a:lnTo>
                  <a:pt x="507" y="1293"/>
                </a:lnTo>
                <a:lnTo>
                  <a:pt x="504" y="1294"/>
                </a:lnTo>
                <a:lnTo>
                  <a:pt x="500" y="1295"/>
                </a:lnTo>
                <a:lnTo>
                  <a:pt x="496" y="1296"/>
                </a:lnTo>
                <a:lnTo>
                  <a:pt x="495" y="1296"/>
                </a:lnTo>
                <a:lnTo>
                  <a:pt x="499" y="1312"/>
                </a:lnTo>
                <a:close/>
                <a:moveTo>
                  <a:pt x="524" y="1305"/>
                </a:moveTo>
                <a:lnTo>
                  <a:pt x="524" y="1305"/>
                </a:lnTo>
                <a:lnTo>
                  <a:pt x="528" y="1304"/>
                </a:lnTo>
                <a:lnTo>
                  <a:pt x="532" y="1303"/>
                </a:lnTo>
                <a:lnTo>
                  <a:pt x="536" y="1301"/>
                </a:lnTo>
                <a:lnTo>
                  <a:pt x="536" y="1301"/>
                </a:lnTo>
                <a:lnTo>
                  <a:pt x="530" y="1285"/>
                </a:lnTo>
                <a:lnTo>
                  <a:pt x="530" y="1286"/>
                </a:lnTo>
                <a:lnTo>
                  <a:pt x="527" y="1287"/>
                </a:lnTo>
                <a:lnTo>
                  <a:pt x="523" y="1288"/>
                </a:lnTo>
                <a:lnTo>
                  <a:pt x="519" y="1289"/>
                </a:lnTo>
                <a:lnTo>
                  <a:pt x="519" y="1289"/>
                </a:lnTo>
                <a:lnTo>
                  <a:pt x="524" y="1305"/>
                </a:lnTo>
                <a:close/>
                <a:moveTo>
                  <a:pt x="548" y="1298"/>
                </a:moveTo>
                <a:lnTo>
                  <a:pt x="551" y="1296"/>
                </a:lnTo>
                <a:lnTo>
                  <a:pt x="555" y="1295"/>
                </a:lnTo>
                <a:lnTo>
                  <a:pt x="559" y="1294"/>
                </a:lnTo>
                <a:lnTo>
                  <a:pt x="560" y="1293"/>
                </a:lnTo>
                <a:lnTo>
                  <a:pt x="554" y="1277"/>
                </a:lnTo>
                <a:lnTo>
                  <a:pt x="553" y="1277"/>
                </a:lnTo>
                <a:lnTo>
                  <a:pt x="549" y="1279"/>
                </a:lnTo>
                <a:lnTo>
                  <a:pt x="546" y="1280"/>
                </a:lnTo>
                <a:lnTo>
                  <a:pt x="542" y="1281"/>
                </a:lnTo>
                <a:lnTo>
                  <a:pt x="548" y="1298"/>
                </a:lnTo>
                <a:close/>
                <a:moveTo>
                  <a:pt x="572" y="1289"/>
                </a:moveTo>
                <a:lnTo>
                  <a:pt x="574" y="1288"/>
                </a:lnTo>
                <a:lnTo>
                  <a:pt x="578" y="1286"/>
                </a:lnTo>
                <a:lnTo>
                  <a:pt x="582" y="1285"/>
                </a:lnTo>
                <a:lnTo>
                  <a:pt x="583" y="1284"/>
                </a:lnTo>
                <a:lnTo>
                  <a:pt x="577" y="1268"/>
                </a:lnTo>
                <a:lnTo>
                  <a:pt x="576" y="1269"/>
                </a:lnTo>
                <a:lnTo>
                  <a:pt x="572" y="1270"/>
                </a:lnTo>
                <a:lnTo>
                  <a:pt x="569" y="1272"/>
                </a:lnTo>
                <a:lnTo>
                  <a:pt x="566" y="1273"/>
                </a:lnTo>
                <a:lnTo>
                  <a:pt x="572" y="1289"/>
                </a:lnTo>
                <a:close/>
                <a:moveTo>
                  <a:pt x="595" y="1279"/>
                </a:moveTo>
                <a:lnTo>
                  <a:pt x="598" y="1278"/>
                </a:lnTo>
                <a:lnTo>
                  <a:pt x="602" y="1276"/>
                </a:lnTo>
                <a:lnTo>
                  <a:pt x="606" y="1275"/>
                </a:lnTo>
                <a:lnTo>
                  <a:pt x="607" y="1274"/>
                </a:lnTo>
                <a:lnTo>
                  <a:pt x="600" y="1258"/>
                </a:lnTo>
                <a:lnTo>
                  <a:pt x="599" y="1259"/>
                </a:lnTo>
                <a:lnTo>
                  <a:pt x="595" y="1261"/>
                </a:lnTo>
                <a:lnTo>
                  <a:pt x="591" y="1262"/>
                </a:lnTo>
                <a:lnTo>
                  <a:pt x="589" y="1264"/>
                </a:lnTo>
                <a:lnTo>
                  <a:pt x="595" y="1279"/>
                </a:lnTo>
                <a:close/>
                <a:moveTo>
                  <a:pt x="618" y="1269"/>
                </a:moveTo>
                <a:lnTo>
                  <a:pt x="622" y="1267"/>
                </a:lnTo>
                <a:lnTo>
                  <a:pt x="625" y="1265"/>
                </a:lnTo>
                <a:lnTo>
                  <a:pt x="629" y="1263"/>
                </a:lnTo>
                <a:lnTo>
                  <a:pt x="630" y="1263"/>
                </a:lnTo>
                <a:lnTo>
                  <a:pt x="622" y="1248"/>
                </a:lnTo>
                <a:lnTo>
                  <a:pt x="622" y="1248"/>
                </a:lnTo>
                <a:lnTo>
                  <a:pt x="618" y="1250"/>
                </a:lnTo>
                <a:lnTo>
                  <a:pt x="614" y="1252"/>
                </a:lnTo>
                <a:lnTo>
                  <a:pt x="611" y="1253"/>
                </a:lnTo>
                <a:lnTo>
                  <a:pt x="618" y="1269"/>
                </a:lnTo>
                <a:close/>
                <a:moveTo>
                  <a:pt x="641" y="1257"/>
                </a:moveTo>
                <a:lnTo>
                  <a:pt x="645" y="1255"/>
                </a:lnTo>
                <a:lnTo>
                  <a:pt x="649" y="1253"/>
                </a:lnTo>
                <a:lnTo>
                  <a:pt x="653" y="1251"/>
                </a:lnTo>
                <a:lnTo>
                  <a:pt x="644" y="1236"/>
                </a:lnTo>
                <a:lnTo>
                  <a:pt x="641" y="1238"/>
                </a:lnTo>
                <a:lnTo>
                  <a:pt x="637" y="1240"/>
                </a:lnTo>
                <a:lnTo>
                  <a:pt x="633" y="1242"/>
                </a:lnTo>
                <a:lnTo>
                  <a:pt x="641" y="1257"/>
                </a:lnTo>
                <a:close/>
                <a:moveTo>
                  <a:pt x="663" y="1245"/>
                </a:moveTo>
                <a:lnTo>
                  <a:pt x="665" y="1244"/>
                </a:lnTo>
                <a:lnTo>
                  <a:pt x="669" y="1242"/>
                </a:lnTo>
                <a:lnTo>
                  <a:pt x="673" y="1239"/>
                </a:lnTo>
                <a:lnTo>
                  <a:pt x="674" y="1238"/>
                </a:lnTo>
                <a:lnTo>
                  <a:pt x="665" y="1224"/>
                </a:lnTo>
                <a:lnTo>
                  <a:pt x="664" y="1225"/>
                </a:lnTo>
                <a:lnTo>
                  <a:pt x="660" y="1227"/>
                </a:lnTo>
                <a:lnTo>
                  <a:pt x="656" y="1230"/>
                </a:lnTo>
                <a:lnTo>
                  <a:pt x="655" y="1230"/>
                </a:lnTo>
                <a:lnTo>
                  <a:pt x="663" y="1245"/>
                </a:lnTo>
                <a:close/>
                <a:moveTo>
                  <a:pt x="685" y="1231"/>
                </a:moveTo>
                <a:lnTo>
                  <a:pt x="688" y="1229"/>
                </a:lnTo>
                <a:lnTo>
                  <a:pt x="692" y="1227"/>
                </a:lnTo>
                <a:lnTo>
                  <a:pt x="696" y="1224"/>
                </a:lnTo>
                <a:lnTo>
                  <a:pt x="686" y="1210"/>
                </a:lnTo>
                <a:lnTo>
                  <a:pt x="683" y="1213"/>
                </a:lnTo>
                <a:lnTo>
                  <a:pt x="679" y="1215"/>
                </a:lnTo>
                <a:lnTo>
                  <a:pt x="676" y="1217"/>
                </a:lnTo>
                <a:lnTo>
                  <a:pt x="685" y="1231"/>
                </a:lnTo>
                <a:close/>
                <a:moveTo>
                  <a:pt x="706" y="1217"/>
                </a:moveTo>
                <a:lnTo>
                  <a:pt x="708" y="1216"/>
                </a:lnTo>
                <a:lnTo>
                  <a:pt x="712" y="1212"/>
                </a:lnTo>
                <a:lnTo>
                  <a:pt x="716" y="1210"/>
                </a:lnTo>
                <a:lnTo>
                  <a:pt x="716" y="1209"/>
                </a:lnTo>
                <a:lnTo>
                  <a:pt x="706" y="1195"/>
                </a:lnTo>
                <a:lnTo>
                  <a:pt x="705" y="1196"/>
                </a:lnTo>
                <a:lnTo>
                  <a:pt x="702" y="1199"/>
                </a:lnTo>
                <a:lnTo>
                  <a:pt x="698" y="1202"/>
                </a:lnTo>
                <a:lnTo>
                  <a:pt x="696" y="1203"/>
                </a:lnTo>
                <a:lnTo>
                  <a:pt x="706" y="1217"/>
                </a:lnTo>
                <a:close/>
                <a:moveTo>
                  <a:pt x="726" y="1201"/>
                </a:moveTo>
                <a:lnTo>
                  <a:pt x="727" y="1200"/>
                </a:lnTo>
                <a:lnTo>
                  <a:pt x="731" y="1197"/>
                </a:lnTo>
                <a:lnTo>
                  <a:pt x="735" y="1193"/>
                </a:lnTo>
                <a:lnTo>
                  <a:pt x="736" y="1193"/>
                </a:lnTo>
                <a:lnTo>
                  <a:pt x="725" y="1180"/>
                </a:lnTo>
                <a:lnTo>
                  <a:pt x="724" y="1181"/>
                </a:lnTo>
                <a:lnTo>
                  <a:pt x="721" y="1184"/>
                </a:lnTo>
                <a:lnTo>
                  <a:pt x="717" y="1187"/>
                </a:lnTo>
                <a:lnTo>
                  <a:pt x="716" y="1188"/>
                </a:lnTo>
                <a:lnTo>
                  <a:pt x="726" y="1201"/>
                </a:lnTo>
                <a:close/>
                <a:moveTo>
                  <a:pt x="746" y="1184"/>
                </a:moveTo>
                <a:lnTo>
                  <a:pt x="747" y="1183"/>
                </a:lnTo>
                <a:lnTo>
                  <a:pt x="751" y="1179"/>
                </a:lnTo>
                <a:lnTo>
                  <a:pt x="755" y="1176"/>
                </a:lnTo>
                <a:lnTo>
                  <a:pt x="755" y="1175"/>
                </a:lnTo>
                <a:lnTo>
                  <a:pt x="744" y="1164"/>
                </a:lnTo>
                <a:lnTo>
                  <a:pt x="744" y="1164"/>
                </a:lnTo>
                <a:lnTo>
                  <a:pt x="740" y="1167"/>
                </a:lnTo>
                <a:lnTo>
                  <a:pt x="736" y="1171"/>
                </a:lnTo>
                <a:lnTo>
                  <a:pt x="735" y="1172"/>
                </a:lnTo>
                <a:lnTo>
                  <a:pt x="746" y="1184"/>
                </a:lnTo>
                <a:close/>
                <a:moveTo>
                  <a:pt x="764" y="1167"/>
                </a:moveTo>
                <a:lnTo>
                  <a:pt x="767" y="1164"/>
                </a:lnTo>
                <a:lnTo>
                  <a:pt x="771" y="1160"/>
                </a:lnTo>
                <a:lnTo>
                  <a:pt x="773" y="1157"/>
                </a:lnTo>
                <a:lnTo>
                  <a:pt x="761" y="1146"/>
                </a:lnTo>
                <a:lnTo>
                  <a:pt x="758" y="1148"/>
                </a:lnTo>
                <a:lnTo>
                  <a:pt x="755" y="1152"/>
                </a:lnTo>
                <a:lnTo>
                  <a:pt x="753" y="1154"/>
                </a:lnTo>
                <a:lnTo>
                  <a:pt x="764" y="1167"/>
                </a:lnTo>
                <a:close/>
                <a:moveTo>
                  <a:pt x="782" y="1148"/>
                </a:moveTo>
                <a:lnTo>
                  <a:pt x="782" y="1147"/>
                </a:lnTo>
                <a:lnTo>
                  <a:pt x="786" y="1143"/>
                </a:lnTo>
                <a:lnTo>
                  <a:pt x="790" y="1138"/>
                </a:lnTo>
                <a:lnTo>
                  <a:pt x="778" y="1127"/>
                </a:lnTo>
                <a:lnTo>
                  <a:pt x="774" y="1132"/>
                </a:lnTo>
                <a:lnTo>
                  <a:pt x="770" y="1136"/>
                </a:lnTo>
                <a:lnTo>
                  <a:pt x="769" y="1137"/>
                </a:lnTo>
                <a:lnTo>
                  <a:pt x="782" y="1148"/>
                </a:lnTo>
                <a:close/>
                <a:moveTo>
                  <a:pt x="798" y="1128"/>
                </a:moveTo>
                <a:lnTo>
                  <a:pt x="802" y="1124"/>
                </a:lnTo>
                <a:lnTo>
                  <a:pt x="806" y="1119"/>
                </a:lnTo>
                <a:lnTo>
                  <a:pt x="806" y="1119"/>
                </a:lnTo>
                <a:lnTo>
                  <a:pt x="793" y="1108"/>
                </a:lnTo>
                <a:lnTo>
                  <a:pt x="793" y="1109"/>
                </a:lnTo>
                <a:lnTo>
                  <a:pt x="789" y="1114"/>
                </a:lnTo>
                <a:lnTo>
                  <a:pt x="786" y="1118"/>
                </a:lnTo>
                <a:lnTo>
                  <a:pt x="798" y="1128"/>
                </a:lnTo>
                <a:close/>
                <a:moveTo>
                  <a:pt x="814" y="1108"/>
                </a:moveTo>
                <a:lnTo>
                  <a:pt x="818" y="1103"/>
                </a:lnTo>
                <a:lnTo>
                  <a:pt x="822" y="1098"/>
                </a:lnTo>
                <a:lnTo>
                  <a:pt x="808" y="1088"/>
                </a:lnTo>
                <a:lnTo>
                  <a:pt x="804" y="1093"/>
                </a:lnTo>
                <a:lnTo>
                  <a:pt x="801" y="1098"/>
                </a:lnTo>
                <a:lnTo>
                  <a:pt x="814" y="1108"/>
                </a:lnTo>
                <a:close/>
                <a:moveTo>
                  <a:pt x="829" y="1087"/>
                </a:moveTo>
                <a:lnTo>
                  <a:pt x="829" y="1087"/>
                </a:lnTo>
                <a:lnTo>
                  <a:pt x="833" y="1081"/>
                </a:lnTo>
                <a:lnTo>
                  <a:pt x="836" y="1077"/>
                </a:lnTo>
                <a:lnTo>
                  <a:pt x="822" y="1068"/>
                </a:lnTo>
                <a:lnTo>
                  <a:pt x="819" y="1071"/>
                </a:lnTo>
                <a:lnTo>
                  <a:pt x="816" y="1077"/>
                </a:lnTo>
                <a:lnTo>
                  <a:pt x="815" y="1078"/>
                </a:lnTo>
                <a:lnTo>
                  <a:pt x="829" y="1087"/>
                </a:lnTo>
                <a:close/>
                <a:moveTo>
                  <a:pt x="843" y="1066"/>
                </a:moveTo>
                <a:lnTo>
                  <a:pt x="845" y="1062"/>
                </a:lnTo>
                <a:lnTo>
                  <a:pt x="849" y="1056"/>
                </a:lnTo>
                <a:lnTo>
                  <a:pt x="849" y="1055"/>
                </a:lnTo>
                <a:lnTo>
                  <a:pt x="835" y="1047"/>
                </a:lnTo>
                <a:lnTo>
                  <a:pt x="835" y="1047"/>
                </a:lnTo>
                <a:lnTo>
                  <a:pt x="831" y="1054"/>
                </a:lnTo>
                <a:lnTo>
                  <a:pt x="829" y="1057"/>
                </a:lnTo>
                <a:lnTo>
                  <a:pt x="843" y="1066"/>
                </a:lnTo>
                <a:close/>
                <a:moveTo>
                  <a:pt x="856" y="1044"/>
                </a:moveTo>
                <a:lnTo>
                  <a:pt x="857" y="1043"/>
                </a:lnTo>
                <a:lnTo>
                  <a:pt x="861" y="1035"/>
                </a:lnTo>
                <a:lnTo>
                  <a:pt x="862" y="1033"/>
                </a:lnTo>
                <a:lnTo>
                  <a:pt x="848" y="1025"/>
                </a:lnTo>
                <a:lnTo>
                  <a:pt x="846" y="1028"/>
                </a:lnTo>
                <a:lnTo>
                  <a:pt x="842" y="1034"/>
                </a:lnTo>
                <a:lnTo>
                  <a:pt x="841" y="1036"/>
                </a:lnTo>
                <a:lnTo>
                  <a:pt x="856" y="1044"/>
                </a:lnTo>
                <a:close/>
                <a:moveTo>
                  <a:pt x="868" y="1022"/>
                </a:moveTo>
                <a:lnTo>
                  <a:pt x="869" y="1021"/>
                </a:lnTo>
                <a:lnTo>
                  <a:pt x="873" y="1014"/>
                </a:lnTo>
                <a:lnTo>
                  <a:pt x="874" y="1011"/>
                </a:lnTo>
                <a:lnTo>
                  <a:pt x="859" y="1003"/>
                </a:lnTo>
                <a:lnTo>
                  <a:pt x="858" y="1006"/>
                </a:lnTo>
                <a:lnTo>
                  <a:pt x="854" y="1013"/>
                </a:lnTo>
                <a:lnTo>
                  <a:pt x="853" y="1014"/>
                </a:lnTo>
                <a:lnTo>
                  <a:pt x="868" y="1022"/>
                </a:lnTo>
                <a:close/>
                <a:moveTo>
                  <a:pt x="880" y="999"/>
                </a:moveTo>
                <a:lnTo>
                  <a:pt x="880" y="998"/>
                </a:lnTo>
                <a:lnTo>
                  <a:pt x="884" y="991"/>
                </a:lnTo>
                <a:lnTo>
                  <a:pt x="885" y="988"/>
                </a:lnTo>
                <a:lnTo>
                  <a:pt x="870" y="981"/>
                </a:lnTo>
                <a:lnTo>
                  <a:pt x="869" y="983"/>
                </a:lnTo>
                <a:lnTo>
                  <a:pt x="865" y="991"/>
                </a:lnTo>
                <a:lnTo>
                  <a:pt x="865" y="992"/>
                </a:lnTo>
                <a:lnTo>
                  <a:pt x="880" y="999"/>
                </a:lnTo>
                <a:close/>
                <a:moveTo>
                  <a:pt x="891" y="976"/>
                </a:moveTo>
                <a:lnTo>
                  <a:pt x="892" y="974"/>
                </a:lnTo>
                <a:lnTo>
                  <a:pt x="896" y="965"/>
                </a:lnTo>
                <a:lnTo>
                  <a:pt x="896" y="965"/>
                </a:lnTo>
                <a:lnTo>
                  <a:pt x="881" y="958"/>
                </a:lnTo>
                <a:lnTo>
                  <a:pt x="880" y="958"/>
                </a:lnTo>
                <a:lnTo>
                  <a:pt x="877" y="967"/>
                </a:lnTo>
                <a:lnTo>
                  <a:pt x="876" y="969"/>
                </a:lnTo>
                <a:lnTo>
                  <a:pt x="891" y="976"/>
                </a:lnTo>
                <a:close/>
                <a:moveTo>
                  <a:pt x="901" y="953"/>
                </a:moveTo>
                <a:lnTo>
                  <a:pt x="904" y="947"/>
                </a:lnTo>
                <a:lnTo>
                  <a:pt x="906" y="941"/>
                </a:lnTo>
                <a:lnTo>
                  <a:pt x="891" y="935"/>
                </a:lnTo>
                <a:lnTo>
                  <a:pt x="888" y="941"/>
                </a:lnTo>
                <a:lnTo>
                  <a:pt x="886" y="946"/>
                </a:lnTo>
                <a:lnTo>
                  <a:pt x="901" y="953"/>
                </a:lnTo>
                <a:close/>
                <a:moveTo>
                  <a:pt x="911" y="930"/>
                </a:moveTo>
                <a:lnTo>
                  <a:pt x="911" y="929"/>
                </a:lnTo>
                <a:lnTo>
                  <a:pt x="915" y="919"/>
                </a:lnTo>
                <a:lnTo>
                  <a:pt x="916" y="918"/>
                </a:lnTo>
                <a:lnTo>
                  <a:pt x="900" y="912"/>
                </a:lnTo>
                <a:lnTo>
                  <a:pt x="900" y="913"/>
                </a:lnTo>
                <a:lnTo>
                  <a:pt x="896" y="922"/>
                </a:lnTo>
                <a:lnTo>
                  <a:pt x="895" y="923"/>
                </a:lnTo>
                <a:lnTo>
                  <a:pt x="911" y="930"/>
                </a:lnTo>
                <a:close/>
                <a:moveTo>
                  <a:pt x="920" y="906"/>
                </a:moveTo>
                <a:lnTo>
                  <a:pt x="923" y="899"/>
                </a:lnTo>
                <a:lnTo>
                  <a:pt x="925" y="894"/>
                </a:lnTo>
                <a:lnTo>
                  <a:pt x="909" y="889"/>
                </a:lnTo>
                <a:lnTo>
                  <a:pt x="908" y="893"/>
                </a:lnTo>
                <a:lnTo>
                  <a:pt x="904" y="900"/>
                </a:lnTo>
                <a:lnTo>
                  <a:pt x="920" y="906"/>
                </a:lnTo>
                <a:close/>
                <a:moveTo>
                  <a:pt x="929" y="882"/>
                </a:moveTo>
                <a:lnTo>
                  <a:pt x="931" y="877"/>
                </a:lnTo>
                <a:lnTo>
                  <a:pt x="933" y="870"/>
                </a:lnTo>
                <a:lnTo>
                  <a:pt x="917" y="865"/>
                </a:lnTo>
                <a:lnTo>
                  <a:pt x="915" y="872"/>
                </a:lnTo>
                <a:lnTo>
                  <a:pt x="913" y="877"/>
                </a:lnTo>
                <a:lnTo>
                  <a:pt x="929" y="882"/>
                </a:lnTo>
                <a:close/>
                <a:moveTo>
                  <a:pt x="937" y="859"/>
                </a:moveTo>
                <a:lnTo>
                  <a:pt x="939" y="855"/>
                </a:lnTo>
                <a:lnTo>
                  <a:pt x="942" y="846"/>
                </a:lnTo>
                <a:lnTo>
                  <a:pt x="926" y="841"/>
                </a:lnTo>
                <a:lnTo>
                  <a:pt x="923" y="850"/>
                </a:lnTo>
                <a:lnTo>
                  <a:pt x="922" y="853"/>
                </a:lnTo>
                <a:lnTo>
                  <a:pt x="937" y="859"/>
                </a:lnTo>
                <a:close/>
                <a:moveTo>
                  <a:pt x="946" y="835"/>
                </a:moveTo>
                <a:lnTo>
                  <a:pt x="946" y="832"/>
                </a:lnTo>
                <a:lnTo>
                  <a:pt x="950" y="822"/>
                </a:lnTo>
                <a:lnTo>
                  <a:pt x="933" y="817"/>
                </a:lnTo>
                <a:lnTo>
                  <a:pt x="930" y="827"/>
                </a:lnTo>
                <a:lnTo>
                  <a:pt x="930" y="829"/>
                </a:lnTo>
                <a:lnTo>
                  <a:pt x="946" y="835"/>
                </a:lnTo>
                <a:close/>
                <a:moveTo>
                  <a:pt x="953" y="811"/>
                </a:moveTo>
                <a:lnTo>
                  <a:pt x="954" y="808"/>
                </a:lnTo>
                <a:lnTo>
                  <a:pt x="957" y="798"/>
                </a:lnTo>
                <a:lnTo>
                  <a:pt x="941" y="793"/>
                </a:lnTo>
                <a:lnTo>
                  <a:pt x="938" y="803"/>
                </a:lnTo>
                <a:lnTo>
                  <a:pt x="937" y="805"/>
                </a:lnTo>
                <a:lnTo>
                  <a:pt x="953" y="811"/>
                </a:lnTo>
                <a:close/>
                <a:moveTo>
                  <a:pt x="961" y="786"/>
                </a:moveTo>
                <a:lnTo>
                  <a:pt x="962" y="782"/>
                </a:lnTo>
                <a:lnTo>
                  <a:pt x="964" y="774"/>
                </a:lnTo>
                <a:lnTo>
                  <a:pt x="948" y="769"/>
                </a:lnTo>
                <a:lnTo>
                  <a:pt x="946" y="777"/>
                </a:lnTo>
                <a:lnTo>
                  <a:pt x="944" y="781"/>
                </a:lnTo>
                <a:lnTo>
                  <a:pt x="961" y="786"/>
                </a:lnTo>
                <a:close/>
                <a:moveTo>
                  <a:pt x="968" y="762"/>
                </a:moveTo>
                <a:lnTo>
                  <a:pt x="970" y="755"/>
                </a:lnTo>
                <a:lnTo>
                  <a:pt x="971" y="750"/>
                </a:lnTo>
                <a:lnTo>
                  <a:pt x="955" y="745"/>
                </a:lnTo>
                <a:lnTo>
                  <a:pt x="953" y="751"/>
                </a:lnTo>
                <a:lnTo>
                  <a:pt x="951" y="757"/>
                </a:lnTo>
                <a:lnTo>
                  <a:pt x="968" y="762"/>
                </a:lnTo>
                <a:close/>
                <a:moveTo>
                  <a:pt x="975" y="738"/>
                </a:moveTo>
                <a:lnTo>
                  <a:pt x="977" y="727"/>
                </a:lnTo>
                <a:lnTo>
                  <a:pt x="978" y="725"/>
                </a:lnTo>
                <a:lnTo>
                  <a:pt x="962" y="721"/>
                </a:lnTo>
                <a:lnTo>
                  <a:pt x="961" y="723"/>
                </a:lnTo>
                <a:lnTo>
                  <a:pt x="959" y="733"/>
                </a:lnTo>
                <a:lnTo>
                  <a:pt x="975" y="738"/>
                </a:lnTo>
                <a:close/>
                <a:moveTo>
                  <a:pt x="981" y="713"/>
                </a:moveTo>
                <a:lnTo>
                  <a:pt x="981" y="713"/>
                </a:lnTo>
                <a:lnTo>
                  <a:pt x="984" y="701"/>
                </a:lnTo>
                <a:lnTo>
                  <a:pt x="968" y="697"/>
                </a:lnTo>
                <a:lnTo>
                  <a:pt x="965" y="708"/>
                </a:lnTo>
                <a:lnTo>
                  <a:pt x="965" y="709"/>
                </a:lnTo>
                <a:lnTo>
                  <a:pt x="981" y="713"/>
                </a:lnTo>
                <a:close/>
                <a:moveTo>
                  <a:pt x="988" y="689"/>
                </a:moveTo>
                <a:lnTo>
                  <a:pt x="989" y="683"/>
                </a:lnTo>
                <a:lnTo>
                  <a:pt x="991" y="676"/>
                </a:lnTo>
                <a:lnTo>
                  <a:pt x="974" y="672"/>
                </a:lnTo>
                <a:lnTo>
                  <a:pt x="973" y="679"/>
                </a:lnTo>
                <a:lnTo>
                  <a:pt x="971" y="684"/>
                </a:lnTo>
                <a:lnTo>
                  <a:pt x="988" y="689"/>
                </a:lnTo>
                <a:close/>
                <a:moveTo>
                  <a:pt x="994" y="664"/>
                </a:moveTo>
                <a:lnTo>
                  <a:pt x="997" y="652"/>
                </a:lnTo>
                <a:lnTo>
                  <a:pt x="997" y="652"/>
                </a:lnTo>
                <a:lnTo>
                  <a:pt x="981" y="648"/>
                </a:lnTo>
                <a:lnTo>
                  <a:pt x="981" y="648"/>
                </a:lnTo>
                <a:lnTo>
                  <a:pt x="977" y="660"/>
                </a:lnTo>
                <a:lnTo>
                  <a:pt x="994" y="664"/>
                </a:lnTo>
                <a:close/>
                <a:moveTo>
                  <a:pt x="1000" y="640"/>
                </a:moveTo>
                <a:lnTo>
                  <a:pt x="1001" y="636"/>
                </a:lnTo>
                <a:lnTo>
                  <a:pt x="1002" y="627"/>
                </a:lnTo>
                <a:lnTo>
                  <a:pt x="986" y="623"/>
                </a:lnTo>
                <a:lnTo>
                  <a:pt x="984" y="632"/>
                </a:lnTo>
                <a:lnTo>
                  <a:pt x="984" y="636"/>
                </a:lnTo>
                <a:lnTo>
                  <a:pt x="1000" y="640"/>
                </a:lnTo>
                <a:close/>
                <a:moveTo>
                  <a:pt x="1006" y="615"/>
                </a:moveTo>
                <a:lnTo>
                  <a:pt x="1008" y="603"/>
                </a:lnTo>
                <a:lnTo>
                  <a:pt x="1008" y="602"/>
                </a:lnTo>
                <a:lnTo>
                  <a:pt x="992" y="599"/>
                </a:lnTo>
                <a:lnTo>
                  <a:pt x="992" y="600"/>
                </a:lnTo>
                <a:lnTo>
                  <a:pt x="989" y="611"/>
                </a:lnTo>
                <a:lnTo>
                  <a:pt x="1006" y="615"/>
                </a:lnTo>
                <a:close/>
                <a:moveTo>
                  <a:pt x="1011" y="590"/>
                </a:moveTo>
                <a:lnTo>
                  <a:pt x="1012" y="587"/>
                </a:lnTo>
                <a:lnTo>
                  <a:pt x="1014" y="578"/>
                </a:lnTo>
                <a:lnTo>
                  <a:pt x="998" y="574"/>
                </a:lnTo>
                <a:lnTo>
                  <a:pt x="996" y="583"/>
                </a:lnTo>
                <a:lnTo>
                  <a:pt x="995" y="587"/>
                </a:lnTo>
                <a:lnTo>
                  <a:pt x="1011" y="590"/>
                </a:lnTo>
                <a:close/>
                <a:moveTo>
                  <a:pt x="1017" y="566"/>
                </a:moveTo>
                <a:lnTo>
                  <a:pt x="1020" y="554"/>
                </a:lnTo>
                <a:lnTo>
                  <a:pt x="1003" y="550"/>
                </a:lnTo>
                <a:lnTo>
                  <a:pt x="1001" y="562"/>
                </a:lnTo>
                <a:lnTo>
                  <a:pt x="1017" y="566"/>
                </a:lnTo>
                <a:close/>
                <a:moveTo>
                  <a:pt x="1022" y="541"/>
                </a:moveTo>
                <a:lnTo>
                  <a:pt x="1024" y="535"/>
                </a:lnTo>
                <a:lnTo>
                  <a:pt x="1025" y="529"/>
                </a:lnTo>
                <a:lnTo>
                  <a:pt x="1009" y="525"/>
                </a:lnTo>
                <a:lnTo>
                  <a:pt x="1008" y="531"/>
                </a:lnTo>
                <a:lnTo>
                  <a:pt x="1006" y="537"/>
                </a:lnTo>
                <a:lnTo>
                  <a:pt x="1022" y="541"/>
                </a:lnTo>
                <a:close/>
                <a:moveTo>
                  <a:pt x="1028" y="517"/>
                </a:moveTo>
                <a:lnTo>
                  <a:pt x="1030" y="504"/>
                </a:lnTo>
                <a:lnTo>
                  <a:pt x="1014" y="500"/>
                </a:lnTo>
                <a:lnTo>
                  <a:pt x="1012" y="513"/>
                </a:lnTo>
                <a:lnTo>
                  <a:pt x="1028" y="517"/>
                </a:lnTo>
                <a:close/>
                <a:moveTo>
                  <a:pt x="1033" y="492"/>
                </a:moveTo>
                <a:lnTo>
                  <a:pt x="1035" y="480"/>
                </a:lnTo>
                <a:lnTo>
                  <a:pt x="1035" y="480"/>
                </a:lnTo>
                <a:lnTo>
                  <a:pt x="1019" y="476"/>
                </a:lnTo>
                <a:lnTo>
                  <a:pt x="1019" y="477"/>
                </a:lnTo>
                <a:lnTo>
                  <a:pt x="1017" y="488"/>
                </a:lnTo>
                <a:lnTo>
                  <a:pt x="1033" y="492"/>
                </a:lnTo>
                <a:close/>
                <a:moveTo>
                  <a:pt x="1038" y="467"/>
                </a:moveTo>
                <a:lnTo>
                  <a:pt x="1039" y="462"/>
                </a:lnTo>
                <a:lnTo>
                  <a:pt x="1041" y="455"/>
                </a:lnTo>
                <a:lnTo>
                  <a:pt x="1024" y="451"/>
                </a:lnTo>
                <a:lnTo>
                  <a:pt x="1023" y="459"/>
                </a:lnTo>
                <a:lnTo>
                  <a:pt x="1022" y="464"/>
                </a:lnTo>
                <a:lnTo>
                  <a:pt x="1038" y="467"/>
                </a:lnTo>
                <a:close/>
                <a:moveTo>
                  <a:pt x="1043" y="442"/>
                </a:moveTo>
                <a:lnTo>
                  <a:pt x="1046" y="430"/>
                </a:lnTo>
                <a:lnTo>
                  <a:pt x="1030" y="427"/>
                </a:lnTo>
                <a:lnTo>
                  <a:pt x="1027" y="439"/>
                </a:lnTo>
                <a:lnTo>
                  <a:pt x="1043" y="442"/>
                </a:lnTo>
                <a:close/>
                <a:moveTo>
                  <a:pt x="1048" y="418"/>
                </a:moveTo>
                <a:lnTo>
                  <a:pt x="1051" y="406"/>
                </a:lnTo>
                <a:lnTo>
                  <a:pt x="1051" y="405"/>
                </a:lnTo>
                <a:lnTo>
                  <a:pt x="1035" y="402"/>
                </a:lnTo>
                <a:lnTo>
                  <a:pt x="1034" y="402"/>
                </a:lnTo>
                <a:lnTo>
                  <a:pt x="1032" y="414"/>
                </a:lnTo>
                <a:lnTo>
                  <a:pt x="1048" y="418"/>
                </a:lnTo>
                <a:close/>
                <a:moveTo>
                  <a:pt x="1053" y="393"/>
                </a:moveTo>
                <a:lnTo>
                  <a:pt x="1055" y="387"/>
                </a:lnTo>
                <a:lnTo>
                  <a:pt x="1056" y="381"/>
                </a:lnTo>
                <a:lnTo>
                  <a:pt x="1039" y="377"/>
                </a:lnTo>
                <a:lnTo>
                  <a:pt x="1038" y="383"/>
                </a:lnTo>
                <a:lnTo>
                  <a:pt x="1037" y="390"/>
                </a:lnTo>
                <a:lnTo>
                  <a:pt x="1053" y="393"/>
                </a:lnTo>
                <a:close/>
                <a:moveTo>
                  <a:pt x="1059" y="368"/>
                </a:moveTo>
                <a:lnTo>
                  <a:pt x="1059" y="368"/>
                </a:lnTo>
                <a:lnTo>
                  <a:pt x="1061" y="356"/>
                </a:lnTo>
                <a:lnTo>
                  <a:pt x="1044" y="353"/>
                </a:lnTo>
                <a:lnTo>
                  <a:pt x="1042" y="364"/>
                </a:lnTo>
                <a:lnTo>
                  <a:pt x="1042" y="365"/>
                </a:lnTo>
                <a:lnTo>
                  <a:pt x="1059" y="368"/>
                </a:lnTo>
                <a:close/>
                <a:moveTo>
                  <a:pt x="1063" y="344"/>
                </a:moveTo>
                <a:lnTo>
                  <a:pt x="1066" y="331"/>
                </a:lnTo>
                <a:lnTo>
                  <a:pt x="1050" y="328"/>
                </a:lnTo>
                <a:lnTo>
                  <a:pt x="1047" y="340"/>
                </a:lnTo>
                <a:lnTo>
                  <a:pt x="1063" y="344"/>
                </a:lnTo>
                <a:close/>
                <a:moveTo>
                  <a:pt x="1068" y="319"/>
                </a:moveTo>
                <a:lnTo>
                  <a:pt x="1070" y="311"/>
                </a:lnTo>
                <a:lnTo>
                  <a:pt x="1071" y="307"/>
                </a:lnTo>
                <a:lnTo>
                  <a:pt x="1055" y="303"/>
                </a:lnTo>
                <a:lnTo>
                  <a:pt x="1054" y="308"/>
                </a:lnTo>
                <a:lnTo>
                  <a:pt x="1052" y="315"/>
                </a:lnTo>
                <a:lnTo>
                  <a:pt x="1068" y="319"/>
                </a:lnTo>
                <a:close/>
                <a:moveTo>
                  <a:pt x="1074" y="294"/>
                </a:moveTo>
                <a:lnTo>
                  <a:pt x="1074" y="292"/>
                </a:lnTo>
                <a:lnTo>
                  <a:pt x="1076" y="282"/>
                </a:lnTo>
                <a:lnTo>
                  <a:pt x="1060" y="278"/>
                </a:lnTo>
                <a:lnTo>
                  <a:pt x="1057" y="289"/>
                </a:lnTo>
                <a:lnTo>
                  <a:pt x="1057" y="291"/>
                </a:lnTo>
                <a:lnTo>
                  <a:pt x="1074" y="294"/>
                </a:lnTo>
                <a:close/>
                <a:moveTo>
                  <a:pt x="1079" y="270"/>
                </a:moveTo>
                <a:lnTo>
                  <a:pt x="1081" y="257"/>
                </a:lnTo>
                <a:lnTo>
                  <a:pt x="1065" y="254"/>
                </a:lnTo>
                <a:lnTo>
                  <a:pt x="1062" y="266"/>
                </a:lnTo>
                <a:lnTo>
                  <a:pt x="1079" y="270"/>
                </a:lnTo>
                <a:close/>
                <a:moveTo>
                  <a:pt x="1084" y="245"/>
                </a:moveTo>
                <a:lnTo>
                  <a:pt x="1086" y="237"/>
                </a:lnTo>
                <a:lnTo>
                  <a:pt x="1086" y="232"/>
                </a:lnTo>
                <a:lnTo>
                  <a:pt x="1070" y="229"/>
                </a:lnTo>
                <a:lnTo>
                  <a:pt x="1069" y="233"/>
                </a:lnTo>
                <a:lnTo>
                  <a:pt x="1068" y="241"/>
                </a:lnTo>
                <a:lnTo>
                  <a:pt x="1084" y="245"/>
                </a:lnTo>
                <a:close/>
                <a:moveTo>
                  <a:pt x="1089" y="220"/>
                </a:moveTo>
                <a:lnTo>
                  <a:pt x="1090" y="219"/>
                </a:lnTo>
                <a:lnTo>
                  <a:pt x="1092" y="208"/>
                </a:lnTo>
                <a:lnTo>
                  <a:pt x="1075" y="204"/>
                </a:lnTo>
                <a:lnTo>
                  <a:pt x="1073" y="216"/>
                </a:lnTo>
                <a:lnTo>
                  <a:pt x="1073" y="217"/>
                </a:lnTo>
                <a:lnTo>
                  <a:pt x="1089" y="220"/>
                </a:lnTo>
                <a:close/>
                <a:moveTo>
                  <a:pt x="1095" y="195"/>
                </a:moveTo>
                <a:lnTo>
                  <a:pt x="1097" y="184"/>
                </a:lnTo>
                <a:lnTo>
                  <a:pt x="1097" y="183"/>
                </a:lnTo>
                <a:lnTo>
                  <a:pt x="1081" y="180"/>
                </a:lnTo>
                <a:lnTo>
                  <a:pt x="1081" y="181"/>
                </a:lnTo>
                <a:lnTo>
                  <a:pt x="1078" y="192"/>
                </a:lnTo>
                <a:lnTo>
                  <a:pt x="1095" y="195"/>
                </a:lnTo>
                <a:close/>
                <a:moveTo>
                  <a:pt x="1100" y="171"/>
                </a:moveTo>
                <a:lnTo>
                  <a:pt x="1101" y="168"/>
                </a:lnTo>
                <a:lnTo>
                  <a:pt x="1103" y="159"/>
                </a:lnTo>
                <a:lnTo>
                  <a:pt x="1087" y="155"/>
                </a:lnTo>
                <a:lnTo>
                  <a:pt x="1084" y="164"/>
                </a:lnTo>
                <a:lnTo>
                  <a:pt x="1084" y="167"/>
                </a:lnTo>
                <a:lnTo>
                  <a:pt x="1100" y="171"/>
                </a:lnTo>
                <a:close/>
                <a:moveTo>
                  <a:pt x="1106" y="147"/>
                </a:moveTo>
                <a:lnTo>
                  <a:pt x="1109" y="136"/>
                </a:lnTo>
                <a:lnTo>
                  <a:pt x="1109" y="135"/>
                </a:lnTo>
                <a:lnTo>
                  <a:pt x="1093" y="130"/>
                </a:lnTo>
                <a:lnTo>
                  <a:pt x="1092" y="132"/>
                </a:lnTo>
                <a:lnTo>
                  <a:pt x="1090" y="143"/>
                </a:lnTo>
                <a:lnTo>
                  <a:pt x="1106" y="147"/>
                </a:lnTo>
                <a:close/>
                <a:moveTo>
                  <a:pt x="1112" y="123"/>
                </a:moveTo>
                <a:lnTo>
                  <a:pt x="1112" y="121"/>
                </a:lnTo>
                <a:lnTo>
                  <a:pt x="1115" y="110"/>
                </a:lnTo>
                <a:lnTo>
                  <a:pt x="1099" y="106"/>
                </a:lnTo>
                <a:lnTo>
                  <a:pt x="1096" y="117"/>
                </a:lnTo>
                <a:lnTo>
                  <a:pt x="1096" y="118"/>
                </a:lnTo>
                <a:lnTo>
                  <a:pt x="1112" y="123"/>
                </a:lnTo>
                <a:close/>
                <a:moveTo>
                  <a:pt x="1119" y="98"/>
                </a:moveTo>
                <a:lnTo>
                  <a:pt x="1120" y="94"/>
                </a:lnTo>
                <a:lnTo>
                  <a:pt x="1123" y="86"/>
                </a:lnTo>
                <a:lnTo>
                  <a:pt x="1106" y="82"/>
                </a:lnTo>
                <a:lnTo>
                  <a:pt x="1104" y="89"/>
                </a:lnTo>
                <a:lnTo>
                  <a:pt x="1103" y="94"/>
                </a:lnTo>
                <a:lnTo>
                  <a:pt x="1119" y="98"/>
                </a:lnTo>
                <a:close/>
                <a:moveTo>
                  <a:pt x="1126" y="74"/>
                </a:moveTo>
                <a:lnTo>
                  <a:pt x="1128" y="70"/>
                </a:lnTo>
                <a:lnTo>
                  <a:pt x="1130" y="63"/>
                </a:lnTo>
                <a:lnTo>
                  <a:pt x="1115" y="57"/>
                </a:lnTo>
                <a:lnTo>
                  <a:pt x="1112" y="65"/>
                </a:lnTo>
                <a:lnTo>
                  <a:pt x="1110" y="69"/>
                </a:lnTo>
                <a:lnTo>
                  <a:pt x="1126" y="74"/>
                </a:lnTo>
                <a:close/>
                <a:moveTo>
                  <a:pt x="1135" y="51"/>
                </a:moveTo>
                <a:lnTo>
                  <a:pt x="1135" y="50"/>
                </a:lnTo>
                <a:lnTo>
                  <a:pt x="1139" y="42"/>
                </a:lnTo>
                <a:lnTo>
                  <a:pt x="1140" y="41"/>
                </a:lnTo>
                <a:lnTo>
                  <a:pt x="1125" y="33"/>
                </a:lnTo>
                <a:lnTo>
                  <a:pt x="1124" y="34"/>
                </a:lnTo>
                <a:lnTo>
                  <a:pt x="1120" y="44"/>
                </a:lnTo>
                <a:lnTo>
                  <a:pt x="1119" y="45"/>
                </a:lnTo>
                <a:lnTo>
                  <a:pt x="1135" y="51"/>
                </a:lnTo>
                <a:close/>
                <a:moveTo>
                  <a:pt x="1145" y="30"/>
                </a:moveTo>
                <a:lnTo>
                  <a:pt x="1146" y="28"/>
                </a:lnTo>
                <a:lnTo>
                  <a:pt x="1139" y="24"/>
                </a:lnTo>
                <a:lnTo>
                  <a:pt x="1146" y="29"/>
                </a:lnTo>
                <a:lnTo>
                  <a:pt x="1150" y="24"/>
                </a:lnTo>
                <a:lnTo>
                  <a:pt x="1143" y="19"/>
                </a:lnTo>
                <a:lnTo>
                  <a:pt x="1149" y="24"/>
                </a:lnTo>
                <a:lnTo>
                  <a:pt x="1152" y="21"/>
                </a:lnTo>
                <a:lnTo>
                  <a:pt x="1139" y="10"/>
                </a:lnTo>
                <a:lnTo>
                  <a:pt x="1137" y="13"/>
                </a:lnTo>
                <a:lnTo>
                  <a:pt x="1136" y="14"/>
                </a:lnTo>
                <a:lnTo>
                  <a:pt x="1132" y="19"/>
                </a:lnTo>
                <a:lnTo>
                  <a:pt x="1132" y="20"/>
                </a:lnTo>
                <a:lnTo>
                  <a:pt x="1131" y="21"/>
                </a:lnTo>
                <a:lnTo>
                  <a:pt x="1145" y="30"/>
                </a:lnTo>
                <a:close/>
                <a:moveTo>
                  <a:pt x="1157" y="17"/>
                </a:moveTo>
                <a:lnTo>
                  <a:pt x="1160" y="17"/>
                </a:lnTo>
                <a:lnTo>
                  <a:pt x="1158" y="9"/>
                </a:lnTo>
                <a:lnTo>
                  <a:pt x="1157" y="17"/>
                </a:lnTo>
                <a:lnTo>
                  <a:pt x="1161" y="18"/>
                </a:lnTo>
                <a:lnTo>
                  <a:pt x="1162" y="9"/>
                </a:lnTo>
                <a:lnTo>
                  <a:pt x="1159" y="17"/>
                </a:lnTo>
                <a:lnTo>
                  <a:pt x="1163" y="19"/>
                </a:lnTo>
                <a:lnTo>
                  <a:pt x="1166" y="11"/>
                </a:lnTo>
                <a:lnTo>
                  <a:pt x="1161" y="18"/>
                </a:lnTo>
                <a:lnTo>
                  <a:pt x="1163" y="19"/>
                </a:lnTo>
                <a:lnTo>
                  <a:pt x="1173" y="6"/>
                </a:lnTo>
                <a:lnTo>
                  <a:pt x="1171" y="5"/>
                </a:lnTo>
                <a:lnTo>
                  <a:pt x="1170" y="4"/>
                </a:lnTo>
                <a:lnTo>
                  <a:pt x="1166" y="2"/>
                </a:lnTo>
                <a:lnTo>
                  <a:pt x="1164" y="1"/>
                </a:lnTo>
                <a:lnTo>
                  <a:pt x="1160" y="0"/>
                </a:lnTo>
                <a:lnTo>
                  <a:pt x="1157" y="0"/>
                </a:lnTo>
                <a:lnTo>
                  <a:pt x="1155" y="1"/>
                </a:lnTo>
                <a:lnTo>
                  <a:pt x="1157" y="17"/>
                </a:lnTo>
                <a:close/>
                <a:moveTo>
                  <a:pt x="1170" y="27"/>
                </a:moveTo>
                <a:lnTo>
                  <a:pt x="1171" y="29"/>
                </a:lnTo>
                <a:lnTo>
                  <a:pt x="1178" y="24"/>
                </a:lnTo>
                <a:lnTo>
                  <a:pt x="1170" y="28"/>
                </a:lnTo>
                <a:lnTo>
                  <a:pt x="1174" y="35"/>
                </a:lnTo>
                <a:lnTo>
                  <a:pt x="1175" y="37"/>
                </a:lnTo>
                <a:lnTo>
                  <a:pt x="1190" y="29"/>
                </a:lnTo>
                <a:lnTo>
                  <a:pt x="1189" y="27"/>
                </a:lnTo>
                <a:lnTo>
                  <a:pt x="1185" y="20"/>
                </a:lnTo>
                <a:lnTo>
                  <a:pt x="1185" y="19"/>
                </a:lnTo>
                <a:lnTo>
                  <a:pt x="1183" y="17"/>
                </a:lnTo>
                <a:lnTo>
                  <a:pt x="1170" y="27"/>
                </a:lnTo>
                <a:close/>
                <a:moveTo>
                  <a:pt x="1180" y="48"/>
                </a:moveTo>
                <a:lnTo>
                  <a:pt x="1182" y="50"/>
                </a:lnTo>
                <a:lnTo>
                  <a:pt x="1185" y="59"/>
                </a:lnTo>
                <a:lnTo>
                  <a:pt x="1201" y="53"/>
                </a:lnTo>
                <a:lnTo>
                  <a:pt x="1197" y="44"/>
                </a:lnTo>
                <a:lnTo>
                  <a:pt x="1196" y="41"/>
                </a:lnTo>
                <a:lnTo>
                  <a:pt x="1180" y="48"/>
                </a:lnTo>
                <a:close/>
                <a:moveTo>
                  <a:pt x="1189" y="70"/>
                </a:moveTo>
                <a:lnTo>
                  <a:pt x="1193" y="82"/>
                </a:lnTo>
                <a:lnTo>
                  <a:pt x="1193" y="82"/>
                </a:lnTo>
                <a:lnTo>
                  <a:pt x="1209" y="77"/>
                </a:lnTo>
                <a:lnTo>
                  <a:pt x="1209" y="77"/>
                </a:lnTo>
                <a:lnTo>
                  <a:pt x="1205" y="65"/>
                </a:lnTo>
                <a:lnTo>
                  <a:pt x="1189" y="70"/>
                </a:lnTo>
                <a:close/>
                <a:moveTo>
                  <a:pt x="1197" y="94"/>
                </a:moveTo>
                <a:lnTo>
                  <a:pt x="1197" y="94"/>
                </a:lnTo>
                <a:lnTo>
                  <a:pt x="1200" y="106"/>
                </a:lnTo>
                <a:lnTo>
                  <a:pt x="1216" y="101"/>
                </a:lnTo>
                <a:lnTo>
                  <a:pt x="1213" y="89"/>
                </a:lnTo>
                <a:lnTo>
                  <a:pt x="1213" y="89"/>
                </a:lnTo>
                <a:lnTo>
                  <a:pt x="1197" y="94"/>
                </a:lnTo>
                <a:close/>
                <a:moveTo>
                  <a:pt x="1203" y="118"/>
                </a:moveTo>
                <a:lnTo>
                  <a:pt x="1205" y="122"/>
                </a:lnTo>
                <a:lnTo>
                  <a:pt x="1207" y="130"/>
                </a:lnTo>
                <a:lnTo>
                  <a:pt x="1223" y="126"/>
                </a:lnTo>
                <a:lnTo>
                  <a:pt x="1221" y="117"/>
                </a:lnTo>
                <a:lnTo>
                  <a:pt x="1219" y="114"/>
                </a:lnTo>
                <a:lnTo>
                  <a:pt x="1203" y="118"/>
                </a:lnTo>
                <a:close/>
                <a:moveTo>
                  <a:pt x="1210" y="142"/>
                </a:moveTo>
                <a:lnTo>
                  <a:pt x="1212" y="152"/>
                </a:lnTo>
                <a:lnTo>
                  <a:pt x="1213" y="154"/>
                </a:lnTo>
                <a:lnTo>
                  <a:pt x="1229" y="151"/>
                </a:lnTo>
                <a:lnTo>
                  <a:pt x="1228" y="148"/>
                </a:lnTo>
                <a:lnTo>
                  <a:pt x="1226" y="138"/>
                </a:lnTo>
                <a:lnTo>
                  <a:pt x="1210" y="142"/>
                </a:lnTo>
                <a:close/>
                <a:moveTo>
                  <a:pt x="1216" y="167"/>
                </a:moveTo>
                <a:lnTo>
                  <a:pt x="1216" y="168"/>
                </a:lnTo>
                <a:lnTo>
                  <a:pt x="1219" y="179"/>
                </a:lnTo>
                <a:lnTo>
                  <a:pt x="1235" y="175"/>
                </a:lnTo>
                <a:lnTo>
                  <a:pt x="1232" y="164"/>
                </a:lnTo>
                <a:lnTo>
                  <a:pt x="1232" y="163"/>
                </a:lnTo>
                <a:lnTo>
                  <a:pt x="1216" y="167"/>
                </a:lnTo>
                <a:close/>
                <a:moveTo>
                  <a:pt x="1221" y="191"/>
                </a:moveTo>
                <a:lnTo>
                  <a:pt x="1224" y="202"/>
                </a:lnTo>
                <a:lnTo>
                  <a:pt x="1224" y="204"/>
                </a:lnTo>
                <a:lnTo>
                  <a:pt x="1240" y="200"/>
                </a:lnTo>
                <a:lnTo>
                  <a:pt x="1240" y="198"/>
                </a:lnTo>
                <a:lnTo>
                  <a:pt x="1238" y="188"/>
                </a:lnTo>
                <a:lnTo>
                  <a:pt x="1221" y="191"/>
                </a:lnTo>
                <a:close/>
                <a:moveTo>
                  <a:pt x="1227" y="216"/>
                </a:moveTo>
                <a:lnTo>
                  <a:pt x="1227" y="219"/>
                </a:lnTo>
                <a:lnTo>
                  <a:pt x="1229" y="228"/>
                </a:lnTo>
                <a:lnTo>
                  <a:pt x="1246" y="225"/>
                </a:lnTo>
                <a:lnTo>
                  <a:pt x="1244" y="216"/>
                </a:lnTo>
                <a:lnTo>
                  <a:pt x="1243" y="212"/>
                </a:lnTo>
                <a:lnTo>
                  <a:pt x="1227" y="216"/>
                </a:lnTo>
                <a:close/>
                <a:moveTo>
                  <a:pt x="1232" y="240"/>
                </a:moveTo>
                <a:lnTo>
                  <a:pt x="1235" y="253"/>
                </a:lnTo>
                <a:lnTo>
                  <a:pt x="1251" y="249"/>
                </a:lnTo>
                <a:lnTo>
                  <a:pt x="1248" y="237"/>
                </a:lnTo>
                <a:lnTo>
                  <a:pt x="1232" y="240"/>
                </a:lnTo>
                <a:close/>
                <a:moveTo>
                  <a:pt x="1237" y="265"/>
                </a:moveTo>
                <a:lnTo>
                  <a:pt x="1239" y="273"/>
                </a:lnTo>
                <a:lnTo>
                  <a:pt x="1240" y="277"/>
                </a:lnTo>
                <a:lnTo>
                  <a:pt x="1256" y="274"/>
                </a:lnTo>
                <a:lnTo>
                  <a:pt x="1256" y="270"/>
                </a:lnTo>
                <a:lnTo>
                  <a:pt x="1254" y="262"/>
                </a:lnTo>
                <a:lnTo>
                  <a:pt x="1237" y="265"/>
                </a:lnTo>
                <a:close/>
                <a:moveTo>
                  <a:pt x="1242" y="290"/>
                </a:moveTo>
                <a:lnTo>
                  <a:pt x="1243" y="292"/>
                </a:lnTo>
                <a:lnTo>
                  <a:pt x="1245" y="302"/>
                </a:lnTo>
                <a:lnTo>
                  <a:pt x="1261" y="299"/>
                </a:lnTo>
                <a:lnTo>
                  <a:pt x="1259" y="289"/>
                </a:lnTo>
                <a:lnTo>
                  <a:pt x="1259" y="286"/>
                </a:lnTo>
                <a:lnTo>
                  <a:pt x="1242" y="290"/>
                </a:lnTo>
                <a:close/>
                <a:moveTo>
                  <a:pt x="1247" y="314"/>
                </a:moveTo>
                <a:lnTo>
                  <a:pt x="1250" y="327"/>
                </a:lnTo>
                <a:lnTo>
                  <a:pt x="1267" y="324"/>
                </a:lnTo>
                <a:lnTo>
                  <a:pt x="1264" y="311"/>
                </a:lnTo>
                <a:lnTo>
                  <a:pt x="1247" y="314"/>
                </a:lnTo>
                <a:close/>
                <a:moveTo>
                  <a:pt x="1252" y="339"/>
                </a:moveTo>
                <a:lnTo>
                  <a:pt x="1254" y="349"/>
                </a:lnTo>
                <a:lnTo>
                  <a:pt x="1255" y="351"/>
                </a:lnTo>
                <a:lnTo>
                  <a:pt x="1271" y="348"/>
                </a:lnTo>
                <a:lnTo>
                  <a:pt x="1271" y="346"/>
                </a:lnTo>
                <a:lnTo>
                  <a:pt x="1269" y="336"/>
                </a:lnTo>
                <a:lnTo>
                  <a:pt x="1252" y="339"/>
                </a:lnTo>
                <a:close/>
                <a:moveTo>
                  <a:pt x="1258" y="364"/>
                </a:moveTo>
                <a:lnTo>
                  <a:pt x="1258" y="368"/>
                </a:lnTo>
                <a:lnTo>
                  <a:pt x="1260" y="376"/>
                </a:lnTo>
                <a:lnTo>
                  <a:pt x="1276" y="373"/>
                </a:lnTo>
                <a:lnTo>
                  <a:pt x="1275" y="364"/>
                </a:lnTo>
                <a:lnTo>
                  <a:pt x="1274" y="361"/>
                </a:lnTo>
                <a:lnTo>
                  <a:pt x="1258" y="364"/>
                </a:lnTo>
                <a:close/>
                <a:moveTo>
                  <a:pt x="1263" y="389"/>
                </a:moveTo>
                <a:lnTo>
                  <a:pt x="1265" y="401"/>
                </a:lnTo>
                <a:lnTo>
                  <a:pt x="1281" y="398"/>
                </a:lnTo>
                <a:lnTo>
                  <a:pt x="1279" y="385"/>
                </a:lnTo>
                <a:lnTo>
                  <a:pt x="1263" y="389"/>
                </a:lnTo>
                <a:close/>
                <a:moveTo>
                  <a:pt x="1268" y="413"/>
                </a:moveTo>
                <a:lnTo>
                  <a:pt x="1270" y="425"/>
                </a:lnTo>
                <a:lnTo>
                  <a:pt x="1270" y="426"/>
                </a:lnTo>
                <a:lnTo>
                  <a:pt x="1287" y="422"/>
                </a:lnTo>
                <a:lnTo>
                  <a:pt x="1286" y="421"/>
                </a:lnTo>
                <a:lnTo>
                  <a:pt x="1284" y="410"/>
                </a:lnTo>
                <a:lnTo>
                  <a:pt x="1268" y="413"/>
                </a:lnTo>
                <a:close/>
                <a:moveTo>
                  <a:pt x="1273" y="438"/>
                </a:moveTo>
                <a:lnTo>
                  <a:pt x="1274" y="443"/>
                </a:lnTo>
                <a:lnTo>
                  <a:pt x="1275" y="450"/>
                </a:lnTo>
                <a:lnTo>
                  <a:pt x="1292" y="447"/>
                </a:lnTo>
                <a:lnTo>
                  <a:pt x="1290" y="440"/>
                </a:lnTo>
                <a:lnTo>
                  <a:pt x="1289" y="435"/>
                </a:lnTo>
                <a:lnTo>
                  <a:pt x="1273" y="438"/>
                </a:lnTo>
                <a:close/>
                <a:moveTo>
                  <a:pt x="1278" y="463"/>
                </a:moveTo>
                <a:lnTo>
                  <a:pt x="1280" y="475"/>
                </a:lnTo>
                <a:lnTo>
                  <a:pt x="1297" y="472"/>
                </a:lnTo>
                <a:lnTo>
                  <a:pt x="1294" y="459"/>
                </a:lnTo>
                <a:lnTo>
                  <a:pt x="1278" y="463"/>
                </a:lnTo>
                <a:close/>
                <a:moveTo>
                  <a:pt x="1283" y="487"/>
                </a:moveTo>
                <a:lnTo>
                  <a:pt x="1285" y="498"/>
                </a:lnTo>
                <a:lnTo>
                  <a:pt x="1286" y="500"/>
                </a:lnTo>
                <a:lnTo>
                  <a:pt x="1302" y="496"/>
                </a:lnTo>
                <a:lnTo>
                  <a:pt x="1302" y="495"/>
                </a:lnTo>
                <a:lnTo>
                  <a:pt x="1299" y="484"/>
                </a:lnTo>
                <a:lnTo>
                  <a:pt x="1283" y="487"/>
                </a:lnTo>
                <a:close/>
                <a:moveTo>
                  <a:pt x="1288" y="512"/>
                </a:moveTo>
                <a:lnTo>
                  <a:pt x="1289" y="517"/>
                </a:lnTo>
                <a:lnTo>
                  <a:pt x="1291" y="524"/>
                </a:lnTo>
                <a:lnTo>
                  <a:pt x="1307" y="521"/>
                </a:lnTo>
                <a:lnTo>
                  <a:pt x="1306" y="513"/>
                </a:lnTo>
                <a:lnTo>
                  <a:pt x="1305" y="509"/>
                </a:lnTo>
                <a:lnTo>
                  <a:pt x="1288" y="512"/>
                </a:lnTo>
                <a:close/>
                <a:moveTo>
                  <a:pt x="1294" y="537"/>
                </a:moveTo>
                <a:lnTo>
                  <a:pt x="1296" y="549"/>
                </a:lnTo>
                <a:lnTo>
                  <a:pt x="1312" y="545"/>
                </a:lnTo>
                <a:lnTo>
                  <a:pt x="1310" y="533"/>
                </a:lnTo>
                <a:lnTo>
                  <a:pt x="1294" y="537"/>
                </a:lnTo>
                <a:close/>
                <a:moveTo>
                  <a:pt x="1299" y="561"/>
                </a:moveTo>
                <a:lnTo>
                  <a:pt x="1301" y="569"/>
                </a:lnTo>
                <a:lnTo>
                  <a:pt x="1302" y="574"/>
                </a:lnTo>
                <a:lnTo>
                  <a:pt x="1318" y="570"/>
                </a:lnTo>
                <a:lnTo>
                  <a:pt x="1317" y="566"/>
                </a:lnTo>
                <a:lnTo>
                  <a:pt x="1315" y="558"/>
                </a:lnTo>
                <a:lnTo>
                  <a:pt x="1299" y="561"/>
                </a:lnTo>
                <a:close/>
                <a:moveTo>
                  <a:pt x="1305" y="586"/>
                </a:moveTo>
                <a:lnTo>
                  <a:pt x="1305" y="587"/>
                </a:lnTo>
                <a:lnTo>
                  <a:pt x="1307" y="598"/>
                </a:lnTo>
                <a:lnTo>
                  <a:pt x="1324" y="595"/>
                </a:lnTo>
                <a:lnTo>
                  <a:pt x="1321" y="583"/>
                </a:lnTo>
                <a:lnTo>
                  <a:pt x="1321" y="582"/>
                </a:lnTo>
                <a:lnTo>
                  <a:pt x="1305" y="586"/>
                </a:lnTo>
                <a:close/>
                <a:moveTo>
                  <a:pt x="1310" y="611"/>
                </a:moveTo>
                <a:lnTo>
                  <a:pt x="1312" y="620"/>
                </a:lnTo>
                <a:lnTo>
                  <a:pt x="1313" y="623"/>
                </a:lnTo>
                <a:lnTo>
                  <a:pt x="1329" y="619"/>
                </a:lnTo>
                <a:lnTo>
                  <a:pt x="1329" y="616"/>
                </a:lnTo>
                <a:lnTo>
                  <a:pt x="1327" y="607"/>
                </a:lnTo>
                <a:lnTo>
                  <a:pt x="1310" y="611"/>
                </a:lnTo>
                <a:close/>
                <a:moveTo>
                  <a:pt x="1316" y="635"/>
                </a:moveTo>
                <a:lnTo>
                  <a:pt x="1316" y="636"/>
                </a:lnTo>
                <a:lnTo>
                  <a:pt x="1319" y="647"/>
                </a:lnTo>
                <a:lnTo>
                  <a:pt x="1335" y="643"/>
                </a:lnTo>
                <a:lnTo>
                  <a:pt x="1332" y="632"/>
                </a:lnTo>
                <a:lnTo>
                  <a:pt x="1332" y="631"/>
                </a:lnTo>
                <a:lnTo>
                  <a:pt x="1316" y="635"/>
                </a:lnTo>
                <a:close/>
                <a:moveTo>
                  <a:pt x="1322" y="660"/>
                </a:moveTo>
                <a:lnTo>
                  <a:pt x="1324" y="668"/>
                </a:lnTo>
                <a:lnTo>
                  <a:pt x="1325" y="672"/>
                </a:lnTo>
                <a:lnTo>
                  <a:pt x="1341" y="668"/>
                </a:lnTo>
                <a:lnTo>
                  <a:pt x="1340" y="664"/>
                </a:lnTo>
                <a:lnTo>
                  <a:pt x="1338" y="656"/>
                </a:lnTo>
                <a:lnTo>
                  <a:pt x="1322" y="660"/>
                </a:lnTo>
                <a:close/>
                <a:moveTo>
                  <a:pt x="1328" y="684"/>
                </a:moveTo>
                <a:lnTo>
                  <a:pt x="1331" y="697"/>
                </a:lnTo>
                <a:lnTo>
                  <a:pt x="1348" y="692"/>
                </a:lnTo>
                <a:lnTo>
                  <a:pt x="1345" y="680"/>
                </a:lnTo>
                <a:lnTo>
                  <a:pt x="1328" y="684"/>
                </a:lnTo>
                <a:close/>
                <a:moveTo>
                  <a:pt x="1334" y="709"/>
                </a:moveTo>
                <a:lnTo>
                  <a:pt x="1336" y="713"/>
                </a:lnTo>
                <a:lnTo>
                  <a:pt x="1338" y="721"/>
                </a:lnTo>
                <a:lnTo>
                  <a:pt x="1354" y="717"/>
                </a:lnTo>
                <a:lnTo>
                  <a:pt x="1352" y="708"/>
                </a:lnTo>
                <a:lnTo>
                  <a:pt x="1351" y="705"/>
                </a:lnTo>
                <a:lnTo>
                  <a:pt x="1334" y="709"/>
                </a:lnTo>
                <a:close/>
                <a:moveTo>
                  <a:pt x="1341" y="733"/>
                </a:moveTo>
                <a:lnTo>
                  <a:pt x="1343" y="742"/>
                </a:lnTo>
                <a:lnTo>
                  <a:pt x="1345" y="745"/>
                </a:lnTo>
                <a:lnTo>
                  <a:pt x="1361" y="741"/>
                </a:lnTo>
                <a:lnTo>
                  <a:pt x="1360" y="737"/>
                </a:lnTo>
                <a:lnTo>
                  <a:pt x="1357" y="729"/>
                </a:lnTo>
                <a:lnTo>
                  <a:pt x="1341" y="733"/>
                </a:lnTo>
                <a:close/>
                <a:moveTo>
                  <a:pt x="1348" y="758"/>
                </a:moveTo>
                <a:lnTo>
                  <a:pt x="1351" y="769"/>
                </a:lnTo>
                <a:lnTo>
                  <a:pt x="1351" y="770"/>
                </a:lnTo>
                <a:lnTo>
                  <a:pt x="1367" y="765"/>
                </a:lnTo>
                <a:lnTo>
                  <a:pt x="1367" y="764"/>
                </a:lnTo>
                <a:lnTo>
                  <a:pt x="1364" y="753"/>
                </a:lnTo>
                <a:lnTo>
                  <a:pt x="1348" y="758"/>
                </a:lnTo>
                <a:close/>
                <a:moveTo>
                  <a:pt x="1355" y="782"/>
                </a:moveTo>
                <a:lnTo>
                  <a:pt x="1355" y="782"/>
                </a:lnTo>
                <a:lnTo>
                  <a:pt x="1359" y="794"/>
                </a:lnTo>
                <a:lnTo>
                  <a:pt x="1375" y="789"/>
                </a:lnTo>
                <a:lnTo>
                  <a:pt x="1371" y="777"/>
                </a:lnTo>
                <a:lnTo>
                  <a:pt x="1371" y="777"/>
                </a:lnTo>
                <a:lnTo>
                  <a:pt x="1355" y="782"/>
                </a:lnTo>
                <a:close/>
                <a:moveTo>
                  <a:pt x="1362" y="806"/>
                </a:moveTo>
                <a:lnTo>
                  <a:pt x="1363" y="807"/>
                </a:lnTo>
                <a:lnTo>
                  <a:pt x="1366" y="818"/>
                </a:lnTo>
                <a:lnTo>
                  <a:pt x="1382" y="813"/>
                </a:lnTo>
                <a:lnTo>
                  <a:pt x="1379" y="803"/>
                </a:lnTo>
                <a:lnTo>
                  <a:pt x="1378" y="801"/>
                </a:lnTo>
                <a:lnTo>
                  <a:pt x="1362" y="806"/>
                </a:lnTo>
                <a:close/>
                <a:moveTo>
                  <a:pt x="1370" y="830"/>
                </a:moveTo>
                <a:lnTo>
                  <a:pt x="1371" y="832"/>
                </a:lnTo>
                <a:lnTo>
                  <a:pt x="1374" y="842"/>
                </a:lnTo>
                <a:lnTo>
                  <a:pt x="1390" y="837"/>
                </a:lnTo>
                <a:lnTo>
                  <a:pt x="1387" y="827"/>
                </a:lnTo>
                <a:lnTo>
                  <a:pt x="1386" y="825"/>
                </a:lnTo>
                <a:lnTo>
                  <a:pt x="1370" y="830"/>
                </a:lnTo>
                <a:close/>
                <a:moveTo>
                  <a:pt x="1378" y="854"/>
                </a:moveTo>
                <a:lnTo>
                  <a:pt x="1378" y="855"/>
                </a:lnTo>
                <a:lnTo>
                  <a:pt x="1382" y="866"/>
                </a:lnTo>
                <a:lnTo>
                  <a:pt x="1398" y="861"/>
                </a:lnTo>
                <a:lnTo>
                  <a:pt x="1394" y="850"/>
                </a:lnTo>
                <a:lnTo>
                  <a:pt x="1394" y="849"/>
                </a:lnTo>
                <a:lnTo>
                  <a:pt x="1378" y="854"/>
                </a:lnTo>
                <a:close/>
                <a:moveTo>
                  <a:pt x="1386" y="878"/>
                </a:moveTo>
                <a:lnTo>
                  <a:pt x="1390" y="888"/>
                </a:lnTo>
                <a:lnTo>
                  <a:pt x="1391" y="890"/>
                </a:lnTo>
                <a:lnTo>
                  <a:pt x="1406" y="884"/>
                </a:lnTo>
                <a:lnTo>
                  <a:pt x="1406" y="882"/>
                </a:lnTo>
                <a:lnTo>
                  <a:pt x="1402" y="872"/>
                </a:lnTo>
                <a:lnTo>
                  <a:pt x="1386" y="878"/>
                </a:lnTo>
                <a:close/>
                <a:moveTo>
                  <a:pt x="1395" y="902"/>
                </a:moveTo>
                <a:lnTo>
                  <a:pt x="1398" y="909"/>
                </a:lnTo>
                <a:lnTo>
                  <a:pt x="1400" y="914"/>
                </a:lnTo>
                <a:lnTo>
                  <a:pt x="1415" y="907"/>
                </a:lnTo>
                <a:lnTo>
                  <a:pt x="1413" y="903"/>
                </a:lnTo>
                <a:lnTo>
                  <a:pt x="1411" y="896"/>
                </a:lnTo>
                <a:lnTo>
                  <a:pt x="1395" y="902"/>
                </a:lnTo>
                <a:close/>
                <a:moveTo>
                  <a:pt x="1404" y="926"/>
                </a:moveTo>
                <a:lnTo>
                  <a:pt x="1405" y="929"/>
                </a:lnTo>
                <a:lnTo>
                  <a:pt x="1409" y="937"/>
                </a:lnTo>
                <a:lnTo>
                  <a:pt x="1425" y="931"/>
                </a:lnTo>
                <a:lnTo>
                  <a:pt x="1421" y="922"/>
                </a:lnTo>
                <a:lnTo>
                  <a:pt x="1420" y="919"/>
                </a:lnTo>
                <a:lnTo>
                  <a:pt x="1404" y="926"/>
                </a:lnTo>
                <a:close/>
                <a:moveTo>
                  <a:pt x="1414" y="949"/>
                </a:moveTo>
                <a:lnTo>
                  <a:pt x="1417" y="956"/>
                </a:lnTo>
                <a:lnTo>
                  <a:pt x="1419" y="961"/>
                </a:lnTo>
                <a:lnTo>
                  <a:pt x="1434" y="954"/>
                </a:lnTo>
                <a:lnTo>
                  <a:pt x="1432" y="950"/>
                </a:lnTo>
                <a:lnTo>
                  <a:pt x="1429" y="943"/>
                </a:lnTo>
                <a:lnTo>
                  <a:pt x="1414" y="949"/>
                </a:lnTo>
                <a:close/>
                <a:moveTo>
                  <a:pt x="1424" y="972"/>
                </a:moveTo>
                <a:lnTo>
                  <a:pt x="1425" y="974"/>
                </a:lnTo>
                <a:lnTo>
                  <a:pt x="1429" y="982"/>
                </a:lnTo>
                <a:lnTo>
                  <a:pt x="1430" y="984"/>
                </a:lnTo>
                <a:lnTo>
                  <a:pt x="1445" y="976"/>
                </a:lnTo>
                <a:lnTo>
                  <a:pt x="1444" y="975"/>
                </a:lnTo>
                <a:lnTo>
                  <a:pt x="1440" y="967"/>
                </a:lnTo>
                <a:lnTo>
                  <a:pt x="1440" y="965"/>
                </a:lnTo>
                <a:lnTo>
                  <a:pt x="1424" y="972"/>
                </a:lnTo>
                <a:close/>
                <a:moveTo>
                  <a:pt x="1435" y="995"/>
                </a:moveTo>
                <a:lnTo>
                  <a:pt x="1436" y="998"/>
                </a:lnTo>
                <a:lnTo>
                  <a:pt x="1440" y="1006"/>
                </a:lnTo>
                <a:lnTo>
                  <a:pt x="1441" y="1007"/>
                </a:lnTo>
                <a:lnTo>
                  <a:pt x="1456" y="999"/>
                </a:lnTo>
                <a:lnTo>
                  <a:pt x="1455" y="998"/>
                </a:lnTo>
                <a:lnTo>
                  <a:pt x="1452" y="991"/>
                </a:lnTo>
                <a:lnTo>
                  <a:pt x="1450" y="988"/>
                </a:lnTo>
                <a:lnTo>
                  <a:pt x="1435" y="995"/>
                </a:lnTo>
                <a:close/>
                <a:moveTo>
                  <a:pt x="1447" y="1018"/>
                </a:moveTo>
                <a:lnTo>
                  <a:pt x="1448" y="1021"/>
                </a:lnTo>
                <a:lnTo>
                  <a:pt x="1452" y="1028"/>
                </a:lnTo>
                <a:lnTo>
                  <a:pt x="1453" y="1029"/>
                </a:lnTo>
                <a:lnTo>
                  <a:pt x="1467" y="1021"/>
                </a:lnTo>
                <a:lnTo>
                  <a:pt x="1467" y="1021"/>
                </a:lnTo>
                <a:lnTo>
                  <a:pt x="1463" y="1013"/>
                </a:lnTo>
                <a:lnTo>
                  <a:pt x="1462" y="1010"/>
                </a:lnTo>
                <a:lnTo>
                  <a:pt x="1447" y="1018"/>
                </a:lnTo>
                <a:close/>
                <a:moveTo>
                  <a:pt x="1459" y="1040"/>
                </a:moveTo>
                <a:lnTo>
                  <a:pt x="1460" y="1043"/>
                </a:lnTo>
                <a:lnTo>
                  <a:pt x="1464" y="1049"/>
                </a:lnTo>
                <a:lnTo>
                  <a:pt x="1465" y="1051"/>
                </a:lnTo>
                <a:lnTo>
                  <a:pt x="1480" y="1043"/>
                </a:lnTo>
                <a:lnTo>
                  <a:pt x="1478" y="1041"/>
                </a:lnTo>
                <a:lnTo>
                  <a:pt x="1474" y="1034"/>
                </a:lnTo>
                <a:lnTo>
                  <a:pt x="1473" y="1032"/>
                </a:lnTo>
                <a:lnTo>
                  <a:pt x="1459" y="1040"/>
                </a:lnTo>
                <a:close/>
                <a:moveTo>
                  <a:pt x="1472" y="1062"/>
                </a:moveTo>
                <a:lnTo>
                  <a:pt x="1476" y="1069"/>
                </a:lnTo>
                <a:lnTo>
                  <a:pt x="1478" y="1073"/>
                </a:lnTo>
                <a:lnTo>
                  <a:pt x="1493" y="1064"/>
                </a:lnTo>
                <a:lnTo>
                  <a:pt x="1490" y="1060"/>
                </a:lnTo>
                <a:lnTo>
                  <a:pt x="1486" y="1054"/>
                </a:lnTo>
                <a:lnTo>
                  <a:pt x="1472" y="1062"/>
                </a:lnTo>
                <a:close/>
                <a:moveTo>
                  <a:pt x="1485" y="1084"/>
                </a:moveTo>
                <a:lnTo>
                  <a:pt x="1487" y="1087"/>
                </a:lnTo>
                <a:lnTo>
                  <a:pt x="1491" y="1092"/>
                </a:lnTo>
                <a:lnTo>
                  <a:pt x="1493" y="1094"/>
                </a:lnTo>
                <a:lnTo>
                  <a:pt x="1506" y="1085"/>
                </a:lnTo>
                <a:lnTo>
                  <a:pt x="1505" y="1083"/>
                </a:lnTo>
                <a:lnTo>
                  <a:pt x="1501" y="1077"/>
                </a:lnTo>
                <a:lnTo>
                  <a:pt x="1499" y="1074"/>
                </a:lnTo>
                <a:lnTo>
                  <a:pt x="1485" y="1084"/>
                </a:lnTo>
                <a:close/>
                <a:moveTo>
                  <a:pt x="1500" y="1105"/>
                </a:moveTo>
                <a:lnTo>
                  <a:pt x="1503" y="1109"/>
                </a:lnTo>
                <a:lnTo>
                  <a:pt x="1507" y="1114"/>
                </a:lnTo>
                <a:lnTo>
                  <a:pt x="1508" y="1115"/>
                </a:lnTo>
                <a:lnTo>
                  <a:pt x="1521" y="1104"/>
                </a:lnTo>
                <a:lnTo>
                  <a:pt x="1520" y="1104"/>
                </a:lnTo>
                <a:lnTo>
                  <a:pt x="1516" y="1099"/>
                </a:lnTo>
                <a:lnTo>
                  <a:pt x="1514" y="1095"/>
                </a:lnTo>
                <a:lnTo>
                  <a:pt x="1500" y="1105"/>
                </a:lnTo>
                <a:close/>
                <a:moveTo>
                  <a:pt x="1516" y="1125"/>
                </a:moveTo>
                <a:lnTo>
                  <a:pt x="1519" y="1129"/>
                </a:lnTo>
                <a:lnTo>
                  <a:pt x="1523" y="1134"/>
                </a:lnTo>
                <a:lnTo>
                  <a:pt x="1524" y="1135"/>
                </a:lnTo>
                <a:lnTo>
                  <a:pt x="1536" y="1124"/>
                </a:lnTo>
                <a:lnTo>
                  <a:pt x="1535" y="1123"/>
                </a:lnTo>
                <a:lnTo>
                  <a:pt x="1532" y="1118"/>
                </a:lnTo>
                <a:lnTo>
                  <a:pt x="1529" y="1114"/>
                </a:lnTo>
                <a:lnTo>
                  <a:pt x="1516" y="1125"/>
                </a:lnTo>
                <a:close/>
                <a:moveTo>
                  <a:pt x="1532" y="1145"/>
                </a:moveTo>
                <a:lnTo>
                  <a:pt x="1535" y="1147"/>
                </a:lnTo>
                <a:lnTo>
                  <a:pt x="1538" y="1152"/>
                </a:lnTo>
                <a:lnTo>
                  <a:pt x="1541" y="1154"/>
                </a:lnTo>
                <a:lnTo>
                  <a:pt x="1553" y="1143"/>
                </a:lnTo>
                <a:lnTo>
                  <a:pt x="1551" y="1140"/>
                </a:lnTo>
                <a:lnTo>
                  <a:pt x="1547" y="1136"/>
                </a:lnTo>
                <a:lnTo>
                  <a:pt x="1545" y="1133"/>
                </a:lnTo>
                <a:lnTo>
                  <a:pt x="1532" y="1145"/>
                </a:lnTo>
                <a:close/>
                <a:moveTo>
                  <a:pt x="1549" y="1163"/>
                </a:moveTo>
                <a:lnTo>
                  <a:pt x="1550" y="1164"/>
                </a:lnTo>
                <a:lnTo>
                  <a:pt x="1554" y="1168"/>
                </a:lnTo>
                <a:lnTo>
                  <a:pt x="1558" y="1172"/>
                </a:lnTo>
                <a:lnTo>
                  <a:pt x="1558" y="1172"/>
                </a:lnTo>
                <a:lnTo>
                  <a:pt x="1570" y="1160"/>
                </a:lnTo>
                <a:lnTo>
                  <a:pt x="1569" y="1160"/>
                </a:lnTo>
                <a:lnTo>
                  <a:pt x="1566" y="1156"/>
                </a:lnTo>
                <a:lnTo>
                  <a:pt x="1562" y="1152"/>
                </a:lnTo>
                <a:lnTo>
                  <a:pt x="1562" y="1152"/>
                </a:lnTo>
                <a:lnTo>
                  <a:pt x="1549" y="1163"/>
                </a:lnTo>
                <a:close/>
                <a:moveTo>
                  <a:pt x="1568" y="1181"/>
                </a:moveTo>
                <a:lnTo>
                  <a:pt x="1570" y="1183"/>
                </a:lnTo>
                <a:lnTo>
                  <a:pt x="1574" y="1186"/>
                </a:lnTo>
                <a:lnTo>
                  <a:pt x="1577" y="1190"/>
                </a:lnTo>
                <a:lnTo>
                  <a:pt x="1588" y="1177"/>
                </a:lnTo>
                <a:lnTo>
                  <a:pt x="1585" y="1174"/>
                </a:lnTo>
                <a:lnTo>
                  <a:pt x="1581" y="1171"/>
                </a:lnTo>
                <a:lnTo>
                  <a:pt x="1579" y="1169"/>
                </a:lnTo>
                <a:lnTo>
                  <a:pt x="1568" y="1181"/>
                </a:lnTo>
                <a:close/>
                <a:moveTo>
                  <a:pt x="1587" y="1198"/>
                </a:moveTo>
                <a:lnTo>
                  <a:pt x="1589" y="1200"/>
                </a:lnTo>
                <a:lnTo>
                  <a:pt x="1593" y="1203"/>
                </a:lnTo>
                <a:lnTo>
                  <a:pt x="1597" y="1206"/>
                </a:lnTo>
                <a:lnTo>
                  <a:pt x="1607" y="1193"/>
                </a:lnTo>
                <a:lnTo>
                  <a:pt x="1604" y="1190"/>
                </a:lnTo>
                <a:lnTo>
                  <a:pt x="1600" y="1187"/>
                </a:lnTo>
                <a:lnTo>
                  <a:pt x="1598" y="1185"/>
                </a:lnTo>
                <a:lnTo>
                  <a:pt x="1587" y="1198"/>
                </a:lnTo>
                <a:close/>
                <a:moveTo>
                  <a:pt x="1607" y="1214"/>
                </a:moveTo>
                <a:lnTo>
                  <a:pt x="1609" y="1216"/>
                </a:lnTo>
                <a:lnTo>
                  <a:pt x="1613" y="1218"/>
                </a:lnTo>
                <a:lnTo>
                  <a:pt x="1617" y="1221"/>
                </a:lnTo>
                <a:lnTo>
                  <a:pt x="1617" y="1221"/>
                </a:lnTo>
                <a:lnTo>
                  <a:pt x="1627" y="1208"/>
                </a:lnTo>
                <a:lnTo>
                  <a:pt x="1627" y="1207"/>
                </a:lnTo>
                <a:lnTo>
                  <a:pt x="1623" y="1205"/>
                </a:lnTo>
                <a:lnTo>
                  <a:pt x="1619" y="1202"/>
                </a:lnTo>
                <a:lnTo>
                  <a:pt x="1617" y="1201"/>
                </a:lnTo>
                <a:lnTo>
                  <a:pt x="1607" y="1214"/>
                </a:lnTo>
                <a:close/>
                <a:moveTo>
                  <a:pt x="1628" y="1229"/>
                </a:moveTo>
                <a:lnTo>
                  <a:pt x="1629" y="1229"/>
                </a:lnTo>
                <a:lnTo>
                  <a:pt x="1633" y="1232"/>
                </a:lnTo>
                <a:lnTo>
                  <a:pt x="1637" y="1234"/>
                </a:lnTo>
                <a:lnTo>
                  <a:pt x="1638" y="1236"/>
                </a:lnTo>
                <a:lnTo>
                  <a:pt x="1648" y="1221"/>
                </a:lnTo>
                <a:lnTo>
                  <a:pt x="1646" y="1220"/>
                </a:lnTo>
                <a:lnTo>
                  <a:pt x="1642" y="1218"/>
                </a:lnTo>
                <a:lnTo>
                  <a:pt x="1638" y="1215"/>
                </a:lnTo>
                <a:lnTo>
                  <a:pt x="1637" y="1215"/>
                </a:lnTo>
                <a:lnTo>
                  <a:pt x="1628" y="1229"/>
                </a:lnTo>
                <a:close/>
                <a:moveTo>
                  <a:pt x="1649" y="1242"/>
                </a:moveTo>
                <a:lnTo>
                  <a:pt x="1652" y="1244"/>
                </a:lnTo>
                <a:lnTo>
                  <a:pt x="1656" y="1246"/>
                </a:lnTo>
                <a:lnTo>
                  <a:pt x="1660" y="1249"/>
                </a:lnTo>
                <a:lnTo>
                  <a:pt x="1660" y="1249"/>
                </a:lnTo>
                <a:lnTo>
                  <a:pt x="1669" y="1234"/>
                </a:lnTo>
                <a:lnTo>
                  <a:pt x="1668" y="1234"/>
                </a:lnTo>
                <a:lnTo>
                  <a:pt x="1664" y="1232"/>
                </a:lnTo>
                <a:lnTo>
                  <a:pt x="1661" y="1230"/>
                </a:lnTo>
                <a:lnTo>
                  <a:pt x="1658" y="1228"/>
                </a:lnTo>
                <a:lnTo>
                  <a:pt x="1649" y="1242"/>
                </a:lnTo>
                <a:close/>
                <a:moveTo>
                  <a:pt x="1671" y="1255"/>
                </a:moveTo>
                <a:lnTo>
                  <a:pt x="1672" y="1255"/>
                </a:lnTo>
                <a:lnTo>
                  <a:pt x="1676" y="1257"/>
                </a:lnTo>
                <a:lnTo>
                  <a:pt x="1680" y="1259"/>
                </a:lnTo>
                <a:lnTo>
                  <a:pt x="1683" y="1261"/>
                </a:lnTo>
                <a:lnTo>
                  <a:pt x="1691" y="1246"/>
                </a:lnTo>
                <a:lnTo>
                  <a:pt x="1687" y="1244"/>
                </a:lnTo>
                <a:lnTo>
                  <a:pt x="1684" y="1242"/>
                </a:lnTo>
                <a:lnTo>
                  <a:pt x="1680" y="1240"/>
                </a:lnTo>
                <a:lnTo>
                  <a:pt x="1680" y="1240"/>
                </a:lnTo>
                <a:lnTo>
                  <a:pt x="1671" y="1255"/>
                </a:lnTo>
                <a:close/>
                <a:moveTo>
                  <a:pt x="1694" y="1267"/>
                </a:moveTo>
                <a:lnTo>
                  <a:pt x="1695" y="1267"/>
                </a:lnTo>
                <a:lnTo>
                  <a:pt x="1699" y="1269"/>
                </a:lnTo>
                <a:lnTo>
                  <a:pt x="1703" y="1271"/>
                </a:lnTo>
                <a:lnTo>
                  <a:pt x="1706" y="1272"/>
                </a:lnTo>
                <a:lnTo>
                  <a:pt x="1713" y="1257"/>
                </a:lnTo>
                <a:lnTo>
                  <a:pt x="1710" y="1256"/>
                </a:lnTo>
                <a:lnTo>
                  <a:pt x="1706" y="1254"/>
                </a:lnTo>
                <a:lnTo>
                  <a:pt x="1702" y="1252"/>
                </a:lnTo>
                <a:lnTo>
                  <a:pt x="1702" y="1251"/>
                </a:lnTo>
                <a:lnTo>
                  <a:pt x="1694" y="1267"/>
                </a:lnTo>
                <a:close/>
                <a:moveTo>
                  <a:pt x="1717" y="1277"/>
                </a:moveTo>
                <a:lnTo>
                  <a:pt x="1719" y="1278"/>
                </a:lnTo>
                <a:lnTo>
                  <a:pt x="1723" y="1279"/>
                </a:lnTo>
                <a:lnTo>
                  <a:pt x="1727" y="1281"/>
                </a:lnTo>
                <a:lnTo>
                  <a:pt x="1729" y="1282"/>
                </a:lnTo>
                <a:lnTo>
                  <a:pt x="1735" y="1267"/>
                </a:lnTo>
                <a:lnTo>
                  <a:pt x="1733" y="1266"/>
                </a:lnTo>
                <a:lnTo>
                  <a:pt x="1729" y="1264"/>
                </a:lnTo>
                <a:lnTo>
                  <a:pt x="1725" y="1262"/>
                </a:lnTo>
                <a:lnTo>
                  <a:pt x="1724" y="1262"/>
                </a:lnTo>
                <a:lnTo>
                  <a:pt x="1717" y="1277"/>
                </a:lnTo>
                <a:close/>
                <a:moveTo>
                  <a:pt x="1741" y="1287"/>
                </a:moveTo>
                <a:lnTo>
                  <a:pt x="1742" y="1288"/>
                </a:lnTo>
                <a:lnTo>
                  <a:pt x="1746" y="1289"/>
                </a:lnTo>
                <a:lnTo>
                  <a:pt x="1750" y="1290"/>
                </a:lnTo>
                <a:lnTo>
                  <a:pt x="1753" y="1292"/>
                </a:lnTo>
                <a:lnTo>
                  <a:pt x="1759" y="1276"/>
                </a:lnTo>
                <a:lnTo>
                  <a:pt x="1756" y="1275"/>
                </a:lnTo>
                <a:lnTo>
                  <a:pt x="1752" y="1273"/>
                </a:lnTo>
                <a:lnTo>
                  <a:pt x="1748" y="1272"/>
                </a:lnTo>
                <a:lnTo>
                  <a:pt x="1747" y="1272"/>
                </a:lnTo>
                <a:lnTo>
                  <a:pt x="1741" y="1287"/>
                </a:lnTo>
                <a:close/>
                <a:moveTo>
                  <a:pt x="1765" y="1296"/>
                </a:moveTo>
                <a:lnTo>
                  <a:pt x="1766" y="1296"/>
                </a:lnTo>
                <a:lnTo>
                  <a:pt x="1770" y="1298"/>
                </a:lnTo>
                <a:lnTo>
                  <a:pt x="1773" y="1299"/>
                </a:lnTo>
                <a:lnTo>
                  <a:pt x="1777" y="1300"/>
                </a:lnTo>
                <a:lnTo>
                  <a:pt x="1782" y="1284"/>
                </a:lnTo>
                <a:lnTo>
                  <a:pt x="1779" y="1283"/>
                </a:lnTo>
                <a:lnTo>
                  <a:pt x="1775" y="1282"/>
                </a:lnTo>
                <a:lnTo>
                  <a:pt x="1771" y="1280"/>
                </a:lnTo>
                <a:lnTo>
                  <a:pt x="1770" y="1280"/>
                </a:lnTo>
                <a:lnTo>
                  <a:pt x="1765" y="1296"/>
                </a:lnTo>
                <a:close/>
                <a:moveTo>
                  <a:pt x="1789" y="1304"/>
                </a:moveTo>
                <a:lnTo>
                  <a:pt x="1789" y="1304"/>
                </a:lnTo>
                <a:lnTo>
                  <a:pt x="1793" y="1305"/>
                </a:lnTo>
                <a:lnTo>
                  <a:pt x="1797" y="1307"/>
                </a:lnTo>
                <a:lnTo>
                  <a:pt x="1801" y="1308"/>
                </a:lnTo>
                <a:lnTo>
                  <a:pt x="1801" y="1308"/>
                </a:lnTo>
                <a:lnTo>
                  <a:pt x="1806" y="1292"/>
                </a:lnTo>
                <a:lnTo>
                  <a:pt x="1806" y="1292"/>
                </a:lnTo>
                <a:lnTo>
                  <a:pt x="1802" y="1290"/>
                </a:lnTo>
                <a:lnTo>
                  <a:pt x="1798" y="1289"/>
                </a:lnTo>
                <a:lnTo>
                  <a:pt x="1794" y="1288"/>
                </a:lnTo>
                <a:lnTo>
                  <a:pt x="1794" y="1288"/>
                </a:lnTo>
                <a:lnTo>
                  <a:pt x="1789" y="1304"/>
                </a:lnTo>
                <a:close/>
                <a:moveTo>
                  <a:pt x="1813" y="1311"/>
                </a:moveTo>
                <a:lnTo>
                  <a:pt x="1816" y="1312"/>
                </a:lnTo>
                <a:lnTo>
                  <a:pt x="1820" y="1313"/>
                </a:lnTo>
                <a:lnTo>
                  <a:pt x="1824" y="1314"/>
                </a:lnTo>
                <a:lnTo>
                  <a:pt x="1825" y="1315"/>
                </a:lnTo>
                <a:lnTo>
                  <a:pt x="1830" y="1298"/>
                </a:lnTo>
                <a:lnTo>
                  <a:pt x="1828" y="1298"/>
                </a:lnTo>
                <a:lnTo>
                  <a:pt x="1825" y="1297"/>
                </a:lnTo>
                <a:lnTo>
                  <a:pt x="1821" y="1296"/>
                </a:lnTo>
                <a:lnTo>
                  <a:pt x="1818" y="1295"/>
                </a:lnTo>
                <a:lnTo>
                  <a:pt x="1813" y="1311"/>
                </a:lnTo>
                <a:close/>
                <a:moveTo>
                  <a:pt x="1837" y="1318"/>
                </a:moveTo>
                <a:lnTo>
                  <a:pt x="1840" y="1318"/>
                </a:lnTo>
                <a:lnTo>
                  <a:pt x="1844" y="1320"/>
                </a:lnTo>
                <a:lnTo>
                  <a:pt x="1848" y="1320"/>
                </a:lnTo>
                <a:lnTo>
                  <a:pt x="1850" y="1321"/>
                </a:lnTo>
                <a:lnTo>
                  <a:pt x="1854" y="1305"/>
                </a:lnTo>
                <a:lnTo>
                  <a:pt x="1852" y="1304"/>
                </a:lnTo>
                <a:lnTo>
                  <a:pt x="1848" y="1303"/>
                </a:lnTo>
                <a:lnTo>
                  <a:pt x="1844" y="1302"/>
                </a:lnTo>
                <a:lnTo>
                  <a:pt x="1842" y="1302"/>
                </a:lnTo>
                <a:lnTo>
                  <a:pt x="1837" y="1318"/>
                </a:lnTo>
                <a:close/>
                <a:moveTo>
                  <a:pt x="1862" y="1324"/>
                </a:moveTo>
                <a:lnTo>
                  <a:pt x="1863" y="1324"/>
                </a:lnTo>
                <a:lnTo>
                  <a:pt x="1867" y="1325"/>
                </a:lnTo>
                <a:lnTo>
                  <a:pt x="1871" y="1326"/>
                </a:lnTo>
                <a:lnTo>
                  <a:pt x="1874" y="1327"/>
                </a:lnTo>
                <a:lnTo>
                  <a:pt x="1878" y="1311"/>
                </a:lnTo>
                <a:lnTo>
                  <a:pt x="1875" y="1310"/>
                </a:lnTo>
                <a:lnTo>
                  <a:pt x="1871" y="1309"/>
                </a:lnTo>
                <a:lnTo>
                  <a:pt x="1867" y="1308"/>
                </a:lnTo>
                <a:lnTo>
                  <a:pt x="1866" y="1308"/>
                </a:lnTo>
                <a:lnTo>
                  <a:pt x="1862" y="1324"/>
                </a:lnTo>
                <a:close/>
                <a:moveTo>
                  <a:pt x="1887" y="1330"/>
                </a:moveTo>
                <a:lnTo>
                  <a:pt x="1890" y="1330"/>
                </a:lnTo>
                <a:lnTo>
                  <a:pt x="1894" y="1331"/>
                </a:lnTo>
                <a:lnTo>
                  <a:pt x="1898" y="1332"/>
                </a:lnTo>
                <a:lnTo>
                  <a:pt x="1899" y="1332"/>
                </a:lnTo>
                <a:lnTo>
                  <a:pt x="1903" y="1316"/>
                </a:lnTo>
                <a:lnTo>
                  <a:pt x="1901" y="1316"/>
                </a:lnTo>
                <a:lnTo>
                  <a:pt x="1897" y="1315"/>
                </a:lnTo>
                <a:lnTo>
                  <a:pt x="1894" y="1314"/>
                </a:lnTo>
                <a:lnTo>
                  <a:pt x="1890" y="1313"/>
                </a:lnTo>
                <a:lnTo>
                  <a:pt x="1887" y="1330"/>
                </a:lnTo>
                <a:close/>
                <a:moveTo>
                  <a:pt x="1912" y="1335"/>
                </a:moveTo>
                <a:lnTo>
                  <a:pt x="1914" y="1335"/>
                </a:lnTo>
                <a:lnTo>
                  <a:pt x="1917" y="1336"/>
                </a:lnTo>
                <a:lnTo>
                  <a:pt x="1921" y="1337"/>
                </a:lnTo>
                <a:lnTo>
                  <a:pt x="1924" y="1337"/>
                </a:lnTo>
                <a:lnTo>
                  <a:pt x="1927" y="1321"/>
                </a:lnTo>
                <a:lnTo>
                  <a:pt x="1925" y="1320"/>
                </a:lnTo>
                <a:lnTo>
                  <a:pt x="1921" y="1319"/>
                </a:lnTo>
                <a:lnTo>
                  <a:pt x="1917" y="1319"/>
                </a:lnTo>
                <a:lnTo>
                  <a:pt x="1915" y="1318"/>
                </a:lnTo>
                <a:lnTo>
                  <a:pt x="1912" y="1335"/>
                </a:lnTo>
                <a:close/>
                <a:moveTo>
                  <a:pt x="1936" y="1339"/>
                </a:moveTo>
                <a:lnTo>
                  <a:pt x="1937" y="1340"/>
                </a:lnTo>
                <a:lnTo>
                  <a:pt x="1941" y="1340"/>
                </a:lnTo>
                <a:lnTo>
                  <a:pt x="1945" y="1341"/>
                </a:lnTo>
                <a:lnTo>
                  <a:pt x="1948" y="1342"/>
                </a:lnTo>
                <a:lnTo>
                  <a:pt x="1949" y="1342"/>
                </a:lnTo>
                <a:lnTo>
                  <a:pt x="1952" y="1325"/>
                </a:lnTo>
                <a:lnTo>
                  <a:pt x="1951" y="1325"/>
                </a:lnTo>
                <a:lnTo>
                  <a:pt x="1947" y="1324"/>
                </a:lnTo>
                <a:lnTo>
                  <a:pt x="1944" y="1324"/>
                </a:lnTo>
                <a:lnTo>
                  <a:pt x="1940" y="1323"/>
                </a:lnTo>
                <a:lnTo>
                  <a:pt x="1939" y="1323"/>
                </a:lnTo>
                <a:lnTo>
                  <a:pt x="1936" y="1339"/>
                </a:lnTo>
                <a:close/>
                <a:moveTo>
                  <a:pt x="1961" y="1344"/>
                </a:moveTo>
                <a:lnTo>
                  <a:pt x="1964" y="1344"/>
                </a:lnTo>
                <a:lnTo>
                  <a:pt x="1968" y="1345"/>
                </a:lnTo>
                <a:lnTo>
                  <a:pt x="1972" y="1345"/>
                </a:lnTo>
                <a:lnTo>
                  <a:pt x="1974" y="1346"/>
                </a:lnTo>
                <a:lnTo>
                  <a:pt x="1976" y="1329"/>
                </a:lnTo>
                <a:lnTo>
                  <a:pt x="1974" y="1329"/>
                </a:lnTo>
                <a:lnTo>
                  <a:pt x="1970" y="1328"/>
                </a:lnTo>
                <a:lnTo>
                  <a:pt x="1966" y="1327"/>
                </a:lnTo>
                <a:lnTo>
                  <a:pt x="1964" y="1327"/>
                </a:lnTo>
                <a:lnTo>
                  <a:pt x="1961" y="1344"/>
                </a:lnTo>
                <a:close/>
                <a:moveTo>
                  <a:pt x="1986" y="1348"/>
                </a:moveTo>
                <a:lnTo>
                  <a:pt x="1987" y="1348"/>
                </a:lnTo>
                <a:lnTo>
                  <a:pt x="1991" y="1348"/>
                </a:lnTo>
                <a:lnTo>
                  <a:pt x="1995" y="1349"/>
                </a:lnTo>
                <a:lnTo>
                  <a:pt x="1999" y="1350"/>
                </a:lnTo>
                <a:lnTo>
                  <a:pt x="2001" y="1333"/>
                </a:lnTo>
                <a:lnTo>
                  <a:pt x="1997" y="1332"/>
                </a:lnTo>
                <a:lnTo>
                  <a:pt x="1994" y="1332"/>
                </a:lnTo>
                <a:lnTo>
                  <a:pt x="1990" y="1331"/>
                </a:lnTo>
                <a:lnTo>
                  <a:pt x="1988" y="1331"/>
                </a:lnTo>
                <a:lnTo>
                  <a:pt x="1986" y="1348"/>
                </a:lnTo>
                <a:close/>
                <a:moveTo>
                  <a:pt x="2011" y="1351"/>
                </a:moveTo>
                <a:lnTo>
                  <a:pt x="2014" y="1351"/>
                </a:lnTo>
                <a:lnTo>
                  <a:pt x="2018" y="1352"/>
                </a:lnTo>
                <a:lnTo>
                  <a:pt x="2022" y="1353"/>
                </a:lnTo>
                <a:lnTo>
                  <a:pt x="2023" y="1353"/>
                </a:lnTo>
                <a:lnTo>
                  <a:pt x="2026" y="1336"/>
                </a:lnTo>
                <a:lnTo>
                  <a:pt x="2024" y="1336"/>
                </a:lnTo>
                <a:lnTo>
                  <a:pt x="2021" y="1336"/>
                </a:lnTo>
                <a:lnTo>
                  <a:pt x="2017" y="1335"/>
                </a:lnTo>
                <a:lnTo>
                  <a:pt x="2013" y="1335"/>
                </a:lnTo>
                <a:lnTo>
                  <a:pt x="2011" y="1351"/>
                </a:lnTo>
                <a:close/>
                <a:moveTo>
                  <a:pt x="2036" y="1355"/>
                </a:moveTo>
                <a:lnTo>
                  <a:pt x="2038" y="1355"/>
                </a:lnTo>
                <a:lnTo>
                  <a:pt x="2041" y="1355"/>
                </a:lnTo>
                <a:lnTo>
                  <a:pt x="2045" y="1356"/>
                </a:lnTo>
                <a:lnTo>
                  <a:pt x="2048" y="1356"/>
                </a:lnTo>
                <a:lnTo>
                  <a:pt x="2050" y="1339"/>
                </a:lnTo>
                <a:lnTo>
                  <a:pt x="2047" y="1339"/>
                </a:lnTo>
                <a:lnTo>
                  <a:pt x="2043" y="1338"/>
                </a:lnTo>
                <a:lnTo>
                  <a:pt x="2040" y="1338"/>
                </a:lnTo>
                <a:lnTo>
                  <a:pt x="2038" y="1338"/>
                </a:lnTo>
                <a:lnTo>
                  <a:pt x="2036" y="1355"/>
                </a:lnTo>
                <a:close/>
                <a:moveTo>
                  <a:pt x="2061" y="1358"/>
                </a:moveTo>
                <a:lnTo>
                  <a:pt x="2065" y="1358"/>
                </a:lnTo>
                <a:lnTo>
                  <a:pt x="2068" y="1359"/>
                </a:lnTo>
                <a:lnTo>
                  <a:pt x="2072" y="1359"/>
                </a:lnTo>
                <a:lnTo>
                  <a:pt x="2074" y="1359"/>
                </a:lnTo>
                <a:lnTo>
                  <a:pt x="2076" y="1342"/>
                </a:lnTo>
                <a:lnTo>
                  <a:pt x="2074" y="1342"/>
                </a:lnTo>
                <a:lnTo>
                  <a:pt x="2070" y="1342"/>
                </a:lnTo>
                <a:lnTo>
                  <a:pt x="2067" y="1341"/>
                </a:lnTo>
                <a:lnTo>
                  <a:pt x="2063" y="1341"/>
                </a:lnTo>
                <a:lnTo>
                  <a:pt x="2061" y="1358"/>
                </a:lnTo>
                <a:close/>
                <a:moveTo>
                  <a:pt x="2086" y="1361"/>
                </a:moveTo>
                <a:lnTo>
                  <a:pt x="2088" y="1361"/>
                </a:lnTo>
                <a:lnTo>
                  <a:pt x="2092" y="1361"/>
                </a:lnTo>
                <a:lnTo>
                  <a:pt x="2096" y="1362"/>
                </a:lnTo>
                <a:lnTo>
                  <a:pt x="2099" y="1362"/>
                </a:lnTo>
                <a:lnTo>
                  <a:pt x="2100" y="1345"/>
                </a:lnTo>
                <a:lnTo>
                  <a:pt x="2098" y="1345"/>
                </a:lnTo>
                <a:lnTo>
                  <a:pt x="2094" y="1344"/>
                </a:lnTo>
                <a:lnTo>
                  <a:pt x="2090" y="1344"/>
                </a:lnTo>
                <a:lnTo>
                  <a:pt x="2088" y="1344"/>
                </a:lnTo>
                <a:lnTo>
                  <a:pt x="2086" y="1361"/>
                </a:lnTo>
                <a:close/>
                <a:moveTo>
                  <a:pt x="2111" y="1363"/>
                </a:moveTo>
                <a:lnTo>
                  <a:pt x="2115" y="1364"/>
                </a:lnTo>
                <a:lnTo>
                  <a:pt x="2119" y="1364"/>
                </a:lnTo>
                <a:lnTo>
                  <a:pt x="2123" y="1364"/>
                </a:lnTo>
                <a:lnTo>
                  <a:pt x="2123" y="1364"/>
                </a:lnTo>
                <a:lnTo>
                  <a:pt x="2125" y="1348"/>
                </a:lnTo>
                <a:lnTo>
                  <a:pt x="2125" y="1348"/>
                </a:lnTo>
                <a:lnTo>
                  <a:pt x="2121" y="1347"/>
                </a:lnTo>
                <a:lnTo>
                  <a:pt x="2117" y="1347"/>
                </a:lnTo>
                <a:lnTo>
                  <a:pt x="2113" y="1346"/>
                </a:lnTo>
                <a:lnTo>
                  <a:pt x="2111" y="1363"/>
                </a:lnTo>
                <a:close/>
                <a:moveTo>
                  <a:pt x="2136" y="1366"/>
                </a:moveTo>
                <a:lnTo>
                  <a:pt x="2138" y="1366"/>
                </a:lnTo>
                <a:lnTo>
                  <a:pt x="2142" y="1366"/>
                </a:lnTo>
                <a:lnTo>
                  <a:pt x="2146" y="1366"/>
                </a:lnTo>
                <a:lnTo>
                  <a:pt x="2149" y="1367"/>
                </a:lnTo>
                <a:lnTo>
                  <a:pt x="2150" y="1350"/>
                </a:lnTo>
                <a:lnTo>
                  <a:pt x="2147" y="1350"/>
                </a:lnTo>
                <a:lnTo>
                  <a:pt x="2144" y="1350"/>
                </a:lnTo>
                <a:lnTo>
                  <a:pt x="2140" y="1349"/>
                </a:lnTo>
                <a:lnTo>
                  <a:pt x="2138" y="1349"/>
                </a:lnTo>
                <a:lnTo>
                  <a:pt x="2136" y="1366"/>
                </a:lnTo>
                <a:close/>
                <a:moveTo>
                  <a:pt x="2161" y="1368"/>
                </a:moveTo>
                <a:lnTo>
                  <a:pt x="2161" y="1368"/>
                </a:lnTo>
                <a:lnTo>
                  <a:pt x="2165" y="1368"/>
                </a:lnTo>
                <a:lnTo>
                  <a:pt x="2169" y="1368"/>
                </a:lnTo>
                <a:lnTo>
                  <a:pt x="2173" y="1369"/>
                </a:lnTo>
                <a:lnTo>
                  <a:pt x="2174" y="1369"/>
                </a:lnTo>
                <a:lnTo>
                  <a:pt x="2175" y="1352"/>
                </a:lnTo>
                <a:lnTo>
                  <a:pt x="2174" y="1352"/>
                </a:lnTo>
                <a:lnTo>
                  <a:pt x="2171" y="1352"/>
                </a:lnTo>
                <a:lnTo>
                  <a:pt x="2167" y="1351"/>
                </a:lnTo>
                <a:lnTo>
                  <a:pt x="2163" y="1351"/>
                </a:lnTo>
                <a:lnTo>
                  <a:pt x="2163" y="1351"/>
                </a:lnTo>
                <a:lnTo>
                  <a:pt x="2161" y="1368"/>
                </a:lnTo>
                <a:close/>
                <a:moveTo>
                  <a:pt x="2186" y="1370"/>
                </a:moveTo>
                <a:lnTo>
                  <a:pt x="2189" y="1370"/>
                </a:lnTo>
                <a:lnTo>
                  <a:pt x="2192" y="1370"/>
                </a:lnTo>
                <a:lnTo>
                  <a:pt x="2196" y="1371"/>
                </a:lnTo>
                <a:lnTo>
                  <a:pt x="2199" y="1371"/>
                </a:lnTo>
                <a:lnTo>
                  <a:pt x="2200" y="1354"/>
                </a:lnTo>
                <a:lnTo>
                  <a:pt x="2198" y="1354"/>
                </a:lnTo>
                <a:lnTo>
                  <a:pt x="2194" y="1354"/>
                </a:lnTo>
                <a:lnTo>
                  <a:pt x="2190" y="1353"/>
                </a:lnTo>
                <a:lnTo>
                  <a:pt x="2188" y="1353"/>
                </a:lnTo>
                <a:lnTo>
                  <a:pt x="2186" y="1370"/>
                </a:lnTo>
                <a:close/>
                <a:moveTo>
                  <a:pt x="2211" y="1372"/>
                </a:moveTo>
                <a:lnTo>
                  <a:pt x="2212" y="1372"/>
                </a:lnTo>
                <a:lnTo>
                  <a:pt x="2216" y="1372"/>
                </a:lnTo>
                <a:lnTo>
                  <a:pt x="2220" y="1373"/>
                </a:lnTo>
                <a:lnTo>
                  <a:pt x="2223" y="1373"/>
                </a:lnTo>
                <a:lnTo>
                  <a:pt x="2224" y="1373"/>
                </a:lnTo>
                <a:lnTo>
                  <a:pt x="2225" y="1356"/>
                </a:lnTo>
                <a:lnTo>
                  <a:pt x="2225" y="1356"/>
                </a:lnTo>
                <a:lnTo>
                  <a:pt x="2221" y="1356"/>
                </a:lnTo>
                <a:lnTo>
                  <a:pt x="2217" y="1355"/>
                </a:lnTo>
                <a:lnTo>
                  <a:pt x="2213" y="1355"/>
                </a:lnTo>
                <a:lnTo>
                  <a:pt x="2212" y="1355"/>
                </a:lnTo>
                <a:lnTo>
                  <a:pt x="2211" y="1372"/>
                </a:lnTo>
                <a:close/>
                <a:moveTo>
                  <a:pt x="2236" y="1374"/>
                </a:moveTo>
                <a:lnTo>
                  <a:pt x="2239" y="1374"/>
                </a:lnTo>
                <a:lnTo>
                  <a:pt x="2243" y="1374"/>
                </a:lnTo>
                <a:lnTo>
                  <a:pt x="2247" y="1375"/>
                </a:lnTo>
                <a:lnTo>
                  <a:pt x="2249" y="1375"/>
                </a:lnTo>
                <a:lnTo>
                  <a:pt x="2250" y="1358"/>
                </a:lnTo>
                <a:lnTo>
                  <a:pt x="2248" y="1358"/>
                </a:lnTo>
                <a:lnTo>
                  <a:pt x="2244" y="1357"/>
                </a:lnTo>
                <a:lnTo>
                  <a:pt x="2240" y="1357"/>
                </a:lnTo>
                <a:lnTo>
                  <a:pt x="2238" y="1357"/>
                </a:lnTo>
                <a:lnTo>
                  <a:pt x="2236" y="1374"/>
                </a:lnTo>
                <a:close/>
                <a:moveTo>
                  <a:pt x="2262" y="1376"/>
                </a:moveTo>
                <a:lnTo>
                  <a:pt x="2262" y="1376"/>
                </a:lnTo>
                <a:lnTo>
                  <a:pt x="2266" y="1376"/>
                </a:lnTo>
                <a:lnTo>
                  <a:pt x="2270" y="1376"/>
                </a:lnTo>
                <a:lnTo>
                  <a:pt x="2274" y="1376"/>
                </a:lnTo>
                <a:lnTo>
                  <a:pt x="2274" y="1376"/>
                </a:lnTo>
                <a:lnTo>
                  <a:pt x="2275" y="1360"/>
                </a:lnTo>
                <a:lnTo>
                  <a:pt x="2275" y="1360"/>
                </a:lnTo>
                <a:lnTo>
                  <a:pt x="2271" y="1359"/>
                </a:lnTo>
                <a:lnTo>
                  <a:pt x="2267" y="1359"/>
                </a:lnTo>
                <a:lnTo>
                  <a:pt x="2263" y="1359"/>
                </a:lnTo>
                <a:lnTo>
                  <a:pt x="2263" y="1359"/>
                </a:lnTo>
                <a:lnTo>
                  <a:pt x="2262" y="1376"/>
                </a:lnTo>
                <a:close/>
                <a:moveTo>
                  <a:pt x="2287" y="1377"/>
                </a:moveTo>
                <a:lnTo>
                  <a:pt x="2289" y="1377"/>
                </a:lnTo>
                <a:lnTo>
                  <a:pt x="2293" y="1377"/>
                </a:lnTo>
                <a:lnTo>
                  <a:pt x="2297" y="1378"/>
                </a:lnTo>
                <a:lnTo>
                  <a:pt x="2299" y="1378"/>
                </a:lnTo>
                <a:lnTo>
                  <a:pt x="2300" y="1361"/>
                </a:lnTo>
                <a:lnTo>
                  <a:pt x="2298" y="1361"/>
                </a:lnTo>
                <a:lnTo>
                  <a:pt x="2294" y="1361"/>
                </a:lnTo>
                <a:lnTo>
                  <a:pt x="2290" y="1361"/>
                </a:lnTo>
                <a:lnTo>
                  <a:pt x="2288" y="1361"/>
                </a:lnTo>
                <a:lnTo>
                  <a:pt x="2287" y="1377"/>
                </a:lnTo>
                <a:close/>
                <a:moveTo>
                  <a:pt x="2312" y="1379"/>
                </a:moveTo>
                <a:lnTo>
                  <a:pt x="2312" y="1379"/>
                </a:lnTo>
                <a:lnTo>
                  <a:pt x="2316" y="1379"/>
                </a:lnTo>
                <a:lnTo>
                  <a:pt x="2317" y="1362"/>
                </a:lnTo>
                <a:lnTo>
                  <a:pt x="2313" y="1362"/>
                </a:lnTo>
                <a:lnTo>
                  <a:pt x="2313" y="1362"/>
                </a:lnTo>
                <a:lnTo>
                  <a:pt x="2312" y="1379"/>
                </a:lnTo>
                <a:close/>
                <a:moveTo>
                  <a:pt x="1" y="1379"/>
                </a:moveTo>
                <a:lnTo>
                  <a:pt x="5" y="1379"/>
                </a:lnTo>
                <a:lnTo>
                  <a:pt x="8" y="1379"/>
                </a:lnTo>
                <a:lnTo>
                  <a:pt x="12" y="1378"/>
                </a:lnTo>
                <a:lnTo>
                  <a:pt x="13" y="1378"/>
                </a:lnTo>
                <a:lnTo>
                  <a:pt x="12" y="1361"/>
                </a:lnTo>
                <a:lnTo>
                  <a:pt x="11" y="1361"/>
                </a:lnTo>
                <a:lnTo>
                  <a:pt x="7" y="1362"/>
                </a:lnTo>
                <a:lnTo>
                  <a:pt x="4" y="1362"/>
                </a:lnTo>
                <a:lnTo>
                  <a:pt x="0" y="1362"/>
                </a:lnTo>
                <a:lnTo>
                  <a:pt x="1" y="1379"/>
                </a:lnTo>
                <a:close/>
              </a:path>
            </a:pathLst>
          </a:custGeom>
          <a:solidFill>
            <a:srgbClr val="FF0000"/>
          </a:solidFill>
          <a:ln w="9525">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02" name="Straight Connector 201"/>
          <p:cNvCxnSpPr/>
          <p:nvPr/>
        </p:nvCxnSpPr>
        <p:spPr>
          <a:xfrm flipV="1">
            <a:off x="8946877" y="4865006"/>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3" name="Rectangle 202"/>
              <p:cNvSpPr/>
              <p:nvPr/>
            </p:nvSpPr>
            <p:spPr>
              <a:xfrm>
                <a:off x="10587579" y="6424802"/>
                <a:ext cx="3909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𝑓</m:t>
                      </m:r>
                    </m:oMath>
                  </m:oMathPara>
                </a14:m>
                <a:endParaRPr lang="en-US" sz="2000" dirty="0"/>
              </a:p>
            </p:txBody>
          </p:sp>
        </mc:Choice>
        <mc:Fallback>
          <p:sp>
            <p:nvSpPr>
              <p:cNvPr id="203" name="Rectangle 202"/>
              <p:cNvSpPr>
                <a:spLocks noRot="1" noChangeAspect="1" noMove="1" noResize="1" noEditPoints="1" noAdjustHandles="1" noChangeArrowheads="1" noChangeShapeType="1" noTextEdit="1"/>
              </p:cNvSpPr>
              <p:nvPr/>
            </p:nvSpPr>
            <p:spPr>
              <a:xfrm>
                <a:off x="10587579" y="6424802"/>
                <a:ext cx="390941" cy="400110"/>
              </a:xfrm>
              <a:prstGeom prst="rect">
                <a:avLst/>
              </a:prstGeom>
              <a:blipFill>
                <a:blip r:embed="rId9"/>
                <a:stretch>
                  <a:fillRect b="-13636"/>
                </a:stretch>
              </a:blipFill>
            </p:spPr>
            <p:txBody>
              <a:bodyPr/>
              <a:lstStyle/>
              <a:p>
                <a:r>
                  <a:rPr lang="en-US">
                    <a:noFill/>
                  </a:rPr>
                  <a:t> </a:t>
                </a:r>
              </a:p>
            </p:txBody>
          </p:sp>
        </mc:Fallback>
      </mc:AlternateContent>
      <p:cxnSp>
        <p:nvCxnSpPr>
          <p:cNvPr id="204" name="Straight Connector 203"/>
          <p:cNvCxnSpPr/>
          <p:nvPr/>
        </p:nvCxnSpPr>
        <p:spPr>
          <a:xfrm>
            <a:off x="7131352" y="6348272"/>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5" name="Rectangle 204"/>
              <p:cNvSpPr/>
              <p:nvPr/>
            </p:nvSpPr>
            <p:spPr>
              <a:xfrm>
                <a:off x="7682759" y="4870017"/>
                <a:ext cx="11446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cs typeface="Arial" pitchFamily="34" charset="0"/>
                            </a:rPr>
                          </m:ctrlPr>
                        </m:dPr>
                        <m:e>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i="1">
                                  <a:latin typeface="Cambria Math" panose="02040503050406030204" pitchFamily="18" charset="0"/>
                                  <a:ea typeface="Cambria Math" panose="02040503050406030204" pitchFamily="18" charset="0"/>
                                  <a:cs typeface="Arial" pitchFamily="34" charset="0"/>
                                </a:rPr>
                                <m:t>𝑋</m:t>
                              </m:r>
                            </m:e>
                            <m:sub>
                              <m:r>
                                <a:rPr lang="en-US" sz="2000" b="0" i="1" smtClean="0">
                                  <a:latin typeface="Cambria Math" panose="02040503050406030204" pitchFamily="18" charset="0"/>
                                  <a:ea typeface="Cambria Math" panose="02040503050406030204" pitchFamily="18" charset="0"/>
                                  <a:cs typeface="Arial" pitchFamily="34" charset="0"/>
                                </a:rPr>
                                <m:t>1</m:t>
                              </m:r>
                            </m:sub>
                          </m:sSub>
                          <m:r>
                            <a:rPr lang="en-US" sz="2000" b="0" i="1" smtClean="0">
                              <a:latin typeface="Cambria Math" panose="02040503050406030204" pitchFamily="18" charset="0"/>
                              <a:ea typeface="Cambria Math" panose="02040503050406030204" pitchFamily="18" charset="0"/>
                              <a:cs typeface="Arial" pitchFamily="34" charset="0"/>
                            </a:rPr>
                            <m:t> </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 </m:t>
                          </m:r>
                        </m:e>
                      </m:d>
                    </m:oMath>
                  </m:oMathPara>
                </a14:m>
                <a:endParaRPr lang="en-US" sz="2000" dirty="0"/>
              </a:p>
            </p:txBody>
          </p:sp>
        </mc:Choice>
        <mc:Fallback>
          <p:sp>
            <p:nvSpPr>
              <p:cNvPr id="205" name="Rectangle 204"/>
              <p:cNvSpPr>
                <a:spLocks noRot="1" noChangeAspect="1" noMove="1" noResize="1" noEditPoints="1" noAdjustHandles="1" noChangeArrowheads="1" noChangeShapeType="1" noTextEdit="1"/>
              </p:cNvSpPr>
              <p:nvPr/>
            </p:nvSpPr>
            <p:spPr>
              <a:xfrm>
                <a:off x="7682759" y="4870017"/>
                <a:ext cx="1144608" cy="400110"/>
              </a:xfrm>
              <a:prstGeom prst="rect">
                <a:avLst/>
              </a:prstGeom>
              <a:blipFill>
                <a:blip r:embed="rId10"/>
                <a:stretch>
                  <a:fillRect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4" name="Rectangle 213"/>
              <p:cNvSpPr/>
              <p:nvPr/>
            </p:nvSpPr>
            <p:spPr>
              <a:xfrm>
                <a:off x="6096000" y="1937907"/>
                <a:ext cx="6096000" cy="549959"/>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𝑥</m:t>
                          </m:r>
                        </m:e>
                        <m:sub>
                          <m:r>
                            <a:rPr lang="en-US" sz="2800" b="0" i="1" smtClean="0">
                              <a:latin typeface="Cambria Math" panose="02040503050406030204" pitchFamily="18" charset="0"/>
                              <a:ea typeface="Cambria Math" panose="02040503050406030204" pitchFamily="18" charset="0"/>
                              <a:cs typeface="Arial" pitchFamily="34" charset="0"/>
                            </a:rPr>
                            <m:t>1</m:t>
                          </m:r>
                        </m:sub>
                      </m:sSub>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𝑥</m:t>
                          </m:r>
                        </m:e>
                        <m:sub>
                          <m:r>
                            <a:rPr lang="en-US" sz="2800" b="0" i="1" smtClean="0">
                              <a:latin typeface="Cambria Math" panose="02040503050406030204" pitchFamily="18" charset="0"/>
                              <a:ea typeface="Cambria Math" panose="02040503050406030204" pitchFamily="18" charset="0"/>
                              <a:cs typeface="Arial" pitchFamily="34" charset="0"/>
                            </a:rPr>
                            <m:t>2</m:t>
                          </m:r>
                        </m:sub>
                      </m:sSub>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b="0" i="1" smtClean="0">
                              <a:latin typeface="Cambria Math" panose="02040503050406030204" pitchFamily="18" charset="0"/>
                              <a:ea typeface="Cambria Math" panose="02040503050406030204" pitchFamily="18" charset="0"/>
                              <a:cs typeface="Arial" pitchFamily="34" charset="0"/>
                            </a:rPr>
                            <m:t>𝑒</m:t>
                          </m:r>
                        </m:e>
                        <m:sup>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𝑎</m:t>
                          </m:r>
                          <m:d>
                            <m:dPr>
                              <m:begChr m:val="|"/>
                              <m:endChr m:val="|"/>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sup>
                      </m:sSup>
                      <m:r>
                        <a:rPr lang="en-US" sz="2800" b="0" i="1" smtClean="0">
                          <a:latin typeface="Cambria Math" panose="02040503050406030204" pitchFamily="18" charset="0"/>
                          <a:ea typeface="Cambria Math" panose="02040503050406030204" pitchFamily="18" charset="0"/>
                          <a:cs typeface="Arial" pitchFamily="34" charset="0"/>
                        </a:rPr>
                        <m:t>𝑐𝑜𝑠</m:t>
                      </m:r>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𝑓</m:t>
                          </m:r>
                        </m:e>
                        <m:sub>
                          <m:r>
                            <a:rPr lang="en-US" sz="2800" b="0" i="1" smtClean="0">
                              <a:latin typeface="Cambria Math" panose="02040503050406030204" pitchFamily="18" charset="0"/>
                              <a:cs typeface="Arial" pitchFamily="34" charset="0"/>
                            </a:rPr>
                            <m:t>0</m:t>
                          </m:r>
                        </m:sub>
                      </m:sSub>
                      <m:r>
                        <a:rPr lang="en-US" sz="2800" b="0" i="1" smtClean="0">
                          <a:latin typeface="Cambria Math" panose="02040503050406030204" pitchFamily="18" charset="0"/>
                          <a:cs typeface="Arial" pitchFamily="34" charset="0"/>
                        </a:rPr>
                        <m:t>𝑡</m:t>
                      </m:r>
                    </m:oMath>
                  </m:oMathPara>
                </a14:m>
                <a:endParaRPr lang="en-US" sz="2800" dirty="0">
                  <a:ea typeface="Cambria Math" panose="02040503050406030204" pitchFamily="18" charset="0"/>
                  <a:cs typeface="Arial" pitchFamily="34" charset="0"/>
                </a:endParaRPr>
              </a:p>
            </p:txBody>
          </p:sp>
        </mc:Choice>
        <mc:Fallback>
          <p:sp>
            <p:nvSpPr>
              <p:cNvPr id="214" name="Rectangle 213"/>
              <p:cNvSpPr>
                <a:spLocks noRot="1" noChangeAspect="1" noMove="1" noResize="1" noEditPoints="1" noAdjustHandles="1" noChangeArrowheads="1" noChangeShapeType="1" noTextEdit="1"/>
              </p:cNvSpPr>
              <p:nvPr/>
            </p:nvSpPr>
            <p:spPr>
              <a:xfrm>
                <a:off x="6096000" y="1937907"/>
                <a:ext cx="6096000" cy="549959"/>
              </a:xfrm>
              <a:prstGeom prst="rect">
                <a:avLst/>
              </a:prstGeom>
              <a:blipFill>
                <a:blip r:embed="rId11"/>
                <a:stretch>
                  <a:fillRect/>
                </a:stretch>
              </a:blipFill>
            </p:spPr>
            <p:txBody>
              <a:bodyPr/>
              <a:lstStyle/>
              <a:p>
                <a:r>
                  <a:rPr lang="en-US">
                    <a:noFill/>
                  </a:rPr>
                  <a:t> </a:t>
                </a:r>
              </a:p>
            </p:txBody>
          </p:sp>
        </mc:Fallback>
      </mc:AlternateContent>
      <p:pic>
        <p:nvPicPr>
          <p:cNvPr id="215" name="Picture 214"/>
          <p:cNvPicPr>
            <a:picLocks noChangeAspect="1"/>
          </p:cNvPicPr>
          <p:nvPr/>
        </p:nvPicPr>
        <p:blipFill>
          <a:blip r:embed="rId12"/>
          <a:stretch>
            <a:fillRect/>
          </a:stretch>
        </p:blipFill>
        <p:spPr>
          <a:xfrm>
            <a:off x="128102" y="867372"/>
            <a:ext cx="5698084" cy="6422417"/>
          </a:xfrm>
          <a:prstGeom prst="rect">
            <a:avLst/>
          </a:prstGeom>
        </p:spPr>
      </p:pic>
    </p:spTree>
    <p:extLst>
      <p:ext uri="{BB962C8B-B14F-4D97-AF65-F5344CB8AC3E}">
        <p14:creationId xmlns:p14="http://schemas.microsoft.com/office/powerpoint/2010/main" val="257583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Effect of Data Truncation (Windowing)</a:t>
            </a:r>
            <a:endParaRPr lang="en-US" dirty="0"/>
          </a:p>
        </p:txBody>
      </p:sp>
      <p:cxnSp>
        <p:nvCxnSpPr>
          <p:cNvPr id="3" name="Straight Connector 2"/>
          <p:cNvCxnSpPr/>
          <p:nvPr/>
        </p:nvCxnSpPr>
        <p:spPr>
          <a:xfrm flipV="1">
            <a:off x="3853589" y="1462171"/>
            <a:ext cx="0" cy="1638819"/>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p:cNvSpPr/>
              <p:nvPr/>
            </p:nvSpPr>
            <p:spPr>
              <a:xfrm>
                <a:off x="6587264" y="3021967"/>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itchFamily="34" charset="0"/>
                        </a:rPr>
                        <m:t>𝑡</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6587264" y="3021967"/>
                <a:ext cx="382925" cy="461665"/>
              </a:xfrm>
              <a:prstGeom prst="rect">
                <a:avLst/>
              </a:prstGeom>
              <a:blipFill>
                <a:blip r:embed="rId2"/>
                <a:stretch>
                  <a:fillRect/>
                </a:stretch>
              </a:blipFill>
            </p:spPr>
            <p:txBody>
              <a:bodyPr/>
              <a:lstStyle/>
              <a:p>
                <a:r>
                  <a:rPr lang="en-US">
                    <a:noFill/>
                  </a:rPr>
                  <a:t> </a:t>
                </a:r>
              </a:p>
            </p:txBody>
          </p:sp>
        </mc:Fallback>
      </mc:AlternateContent>
      <p:cxnSp>
        <p:nvCxnSpPr>
          <p:cNvPr id="5" name="Straight Connector 4"/>
          <p:cNvCxnSpPr/>
          <p:nvPr/>
        </p:nvCxnSpPr>
        <p:spPr>
          <a:xfrm>
            <a:off x="1101725" y="2945437"/>
            <a:ext cx="59690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2903184" y="1351212"/>
                <a:ext cx="81221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𝑥</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03184" y="1351212"/>
                <a:ext cx="812210" cy="461665"/>
              </a:xfrm>
              <a:prstGeom prst="rect">
                <a:avLst/>
              </a:prstGeom>
              <a:blipFill>
                <a:blip r:embed="rId3"/>
                <a:stretch>
                  <a:fillRect r="-2256" b="-18667"/>
                </a:stretch>
              </a:blipFill>
            </p:spPr>
            <p:txBody>
              <a:bodyPr/>
              <a:lstStyle/>
              <a:p>
                <a:r>
                  <a:rPr lang="en-US">
                    <a:noFill/>
                  </a:rPr>
                  <a:t> </a:t>
                </a:r>
              </a:p>
            </p:txBody>
          </p:sp>
        </mc:Fallback>
      </mc:AlternateContent>
      <p:sp>
        <p:nvSpPr>
          <p:cNvPr id="11" name="Freeform 10"/>
          <p:cNvSpPr/>
          <p:nvPr/>
        </p:nvSpPr>
        <p:spPr>
          <a:xfrm>
            <a:off x="1190625" y="2375227"/>
            <a:ext cx="5308600" cy="877572"/>
          </a:xfrm>
          <a:custGeom>
            <a:avLst/>
            <a:gdLst>
              <a:gd name="connsiteX0" fmla="*/ 0 w 5308600"/>
              <a:gd name="connsiteY0" fmla="*/ 877572 h 877572"/>
              <a:gd name="connsiteX1" fmla="*/ 533400 w 5308600"/>
              <a:gd name="connsiteY1" fmla="*/ 128272 h 877572"/>
              <a:gd name="connsiteX2" fmla="*/ 1498600 w 5308600"/>
              <a:gd name="connsiteY2" fmla="*/ 433072 h 877572"/>
              <a:gd name="connsiteX3" fmla="*/ 2387600 w 5308600"/>
              <a:gd name="connsiteY3" fmla="*/ 1272 h 877572"/>
              <a:gd name="connsiteX4" fmla="*/ 3683000 w 5308600"/>
              <a:gd name="connsiteY4" fmla="*/ 318772 h 877572"/>
              <a:gd name="connsiteX5" fmla="*/ 4216400 w 5308600"/>
              <a:gd name="connsiteY5" fmla="*/ 826772 h 877572"/>
              <a:gd name="connsiteX6" fmla="*/ 5308600 w 5308600"/>
              <a:gd name="connsiteY6" fmla="*/ 64772 h 87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8600" h="877572">
                <a:moveTo>
                  <a:pt x="0" y="877572"/>
                </a:moveTo>
                <a:cubicBezTo>
                  <a:pt x="141816" y="539963"/>
                  <a:pt x="283633" y="202355"/>
                  <a:pt x="533400" y="128272"/>
                </a:cubicBezTo>
                <a:cubicBezTo>
                  <a:pt x="783167" y="54189"/>
                  <a:pt x="1189567" y="454239"/>
                  <a:pt x="1498600" y="433072"/>
                </a:cubicBezTo>
                <a:cubicBezTo>
                  <a:pt x="1807633" y="411905"/>
                  <a:pt x="2023533" y="20322"/>
                  <a:pt x="2387600" y="1272"/>
                </a:cubicBezTo>
                <a:cubicBezTo>
                  <a:pt x="2751667" y="-17778"/>
                  <a:pt x="3378200" y="181189"/>
                  <a:pt x="3683000" y="318772"/>
                </a:cubicBezTo>
                <a:cubicBezTo>
                  <a:pt x="3987800" y="456355"/>
                  <a:pt x="3945467" y="869105"/>
                  <a:pt x="4216400" y="826772"/>
                </a:cubicBezTo>
                <a:cubicBezTo>
                  <a:pt x="4487333" y="784439"/>
                  <a:pt x="5109633" y="202355"/>
                  <a:pt x="5308600" y="6477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20574" y="2127937"/>
            <a:ext cx="2862146" cy="8175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661986" y="3768312"/>
                <a:ext cx="10833100" cy="1563633"/>
              </a:xfrm>
              <a:prstGeom prst="rect">
                <a:avLst/>
              </a:prstGeom>
            </p:spPr>
            <p:txBody>
              <a:bodyPr wrap="square">
                <a:spAutoFit/>
              </a:bodyPr>
              <a:lstStyle/>
              <a:p>
                <a14:m>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𝑥</m:t>
                    </m:r>
                    <m:r>
                      <a:rPr lang="en-US" sz="2800" i="1" smtClean="0">
                        <a:latin typeface="Cambria Math" panose="02040503050406030204" pitchFamily="18" charset="0"/>
                        <a:ea typeface="Cambria Math" panose="02040503050406030204" pitchFamily="18" charset="0"/>
                        <a:cs typeface="Arial" pitchFamily="34" charset="0"/>
                      </a:rPr>
                      <m:t>(</m:t>
                    </m:r>
                    <m:r>
                      <a:rPr lang="en-US" sz="2800" i="1" smtClean="0">
                        <a:latin typeface="Cambria Math" panose="02040503050406030204" pitchFamily="18" charset="0"/>
                        <a:ea typeface="Cambria Math" panose="02040503050406030204" pitchFamily="18" charset="0"/>
                        <a:cs typeface="Arial" pitchFamily="34" charset="0"/>
                      </a:rPr>
                      <m:t>𝑡</m:t>
                    </m:r>
                    <m:r>
                      <a:rPr lang="en-US" sz="2800" i="1" smtClean="0">
                        <a:latin typeface="Cambria Math" panose="02040503050406030204" pitchFamily="18" charset="0"/>
                        <a:ea typeface="Cambria Math" panose="02040503050406030204" pitchFamily="18" charset="0"/>
                        <a:cs typeface="Arial" pitchFamily="34" charset="0"/>
                      </a:rPr>
                      <m:t>)</m:t>
                    </m:r>
                  </m:oMath>
                </a14:m>
                <a:r>
                  <a:rPr lang="en-US" sz="2800" dirty="0" smtClean="0"/>
                  <a:t> is known (or recorded) only for </a:t>
                </a:r>
                <a14:m>
                  <m:oMath xmlns:m="http://schemas.openxmlformats.org/officeDocument/2006/math">
                    <m:r>
                      <a:rPr lang="en-US" sz="2800" b="0" i="0" smtClean="0">
                        <a:latin typeface="Cambria Math" panose="02040503050406030204" pitchFamily="18" charset="0"/>
                        <a:ea typeface="Cambria Math" panose="02040503050406030204" pitchFamily="18" charset="0"/>
                        <a:cs typeface="Arial" pitchFamily="34" charset="0"/>
                      </a:rPr>
                      <m:t>−</m:t>
                    </m:r>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b="0" i="1" smtClean="0">
                            <a:latin typeface="Cambria Math" panose="02040503050406030204" pitchFamily="18" charset="0"/>
                            <a:ea typeface="Cambria Math" panose="02040503050406030204" pitchFamily="18" charset="0"/>
                            <a:cs typeface="Arial" pitchFamily="34" charset="0"/>
                          </a:rPr>
                          <m:t>𝑇</m:t>
                        </m:r>
                      </m:num>
                      <m:den>
                        <m:r>
                          <a:rPr lang="en-US" sz="2800" b="0" i="1" smtClean="0">
                            <a:latin typeface="Cambria Math" panose="02040503050406030204" pitchFamily="18" charset="0"/>
                            <a:ea typeface="Cambria Math" panose="02040503050406030204" pitchFamily="18" charset="0"/>
                            <a:cs typeface="Arial" pitchFamily="34" charset="0"/>
                          </a:rPr>
                          <m:t>2</m:t>
                        </m:r>
                      </m:den>
                    </m:f>
                    <m:r>
                      <a:rPr lang="en-US" sz="2800" b="0" i="1" smtClean="0">
                        <a:latin typeface="Cambria Math" panose="02040503050406030204" pitchFamily="18" charset="0"/>
                        <a:ea typeface="Cambria Math" panose="02040503050406030204" pitchFamily="18" charset="0"/>
                        <a:cs typeface="Arial" pitchFamily="34" charset="0"/>
                      </a:rPr>
                      <m:t>&lt;</m:t>
                    </m:r>
                    <m:r>
                      <a:rPr lang="en-US" sz="2800" b="0" i="1" smtClean="0">
                        <a:latin typeface="Cambria Math" panose="02040503050406030204" pitchFamily="18" charset="0"/>
                        <a:ea typeface="Cambria Math" panose="02040503050406030204" pitchFamily="18" charset="0"/>
                        <a:cs typeface="Arial" pitchFamily="34" charset="0"/>
                      </a:rPr>
                      <m:t>𝑡</m:t>
                    </m:r>
                    <m:r>
                      <a:rPr lang="en-US" sz="2800" b="0" i="1" smtClean="0">
                        <a:latin typeface="Cambria Math" panose="02040503050406030204" pitchFamily="18" charset="0"/>
                        <a:ea typeface="Cambria Math" panose="02040503050406030204" pitchFamily="18" charset="0"/>
                        <a:cs typeface="Arial" pitchFamily="34" charset="0"/>
                      </a:rPr>
                      <m:t>&lt;</m:t>
                    </m:r>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b="0" i="1" smtClean="0">
                            <a:latin typeface="Cambria Math" panose="02040503050406030204" pitchFamily="18" charset="0"/>
                            <a:ea typeface="Cambria Math" panose="02040503050406030204" pitchFamily="18" charset="0"/>
                            <a:cs typeface="Arial" pitchFamily="34" charset="0"/>
                          </a:rPr>
                          <m:t>𝑇</m:t>
                        </m:r>
                      </m:num>
                      <m:den>
                        <m:r>
                          <a:rPr lang="en-US" sz="2800" b="0" i="1" smtClean="0">
                            <a:latin typeface="Cambria Math" panose="02040503050406030204" pitchFamily="18" charset="0"/>
                            <a:ea typeface="Cambria Math" panose="02040503050406030204" pitchFamily="18" charset="0"/>
                            <a:cs typeface="Arial" pitchFamily="34" charset="0"/>
                          </a:rPr>
                          <m:t>2</m:t>
                        </m:r>
                      </m:den>
                    </m:f>
                  </m:oMath>
                </a14:m>
                <a:r>
                  <a:rPr lang="en-US" sz="2800" dirty="0" smtClean="0"/>
                  <a:t>, denoted as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i="1">
                            <a:latin typeface="Cambria Math" panose="02040503050406030204" pitchFamily="18" charset="0"/>
                            <a:ea typeface="Cambria Math" panose="02040503050406030204" pitchFamily="18" charset="0"/>
                            <a:cs typeface="Arial" pitchFamily="34" charset="0"/>
                          </a:rPr>
                          <m:t>𝑥</m:t>
                        </m:r>
                      </m:e>
                      <m:sub>
                        <m:r>
                          <a:rPr lang="en-US" sz="2800" b="0" i="1" smtClean="0">
                            <a:latin typeface="Cambria Math" panose="02040503050406030204" pitchFamily="18" charset="0"/>
                            <a:ea typeface="Cambria Math" panose="02040503050406030204" pitchFamily="18" charset="0"/>
                            <a:cs typeface="Arial" pitchFamily="34" charset="0"/>
                          </a:rPr>
                          <m:t>𝑇</m:t>
                        </m:r>
                      </m:sub>
                    </m:sSub>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𝑡</m:t>
                    </m:r>
                    <m:r>
                      <a:rPr lang="en-US" sz="2800" i="1">
                        <a:latin typeface="Cambria Math" panose="02040503050406030204" pitchFamily="18" charset="0"/>
                        <a:ea typeface="Cambria Math" panose="02040503050406030204" pitchFamily="18" charset="0"/>
                        <a:cs typeface="Arial" pitchFamily="34" charset="0"/>
                      </a:rPr>
                      <m:t>)</m:t>
                    </m:r>
                  </m:oMath>
                </a14:m>
                <a:r>
                  <a:rPr lang="en-US" sz="2800" dirty="0"/>
                  <a:t> </a:t>
                </a:r>
              </a:p>
              <a:p>
                <a:endParaRPr lang="en-US" sz="2800" dirty="0" smtClean="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Cambria Math" panose="02040503050406030204" pitchFamily="18" charset="0"/>
                              <a:cs typeface="Arial" pitchFamily="34" charset="0"/>
                            </a:rPr>
                          </m:ctrlPr>
                        </m:sSubPr>
                        <m:e>
                          <m:r>
                            <a:rPr lang="en-US" sz="2800" i="1">
                              <a:latin typeface="Cambria Math" panose="02040503050406030204" pitchFamily="18" charset="0"/>
                              <a:ea typeface="Cambria Math" panose="02040503050406030204" pitchFamily="18" charset="0"/>
                              <a:cs typeface="Arial" pitchFamily="34" charset="0"/>
                            </a:rPr>
                            <m:t>𝑥</m:t>
                          </m:r>
                        </m:e>
                        <m:sub>
                          <m:r>
                            <a:rPr lang="en-US" sz="2800" i="1">
                              <a:latin typeface="Cambria Math" panose="02040503050406030204" pitchFamily="18" charset="0"/>
                              <a:ea typeface="Cambria Math" panose="02040503050406030204" pitchFamily="18" charset="0"/>
                              <a:cs typeface="Arial" pitchFamily="34" charset="0"/>
                            </a:rPr>
                            <m:t>𝑇</m:t>
                          </m:r>
                        </m:sub>
                      </m:sSub>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𝑤</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𝑋</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𝑓</m:t>
                          </m:r>
                        </m:e>
                      </m:d>
                      <m:r>
                        <a:rPr lang="en-US" sz="280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𝑊</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661986" y="3768312"/>
                <a:ext cx="10833100" cy="156363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387222" y="1810548"/>
                <a:ext cx="8760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𝑤</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oMath>
                  </m:oMathPara>
                </a14:m>
                <a:endParaRPr lang="en-US" sz="2400" dirty="0"/>
              </a:p>
            </p:txBody>
          </p:sp>
        </mc:Choice>
        <mc:Fallback xmlns="">
          <p:sp>
            <p:nvSpPr>
              <p:cNvPr id="16" name="Rectangle 15"/>
              <p:cNvSpPr>
                <a:spLocks noRot="1" noChangeAspect="1" noMove="1" noResize="1" noEditPoints="1" noAdjustHandles="1" noChangeArrowheads="1" noChangeShapeType="1" noTextEdit="1"/>
              </p:cNvSpPr>
              <p:nvPr/>
            </p:nvSpPr>
            <p:spPr>
              <a:xfrm>
                <a:off x="5387222" y="1810548"/>
                <a:ext cx="876074" cy="461665"/>
              </a:xfrm>
              <a:prstGeom prst="rect">
                <a:avLst/>
              </a:prstGeom>
              <a:blipFill>
                <a:blip r:embed="rId5"/>
                <a:stretch>
                  <a:fillRect r="-209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8032857" y="1959728"/>
                <a:ext cx="6096000" cy="830997"/>
              </a:xfrm>
              <a:prstGeom prst="rect">
                <a:avLst/>
              </a:prstGeom>
            </p:spPr>
            <p:txBody>
              <a:bodyPr>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𝑤</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b="0" i="1" smtClean="0">
                        <a:latin typeface="Cambria Math" panose="02040503050406030204" pitchFamily="18" charset="0"/>
                        <a:ea typeface="Cambria Math" panose="02040503050406030204" pitchFamily="18" charset="0"/>
                        <a:cs typeface="Arial" pitchFamily="34" charset="0"/>
                      </a:rPr>
                      <m:t>=1</m:t>
                    </m:r>
                  </m:oMath>
                </a14:m>
                <a:r>
                  <a:rPr lang="en-US" sz="2400" dirty="0" smtClean="0"/>
                  <a:t>  for </a:t>
                </a:r>
                <a14:m>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i="1" smtClean="0">
                        <a:latin typeface="Cambria Math" panose="02040503050406030204" pitchFamily="18" charset="0"/>
                        <a:ea typeface="Cambria Math" panose="02040503050406030204" pitchFamily="18" charset="0"/>
                        <a:cs typeface="Arial" pitchFamily="34" charset="0"/>
                      </a:rPr>
                      <m:t>&lt;</m:t>
                    </m:r>
                  </m:oMath>
                </a14:m>
                <a:r>
                  <a:rPr lang="en-US" sz="2400" dirty="0" smtClean="0">
                    <a:ea typeface="Cambria Math" panose="02040503050406030204" pitchFamily="18" charset="0"/>
                    <a:cs typeface="Arial" pitchFamily="34" charset="0"/>
                  </a:rPr>
                  <a:t>T/2 </a:t>
                </a:r>
              </a:p>
              <a:p>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Arial" pitchFamily="34" charset="0"/>
                      </a:rPr>
                      <m:t>  </m:t>
                    </m:r>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0</m:t>
                    </m:r>
                  </m:oMath>
                </a14:m>
                <a:r>
                  <a:rPr lang="en-US" sz="2400" dirty="0" smtClean="0"/>
                  <a:t>  otherwise</a:t>
                </a:r>
                <a:endParaRPr lang="en-US" sz="2400" dirty="0">
                  <a:ea typeface="Cambria Math" panose="02040503050406030204" pitchFamily="18" charset="0"/>
                  <a:cs typeface="Arial" pitchFamily="34"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8032857" y="1959728"/>
                <a:ext cx="6096000" cy="830997"/>
              </a:xfrm>
              <a:prstGeom prst="rect">
                <a:avLst/>
              </a:prstGeom>
              <a:blipFill>
                <a:blip r:embed="rId6"/>
                <a:stretch>
                  <a:fillRect t="-5839" b="-15328"/>
                </a:stretch>
              </a:blipFill>
            </p:spPr>
            <p:txBody>
              <a:bodyPr/>
              <a:lstStyle/>
              <a:p>
                <a:r>
                  <a:rPr lang="en-US">
                    <a:noFill/>
                  </a:rPr>
                  <a:t> </a:t>
                </a:r>
              </a:p>
            </p:txBody>
          </p:sp>
        </mc:Fallback>
      </mc:AlternateContent>
      <p:sp>
        <p:nvSpPr>
          <p:cNvPr id="19" name="Rectangle 18"/>
          <p:cNvSpPr/>
          <p:nvPr/>
        </p:nvSpPr>
        <p:spPr>
          <a:xfrm>
            <a:off x="260349" y="5687634"/>
            <a:ext cx="11636375" cy="954107"/>
          </a:xfrm>
          <a:prstGeom prst="rect">
            <a:avLst/>
          </a:prstGeom>
        </p:spPr>
        <p:txBody>
          <a:bodyPr wrap="square">
            <a:spAutoFit/>
          </a:bodyPr>
          <a:lstStyle/>
          <a:p>
            <a:r>
              <a:rPr lang="en-US" sz="2800" dirty="0" smtClean="0"/>
              <a:t>Fourier transform of the product of two time signals is the convolution of their Fourier transforms. </a:t>
            </a:r>
            <a:endParaRPr lang="en-US" sz="2800" dirty="0"/>
          </a:p>
        </p:txBody>
      </p:sp>
    </p:spTree>
    <p:extLst>
      <p:ext uri="{BB962C8B-B14F-4D97-AF65-F5344CB8AC3E}">
        <p14:creationId xmlns:p14="http://schemas.microsoft.com/office/powerpoint/2010/main" val="1368420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Effect of Data Truncation (Windowing</a:t>
            </a:r>
            <a:r>
              <a:rPr lang="en-US" dirty="0" smtClean="0"/>
              <a:t>) (Continue)</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606954" y="1400797"/>
                <a:ext cx="3351422" cy="52322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𝐴</m:t>
                      </m:r>
                      <m:func>
                        <m:funcPr>
                          <m:ctrlPr>
                            <a:rPr lang="en-US" sz="2800" i="1">
                              <a:latin typeface="Cambria Math" panose="02040503050406030204" pitchFamily="18" charset="0"/>
                              <a:ea typeface="Cambria Math" panose="02040503050406030204" pitchFamily="18" charset="0"/>
                              <a:cs typeface="Arial" pitchFamily="34" charset="0"/>
                            </a:rPr>
                          </m:ctrlPr>
                        </m:funcPr>
                        <m:fName>
                          <m:r>
                            <m:rPr>
                              <m:sty m:val="p"/>
                            </m:rPr>
                            <a:rPr lang="en-US" sz="2800" b="0" i="0" smtClean="0">
                              <a:latin typeface="Cambria Math" panose="02040503050406030204" pitchFamily="18" charset="0"/>
                              <a:ea typeface="Cambria Math" panose="02040503050406030204" pitchFamily="18" charset="0"/>
                              <a:cs typeface="Arial" pitchFamily="34" charset="0"/>
                            </a:rPr>
                            <m:t>cos</m:t>
                          </m:r>
                        </m:fName>
                        <m:e>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b="0" i="1" smtClean="0">
                              <a:latin typeface="Cambria Math" panose="02040503050406030204" pitchFamily="18" charset="0"/>
                              <a:cs typeface="Arial" pitchFamily="34" charset="0"/>
                            </a:rPr>
                            <m:t>𝑝</m:t>
                          </m:r>
                          <m:r>
                            <a:rPr lang="en-US" sz="2800" i="1">
                              <a:latin typeface="Cambria Math" panose="02040503050406030204" pitchFamily="18" charset="0"/>
                              <a:cs typeface="Arial" pitchFamily="34" charset="0"/>
                            </a:rPr>
                            <m:t>𝑡</m:t>
                          </m:r>
                        </m:e>
                      </m:func>
                    </m:oMath>
                  </m:oMathPara>
                </a14:m>
                <a:endParaRPr lang="en-US" sz="2800" dirty="0"/>
              </a:p>
            </p:txBody>
          </p:sp>
        </mc:Choice>
        <mc:Fallback>
          <p:sp>
            <p:nvSpPr>
              <p:cNvPr id="3" name="Rectangle 2"/>
              <p:cNvSpPr>
                <a:spLocks noRot="1" noChangeAspect="1" noMove="1" noResize="1" noEditPoints="1" noAdjustHandles="1" noChangeArrowheads="1" noChangeShapeType="1" noTextEdit="1"/>
              </p:cNvSpPr>
              <p:nvPr/>
            </p:nvSpPr>
            <p:spPr>
              <a:xfrm>
                <a:off x="606954" y="1400797"/>
                <a:ext cx="3351422" cy="523220"/>
              </a:xfrm>
              <a:prstGeom prst="rect">
                <a:avLst/>
              </a:prstGeom>
              <a:blipFill>
                <a:blip r:embed="rId3"/>
                <a:stretch>
                  <a:fillRect/>
                </a:stretch>
              </a:blipFill>
            </p:spPr>
            <p:txBody>
              <a:bodyPr/>
              <a:lstStyle/>
              <a:p>
                <a:r>
                  <a:rPr lang="en-US">
                    <a:noFill/>
                  </a:rPr>
                  <a:t> </a:t>
                </a:r>
              </a:p>
            </p:txBody>
          </p:sp>
        </mc:Fallback>
      </mc:AlternateContent>
      <p:grpSp>
        <p:nvGrpSpPr>
          <p:cNvPr id="40" name="Group 39"/>
          <p:cNvGrpSpPr/>
          <p:nvPr/>
        </p:nvGrpSpPr>
        <p:grpSpPr>
          <a:xfrm>
            <a:off x="1091225" y="3855114"/>
            <a:ext cx="4133845" cy="2216368"/>
            <a:chOff x="1217252" y="2752160"/>
            <a:chExt cx="3730809" cy="2000280"/>
          </a:xfrm>
        </p:grpSpPr>
        <p:cxnSp>
          <p:nvCxnSpPr>
            <p:cNvPr id="9" name="Straight Connector 8"/>
            <p:cNvCxnSpPr/>
            <p:nvPr/>
          </p:nvCxnSpPr>
          <p:spPr>
            <a:xfrm flipV="1">
              <a:off x="3124464" y="2863119"/>
              <a:ext cx="0" cy="1638819"/>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08939" y="4346385"/>
              <a:ext cx="3639122"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267741" y="2752160"/>
                  <a:ext cx="77393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Arial" pitchFamily="34" charset="0"/>
                          </a:rPr>
                          <m:t>𝑋</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oMath>
                    </m:oMathPara>
                  </a14:m>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2267741" y="2752160"/>
                  <a:ext cx="773930" cy="400110"/>
                </a:xfrm>
                <a:prstGeom prst="rect">
                  <a:avLst/>
                </a:prstGeom>
                <a:blipFill>
                  <a:blip r:embed="rId5"/>
                  <a:stretch>
                    <a:fillRect r="-9009" b="-29310"/>
                  </a:stretch>
                </a:blipFill>
              </p:spPr>
              <p:txBody>
                <a:bodyPr/>
                <a:lstStyle/>
                <a:p>
                  <a:r>
                    <a:rPr lang="en-US">
                      <a:noFill/>
                    </a:rPr>
                    <a:t> </a:t>
                  </a:r>
                </a:p>
              </p:txBody>
            </p:sp>
          </mc:Fallback>
        </mc:AlternateContent>
        <p:cxnSp>
          <p:nvCxnSpPr>
            <p:cNvPr id="32" name="Straight Arrow Connector 31"/>
            <p:cNvCxnSpPr/>
            <p:nvPr/>
          </p:nvCxnSpPr>
          <p:spPr>
            <a:xfrm flipV="1">
              <a:off x="1775160" y="3682528"/>
              <a:ext cx="0" cy="6638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373580" y="3682528"/>
              <a:ext cx="0" cy="6638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1217252" y="3393612"/>
                  <a:ext cx="57778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𝐴</m:t>
                        </m:r>
                        <m:r>
                          <a:rPr lang="en-US" sz="1600" b="0" i="1" smtClean="0">
                            <a:latin typeface="Cambria Math" panose="02040503050406030204" pitchFamily="18" charset="0"/>
                            <a:cs typeface="Arial" pitchFamily="34" charset="0"/>
                          </a:rPr>
                          <m:t>/2</m:t>
                        </m:r>
                      </m:oMath>
                    </m:oMathPara>
                  </a14:m>
                  <a:endParaRPr lang="en-US" sz="1600" dirty="0"/>
                </a:p>
              </p:txBody>
            </p:sp>
          </mc:Choice>
          <mc:Fallback xmlns="">
            <p:sp>
              <p:nvSpPr>
                <p:cNvPr id="34" name="Rectangle 33"/>
                <p:cNvSpPr>
                  <a:spLocks noRot="1" noChangeAspect="1" noMove="1" noResize="1" noEditPoints="1" noAdjustHandles="1" noChangeArrowheads="1" noChangeShapeType="1" noTextEdit="1"/>
                </p:cNvSpPr>
                <p:nvPr/>
              </p:nvSpPr>
              <p:spPr>
                <a:xfrm>
                  <a:off x="1217252" y="3393612"/>
                  <a:ext cx="577787" cy="338554"/>
                </a:xfrm>
                <a:prstGeom prst="rect">
                  <a:avLst/>
                </a:prstGeom>
                <a:blipFill>
                  <a:blip r:embed="rId6"/>
                  <a:stretch>
                    <a:fillRect b="-24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3795793" y="3393612"/>
                  <a:ext cx="57778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𝐴</m:t>
                        </m:r>
                        <m:r>
                          <a:rPr lang="en-US" sz="1600" b="0" i="1" smtClean="0">
                            <a:latin typeface="Cambria Math" panose="02040503050406030204" pitchFamily="18" charset="0"/>
                            <a:cs typeface="Arial" pitchFamily="34" charset="0"/>
                          </a:rPr>
                          <m:t>/2</m:t>
                        </m:r>
                      </m:oMath>
                    </m:oMathPara>
                  </a14:m>
                  <a:endParaRPr lang="en-US" sz="1600" dirty="0"/>
                </a:p>
              </p:txBody>
            </p:sp>
          </mc:Choice>
          <mc:Fallback xmlns="">
            <p:sp>
              <p:nvSpPr>
                <p:cNvPr id="35" name="Rectangle 34"/>
                <p:cNvSpPr>
                  <a:spLocks noRot="1" noChangeAspect="1" noMove="1" noResize="1" noEditPoints="1" noAdjustHandles="1" noChangeArrowheads="1" noChangeShapeType="1" noTextEdit="1"/>
                </p:cNvSpPr>
                <p:nvPr/>
              </p:nvSpPr>
              <p:spPr>
                <a:xfrm>
                  <a:off x="3795793" y="3393612"/>
                  <a:ext cx="577787" cy="338554"/>
                </a:xfrm>
                <a:prstGeom prst="rect">
                  <a:avLst/>
                </a:prstGeom>
                <a:blipFill>
                  <a:blip r:embed="rId7"/>
                  <a:stretch>
                    <a:fillRect b="-24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517025" y="4413886"/>
                  <a:ext cx="50135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m:t>
                        </m:r>
                        <m:r>
                          <a:rPr lang="en-US" sz="1600" b="0" i="1" smtClean="0">
                            <a:latin typeface="Cambria Math" panose="02040503050406030204" pitchFamily="18" charset="0"/>
                            <a:cs typeface="Arial" pitchFamily="34" charset="0"/>
                          </a:rPr>
                          <m:t>𝑝</m:t>
                        </m:r>
                      </m:oMath>
                    </m:oMathPara>
                  </a14:m>
                  <a:endParaRPr lang="en-US" sz="1600" dirty="0"/>
                </a:p>
              </p:txBody>
            </p:sp>
          </mc:Choice>
          <mc:Fallback xmlns="">
            <p:sp>
              <p:nvSpPr>
                <p:cNvPr id="36" name="Rectangle 35"/>
                <p:cNvSpPr>
                  <a:spLocks noRot="1" noChangeAspect="1" noMove="1" noResize="1" noEditPoints="1" noAdjustHandles="1" noChangeArrowheads="1" noChangeShapeType="1" noTextEdit="1"/>
                </p:cNvSpPr>
                <p:nvPr/>
              </p:nvSpPr>
              <p:spPr>
                <a:xfrm>
                  <a:off x="1517025" y="4413886"/>
                  <a:ext cx="501356" cy="338554"/>
                </a:xfrm>
                <a:prstGeom prst="rect">
                  <a:avLst/>
                </a:prstGeom>
                <a:blipFill>
                  <a:blip r:embed="rId8"/>
                  <a:stretch>
                    <a:fillRect b="-18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4204706" y="4413886"/>
                  <a:ext cx="34746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𝑝</m:t>
                        </m:r>
                      </m:oMath>
                    </m:oMathPara>
                  </a14:m>
                  <a:endParaRPr lang="en-US" sz="1600" dirty="0"/>
                </a:p>
              </p:txBody>
            </p:sp>
          </mc:Choice>
          <mc:Fallback xmlns="">
            <p:sp>
              <p:nvSpPr>
                <p:cNvPr id="37" name="Rectangle 36"/>
                <p:cNvSpPr>
                  <a:spLocks noRot="1" noChangeAspect="1" noMove="1" noResize="1" noEditPoints="1" noAdjustHandles="1" noChangeArrowheads="1" noChangeShapeType="1" noTextEdit="1"/>
                </p:cNvSpPr>
                <p:nvPr/>
              </p:nvSpPr>
              <p:spPr>
                <a:xfrm>
                  <a:off x="4204706" y="4413886"/>
                  <a:ext cx="347466" cy="338554"/>
                </a:xfrm>
                <a:prstGeom prst="rect">
                  <a:avLst/>
                </a:prstGeom>
                <a:blipFill>
                  <a:blip r:embed="rId9"/>
                  <a:stretch>
                    <a:fillRect b="-18367"/>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8" name="Rectangle 37"/>
              <p:cNvSpPr/>
              <p:nvPr/>
            </p:nvSpPr>
            <p:spPr>
              <a:xfrm>
                <a:off x="6999327" y="1409366"/>
                <a:ext cx="2082766" cy="52322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𝑤</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=1</m:t>
                      </m:r>
                    </m:oMath>
                  </m:oMathPara>
                </a14:m>
                <a:endParaRPr lang="en-US" sz="2800" dirty="0"/>
              </a:p>
            </p:txBody>
          </p:sp>
        </mc:Choice>
        <mc:Fallback>
          <p:sp>
            <p:nvSpPr>
              <p:cNvPr id="38" name="Rectangle 37"/>
              <p:cNvSpPr>
                <a:spLocks noRot="1" noChangeAspect="1" noMove="1" noResize="1" noEditPoints="1" noAdjustHandles="1" noChangeArrowheads="1" noChangeShapeType="1" noTextEdit="1"/>
              </p:cNvSpPr>
              <p:nvPr/>
            </p:nvSpPr>
            <p:spPr>
              <a:xfrm>
                <a:off x="6999327" y="1409366"/>
                <a:ext cx="2082766" cy="523220"/>
              </a:xfrm>
              <a:prstGeom prst="rect">
                <a:avLst/>
              </a:prstGeom>
              <a:blipFill>
                <a:blip r:embed="rId10"/>
                <a:stretch>
                  <a:fillRect/>
                </a:stretch>
              </a:blipFill>
            </p:spPr>
            <p:txBody>
              <a:bodyPr/>
              <a:lstStyle/>
              <a:p>
                <a:r>
                  <a:rPr lang="en-US">
                    <a:noFill/>
                  </a:rPr>
                  <a:t> </a:t>
                </a:r>
              </a:p>
            </p:txBody>
          </p:sp>
        </mc:Fallback>
      </mc:AlternateContent>
      <p:cxnSp>
        <p:nvCxnSpPr>
          <p:cNvPr id="41" name="Straight Connector 40"/>
          <p:cNvCxnSpPr/>
          <p:nvPr/>
        </p:nvCxnSpPr>
        <p:spPr>
          <a:xfrm flipV="1">
            <a:off x="9083766" y="4111576"/>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Rectangle 41"/>
              <p:cNvSpPr/>
              <p:nvPr/>
            </p:nvSpPr>
            <p:spPr>
              <a:xfrm>
                <a:off x="10724468" y="5671372"/>
                <a:ext cx="3909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𝑓</m:t>
                      </m:r>
                    </m:oMath>
                  </m:oMathPara>
                </a14:m>
                <a:endParaRPr lang="en-US" sz="2000" dirty="0"/>
              </a:p>
            </p:txBody>
          </p:sp>
        </mc:Choice>
        <mc:Fallback>
          <p:sp>
            <p:nvSpPr>
              <p:cNvPr id="42" name="Rectangle 41"/>
              <p:cNvSpPr>
                <a:spLocks noRot="1" noChangeAspect="1" noMove="1" noResize="1" noEditPoints="1" noAdjustHandles="1" noChangeArrowheads="1" noChangeShapeType="1" noTextEdit="1"/>
              </p:cNvSpPr>
              <p:nvPr/>
            </p:nvSpPr>
            <p:spPr>
              <a:xfrm>
                <a:off x="10724468" y="5671372"/>
                <a:ext cx="390941" cy="400110"/>
              </a:xfrm>
              <a:prstGeom prst="rect">
                <a:avLst/>
              </a:prstGeom>
              <a:blipFill>
                <a:blip r:embed="rId11"/>
                <a:stretch>
                  <a:fillRect b="-13636"/>
                </a:stretch>
              </a:blipFill>
            </p:spPr>
            <p:txBody>
              <a:bodyPr/>
              <a:lstStyle/>
              <a:p>
                <a:r>
                  <a:rPr lang="en-US">
                    <a:noFill/>
                  </a:rPr>
                  <a:t> </a:t>
                </a:r>
              </a:p>
            </p:txBody>
          </p:sp>
        </mc:Fallback>
      </mc:AlternateContent>
      <p:cxnSp>
        <p:nvCxnSpPr>
          <p:cNvPr id="43" name="Straight Connector 42"/>
          <p:cNvCxnSpPr/>
          <p:nvPr/>
        </p:nvCxnSpPr>
        <p:spPr>
          <a:xfrm>
            <a:off x="7268241" y="5594842"/>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Rectangle 43"/>
              <p:cNvSpPr/>
              <p:nvPr/>
            </p:nvSpPr>
            <p:spPr>
              <a:xfrm>
                <a:off x="8226912" y="4000617"/>
                <a:ext cx="85619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𝑊</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𝑓</m:t>
                      </m:r>
                      <m:r>
                        <a:rPr lang="en-US" sz="2000" b="0" i="1" smtClean="0">
                          <a:latin typeface="Cambria Math" panose="02040503050406030204" pitchFamily="18" charset="0"/>
                          <a:ea typeface="Cambria Math" panose="02040503050406030204" pitchFamily="18" charset="0"/>
                          <a:cs typeface="Arial" pitchFamily="34" charset="0"/>
                        </a:rPr>
                        <m:t>)</m:t>
                      </m:r>
                    </m:oMath>
                  </m:oMathPara>
                </a14:m>
                <a:endParaRPr lang="en-US" sz="2000" dirty="0"/>
              </a:p>
            </p:txBody>
          </p:sp>
        </mc:Choice>
        <mc:Fallback>
          <p:sp>
            <p:nvSpPr>
              <p:cNvPr id="44" name="Rectangle 43"/>
              <p:cNvSpPr>
                <a:spLocks noRot="1" noChangeAspect="1" noMove="1" noResize="1" noEditPoints="1" noAdjustHandles="1" noChangeArrowheads="1" noChangeShapeType="1" noTextEdit="1"/>
              </p:cNvSpPr>
              <p:nvPr/>
            </p:nvSpPr>
            <p:spPr>
              <a:xfrm>
                <a:off x="8226912" y="4000617"/>
                <a:ext cx="856196" cy="400110"/>
              </a:xfrm>
              <a:prstGeom prst="rect">
                <a:avLst/>
              </a:prstGeom>
              <a:blipFill>
                <a:blip r:embed="rId12"/>
                <a:stretch>
                  <a:fillRect b="-15152"/>
                </a:stretch>
              </a:blipFill>
            </p:spPr>
            <p:txBody>
              <a:bodyPr/>
              <a:lstStyle/>
              <a:p>
                <a:r>
                  <a:rPr lang="en-US">
                    <a:noFill/>
                  </a:rPr>
                  <a:t> </a:t>
                </a:r>
              </a:p>
            </p:txBody>
          </p:sp>
        </mc:Fallback>
      </mc:AlternateContent>
      <p:cxnSp>
        <p:nvCxnSpPr>
          <p:cNvPr id="47" name="Straight Arrow Connector 46"/>
          <p:cNvCxnSpPr/>
          <p:nvPr/>
        </p:nvCxnSpPr>
        <p:spPr>
          <a:xfrm flipV="1">
            <a:off x="9082093" y="4664242"/>
            <a:ext cx="0" cy="932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Rectangle 47"/>
              <p:cNvSpPr/>
              <p:nvPr/>
            </p:nvSpPr>
            <p:spPr>
              <a:xfrm>
                <a:off x="759051" y="2245856"/>
                <a:ext cx="5108575" cy="898964"/>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Arial" pitchFamily="34" charset="0"/>
                        </a:rPr>
                        <m:t>𝑋</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𝑓</m:t>
                          </m:r>
                        </m:e>
                      </m:d>
                      <m:r>
                        <a:rPr lang="en-US" sz="2800" b="0" i="1" smtClean="0">
                          <a:latin typeface="Cambria Math" panose="02040503050406030204" pitchFamily="18" charset="0"/>
                          <a:ea typeface="Cambria Math" panose="02040503050406030204" pitchFamily="18" charset="0"/>
                          <a:cs typeface="Arial" pitchFamily="34" charset="0"/>
                        </a:rPr>
                        <m:t>=</m:t>
                      </m:r>
                      <m:f>
                        <m:fPr>
                          <m:ctrlPr>
                            <a:rPr lang="en-US" sz="2800" i="1">
                              <a:latin typeface="Cambria Math" panose="02040503050406030204" pitchFamily="18" charset="0"/>
                              <a:ea typeface="Cambria Math" panose="02040503050406030204" pitchFamily="18" charset="0"/>
                              <a:cs typeface="Arial" pitchFamily="34" charset="0"/>
                            </a:rPr>
                          </m:ctrlPr>
                        </m:fPr>
                        <m:num>
                          <m:r>
                            <a:rPr lang="en-US" sz="2800" i="1">
                              <a:latin typeface="Cambria Math" panose="02040503050406030204" pitchFamily="18" charset="0"/>
                              <a:ea typeface="Cambria Math" panose="02040503050406030204" pitchFamily="18" charset="0"/>
                              <a:cs typeface="Arial" pitchFamily="34" charset="0"/>
                            </a:rPr>
                            <m:t>𝐴</m:t>
                          </m:r>
                        </m:num>
                        <m:den>
                          <m:r>
                            <a:rPr lang="en-US" sz="2800" i="1">
                              <a:latin typeface="Cambria Math" panose="02040503050406030204" pitchFamily="18" charset="0"/>
                              <a:ea typeface="Cambria Math" panose="02040503050406030204" pitchFamily="18" charset="0"/>
                              <a:cs typeface="Arial" pitchFamily="34" charset="0"/>
                            </a:rPr>
                            <m:t>2</m:t>
                          </m:r>
                        </m:den>
                      </m:f>
                      <m:d>
                        <m:dPr>
                          <m:begChr m:val="["/>
                          <m:endChr m:val="]"/>
                          <m:ctrlPr>
                            <a:rPr lang="en-US" sz="2800" i="1" smtClean="0">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𝛿</m:t>
                          </m:r>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𝑝</m:t>
                              </m:r>
                            </m:e>
                          </m:d>
                          <m:r>
                            <a:rPr lang="en-US" sz="2800" b="0" i="1" smtClean="0">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𝛿</m:t>
                          </m:r>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𝑝</m:t>
                              </m:r>
                            </m:e>
                          </m:d>
                        </m:e>
                      </m:d>
                    </m:oMath>
                  </m:oMathPara>
                </a14:m>
                <a:endParaRPr lang="en-US" sz="2800" dirty="0"/>
              </a:p>
            </p:txBody>
          </p:sp>
        </mc:Choice>
        <mc:Fallback>
          <p:sp>
            <p:nvSpPr>
              <p:cNvPr id="48" name="Rectangle 47"/>
              <p:cNvSpPr>
                <a:spLocks noRot="1" noChangeAspect="1" noMove="1" noResize="1" noEditPoints="1" noAdjustHandles="1" noChangeArrowheads="1" noChangeShapeType="1" noTextEdit="1"/>
              </p:cNvSpPr>
              <p:nvPr/>
            </p:nvSpPr>
            <p:spPr>
              <a:xfrm>
                <a:off x="759051" y="2245856"/>
                <a:ext cx="5108575" cy="89896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Rectangle 48"/>
              <p:cNvSpPr/>
              <p:nvPr/>
            </p:nvSpPr>
            <p:spPr>
              <a:xfrm>
                <a:off x="7185529" y="2451030"/>
                <a:ext cx="2082766" cy="492443"/>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600" b="0" i="1" smtClean="0">
                          <a:latin typeface="Cambria Math" panose="02040503050406030204" pitchFamily="18" charset="0"/>
                          <a:ea typeface="Cambria Math" panose="02040503050406030204" pitchFamily="18" charset="0"/>
                          <a:cs typeface="Arial" pitchFamily="34" charset="0"/>
                        </a:rPr>
                        <m:t>𝑊</m:t>
                      </m:r>
                      <m:d>
                        <m:dPr>
                          <m:ctrlPr>
                            <a:rPr lang="en-US" sz="2600" b="0" i="1" smtClean="0">
                              <a:latin typeface="Cambria Math" panose="02040503050406030204" pitchFamily="18" charset="0"/>
                              <a:ea typeface="Cambria Math" panose="02040503050406030204" pitchFamily="18" charset="0"/>
                              <a:cs typeface="Arial" pitchFamily="34" charset="0"/>
                            </a:rPr>
                          </m:ctrlPr>
                        </m:dPr>
                        <m:e>
                          <m:r>
                            <a:rPr lang="en-US" sz="2600" b="0" i="1" smtClean="0">
                              <a:latin typeface="Cambria Math" panose="02040503050406030204" pitchFamily="18" charset="0"/>
                              <a:ea typeface="Cambria Math" panose="02040503050406030204" pitchFamily="18" charset="0"/>
                              <a:cs typeface="Arial" pitchFamily="34" charset="0"/>
                            </a:rPr>
                            <m:t>𝑓</m:t>
                          </m:r>
                        </m:e>
                      </m:d>
                      <m:r>
                        <a:rPr lang="en-US" sz="2600" b="0" i="1"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𝛿</m:t>
                      </m:r>
                      <m:d>
                        <m:dPr>
                          <m:ctrlPr>
                            <a:rPr lang="en-US" sz="2600" i="1">
                              <a:latin typeface="Cambria Math" panose="02040503050406030204" pitchFamily="18" charset="0"/>
                              <a:ea typeface="Cambria Math" panose="02040503050406030204" pitchFamily="18" charset="0"/>
                              <a:cs typeface="Arial" pitchFamily="34" charset="0"/>
                            </a:rPr>
                          </m:ctrlPr>
                        </m:dPr>
                        <m:e>
                          <m:r>
                            <a:rPr lang="en-US" sz="2600" i="1">
                              <a:latin typeface="Cambria Math" panose="02040503050406030204" pitchFamily="18" charset="0"/>
                              <a:ea typeface="Cambria Math" panose="02040503050406030204" pitchFamily="18" charset="0"/>
                              <a:cs typeface="Arial" pitchFamily="34" charset="0"/>
                            </a:rPr>
                            <m:t>𝑓</m:t>
                          </m:r>
                        </m:e>
                      </m:d>
                    </m:oMath>
                  </m:oMathPara>
                </a14:m>
                <a:endParaRPr lang="en-US" sz="2600" dirty="0"/>
              </a:p>
            </p:txBody>
          </p:sp>
        </mc:Choice>
        <mc:Fallback>
          <p:sp>
            <p:nvSpPr>
              <p:cNvPr id="49" name="Rectangle 48"/>
              <p:cNvSpPr>
                <a:spLocks noRot="1" noChangeAspect="1" noMove="1" noResize="1" noEditPoints="1" noAdjustHandles="1" noChangeArrowheads="1" noChangeShapeType="1" noTextEdit="1"/>
              </p:cNvSpPr>
              <p:nvPr/>
            </p:nvSpPr>
            <p:spPr>
              <a:xfrm>
                <a:off x="7185529" y="2451030"/>
                <a:ext cx="2082766" cy="492443"/>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868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8" name="Straight Connector 287"/>
          <p:cNvCxnSpPr/>
          <p:nvPr/>
        </p:nvCxnSpPr>
        <p:spPr>
          <a:xfrm>
            <a:off x="127000" y="2682095"/>
            <a:ext cx="5349875"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7" name="Freeform 94"/>
          <p:cNvSpPr>
            <a:spLocks/>
          </p:cNvSpPr>
          <p:nvPr/>
        </p:nvSpPr>
        <p:spPr bwMode="auto">
          <a:xfrm>
            <a:off x="319098" y="1857922"/>
            <a:ext cx="4599229" cy="1595119"/>
          </a:xfrm>
          <a:custGeom>
            <a:avLst/>
            <a:gdLst>
              <a:gd name="T0" fmla="*/ 42 w 2785"/>
              <a:gd name="T1" fmla="*/ 382 h 811"/>
              <a:gd name="T2" fmla="*/ 91 w 2785"/>
              <a:gd name="T3" fmla="*/ 811 h 811"/>
              <a:gd name="T4" fmla="*/ 139 w 2785"/>
              <a:gd name="T5" fmla="*/ 281 h 811"/>
              <a:gd name="T6" fmla="*/ 188 w 2785"/>
              <a:gd name="T7" fmla="*/ 50 h 811"/>
              <a:gd name="T8" fmla="*/ 237 w 2785"/>
              <a:gd name="T9" fmla="*/ 666 h 811"/>
              <a:gd name="T10" fmla="*/ 286 w 2785"/>
              <a:gd name="T11" fmla="*/ 666 h 811"/>
              <a:gd name="T12" fmla="*/ 335 w 2785"/>
              <a:gd name="T13" fmla="*/ 50 h 811"/>
              <a:gd name="T14" fmla="*/ 383 w 2785"/>
              <a:gd name="T15" fmla="*/ 281 h 811"/>
              <a:gd name="T16" fmla="*/ 432 w 2785"/>
              <a:gd name="T17" fmla="*/ 811 h 811"/>
              <a:gd name="T18" fmla="*/ 481 w 2785"/>
              <a:gd name="T19" fmla="*/ 382 h 811"/>
              <a:gd name="T20" fmla="*/ 529 w 2785"/>
              <a:gd name="T21" fmla="*/ 12 h 811"/>
              <a:gd name="T22" fmla="*/ 578 w 2785"/>
              <a:gd name="T23" fmla="*/ 580 h 811"/>
              <a:gd name="T24" fmla="*/ 627 w 2785"/>
              <a:gd name="T25" fmla="*/ 736 h 811"/>
              <a:gd name="T26" fmla="*/ 676 w 2785"/>
              <a:gd name="T27" fmla="*/ 110 h 811"/>
              <a:gd name="T28" fmla="*/ 724 w 2785"/>
              <a:gd name="T29" fmla="*/ 189 h 811"/>
              <a:gd name="T30" fmla="*/ 773 w 2785"/>
              <a:gd name="T31" fmla="*/ 786 h 811"/>
              <a:gd name="T32" fmla="*/ 822 w 2785"/>
              <a:gd name="T33" fmla="*/ 483 h 811"/>
              <a:gd name="T34" fmla="*/ 870 w 2785"/>
              <a:gd name="T35" fmla="*/ 0 h 811"/>
              <a:gd name="T36" fmla="*/ 919 w 2785"/>
              <a:gd name="T37" fmla="*/ 483 h 811"/>
              <a:gd name="T38" fmla="*/ 968 w 2785"/>
              <a:gd name="T39" fmla="*/ 786 h 811"/>
              <a:gd name="T40" fmla="*/ 1017 w 2785"/>
              <a:gd name="T41" fmla="*/ 189 h 811"/>
              <a:gd name="T42" fmla="*/ 1066 w 2785"/>
              <a:gd name="T43" fmla="*/ 110 h 811"/>
              <a:gd name="T44" fmla="*/ 1114 w 2785"/>
              <a:gd name="T45" fmla="*/ 736 h 811"/>
              <a:gd name="T46" fmla="*/ 1163 w 2785"/>
              <a:gd name="T47" fmla="*/ 580 h 811"/>
              <a:gd name="T48" fmla="*/ 1212 w 2785"/>
              <a:gd name="T49" fmla="*/ 12 h 811"/>
              <a:gd name="T50" fmla="*/ 1260 w 2785"/>
              <a:gd name="T51" fmla="*/ 382 h 811"/>
              <a:gd name="T52" fmla="*/ 1309 w 2785"/>
              <a:gd name="T53" fmla="*/ 811 h 811"/>
              <a:gd name="T54" fmla="*/ 1358 w 2785"/>
              <a:gd name="T55" fmla="*/ 281 h 811"/>
              <a:gd name="T56" fmla="*/ 1407 w 2785"/>
              <a:gd name="T57" fmla="*/ 50 h 811"/>
              <a:gd name="T58" fmla="*/ 1456 w 2785"/>
              <a:gd name="T59" fmla="*/ 666 h 811"/>
              <a:gd name="T60" fmla="*/ 1504 w 2785"/>
              <a:gd name="T61" fmla="*/ 666 h 811"/>
              <a:gd name="T62" fmla="*/ 1553 w 2785"/>
              <a:gd name="T63" fmla="*/ 50 h 811"/>
              <a:gd name="T64" fmla="*/ 1602 w 2785"/>
              <a:gd name="T65" fmla="*/ 281 h 811"/>
              <a:gd name="T66" fmla="*/ 1650 w 2785"/>
              <a:gd name="T67" fmla="*/ 811 h 811"/>
              <a:gd name="T68" fmla="*/ 1699 w 2785"/>
              <a:gd name="T69" fmla="*/ 382 h 811"/>
              <a:gd name="T70" fmla="*/ 1748 w 2785"/>
              <a:gd name="T71" fmla="*/ 12 h 811"/>
              <a:gd name="T72" fmla="*/ 1797 w 2785"/>
              <a:gd name="T73" fmla="*/ 580 h 811"/>
              <a:gd name="T74" fmla="*/ 1845 w 2785"/>
              <a:gd name="T75" fmla="*/ 736 h 811"/>
              <a:gd name="T76" fmla="*/ 1894 w 2785"/>
              <a:gd name="T77" fmla="*/ 110 h 811"/>
              <a:gd name="T78" fmla="*/ 1943 w 2785"/>
              <a:gd name="T79" fmla="*/ 189 h 811"/>
              <a:gd name="T80" fmla="*/ 1991 w 2785"/>
              <a:gd name="T81" fmla="*/ 786 h 811"/>
              <a:gd name="T82" fmla="*/ 2040 w 2785"/>
              <a:gd name="T83" fmla="*/ 483 h 811"/>
              <a:gd name="T84" fmla="*/ 2089 w 2785"/>
              <a:gd name="T85" fmla="*/ 0 h 811"/>
              <a:gd name="T86" fmla="*/ 2138 w 2785"/>
              <a:gd name="T87" fmla="*/ 483 h 811"/>
              <a:gd name="T88" fmla="*/ 2187 w 2785"/>
              <a:gd name="T89" fmla="*/ 786 h 811"/>
              <a:gd name="T90" fmla="*/ 2235 w 2785"/>
              <a:gd name="T91" fmla="*/ 189 h 811"/>
              <a:gd name="T92" fmla="*/ 2284 w 2785"/>
              <a:gd name="T93" fmla="*/ 110 h 811"/>
              <a:gd name="T94" fmla="*/ 2333 w 2785"/>
              <a:gd name="T95" fmla="*/ 736 h 811"/>
              <a:gd name="T96" fmla="*/ 2381 w 2785"/>
              <a:gd name="T97" fmla="*/ 580 h 811"/>
              <a:gd name="T98" fmla="*/ 2430 w 2785"/>
              <a:gd name="T99" fmla="*/ 12 h 811"/>
              <a:gd name="T100" fmla="*/ 2479 w 2785"/>
              <a:gd name="T101" fmla="*/ 382 h 811"/>
              <a:gd name="T102" fmla="*/ 2528 w 2785"/>
              <a:gd name="T103" fmla="*/ 811 h 811"/>
              <a:gd name="T104" fmla="*/ 2576 w 2785"/>
              <a:gd name="T105" fmla="*/ 281 h 811"/>
              <a:gd name="T106" fmla="*/ 2625 w 2785"/>
              <a:gd name="T107" fmla="*/ 50 h 811"/>
              <a:gd name="T108" fmla="*/ 2674 w 2785"/>
              <a:gd name="T109" fmla="*/ 666 h 811"/>
              <a:gd name="T110" fmla="*/ 2723 w 2785"/>
              <a:gd name="T111" fmla="*/ 666 h 811"/>
              <a:gd name="T112" fmla="*/ 2771 w 2785"/>
              <a:gd name="T113" fmla="*/ 5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5" h="811">
                <a:moveTo>
                  <a:pt x="0" y="0"/>
                </a:moveTo>
                <a:lnTo>
                  <a:pt x="7" y="12"/>
                </a:lnTo>
                <a:lnTo>
                  <a:pt x="14" y="50"/>
                </a:lnTo>
                <a:lnTo>
                  <a:pt x="21" y="110"/>
                </a:lnTo>
                <a:lnTo>
                  <a:pt x="28" y="189"/>
                </a:lnTo>
                <a:lnTo>
                  <a:pt x="35" y="281"/>
                </a:lnTo>
                <a:lnTo>
                  <a:pt x="42" y="382"/>
                </a:lnTo>
                <a:lnTo>
                  <a:pt x="49" y="483"/>
                </a:lnTo>
                <a:lnTo>
                  <a:pt x="56" y="580"/>
                </a:lnTo>
                <a:lnTo>
                  <a:pt x="63" y="666"/>
                </a:lnTo>
                <a:lnTo>
                  <a:pt x="70" y="736"/>
                </a:lnTo>
                <a:lnTo>
                  <a:pt x="77" y="786"/>
                </a:lnTo>
                <a:lnTo>
                  <a:pt x="84" y="811"/>
                </a:lnTo>
                <a:lnTo>
                  <a:pt x="91" y="811"/>
                </a:lnTo>
                <a:lnTo>
                  <a:pt x="98" y="786"/>
                </a:lnTo>
                <a:lnTo>
                  <a:pt x="105" y="736"/>
                </a:lnTo>
                <a:lnTo>
                  <a:pt x="112" y="666"/>
                </a:lnTo>
                <a:lnTo>
                  <a:pt x="119" y="580"/>
                </a:lnTo>
                <a:lnTo>
                  <a:pt x="126" y="483"/>
                </a:lnTo>
                <a:lnTo>
                  <a:pt x="133" y="382"/>
                </a:lnTo>
                <a:lnTo>
                  <a:pt x="139" y="281"/>
                </a:lnTo>
                <a:lnTo>
                  <a:pt x="146" y="189"/>
                </a:lnTo>
                <a:lnTo>
                  <a:pt x="153" y="110"/>
                </a:lnTo>
                <a:lnTo>
                  <a:pt x="160" y="50"/>
                </a:lnTo>
                <a:lnTo>
                  <a:pt x="167" y="12"/>
                </a:lnTo>
                <a:lnTo>
                  <a:pt x="174" y="0"/>
                </a:lnTo>
                <a:lnTo>
                  <a:pt x="181" y="12"/>
                </a:lnTo>
                <a:lnTo>
                  <a:pt x="188" y="50"/>
                </a:lnTo>
                <a:lnTo>
                  <a:pt x="195" y="110"/>
                </a:lnTo>
                <a:lnTo>
                  <a:pt x="202" y="189"/>
                </a:lnTo>
                <a:lnTo>
                  <a:pt x="209" y="281"/>
                </a:lnTo>
                <a:lnTo>
                  <a:pt x="216" y="382"/>
                </a:lnTo>
                <a:lnTo>
                  <a:pt x="223" y="483"/>
                </a:lnTo>
                <a:lnTo>
                  <a:pt x="230" y="580"/>
                </a:lnTo>
                <a:lnTo>
                  <a:pt x="237" y="666"/>
                </a:lnTo>
                <a:lnTo>
                  <a:pt x="244" y="736"/>
                </a:lnTo>
                <a:lnTo>
                  <a:pt x="251" y="786"/>
                </a:lnTo>
                <a:lnTo>
                  <a:pt x="258" y="811"/>
                </a:lnTo>
                <a:lnTo>
                  <a:pt x="265" y="811"/>
                </a:lnTo>
                <a:lnTo>
                  <a:pt x="272" y="786"/>
                </a:lnTo>
                <a:lnTo>
                  <a:pt x="279" y="736"/>
                </a:lnTo>
                <a:lnTo>
                  <a:pt x="286" y="666"/>
                </a:lnTo>
                <a:lnTo>
                  <a:pt x="293" y="580"/>
                </a:lnTo>
                <a:lnTo>
                  <a:pt x="300" y="483"/>
                </a:lnTo>
                <a:lnTo>
                  <a:pt x="307" y="382"/>
                </a:lnTo>
                <a:lnTo>
                  <a:pt x="313" y="281"/>
                </a:lnTo>
                <a:lnTo>
                  <a:pt x="320" y="189"/>
                </a:lnTo>
                <a:lnTo>
                  <a:pt x="328" y="110"/>
                </a:lnTo>
                <a:lnTo>
                  <a:pt x="335" y="50"/>
                </a:lnTo>
                <a:lnTo>
                  <a:pt x="342" y="12"/>
                </a:lnTo>
                <a:lnTo>
                  <a:pt x="348" y="0"/>
                </a:lnTo>
                <a:lnTo>
                  <a:pt x="355" y="12"/>
                </a:lnTo>
                <a:lnTo>
                  <a:pt x="362" y="50"/>
                </a:lnTo>
                <a:lnTo>
                  <a:pt x="369" y="110"/>
                </a:lnTo>
                <a:lnTo>
                  <a:pt x="376" y="189"/>
                </a:lnTo>
                <a:lnTo>
                  <a:pt x="383" y="281"/>
                </a:lnTo>
                <a:lnTo>
                  <a:pt x="390" y="382"/>
                </a:lnTo>
                <a:lnTo>
                  <a:pt x="397" y="483"/>
                </a:lnTo>
                <a:lnTo>
                  <a:pt x="404" y="580"/>
                </a:lnTo>
                <a:lnTo>
                  <a:pt x="411" y="666"/>
                </a:lnTo>
                <a:lnTo>
                  <a:pt x="418" y="736"/>
                </a:lnTo>
                <a:lnTo>
                  <a:pt x="425" y="786"/>
                </a:lnTo>
                <a:lnTo>
                  <a:pt x="432" y="811"/>
                </a:lnTo>
                <a:lnTo>
                  <a:pt x="439" y="811"/>
                </a:lnTo>
                <a:lnTo>
                  <a:pt x="446" y="786"/>
                </a:lnTo>
                <a:lnTo>
                  <a:pt x="453" y="736"/>
                </a:lnTo>
                <a:lnTo>
                  <a:pt x="460" y="666"/>
                </a:lnTo>
                <a:lnTo>
                  <a:pt x="467" y="580"/>
                </a:lnTo>
                <a:lnTo>
                  <a:pt x="474" y="483"/>
                </a:lnTo>
                <a:lnTo>
                  <a:pt x="481" y="382"/>
                </a:lnTo>
                <a:lnTo>
                  <a:pt x="488" y="281"/>
                </a:lnTo>
                <a:lnTo>
                  <a:pt x="495" y="189"/>
                </a:lnTo>
                <a:lnTo>
                  <a:pt x="502" y="110"/>
                </a:lnTo>
                <a:lnTo>
                  <a:pt x="509" y="50"/>
                </a:lnTo>
                <a:lnTo>
                  <a:pt x="516" y="12"/>
                </a:lnTo>
                <a:lnTo>
                  <a:pt x="522" y="0"/>
                </a:lnTo>
                <a:lnTo>
                  <a:pt x="529" y="12"/>
                </a:lnTo>
                <a:lnTo>
                  <a:pt x="536" y="50"/>
                </a:lnTo>
                <a:lnTo>
                  <a:pt x="543" y="110"/>
                </a:lnTo>
                <a:lnTo>
                  <a:pt x="550" y="189"/>
                </a:lnTo>
                <a:lnTo>
                  <a:pt x="557" y="281"/>
                </a:lnTo>
                <a:lnTo>
                  <a:pt x="564" y="382"/>
                </a:lnTo>
                <a:lnTo>
                  <a:pt x="571" y="483"/>
                </a:lnTo>
                <a:lnTo>
                  <a:pt x="578" y="580"/>
                </a:lnTo>
                <a:lnTo>
                  <a:pt x="585" y="666"/>
                </a:lnTo>
                <a:lnTo>
                  <a:pt x="592" y="736"/>
                </a:lnTo>
                <a:lnTo>
                  <a:pt x="599" y="786"/>
                </a:lnTo>
                <a:lnTo>
                  <a:pt x="606" y="811"/>
                </a:lnTo>
                <a:lnTo>
                  <a:pt x="613" y="811"/>
                </a:lnTo>
                <a:lnTo>
                  <a:pt x="620" y="786"/>
                </a:lnTo>
                <a:lnTo>
                  <a:pt x="627" y="736"/>
                </a:lnTo>
                <a:lnTo>
                  <a:pt x="634" y="666"/>
                </a:lnTo>
                <a:lnTo>
                  <a:pt x="641" y="580"/>
                </a:lnTo>
                <a:lnTo>
                  <a:pt x="648" y="483"/>
                </a:lnTo>
                <a:lnTo>
                  <a:pt x="655" y="382"/>
                </a:lnTo>
                <a:lnTo>
                  <a:pt x="662" y="281"/>
                </a:lnTo>
                <a:lnTo>
                  <a:pt x="669" y="189"/>
                </a:lnTo>
                <a:lnTo>
                  <a:pt x="676" y="110"/>
                </a:lnTo>
                <a:lnTo>
                  <a:pt x="683" y="50"/>
                </a:lnTo>
                <a:lnTo>
                  <a:pt x="690" y="12"/>
                </a:lnTo>
                <a:lnTo>
                  <a:pt x="696" y="0"/>
                </a:lnTo>
                <a:lnTo>
                  <a:pt x="703" y="12"/>
                </a:lnTo>
                <a:lnTo>
                  <a:pt x="710" y="50"/>
                </a:lnTo>
                <a:lnTo>
                  <a:pt x="717" y="110"/>
                </a:lnTo>
                <a:lnTo>
                  <a:pt x="724" y="189"/>
                </a:lnTo>
                <a:lnTo>
                  <a:pt x="731" y="281"/>
                </a:lnTo>
                <a:lnTo>
                  <a:pt x="738" y="382"/>
                </a:lnTo>
                <a:lnTo>
                  <a:pt x="745" y="483"/>
                </a:lnTo>
                <a:lnTo>
                  <a:pt x="752" y="580"/>
                </a:lnTo>
                <a:lnTo>
                  <a:pt x="759" y="666"/>
                </a:lnTo>
                <a:lnTo>
                  <a:pt x="766" y="736"/>
                </a:lnTo>
                <a:lnTo>
                  <a:pt x="773" y="786"/>
                </a:lnTo>
                <a:lnTo>
                  <a:pt x="780" y="811"/>
                </a:lnTo>
                <a:lnTo>
                  <a:pt x="787" y="811"/>
                </a:lnTo>
                <a:lnTo>
                  <a:pt x="794" y="786"/>
                </a:lnTo>
                <a:lnTo>
                  <a:pt x="801" y="736"/>
                </a:lnTo>
                <a:lnTo>
                  <a:pt x="808" y="666"/>
                </a:lnTo>
                <a:lnTo>
                  <a:pt x="815" y="580"/>
                </a:lnTo>
                <a:lnTo>
                  <a:pt x="822" y="483"/>
                </a:lnTo>
                <a:lnTo>
                  <a:pt x="829" y="382"/>
                </a:lnTo>
                <a:lnTo>
                  <a:pt x="836" y="281"/>
                </a:lnTo>
                <a:lnTo>
                  <a:pt x="843" y="189"/>
                </a:lnTo>
                <a:lnTo>
                  <a:pt x="850" y="110"/>
                </a:lnTo>
                <a:lnTo>
                  <a:pt x="857" y="50"/>
                </a:lnTo>
                <a:lnTo>
                  <a:pt x="864" y="12"/>
                </a:lnTo>
                <a:lnTo>
                  <a:pt x="870" y="0"/>
                </a:lnTo>
                <a:lnTo>
                  <a:pt x="877" y="12"/>
                </a:lnTo>
                <a:lnTo>
                  <a:pt x="885" y="50"/>
                </a:lnTo>
                <a:lnTo>
                  <a:pt x="892" y="110"/>
                </a:lnTo>
                <a:lnTo>
                  <a:pt x="899" y="189"/>
                </a:lnTo>
                <a:lnTo>
                  <a:pt x="905" y="281"/>
                </a:lnTo>
                <a:lnTo>
                  <a:pt x="912" y="382"/>
                </a:lnTo>
                <a:lnTo>
                  <a:pt x="919" y="483"/>
                </a:lnTo>
                <a:lnTo>
                  <a:pt x="926" y="580"/>
                </a:lnTo>
                <a:lnTo>
                  <a:pt x="933" y="666"/>
                </a:lnTo>
                <a:lnTo>
                  <a:pt x="940" y="736"/>
                </a:lnTo>
                <a:lnTo>
                  <a:pt x="947" y="786"/>
                </a:lnTo>
                <a:lnTo>
                  <a:pt x="954" y="811"/>
                </a:lnTo>
                <a:lnTo>
                  <a:pt x="961" y="811"/>
                </a:lnTo>
                <a:lnTo>
                  <a:pt x="968" y="786"/>
                </a:lnTo>
                <a:lnTo>
                  <a:pt x="975" y="736"/>
                </a:lnTo>
                <a:lnTo>
                  <a:pt x="982" y="666"/>
                </a:lnTo>
                <a:lnTo>
                  <a:pt x="989" y="580"/>
                </a:lnTo>
                <a:lnTo>
                  <a:pt x="996" y="483"/>
                </a:lnTo>
                <a:lnTo>
                  <a:pt x="1003" y="382"/>
                </a:lnTo>
                <a:lnTo>
                  <a:pt x="1010" y="281"/>
                </a:lnTo>
                <a:lnTo>
                  <a:pt x="1017" y="189"/>
                </a:lnTo>
                <a:lnTo>
                  <a:pt x="1024" y="110"/>
                </a:lnTo>
                <a:lnTo>
                  <a:pt x="1031" y="50"/>
                </a:lnTo>
                <a:lnTo>
                  <a:pt x="1038" y="12"/>
                </a:lnTo>
                <a:lnTo>
                  <a:pt x="1045" y="0"/>
                </a:lnTo>
                <a:lnTo>
                  <a:pt x="1052" y="12"/>
                </a:lnTo>
                <a:lnTo>
                  <a:pt x="1059" y="50"/>
                </a:lnTo>
                <a:lnTo>
                  <a:pt x="1066" y="110"/>
                </a:lnTo>
                <a:lnTo>
                  <a:pt x="1073" y="189"/>
                </a:lnTo>
                <a:lnTo>
                  <a:pt x="1079" y="281"/>
                </a:lnTo>
                <a:lnTo>
                  <a:pt x="1086" y="382"/>
                </a:lnTo>
                <a:lnTo>
                  <a:pt x="1093" y="483"/>
                </a:lnTo>
                <a:lnTo>
                  <a:pt x="1100" y="580"/>
                </a:lnTo>
                <a:lnTo>
                  <a:pt x="1107" y="666"/>
                </a:lnTo>
                <a:lnTo>
                  <a:pt x="1114" y="736"/>
                </a:lnTo>
                <a:lnTo>
                  <a:pt x="1121" y="786"/>
                </a:lnTo>
                <a:lnTo>
                  <a:pt x="1128" y="811"/>
                </a:lnTo>
                <a:lnTo>
                  <a:pt x="1135" y="811"/>
                </a:lnTo>
                <a:lnTo>
                  <a:pt x="1142" y="786"/>
                </a:lnTo>
                <a:lnTo>
                  <a:pt x="1149" y="736"/>
                </a:lnTo>
                <a:lnTo>
                  <a:pt x="1156" y="666"/>
                </a:lnTo>
                <a:lnTo>
                  <a:pt x="1163" y="580"/>
                </a:lnTo>
                <a:lnTo>
                  <a:pt x="1170" y="483"/>
                </a:lnTo>
                <a:lnTo>
                  <a:pt x="1177" y="382"/>
                </a:lnTo>
                <a:lnTo>
                  <a:pt x="1184" y="281"/>
                </a:lnTo>
                <a:lnTo>
                  <a:pt x="1191" y="189"/>
                </a:lnTo>
                <a:lnTo>
                  <a:pt x="1198" y="110"/>
                </a:lnTo>
                <a:lnTo>
                  <a:pt x="1205" y="50"/>
                </a:lnTo>
                <a:lnTo>
                  <a:pt x="1212" y="12"/>
                </a:lnTo>
                <a:lnTo>
                  <a:pt x="1219" y="0"/>
                </a:lnTo>
                <a:lnTo>
                  <a:pt x="1226" y="12"/>
                </a:lnTo>
                <a:lnTo>
                  <a:pt x="1233" y="50"/>
                </a:lnTo>
                <a:lnTo>
                  <a:pt x="1240" y="110"/>
                </a:lnTo>
                <a:lnTo>
                  <a:pt x="1247" y="189"/>
                </a:lnTo>
                <a:lnTo>
                  <a:pt x="1253" y="281"/>
                </a:lnTo>
                <a:lnTo>
                  <a:pt x="1260" y="382"/>
                </a:lnTo>
                <a:lnTo>
                  <a:pt x="1267" y="483"/>
                </a:lnTo>
                <a:lnTo>
                  <a:pt x="1274" y="580"/>
                </a:lnTo>
                <a:lnTo>
                  <a:pt x="1281" y="666"/>
                </a:lnTo>
                <a:lnTo>
                  <a:pt x="1288" y="736"/>
                </a:lnTo>
                <a:lnTo>
                  <a:pt x="1295" y="786"/>
                </a:lnTo>
                <a:lnTo>
                  <a:pt x="1302" y="811"/>
                </a:lnTo>
                <a:lnTo>
                  <a:pt x="1309" y="811"/>
                </a:lnTo>
                <a:lnTo>
                  <a:pt x="1316" y="786"/>
                </a:lnTo>
                <a:lnTo>
                  <a:pt x="1323" y="736"/>
                </a:lnTo>
                <a:lnTo>
                  <a:pt x="1330" y="666"/>
                </a:lnTo>
                <a:lnTo>
                  <a:pt x="1337" y="580"/>
                </a:lnTo>
                <a:lnTo>
                  <a:pt x="1344" y="483"/>
                </a:lnTo>
                <a:lnTo>
                  <a:pt x="1351" y="382"/>
                </a:lnTo>
                <a:lnTo>
                  <a:pt x="1358" y="281"/>
                </a:lnTo>
                <a:lnTo>
                  <a:pt x="1365" y="189"/>
                </a:lnTo>
                <a:lnTo>
                  <a:pt x="1372" y="110"/>
                </a:lnTo>
                <a:lnTo>
                  <a:pt x="1379" y="50"/>
                </a:lnTo>
                <a:lnTo>
                  <a:pt x="1386" y="12"/>
                </a:lnTo>
                <a:lnTo>
                  <a:pt x="1393" y="0"/>
                </a:lnTo>
                <a:lnTo>
                  <a:pt x="1400" y="12"/>
                </a:lnTo>
                <a:lnTo>
                  <a:pt x="1407" y="50"/>
                </a:lnTo>
                <a:lnTo>
                  <a:pt x="1414" y="110"/>
                </a:lnTo>
                <a:lnTo>
                  <a:pt x="1421" y="189"/>
                </a:lnTo>
                <a:lnTo>
                  <a:pt x="1427" y="281"/>
                </a:lnTo>
                <a:lnTo>
                  <a:pt x="1434" y="382"/>
                </a:lnTo>
                <a:lnTo>
                  <a:pt x="1442" y="483"/>
                </a:lnTo>
                <a:lnTo>
                  <a:pt x="1449" y="580"/>
                </a:lnTo>
                <a:lnTo>
                  <a:pt x="1456" y="666"/>
                </a:lnTo>
                <a:lnTo>
                  <a:pt x="1462" y="736"/>
                </a:lnTo>
                <a:lnTo>
                  <a:pt x="1469" y="786"/>
                </a:lnTo>
                <a:lnTo>
                  <a:pt x="1476" y="811"/>
                </a:lnTo>
                <a:lnTo>
                  <a:pt x="1483" y="811"/>
                </a:lnTo>
                <a:lnTo>
                  <a:pt x="1490" y="786"/>
                </a:lnTo>
                <a:lnTo>
                  <a:pt x="1497" y="736"/>
                </a:lnTo>
                <a:lnTo>
                  <a:pt x="1504" y="666"/>
                </a:lnTo>
                <a:lnTo>
                  <a:pt x="1511" y="580"/>
                </a:lnTo>
                <a:lnTo>
                  <a:pt x="1518" y="483"/>
                </a:lnTo>
                <a:lnTo>
                  <a:pt x="1525" y="382"/>
                </a:lnTo>
                <a:lnTo>
                  <a:pt x="1532" y="281"/>
                </a:lnTo>
                <a:lnTo>
                  <a:pt x="1539" y="189"/>
                </a:lnTo>
                <a:lnTo>
                  <a:pt x="1546" y="110"/>
                </a:lnTo>
                <a:lnTo>
                  <a:pt x="1553" y="50"/>
                </a:lnTo>
                <a:lnTo>
                  <a:pt x="1560" y="12"/>
                </a:lnTo>
                <a:lnTo>
                  <a:pt x="1567" y="0"/>
                </a:lnTo>
                <a:lnTo>
                  <a:pt x="1574" y="12"/>
                </a:lnTo>
                <a:lnTo>
                  <a:pt x="1581" y="50"/>
                </a:lnTo>
                <a:lnTo>
                  <a:pt x="1588" y="110"/>
                </a:lnTo>
                <a:lnTo>
                  <a:pt x="1595" y="189"/>
                </a:lnTo>
                <a:lnTo>
                  <a:pt x="1602" y="281"/>
                </a:lnTo>
                <a:lnTo>
                  <a:pt x="1609" y="382"/>
                </a:lnTo>
                <a:lnTo>
                  <a:pt x="1616" y="483"/>
                </a:lnTo>
                <a:lnTo>
                  <a:pt x="1623" y="580"/>
                </a:lnTo>
                <a:lnTo>
                  <a:pt x="1630" y="666"/>
                </a:lnTo>
                <a:lnTo>
                  <a:pt x="1636" y="736"/>
                </a:lnTo>
                <a:lnTo>
                  <a:pt x="1643" y="786"/>
                </a:lnTo>
                <a:lnTo>
                  <a:pt x="1650" y="811"/>
                </a:lnTo>
                <a:lnTo>
                  <a:pt x="1657" y="811"/>
                </a:lnTo>
                <a:lnTo>
                  <a:pt x="1664" y="786"/>
                </a:lnTo>
                <a:lnTo>
                  <a:pt x="1671" y="736"/>
                </a:lnTo>
                <a:lnTo>
                  <a:pt x="1678" y="666"/>
                </a:lnTo>
                <a:lnTo>
                  <a:pt x="1685" y="580"/>
                </a:lnTo>
                <a:lnTo>
                  <a:pt x="1692" y="483"/>
                </a:lnTo>
                <a:lnTo>
                  <a:pt x="1699" y="382"/>
                </a:lnTo>
                <a:lnTo>
                  <a:pt x="1706" y="281"/>
                </a:lnTo>
                <a:lnTo>
                  <a:pt x="1713" y="189"/>
                </a:lnTo>
                <a:lnTo>
                  <a:pt x="1720" y="110"/>
                </a:lnTo>
                <a:lnTo>
                  <a:pt x="1727" y="50"/>
                </a:lnTo>
                <a:lnTo>
                  <a:pt x="1734" y="12"/>
                </a:lnTo>
                <a:lnTo>
                  <a:pt x="1741" y="0"/>
                </a:lnTo>
                <a:lnTo>
                  <a:pt x="1748" y="12"/>
                </a:lnTo>
                <a:lnTo>
                  <a:pt x="1755" y="50"/>
                </a:lnTo>
                <a:lnTo>
                  <a:pt x="1762" y="110"/>
                </a:lnTo>
                <a:lnTo>
                  <a:pt x="1769" y="189"/>
                </a:lnTo>
                <a:lnTo>
                  <a:pt x="1776" y="281"/>
                </a:lnTo>
                <a:lnTo>
                  <a:pt x="1783" y="382"/>
                </a:lnTo>
                <a:lnTo>
                  <a:pt x="1790" y="483"/>
                </a:lnTo>
                <a:lnTo>
                  <a:pt x="1797" y="580"/>
                </a:lnTo>
                <a:lnTo>
                  <a:pt x="1804" y="666"/>
                </a:lnTo>
                <a:lnTo>
                  <a:pt x="1810" y="736"/>
                </a:lnTo>
                <a:lnTo>
                  <a:pt x="1817" y="786"/>
                </a:lnTo>
                <a:lnTo>
                  <a:pt x="1824" y="811"/>
                </a:lnTo>
                <a:lnTo>
                  <a:pt x="1831" y="811"/>
                </a:lnTo>
                <a:lnTo>
                  <a:pt x="1838" y="786"/>
                </a:lnTo>
                <a:lnTo>
                  <a:pt x="1845" y="736"/>
                </a:lnTo>
                <a:lnTo>
                  <a:pt x="1852" y="666"/>
                </a:lnTo>
                <a:lnTo>
                  <a:pt x="1859" y="580"/>
                </a:lnTo>
                <a:lnTo>
                  <a:pt x="1866" y="483"/>
                </a:lnTo>
                <a:lnTo>
                  <a:pt x="1873" y="382"/>
                </a:lnTo>
                <a:lnTo>
                  <a:pt x="1880" y="281"/>
                </a:lnTo>
                <a:lnTo>
                  <a:pt x="1887" y="189"/>
                </a:lnTo>
                <a:lnTo>
                  <a:pt x="1894" y="110"/>
                </a:lnTo>
                <a:lnTo>
                  <a:pt x="1901" y="50"/>
                </a:lnTo>
                <a:lnTo>
                  <a:pt x="1908" y="12"/>
                </a:lnTo>
                <a:lnTo>
                  <a:pt x="1915" y="0"/>
                </a:lnTo>
                <a:lnTo>
                  <a:pt x="1922" y="12"/>
                </a:lnTo>
                <a:lnTo>
                  <a:pt x="1929" y="50"/>
                </a:lnTo>
                <a:lnTo>
                  <a:pt x="1936" y="110"/>
                </a:lnTo>
                <a:lnTo>
                  <a:pt x="1943" y="189"/>
                </a:lnTo>
                <a:lnTo>
                  <a:pt x="1950" y="281"/>
                </a:lnTo>
                <a:lnTo>
                  <a:pt x="1957" y="382"/>
                </a:lnTo>
                <a:lnTo>
                  <a:pt x="1964" y="483"/>
                </a:lnTo>
                <a:lnTo>
                  <a:pt x="1971" y="580"/>
                </a:lnTo>
                <a:lnTo>
                  <a:pt x="1978" y="666"/>
                </a:lnTo>
                <a:lnTo>
                  <a:pt x="1984" y="736"/>
                </a:lnTo>
                <a:lnTo>
                  <a:pt x="1991" y="786"/>
                </a:lnTo>
                <a:lnTo>
                  <a:pt x="1999" y="811"/>
                </a:lnTo>
                <a:lnTo>
                  <a:pt x="2006" y="811"/>
                </a:lnTo>
                <a:lnTo>
                  <a:pt x="2013" y="786"/>
                </a:lnTo>
                <a:lnTo>
                  <a:pt x="2019" y="736"/>
                </a:lnTo>
                <a:lnTo>
                  <a:pt x="2026" y="666"/>
                </a:lnTo>
                <a:lnTo>
                  <a:pt x="2033" y="580"/>
                </a:lnTo>
                <a:lnTo>
                  <a:pt x="2040" y="483"/>
                </a:lnTo>
                <a:lnTo>
                  <a:pt x="2047" y="382"/>
                </a:lnTo>
                <a:lnTo>
                  <a:pt x="2054" y="281"/>
                </a:lnTo>
                <a:lnTo>
                  <a:pt x="2061" y="189"/>
                </a:lnTo>
                <a:lnTo>
                  <a:pt x="2068" y="110"/>
                </a:lnTo>
                <a:lnTo>
                  <a:pt x="2075" y="50"/>
                </a:lnTo>
                <a:lnTo>
                  <a:pt x="2082" y="12"/>
                </a:lnTo>
                <a:lnTo>
                  <a:pt x="2089" y="0"/>
                </a:lnTo>
                <a:lnTo>
                  <a:pt x="2096" y="12"/>
                </a:lnTo>
                <a:lnTo>
                  <a:pt x="2103" y="50"/>
                </a:lnTo>
                <a:lnTo>
                  <a:pt x="2110" y="110"/>
                </a:lnTo>
                <a:lnTo>
                  <a:pt x="2117" y="189"/>
                </a:lnTo>
                <a:lnTo>
                  <a:pt x="2124" y="281"/>
                </a:lnTo>
                <a:lnTo>
                  <a:pt x="2131" y="382"/>
                </a:lnTo>
                <a:lnTo>
                  <a:pt x="2138" y="483"/>
                </a:lnTo>
                <a:lnTo>
                  <a:pt x="2145" y="580"/>
                </a:lnTo>
                <a:lnTo>
                  <a:pt x="2152" y="666"/>
                </a:lnTo>
                <a:lnTo>
                  <a:pt x="2159" y="736"/>
                </a:lnTo>
                <a:lnTo>
                  <a:pt x="2166" y="786"/>
                </a:lnTo>
                <a:lnTo>
                  <a:pt x="2173" y="811"/>
                </a:lnTo>
                <a:lnTo>
                  <a:pt x="2180" y="811"/>
                </a:lnTo>
                <a:lnTo>
                  <a:pt x="2187" y="786"/>
                </a:lnTo>
                <a:lnTo>
                  <a:pt x="2193" y="736"/>
                </a:lnTo>
                <a:lnTo>
                  <a:pt x="2200" y="666"/>
                </a:lnTo>
                <a:lnTo>
                  <a:pt x="2207" y="580"/>
                </a:lnTo>
                <a:lnTo>
                  <a:pt x="2214" y="483"/>
                </a:lnTo>
                <a:lnTo>
                  <a:pt x="2221" y="382"/>
                </a:lnTo>
                <a:lnTo>
                  <a:pt x="2228" y="281"/>
                </a:lnTo>
                <a:lnTo>
                  <a:pt x="2235" y="189"/>
                </a:lnTo>
                <a:lnTo>
                  <a:pt x="2242" y="110"/>
                </a:lnTo>
                <a:lnTo>
                  <a:pt x="2249" y="50"/>
                </a:lnTo>
                <a:lnTo>
                  <a:pt x="2256" y="12"/>
                </a:lnTo>
                <a:lnTo>
                  <a:pt x="2263" y="0"/>
                </a:lnTo>
                <a:lnTo>
                  <a:pt x="2270" y="12"/>
                </a:lnTo>
                <a:lnTo>
                  <a:pt x="2277" y="50"/>
                </a:lnTo>
                <a:lnTo>
                  <a:pt x="2284" y="110"/>
                </a:lnTo>
                <a:lnTo>
                  <a:pt x="2291" y="189"/>
                </a:lnTo>
                <a:lnTo>
                  <a:pt x="2298" y="281"/>
                </a:lnTo>
                <a:lnTo>
                  <a:pt x="2305" y="382"/>
                </a:lnTo>
                <a:lnTo>
                  <a:pt x="2312" y="483"/>
                </a:lnTo>
                <a:lnTo>
                  <a:pt x="2319" y="580"/>
                </a:lnTo>
                <a:lnTo>
                  <a:pt x="2326" y="666"/>
                </a:lnTo>
                <a:lnTo>
                  <a:pt x="2333" y="736"/>
                </a:lnTo>
                <a:lnTo>
                  <a:pt x="2340" y="786"/>
                </a:lnTo>
                <a:lnTo>
                  <a:pt x="2347" y="811"/>
                </a:lnTo>
                <a:lnTo>
                  <a:pt x="2354" y="811"/>
                </a:lnTo>
                <a:lnTo>
                  <a:pt x="2361" y="786"/>
                </a:lnTo>
                <a:lnTo>
                  <a:pt x="2367" y="736"/>
                </a:lnTo>
                <a:lnTo>
                  <a:pt x="2374" y="666"/>
                </a:lnTo>
                <a:lnTo>
                  <a:pt x="2381" y="580"/>
                </a:lnTo>
                <a:lnTo>
                  <a:pt x="2388" y="483"/>
                </a:lnTo>
                <a:lnTo>
                  <a:pt x="2395" y="382"/>
                </a:lnTo>
                <a:lnTo>
                  <a:pt x="2402" y="281"/>
                </a:lnTo>
                <a:lnTo>
                  <a:pt x="2409" y="189"/>
                </a:lnTo>
                <a:lnTo>
                  <a:pt x="2416" y="110"/>
                </a:lnTo>
                <a:lnTo>
                  <a:pt x="2423" y="50"/>
                </a:lnTo>
                <a:lnTo>
                  <a:pt x="2430" y="12"/>
                </a:lnTo>
                <a:lnTo>
                  <a:pt x="2437" y="0"/>
                </a:lnTo>
                <a:lnTo>
                  <a:pt x="2444" y="12"/>
                </a:lnTo>
                <a:lnTo>
                  <a:pt x="2451" y="50"/>
                </a:lnTo>
                <a:lnTo>
                  <a:pt x="2458" y="110"/>
                </a:lnTo>
                <a:lnTo>
                  <a:pt x="2465" y="189"/>
                </a:lnTo>
                <a:lnTo>
                  <a:pt x="2472" y="281"/>
                </a:lnTo>
                <a:lnTo>
                  <a:pt x="2479" y="382"/>
                </a:lnTo>
                <a:lnTo>
                  <a:pt x="2486" y="483"/>
                </a:lnTo>
                <a:lnTo>
                  <a:pt x="2493" y="580"/>
                </a:lnTo>
                <a:lnTo>
                  <a:pt x="2500" y="666"/>
                </a:lnTo>
                <a:lnTo>
                  <a:pt x="2507" y="736"/>
                </a:lnTo>
                <a:lnTo>
                  <a:pt x="2514" y="786"/>
                </a:lnTo>
                <a:lnTo>
                  <a:pt x="2521" y="811"/>
                </a:lnTo>
                <a:lnTo>
                  <a:pt x="2528" y="811"/>
                </a:lnTo>
                <a:lnTo>
                  <a:pt x="2535" y="786"/>
                </a:lnTo>
                <a:lnTo>
                  <a:pt x="2541" y="736"/>
                </a:lnTo>
                <a:lnTo>
                  <a:pt x="2548" y="666"/>
                </a:lnTo>
                <a:lnTo>
                  <a:pt x="2556" y="580"/>
                </a:lnTo>
                <a:lnTo>
                  <a:pt x="2563" y="483"/>
                </a:lnTo>
                <a:lnTo>
                  <a:pt x="2570" y="382"/>
                </a:lnTo>
                <a:lnTo>
                  <a:pt x="2576" y="281"/>
                </a:lnTo>
                <a:lnTo>
                  <a:pt x="2583" y="189"/>
                </a:lnTo>
                <a:lnTo>
                  <a:pt x="2590" y="110"/>
                </a:lnTo>
                <a:lnTo>
                  <a:pt x="2597" y="50"/>
                </a:lnTo>
                <a:lnTo>
                  <a:pt x="2604" y="12"/>
                </a:lnTo>
                <a:lnTo>
                  <a:pt x="2611" y="0"/>
                </a:lnTo>
                <a:lnTo>
                  <a:pt x="2618" y="12"/>
                </a:lnTo>
                <a:lnTo>
                  <a:pt x="2625" y="50"/>
                </a:lnTo>
                <a:lnTo>
                  <a:pt x="2632" y="110"/>
                </a:lnTo>
                <a:lnTo>
                  <a:pt x="2639" y="189"/>
                </a:lnTo>
                <a:lnTo>
                  <a:pt x="2646" y="281"/>
                </a:lnTo>
                <a:lnTo>
                  <a:pt x="2653" y="382"/>
                </a:lnTo>
                <a:lnTo>
                  <a:pt x="2660" y="483"/>
                </a:lnTo>
                <a:lnTo>
                  <a:pt x="2667" y="580"/>
                </a:lnTo>
                <a:lnTo>
                  <a:pt x="2674" y="666"/>
                </a:lnTo>
                <a:lnTo>
                  <a:pt x="2681" y="736"/>
                </a:lnTo>
                <a:lnTo>
                  <a:pt x="2688" y="786"/>
                </a:lnTo>
                <a:lnTo>
                  <a:pt x="2695" y="811"/>
                </a:lnTo>
                <a:lnTo>
                  <a:pt x="2702" y="811"/>
                </a:lnTo>
                <a:lnTo>
                  <a:pt x="2709" y="786"/>
                </a:lnTo>
                <a:lnTo>
                  <a:pt x="2716" y="736"/>
                </a:lnTo>
                <a:lnTo>
                  <a:pt x="2723" y="666"/>
                </a:lnTo>
                <a:lnTo>
                  <a:pt x="2730" y="580"/>
                </a:lnTo>
                <a:lnTo>
                  <a:pt x="2737" y="483"/>
                </a:lnTo>
                <a:lnTo>
                  <a:pt x="2744" y="382"/>
                </a:lnTo>
                <a:lnTo>
                  <a:pt x="2750" y="281"/>
                </a:lnTo>
                <a:lnTo>
                  <a:pt x="2757" y="189"/>
                </a:lnTo>
                <a:lnTo>
                  <a:pt x="2764" y="110"/>
                </a:lnTo>
                <a:lnTo>
                  <a:pt x="2771" y="50"/>
                </a:lnTo>
                <a:lnTo>
                  <a:pt x="2778" y="12"/>
                </a:lnTo>
                <a:lnTo>
                  <a:pt x="2785" y="0"/>
                </a:lnTo>
              </a:path>
            </a:pathLst>
          </a:custGeom>
          <a:noFill/>
          <a:ln w="28575" cap="flat">
            <a:solidFill>
              <a:schemeClr val="accent2">
                <a:lumMod val="40000"/>
                <a:lumOff val="60000"/>
              </a:schemeClr>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 Placeholder 1"/>
          <p:cNvSpPr>
            <a:spLocks noGrp="1"/>
          </p:cNvSpPr>
          <p:nvPr>
            <p:ph type="body" sz="quarter" idx="10"/>
          </p:nvPr>
        </p:nvSpPr>
        <p:spPr/>
        <p:txBody>
          <a:bodyPr/>
          <a:lstStyle/>
          <a:p>
            <a:r>
              <a:rPr lang="en-US" dirty="0" smtClean="0"/>
              <a:t>Truncated Sine Wave</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4041295" y="3615875"/>
                <a:ext cx="5108575" cy="66851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𝑋</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𝑓</m:t>
                          </m:r>
                        </m:e>
                      </m:d>
                      <m:r>
                        <a:rPr lang="en-US" sz="2000" b="0" i="1" smtClean="0">
                          <a:latin typeface="Cambria Math" panose="02040503050406030204" pitchFamily="18" charset="0"/>
                          <a:ea typeface="Cambria Math" panose="02040503050406030204" pitchFamily="18" charset="0"/>
                          <a:cs typeface="Arial" pitchFamily="34" charset="0"/>
                        </a:rPr>
                        <m:t>=</m:t>
                      </m:r>
                      <m:f>
                        <m:fPr>
                          <m:ctrlPr>
                            <a:rPr lang="en-US" sz="2000" i="1">
                              <a:latin typeface="Cambria Math" panose="02040503050406030204" pitchFamily="18" charset="0"/>
                              <a:ea typeface="Cambria Math" panose="02040503050406030204" pitchFamily="18" charset="0"/>
                              <a:cs typeface="Arial" pitchFamily="34" charset="0"/>
                            </a:rPr>
                          </m:ctrlPr>
                        </m:fPr>
                        <m:num>
                          <m:r>
                            <a:rPr lang="en-US" sz="2000" i="1">
                              <a:latin typeface="Cambria Math" panose="02040503050406030204" pitchFamily="18" charset="0"/>
                              <a:ea typeface="Cambria Math" panose="02040503050406030204" pitchFamily="18" charset="0"/>
                              <a:cs typeface="Arial" pitchFamily="34" charset="0"/>
                            </a:rPr>
                            <m:t>𝐴</m:t>
                          </m:r>
                        </m:num>
                        <m:den>
                          <m:r>
                            <a:rPr lang="en-US" sz="2000" i="1">
                              <a:latin typeface="Cambria Math" panose="02040503050406030204" pitchFamily="18" charset="0"/>
                              <a:ea typeface="Cambria Math" panose="02040503050406030204" pitchFamily="18" charset="0"/>
                              <a:cs typeface="Arial" pitchFamily="34" charset="0"/>
                            </a:rPr>
                            <m:t>2</m:t>
                          </m:r>
                        </m:den>
                      </m:f>
                      <m:d>
                        <m:dPr>
                          <m:begChr m:val="["/>
                          <m:endChr m:val="]"/>
                          <m:ctrlPr>
                            <a:rPr lang="en-US" sz="2000" i="1" smtClean="0">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𝛿</m:t>
                          </m:r>
                          <m:d>
                            <m:dPr>
                              <m:ctrlPr>
                                <a:rPr lang="en-US" sz="2000" i="1">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𝑓</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𝑝</m:t>
                              </m:r>
                            </m:e>
                          </m:d>
                          <m:r>
                            <a:rPr lang="en-US" sz="2000" b="0" i="1" smtClean="0">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𝛿</m:t>
                          </m:r>
                          <m:d>
                            <m:dPr>
                              <m:ctrlPr>
                                <a:rPr lang="en-US" sz="2000" i="1">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𝑓</m:t>
                              </m:r>
                              <m:r>
                                <a:rPr lang="en-US" sz="2000" b="0" i="1" smtClean="0">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𝑝</m:t>
                              </m:r>
                            </m:e>
                          </m:d>
                        </m:e>
                      </m:d>
                    </m:oMath>
                  </m:oMathPara>
                </a14:m>
                <a:endParaRPr lang="en-US" sz="2000" dirty="0"/>
              </a:p>
            </p:txBody>
          </p:sp>
        </mc:Choice>
        <mc:Fallback>
          <p:sp>
            <p:nvSpPr>
              <p:cNvPr id="3" name="Rectangle 2"/>
              <p:cNvSpPr>
                <a:spLocks noRot="1" noChangeAspect="1" noMove="1" noResize="1" noEditPoints="1" noAdjustHandles="1" noChangeArrowheads="1" noChangeShapeType="1" noTextEdit="1"/>
              </p:cNvSpPr>
              <p:nvPr/>
            </p:nvSpPr>
            <p:spPr>
              <a:xfrm>
                <a:off x="4041295" y="3615875"/>
                <a:ext cx="5108575" cy="66851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5542075" y="1255162"/>
                <a:ext cx="2210862" cy="1050993"/>
              </a:xfrm>
              <a:prstGeom prst="rect">
                <a:avLst/>
              </a:prstGeom>
            </p:spPr>
            <p:txBody>
              <a:bodyPr wrap="none">
                <a:spAutoFit/>
              </a:bodyPr>
              <a:lstStyle/>
              <a:p>
                <a:pPr>
                  <a:lnSpc>
                    <a:spcPct val="150000"/>
                  </a:lnSpc>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𝑊</m:t>
                      </m:r>
                      <m:d>
                        <m:dPr>
                          <m:ctrlPr>
                            <a:rPr lang="en-US" sz="2000" i="1">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𝑓</m:t>
                          </m:r>
                        </m:e>
                      </m:d>
                      <m:r>
                        <a:rPr lang="en-US" sz="2000" i="1">
                          <a:latin typeface="Cambria Math" panose="02040503050406030204" pitchFamily="18" charset="0"/>
                          <a:ea typeface="Cambria Math" panose="02040503050406030204" pitchFamily="18" charset="0"/>
                          <a:cs typeface="Arial" pitchFamily="34" charset="0"/>
                        </a:rPr>
                        <m:t>=</m:t>
                      </m:r>
                      <m:f>
                        <m:fPr>
                          <m:ctrlPr>
                            <a:rPr lang="en-US" sz="2000" i="1">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𝑇</m:t>
                          </m:r>
                          <m:func>
                            <m:funcPr>
                              <m:ctrlPr>
                                <a:rPr lang="en-US" sz="2000" i="1">
                                  <a:latin typeface="Cambria Math" panose="02040503050406030204" pitchFamily="18" charset="0"/>
                                  <a:cs typeface="Arial" pitchFamily="34" charset="0"/>
                                </a:rPr>
                              </m:ctrlPr>
                            </m:funcPr>
                            <m:fName>
                              <m:r>
                                <m:rPr>
                                  <m:sty m:val="p"/>
                                </m:rPr>
                                <a:rPr lang="en-US" sz="2000">
                                  <a:latin typeface="Cambria Math" panose="02040503050406030204" pitchFamily="18" charset="0"/>
                                  <a:cs typeface="Arial" pitchFamily="34" charset="0"/>
                                </a:rPr>
                                <m:t>sin</m:t>
                              </m:r>
                            </m:fName>
                            <m:e>
                              <m:r>
                                <a:rPr lang="en-US" sz="2000" i="1">
                                  <a:latin typeface="Cambria Math" panose="02040503050406030204" pitchFamily="18" charset="0"/>
                                  <a:ea typeface="Cambria Math" panose="02040503050406030204" pitchFamily="18" charset="0"/>
                                  <a:cs typeface="Arial" pitchFamily="34" charset="0"/>
                                </a:rPr>
                                <m:t>𝜋</m:t>
                              </m:r>
                              <m:r>
                                <a:rPr lang="en-US" sz="2000" i="1">
                                  <a:latin typeface="Cambria Math" panose="02040503050406030204" pitchFamily="18" charset="0"/>
                                  <a:cs typeface="Arial" pitchFamily="34" charset="0"/>
                                </a:rPr>
                                <m:t>𝑓</m:t>
                              </m:r>
                              <m:r>
                                <a:rPr lang="en-US" sz="2000" b="0" i="1" smtClean="0">
                                  <a:latin typeface="Cambria Math" panose="02040503050406030204" pitchFamily="18" charset="0"/>
                                  <a:cs typeface="Arial" pitchFamily="34" charset="0"/>
                                </a:rPr>
                                <m:t>𝑇</m:t>
                              </m:r>
                            </m:e>
                          </m:func>
                        </m:num>
                        <m:den>
                          <m:r>
                            <a:rPr lang="en-US" sz="2000" i="1">
                              <a:latin typeface="Cambria Math" panose="02040503050406030204" pitchFamily="18" charset="0"/>
                              <a:ea typeface="Cambria Math" panose="02040503050406030204" pitchFamily="18" charset="0"/>
                              <a:cs typeface="Arial" pitchFamily="34" charset="0"/>
                            </a:rPr>
                            <m:t>𝜋</m:t>
                          </m:r>
                          <m:r>
                            <a:rPr lang="en-US" sz="2000" i="1">
                              <a:latin typeface="Cambria Math" panose="02040503050406030204" pitchFamily="18" charset="0"/>
                              <a:cs typeface="Arial" pitchFamily="34" charset="0"/>
                            </a:rPr>
                            <m:t>𝑓</m:t>
                          </m:r>
                          <m:r>
                            <a:rPr lang="en-US" sz="2000" b="0" i="1" smtClean="0">
                              <a:latin typeface="Cambria Math" panose="02040503050406030204" pitchFamily="18" charset="0"/>
                              <a:cs typeface="Arial" pitchFamily="34" charset="0"/>
                            </a:rPr>
                            <m:t>𝑇</m:t>
                          </m:r>
                        </m:den>
                      </m:f>
                    </m:oMath>
                  </m:oMathPara>
                </a14:m>
                <a:endParaRPr lang="en-US" sz="2000" dirty="0"/>
              </a:p>
            </p:txBody>
          </p:sp>
        </mc:Choice>
        <mc:Fallback>
          <p:sp>
            <p:nvSpPr>
              <p:cNvPr id="4" name="Rectangle 3"/>
              <p:cNvSpPr>
                <a:spLocks noRot="1" noChangeAspect="1" noMove="1" noResize="1" noEditPoints="1" noAdjustHandles="1" noChangeArrowheads="1" noChangeShapeType="1" noTextEdit="1"/>
              </p:cNvSpPr>
              <p:nvPr/>
            </p:nvSpPr>
            <p:spPr>
              <a:xfrm>
                <a:off x="5542075" y="1255162"/>
                <a:ext cx="2210862" cy="1050993"/>
              </a:xfrm>
              <a:prstGeom prst="rect">
                <a:avLst/>
              </a:prstGeom>
              <a:blipFill>
                <a:blip r:embed="rId3"/>
                <a:stretch>
                  <a:fillRect/>
                </a:stretch>
              </a:blipFill>
            </p:spPr>
            <p:txBody>
              <a:bodyPr/>
              <a:lstStyle/>
              <a:p>
                <a:r>
                  <a:rPr lang="en-US">
                    <a:noFill/>
                  </a:rPr>
                  <a:t> </a:t>
                </a:r>
              </a:p>
            </p:txBody>
          </p:sp>
        </mc:Fallback>
      </mc:AlternateContent>
      <p:sp>
        <p:nvSpPr>
          <p:cNvPr id="5" name="Freeform 52"/>
          <p:cNvSpPr>
            <a:spLocks/>
          </p:cNvSpPr>
          <p:nvPr/>
        </p:nvSpPr>
        <p:spPr bwMode="auto">
          <a:xfrm>
            <a:off x="7965053" y="1487694"/>
            <a:ext cx="2624983" cy="1239031"/>
          </a:xfrm>
          <a:custGeom>
            <a:avLst/>
            <a:gdLst>
              <a:gd name="T0" fmla="*/ 34 w 2181"/>
              <a:gd name="T1" fmla="*/ 1585 h 1879"/>
              <a:gd name="T2" fmla="*/ 69 w 2181"/>
              <a:gd name="T3" fmla="*/ 1592 h 1879"/>
              <a:gd name="T4" fmla="*/ 103 w 2181"/>
              <a:gd name="T5" fmla="*/ 1552 h 1879"/>
              <a:gd name="T6" fmla="*/ 138 w 2181"/>
              <a:gd name="T7" fmla="*/ 1501 h 1879"/>
              <a:gd name="T8" fmla="*/ 173 w 2181"/>
              <a:gd name="T9" fmla="*/ 1487 h 1879"/>
              <a:gd name="T10" fmla="*/ 208 w 2181"/>
              <a:gd name="T11" fmla="*/ 1526 h 1879"/>
              <a:gd name="T12" fmla="*/ 243 w 2181"/>
              <a:gd name="T13" fmla="*/ 1585 h 1879"/>
              <a:gd name="T14" fmla="*/ 278 w 2181"/>
              <a:gd name="T15" fmla="*/ 1609 h 1879"/>
              <a:gd name="T16" fmla="*/ 313 w 2181"/>
              <a:gd name="T17" fmla="*/ 1571 h 1879"/>
              <a:gd name="T18" fmla="*/ 348 w 2181"/>
              <a:gd name="T19" fmla="*/ 1503 h 1879"/>
              <a:gd name="T20" fmla="*/ 383 w 2181"/>
              <a:gd name="T21" fmla="*/ 1468 h 1879"/>
              <a:gd name="T22" fmla="*/ 418 w 2181"/>
              <a:gd name="T23" fmla="*/ 1503 h 1879"/>
              <a:gd name="T24" fmla="*/ 453 w 2181"/>
              <a:gd name="T25" fmla="*/ 1581 h 1879"/>
              <a:gd name="T26" fmla="*/ 487 w 2181"/>
              <a:gd name="T27" fmla="*/ 1632 h 1879"/>
              <a:gd name="T28" fmla="*/ 522 w 2181"/>
              <a:gd name="T29" fmla="*/ 1601 h 1879"/>
              <a:gd name="T30" fmla="*/ 557 w 2181"/>
              <a:gd name="T31" fmla="*/ 1509 h 1879"/>
              <a:gd name="T32" fmla="*/ 592 w 2181"/>
              <a:gd name="T33" fmla="*/ 1439 h 1879"/>
              <a:gd name="T34" fmla="*/ 627 w 2181"/>
              <a:gd name="T35" fmla="*/ 1462 h 1879"/>
              <a:gd name="T36" fmla="*/ 662 w 2181"/>
              <a:gd name="T37" fmla="*/ 1571 h 1879"/>
              <a:gd name="T38" fmla="*/ 697 w 2181"/>
              <a:gd name="T39" fmla="*/ 1672 h 1879"/>
              <a:gd name="T40" fmla="*/ 732 w 2181"/>
              <a:gd name="T41" fmla="*/ 1661 h 1879"/>
              <a:gd name="T42" fmla="*/ 767 w 2181"/>
              <a:gd name="T43" fmla="*/ 1528 h 1879"/>
              <a:gd name="T44" fmla="*/ 802 w 2181"/>
              <a:gd name="T45" fmla="*/ 1378 h 1879"/>
              <a:gd name="T46" fmla="*/ 837 w 2181"/>
              <a:gd name="T47" fmla="*/ 1362 h 1879"/>
              <a:gd name="T48" fmla="*/ 872 w 2181"/>
              <a:gd name="T49" fmla="*/ 1536 h 1879"/>
              <a:gd name="T50" fmla="*/ 906 w 2181"/>
              <a:gd name="T51" fmla="*/ 1784 h 1879"/>
              <a:gd name="T52" fmla="*/ 941 w 2181"/>
              <a:gd name="T53" fmla="*/ 1872 h 1879"/>
              <a:gd name="T54" fmla="*/ 976 w 2181"/>
              <a:gd name="T55" fmla="*/ 1617 h 1879"/>
              <a:gd name="T56" fmla="*/ 1011 w 2181"/>
              <a:gd name="T57" fmla="*/ 1039 h 1879"/>
              <a:gd name="T58" fmla="*/ 1046 w 2181"/>
              <a:gd name="T59" fmla="*/ 393 h 1879"/>
              <a:gd name="T60" fmla="*/ 1081 w 2181"/>
              <a:gd name="T61" fmla="*/ 21 h 1879"/>
              <a:gd name="T62" fmla="*/ 1116 w 2181"/>
              <a:gd name="T63" fmla="*/ 131 h 1879"/>
              <a:gd name="T64" fmla="*/ 1151 w 2181"/>
              <a:gd name="T65" fmla="*/ 662 h 1879"/>
              <a:gd name="T66" fmla="*/ 1185 w 2181"/>
              <a:gd name="T67" fmla="*/ 1319 h 1879"/>
              <a:gd name="T68" fmla="*/ 1220 w 2181"/>
              <a:gd name="T69" fmla="*/ 1776 h 1879"/>
              <a:gd name="T70" fmla="*/ 1255 w 2181"/>
              <a:gd name="T71" fmla="*/ 1868 h 1879"/>
              <a:gd name="T72" fmla="*/ 1290 w 2181"/>
              <a:gd name="T73" fmla="*/ 1680 h 1879"/>
              <a:gd name="T74" fmla="*/ 1325 w 2181"/>
              <a:gd name="T75" fmla="*/ 1440 h 1879"/>
              <a:gd name="T76" fmla="*/ 1360 w 2181"/>
              <a:gd name="T77" fmla="*/ 1346 h 1879"/>
              <a:gd name="T78" fmla="*/ 1395 w 2181"/>
              <a:gd name="T79" fmla="*/ 1435 h 1879"/>
              <a:gd name="T80" fmla="*/ 1430 w 2181"/>
              <a:gd name="T81" fmla="*/ 1597 h 1879"/>
              <a:gd name="T82" fmla="*/ 1465 w 2181"/>
              <a:gd name="T83" fmla="*/ 1683 h 1879"/>
              <a:gd name="T84" fmla="*/ 1499 w 2181"/>
              <a:gd name="T85" fmla="*/ 1636 h 1879"/>
              <a:gd name="T86" fmla="*/ 1534 w 2181"/>
              <a:gd name="T87" fmla="*/ 1517 h 1879"/>
              <a:gd name="T88" fmla="*/ 1569 w 2181"/>
              <a:gd name="T89" fmla="*/ 1438 h 1879"/>
              <a:gd name="T90" fmla="*/ 1604 w 2181"/>
              <a:gd name="T91" fmla="*/ 1461 h 1879"/>
              <a:gd name="T92" fmla="*/ 1639 w 2181"/>
              <a:gd name="T93" fmla="*/ 1553 h 1879"/>
              <a:gd name="T94" fmla="*/ 1674 w 2181"/>
              <a:gd name="T95" fmla="*/ 1625 h 1879"/>
              <a:gd name="T96" fmla="*/ 1709 w 2181"/>
              <a:gd name="T97" fmla="*/ 1618 h 1879"/>
              <a:gd name="T98" fmla="*/ 1744 w 2181"/>
              <a:gd name="T99" fmla="*/ 1546 h 1879"/>
              <a:gd name="T100" fmla="*/ 1779 w 2181"/>
              <a:gd name="T101" fmla="*/ 1479 h 1879"/>
              <a:gd name="T102" fmla="*/ 1814 w 2181"/>
              <a:gd name="T103" fmla="*/ 1476 h 1879"/>
              <a:gd name="T104" fmla="*/ 1848 w 2181"/>
              <a:gd name="T105" fmla="*/ 1532 h 1879"/>
              <a:gd name="T106" fmla="*/ 1883 w 2181"/>
              <a:gd name="T107" fmla="*/ 1594 h 1879"/>
              <a:gd name="T108" fmla="*/ 1918 w 2181"/>
              <a:gd name="T109" fmla="*/ 1606 h 1879"/>
              <a:gd name="T110" fmla="*/ 1953 w 2181"/>
              <a:gd name="T111" fmla="*/ 1561 h 1879"/>
              <a:gd name="T112" fmla="*/ 1988 w 2181"/>
              <a:gd name="T113" fmla="*/ 1504 h 1879"/>
              <a:gd name="T114" fmla="*/ 2023 w 2181"/>
              <a:gd name="T115" fmla="*/ 1487 h 1879"/>
              <a:gd name="T116" fmla="*/ 2058 w 2181"/>
              <a:gd name="T117" fmla="*/ 1522 h 1879"/>
              <a:gd name="T118" fmla="*/ 2093 w 2181"/>
              <a:gd name="T119" fmla="*/ 1574 h 1879"/>
              <a:gd name="T120" fmla="*/ 2128 w 2181"/>
              <a:gd name="T121" fmla="*/ 1595 h 1879"/>
              <a:gd name="T122" fmla="*/ 2163 w 2181"/>
              <a:gd name="T123" fmla="*/ 1569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81" h="1879">
                <a:moveTo>
                  <a:pt x="0" y="1543"/>
                </a:moveTo>
                <a:lnTo>
                  <a:pt x="1" y="1545"/>
                </a:lnTo>
                <a:lnTo>
                  <a:pt x="2" y="1546"/>
                </a:lnTo>
                <a:lnTo>
                  <a:pt x="3" y="1548"/>
                </a:lnTo>
                <a:lnTo>
                  <a:pt x="4" y="1550"/>
                </a:lnTo>
                <a:lnTo>
                  <a:pt x="5" y="1551"/>
                </a:lnTo>
                <a:lnTo>
                  <a:pt x="6" y="1553"/>
                </a:lnTo>
                <a:lnTo>
                  <a:pt x="8" y="1554"/>
                </a:lnTo>
                <a:lnTo>
                  <a:pt x="8" y="1556"/>
                </a:lnTo>
                <a:lnTo>
                  <a:pt x="10" y="1557"/>
                </a:lnTo>
                <a:lnTo>
                  <a:pt x="11" y="1559"/>
                </a:lnTo>
                <a:lnTo>
                  <a:pt x="12" y="1560"/>
                </a:lnTo>
                <a:lnTo>
                  <a:pt x="13" y="1562"/>
                </a:lnTo>
                <a:lnTo>
                  <a:pt x="14" y="1563"/>
                </a:lnTo>
                <a:lnTo>
                  <a:pt x="15" y="1565"/>
                </a:lnTo>
                <a:lnTo>
                  <a:pt x="16" y="1566"/>
                </a:lnTo>
                <a:lnTo>
                  <a:pt x="17" y="1568"/>
                </a:lnTo>
                <a:lnTo>
                  <a:pt x="18" y="1569"/>
                </a:lnTo>
                <a:lnTo>
                  <a:pt x="19" y="1570"/>
                </a:lnTo>
                <a:lnTo>
                  <a:pt x="21" y="1572"/>
                </a:lnTo>
                <a:lnTo>
                  <a:pt x="22" y="1573"/>
                </a:lnTo>
                <a:lnTo>
                  <a:pt x="23" y="1574"/>
                </a:lnTo>
                <a:lnTo>
                  <a:pt x="24" y="1576"/>
                </a:lnTo>
                <a:lnTo>
                  <a:pt x="25" y="1577"/>
                </a:lnTo>
                <a:lnTo>
                  <a:pt x="26" y="1578"/>
                </a:lnTo>
                <a:lnTo>
                  <a:pt x="27" y="1579"/>
                </a:lnTo>
                <a:lnTo>
                  <a:pt x="28" y="1580"/>
                </a:lnTo>
                <a:lnTo>
                  <a:pt x="29" y="1581"/>
                </a:lnTo>
                <a:lnTo>
                  <a:pt x="30" y="1582"/>
                </a:lnTo>
                <a:lnTo>
                  <a:pt x="32" y="1583"/>
                </a:lnTo>
                <a:lnTo>
                  <a:pt x="33" y="1585"/>
                </a:lnTo>
                <a:lnTo>
                  <a:pt x="34" y="1585"/>
                </a:lnTo>
                <a:lnTo>
                  <a:pt x="35" y="1586"/>
                </a:lnTo>
                <a:lnTo>
                  <a:pt x="36" y="1587"/>
                </a:lnTo>
                <a:lnTo>
                  <a:pt x="37" y="1588"/>
                </a:lnTo>
                <a:lnTo>
                  <a:pt x="38" y="1589"/>
                </a:lnTo>
                <a:lnTo>
                  <a:pt x="39" y="1590"/>
                </a:lnTo>
                <a:lnTo>
                  <a:pt x="40" y="1590"/>
                </a:lnTo>
                <a:lnTo>
                  <a:pt x="41" y="1591"/>
                </a:lnTo>
                <a:lnTo>
                  <a:pt x="43" y="1592"/>
                </a:lnTo>
                <a:lnTo>
                  <a:pt x="43" y="1592"/>
                </a:lnTo>
                <a:lnTo>
                  <a:pt x="45" y="1593"/>
                </a:lnTo>
                <a:lnTo>
                  <a:pt x="46" y="1593"/>
                </a:lnTo>
                <a:lnTo>
                  <a:pt x="47" y="1594"/>
                </a:lnTo>
                <a:lnTo>
                  <a:pt x="48" y="1594"/>
                </a:lnTo>
                <a:lnTo>
                  <a:pt x="49" y="1594"/>
                </a:lnTo>
                <a:lnTo>
                  <a:pt x="50" y="1594"/>
                </a:lnTo>
                <a:lnTo>
                  <a:pt x="51" y="1595"/>
                </a:lnTo>
                <a:lnTo>
                  <a:pt x="52" y="1595"/>
                </a:lnTo>
                <a:lnTo>
                  <a:pt x="53" y="1595"/>
                </a:lnTo>
                <a:lnTo>
                  <a:pt x="54" y="1595"/>
                </a:lnTo>
                <a:lnTo>
                  <a:pt x="56" y="1595"/>
                </a:lnTo>
                <a:lnTo>
                  <a:pt x="57" y="1595"/>
                </a:lnTo>
                <a:lnTo>
                  <a:pt x="58" y="1595"/>
                </a:lnTo>
                <a:lnTo>
                  <a:pt x="59" y="1595"/>
                </a:lnTo>
                <a:lnTo>
                  <a:pt x="60" y="1595"/>
                </a:lnTo>
                <a:lnTo>
                  <a:pt x="61" y="1594"/>
                </a:lnTo>
                <a:lnTo>
                  <a:pt x="62" y="1594"/>
                </a:lnTo>
                <a:lnTo>
                  <a:pt x="63" y="1594"/>
                </a:lnTo>
                <a:lnTo>
                  <a:pt x="64" y="1594"/>
                </a:lnTo>
                <a:lnTo>
                  <a:pt x="65" y="1593"/>
                </a:lnTo>
                <a:lnTo>
                  <a:pt x="67" y="1593"/>
                </a:lnTo>
                <a:lnTo>
                  <a:pt x="67" y="1592"/>
                </a:lnTo>
                <a:lnTo>
                  <a:pt x="69" y="1592"/>
                </a:lnTo>
                <a:lnTo>
                  <a:pt x="70" y="1591"/>
                </a:lnTo>
                <a:lnTo>
                  <a:pt x="71" y="1590"/>
                </a:lnTo>
                <a:lnTo>
                  <a:pt x="72" y="1590"/>
                </a:lnTo>
                <a:lnTo>
                  <a:pt x="73" y="1589"/>
                </a:lnTo>
                <a:lnTo>
                  <a:pt x="74" y="1588"/>
                </a:lnTo>
                <a:lnTo>
                  <a:pt x="75" y="1587"/>
                </a:lnTo>
                <a:lnTo>
                  <a:pt x="76" y="1586"/>
                </a:lnTo>
                <a:lnTo>
                  <a:pt x="77" y="1585"/>
                </a:lnTo>
                <a:lnTo>
                  <a:pt x="78" y="1584"/>
                </a:lnTo>
                <a:lnTo>
                  <a:pt x="80" y="1583"/>
                </a:lnTo>
                <a:lnTo>
                  <a:pt x="81" y="1582"/>
                </a:lnTo>
                <a:lnTo>
                  <a:pt x="82" y="1581"/>
                </a:lnTo>
                <a:lnTo>
                  <a:pt x="83" y="1580"/>
                </a:lnTo>
                <a:lnTo>
                  <a:pt x="84" y="1579"/>
                </a:lnTo>
                <a:lnTo>
                  <a:pt x="85" y="1578"/>
                </a:lnTo>
                <a:lnTo>
                  <a:pt x="86" y="1576"/>
                </a:lnTo>
                <a:lnTo>
                  <a:pt x="87" y="1575"/>
                </a:lnTo>
                <a:lnTo>
                  <a:pt x="88" y="1574"/>
                </a:lnTo>
                <a:lnTo>
                  <a:pt x="89" y="1572"/>
                </a:lnTo>
                <a:lnTo>
                  <a:pt x="91" y="1571"/>
                </a:lnTo>
                <a:lnTo>
                  <a:pt x="92" y="1569"/>
                </a:lnTo>
                <a:lnTo>
                  <a:pt x="92" y="1568"/>
                </a:lnTo>
                <a:lnTo>
                  <a:pt x="94" y="1567"/>
                </a:lnTo>
                <a:lnTo>
                  <a:pt x="95" y="1565"/>
                </a:lnTo>
                <a:lnTo>
                  <a:pt x="96" y="1563"/>
                </a:lnTo>
                <a:lnTo>
                  <a:pt x="97" y="1562"/>
                </a:lnTo>
                <a:lnTo>
                  <a:pt x="98" y="1560"/>
                </a:lnTo>
                <a:lnTo>
                  <a:pt x="99" y="1559"/>
                </a:lnTo>
                <a:lnTo>
                  <a:pt x="100" y="1557"/>
                </a:lnTo>
                <a:lnTo>
                  <a:pt x="102" y="1555"/>
                </a:lnTo>
                <a:lnTo>
                  <a:pt x="102" y="1554"/>
                </a:lnTo>
                <a:lnTo>
                  <a:pt x="103" y="1552"/>
                </a:lnTo>
                <a:lnTo>
                  <a:pt x="105" y="1550"/>
                </a:lnTo>
                <a:lnTo>
                  <a:pt x="106" y="1548"/>
                </a:lnTo>
                <a:lnTo>
                  <a:pt x="107" y="1547"/>
                </a:lnTo>
                <a:lnTo>
                  <a:pt x="108" y="1545"/>
                </a:lnTo>
                <a:lnTo>
                  <a:pt x="109" y="1543"/>
                </a:lnTo>
                <a:lnTo>
                  <a:pt x="110" y="1542"/>
                </a:lnTo>
                <a:lnTo>
                  <a:pt x="111" y="1540"/>
                </a:lnTo>
                <a:lnTo>
                  <a:pt x="112" y="1538"/>
                </a:lnTo>
                <a:lnTo>
                  <a:pt x="113" y="1537"/>
                </a:lnTo>
                <a:lnTo>
                  <a:pt x="114" y="1535"/>
                </a:lnTo>
                <a:lnTo>
                  <a:pt x="116" y="1533"/>
                </a:lnTo>
                <a:lnTo>
                  <a:pt x="116" y="1531"/>
                </a:lnTo>
                <a:lnTo>
                  <a:pt x="118" y="1530"/>
                </a:lnTo>
                <a:lnTo>
                  <a:pt x="119" y="1528"/>
                </a:lnTo>
                <a:lnTo>
                  <a:pt x="120" y="1526"/>
                </a:lnTo>
                <a:lnTo>
                  <a:pt x="121" y="1525"/>
                </a:lnTo>
                <a:lnTo>
                  <a:pt x="122" y="1523"/>
                </a:lnTo>
                <a:lnTo>
                  <a:pt x="123" y="1522"/>
                </a:lnTo>
                <a:lnTo>
                  <a:pt x="124" y="1520"/>
                </a:lnTo>
                <a:lnTo>
                  <a:pt x="125" y="1518"/>
                </a:lnTo>
                <a:lnTo>
                  <a:pt x="126" y="1517"/>
                </a:lnTo>
                <a:lnTo>
                  <a:pt x="127" y="1515"/>
                </a:lnTo>
                <a:lnTo>
                  <a:pt x="129" y="1514"/>
                </a:lnTo>
                <a:lnTo>
                  <a:pt x="130" y="1512"/>
                </a:lnTo>
                <a:lnTo>
                  <a:pt x="131" y="1511"/>
                </a:lnTo>
                <a:lnTo>
                  <a:pt x="132" y="1509"/>
                </a:lnTo>
                <a:lnTo>
                  <a:pt x="133" y="1508"/>
                </a:lnTo>
                <a:lnTo>
                  <a:pt x="134" y="1506"/>
                </a:lnTo>
                <a:lnTo>
                  <a:pt x="135" y="1505"/>
                </a:lnTo>
                <a:lnTo>
                  <a:pt x="136" y="1504"/>
                </a:lnTo>
                <a:lnTo>
                  <a:pt x="137" y="1502"/>
                </a:lnTo>
                <a:lnTo>
                  <a:pt x="138" y="1501"/>
                </a:lnTo>
                <a:lnTo>
                  <a:pt x="140" y="1500"/>
                </a:lnTo>
                <a:lnTo>
                  <a:pt x="141" y="1499"/>
                </a:lnTo>
                <a:lnTo>
                  <a:pt x="142" y="1498"/>
                </a:lnTo>
                <a:lnTo>
                  <a:pt x="143" y="1497"/>
                </a:lnTo>
                <a:lnTo>
                  <a:pt x="144" y="1496"/>
                </a:lnTo>
                <a:lnTo>
                  <a:pt x="145" y="1495"/>
                </a:lnTo>
                <a:lnTo>
                  <a:pt x="146" y="1494"/>
                </a:lnTo>
                <a:lnTo>
                  <a:pt x="147" y="1493"/>
                </a:lnTo>
                <a:lnTo>
                  <a:pt x="148" y="1492"/>
                </a:lnTo>
                <a:lnTo>
                  <a:pt x="149" y="1491"/>
                </a:lnTo>
                <a:lnTo>
                  <a:pt x="151" y="1491"/>
                </a:lnTo>
                <a:lnTo>
                  <a:pt x="151" y="1490"/>
                </a:lnTo>
                <a:lnTo>
                  <a:pt x="153" y="1489"/>
                </a:lnTo>
                <a:lnTo>
                  <a:pt x="154" y="1489"/>
                </a:lnTo>
                <a:lnTo>
                  <a:pt x="155" y="1488"/>
                </a:lnTo>
                <a:lnTo>
                  <a:pt x="156" y="1487"/>
                </a:lnTo>
                <a:lnTo>
                  <a:pt x="157" y="1487"/>
                </a:lnTo>
                <a:lnTo>
                  <a:pt x="158" y="1487"/>
                </a:lnTo>
                <a:lnTo>
                  <a:pt x="159" y="1487"/>
                </a:lnTo>
                <a:lnTo>
                  <a:pt x="160" y="1486"/>
                </a:lnTo>
                <a:lnTo>
                  <a:pt x="161" y="1486"/>
                </a:lnTo>
                <a:lnTo>
                  <a:pt x="162" y="1486"/>
                </a:lnTo>
                <a:lnTo>
                  <a:pt x="164" y="1486"/>
                </a:lnTo>
                <a:lnTo>
                  <a:pt x="165" y="1486"/>
                </a:lnTo>
                <a:lnTo>
                  <a:pt x="166" y="1486"/>
                </a:lnTo>
                <a:lnTo>
                  <a:pt x="167" y="1486"/>
                </a:lnTo>
                <a:lnTo>
                  <a:pt x="168" y="1486"/>
                </a:lnTo>
                <a:lnTo>
                  <a:pt x="169" y="1486"/>
                </a:lnTo>
                <a:lnTo>
                  <a:pt x="170" y="1486"/>
                </a:lnTo>
                <a:lnTo>
                  <a:pt x="171" y="1487"/>
                </a:lnTo>
                <a:lnTo>
                  <a:pt x="172" y="1487"/>
                </a:lnTo>
                <a:lnTo>
                  <a:pt x="173" y="1487"/>
                </a:lnTo>
                <a:lnTo>
                  <a:pt x="175" y="1488"/>
                </a:lnTo>
                <a:lnTo>
                  <a:pt x="175" y="1489"/>
                </a:lnTo>
                <a:lnTo>
                  <a:pt x="177" y="1489"/>
                </a:lnTo>
                <a:lnTo>
                  <a:pt x="178" y="1490"/>
                </a:lnTo>
                <a:lnTo>
                  <a:pt x="179" y="1490"/>
                </a:lnTo>
                <a:lnTo>
                  <a:pt x="180" y="1491"/>
                </a:lnTo>
                <a:lnTo>
                  <a:pt x="181" y="1492"/>
                </a:lnTo>
                <a:lnTo>
                  <a:pt x="182" y="1493"/>
                </a:lnTo>
                <a:lnTo>
                  <a:pt x="183" y="1494"/>
                </a:lnTo>
                <a:lnTo>
                  <a:pt x="184" y="1494"/>
                </a:lnTo>
                <a:lnTo>
                  <a:pt x="185" y="1496"/>
                </a:lnTo>
                <a:lnTo>
                  <a:pt x="186" y="1497"/>
                </a:lnTo>
                <a:lnTo>
                  <a:pt x="187" y="1498"/>
                </a:lnTo>
                <a:lnTo>
                  <a:pt x="189" y="1499"/>
                </a:lnTo>
                <a:lnTo>
                  <a:pt x="190" y="1500"/>
                </a:lnTo>
                <a:lnTo>
                  <a:pt x="191" y="1502"/>
                </a:lnTo>
                <a:lnTo>
                  <a:pt x="192" y="1503"/>
                </a:lnTo>
                <a:lnTo>
                  <a:pt x="193" y="1504"/>
                </a:lnTo>
                <a:lnTo>
                  <a:pt x="194" y="1506"/>
                </a:lnTo>
                <a:lnTo>
                  <a:pt x="195" y="1507"/>
                </a:lnTo>
                <a:lnTo>
                  <a:pt x="196" y="1508"/>
                </a:lnTo>
                <a:lnTo>
                  <a:pt x="197" y="1510"/>
                </a:lnTo>
                <a:lnTo>
                  <a:pt x="198" y="1511"/>
                </a:lnTo>
                <a:lnTo>
                  <a:pt x="200" y="1513"/>
                </a:lnTo>
                <a:lnTo>
                  <a:pt x="200" y="1515"/>
                </a:lnTo>
                <a:lnTo>
                  <a:pt x="202" y="1516"/>
                </a:lnTo>
                <a:lnTo>
                  <a:pt x="203" y="1518"/>
                </a:lnTo>
                <a:lnTo>
                  <a:pt x="204" y="1520"/>
                </a:lnTo>
                <a:lnTo>
                  <a:pt x="205" y="1521"/>
                </a:lnTo>
                <a:lnTo>
                  <a:pt x="206" y="1523"/>
                </a:lnTo>
                <a:lnTo>
                  <a:pt x="207" y="1525"/>
                </a:lnTo>
                <a:lnTo>
                  <a:pt x="208" y="1526"/>
                </a:lnTo>
                <a:lnTo>
                  <a:pt x="209" y="1528"/>
                </a:lnTo>
                <a:lnTo>
                  <a:pt x="210" y="1530"/>
                </a:lnTo>
                <a:lnTo>
                  <a:pt x="211" y="1532"/>
                </a:lnTo>
                <a:lnTo>
                  <a:pt x="213" y="1534"/>
                </a:lnTo>
                <a:lnTo>
                  <a:pt x="214" y="1536"/>
                </a:lnTo>
                <a:lnTo>
                  <a:pt x="215" y="1538"/>
                </a:lnTo>
                <a:lnTo>
                  <a:pt x="216" y="1540"/>
                </a:lnTo>
                <a:lnTo>
                  <a:pt x="217" y="1542"/>
                </a:lnTo>
                <a:lnTo>
                  <a:pt x="218" y="1543"/>
                </a:lnTo>
                <a:lnTo>
                  <a:pt x="219" y="1545"/>
                </a:lnTo>
                <a:lnTo>
                  <a:pt x="220" y="1547"/>
                </a:lnTo>
                <a:lnTo>
                  <a:pt x="221" y="1549"/>
                </a:lnTo>
                <a:lnTo>
                  <a:pt x="222" y="1551"/>
                </a:lnTo>
                <a:lnTo>
                  <a:pt x="224" y="1553"/>
                </a:lnTo>
                <a:lnTo>
                  <a:pt x="224" y="1555"/>
                </a:lnTo>
                <a:lnTo>
                  <a:pt x="226" y="1557"/>
                </a:lnTo>
                <a:lnTo>
                  <a:pt x="227" y="1559"/>
                </a:lnTo>
                <a:lnTo>
                  <a:pt x="228" y="1561"/>
                </a:lnTo>
                <a:lnTo>
                  <a:pt x="229" y="1563"/>
                </a:lnTo>
                <a:lnTo>
                  <a:pt x="230" y="1565"/>
                </a:lnTo>
                <a:lnTo>
                  <a:pt x="231" y="1567"/>
                </a:lnTo>
                <a:lnTo>
                  <a:pt x="232" y="1568"/>
                </a:lnTo>
                <a:lnTo>
                  <a:pt x="233" y="1570"/>
                </a:lnTo>
                <a:lnTo>
                  <a:pt x="234" y="1572"/>
                </a:lnTo>
                <a:lnTo>
                  <a:pt x="235" y="1574"/>
                </a:lnTo>
                <a:lnTo>
                  <a:pt x="237" y="1576"/>
                </a:lnTo>
                <a:lnTo>
                  <a:pt x="238" y="1577"/>
                </a:lnTo>
                <a:lnTo>
                  <a:pt x="239" y="1579"/>
                </a:lnTo>
                <a:lnTo>
                  <a:pt x="240" y="1580"/>
                </a:lnTo>
                <a:lnTo>
                  <a:pt x="241" y="1582"/>
                </a:lnTo>
                <a:lnTo>
                  <a:pt x="242" y="1584"/>
                </a:lnTo>
                <a:lnTo>
                  <a:pt x="243" y="1585"/>
                </a:lnTo>
                <a:lnTo>
                  <a:pt x="244" y="1587"/>
                </a:lnTo>
                <a:lnTo>
                  <a:pt x="245" y="1588"/>
                </a:lnTo>
                <a:lnTo>
                  <a:pt x="246" y="1590"/>
                </a:lnTo>
                <a:lnTo>
                  <a:pt x="248" y="1591"/>
                </a:lnTo>
                <a:lnTo>
                  <a:pt x="249" y="1593"/>
                </a:lnTo>
                <a:lnTo>
                  <a:pt x="250" y="1594"/>
                </a:lnTo>
                <a:lnTo>
                  <a:pt x="251" y="1595"/>
                </a:lnTo>
                <a:lnTo>
                  <a:pt x="252" y="1596"/>
                </a:lnTo>
                <a:lnTo>
                  <a:pt x="253" y="1598"/>
                </a:lnTo>
                <a:lnTo>
                  <a:pt x="254" y="1598"/>
                </a:lnTo>
                <a:lnTo>
                  <a:pt x="255" y="1600"/>
                </a:lnTo>
                <a:lnTo>
                  <a:pt x="256" y="1601"/>
                </a:lnTo>
                <a:lnTo>
                  <a:pt x="257" y="1602"/>
                </a:lnTo>
                <a:lnTo>
                  <a:pt x="259" y="1603"/>
                </a:lnTo>
                <a:lnTo>
                  <a:pt x="259" y="1604"/>
                </a:lnTo>
                <a:lnTo>
                  <a:pt x="261" y="1604"/>
                </a:lnTo>
                <a:lnTo>
                  <a:pt x="262" y="1605"/>
                </a:lnTo>
                <a:lnTo>
                  <a:pt x="263" y="1606"/>
                </a:lnTo>
                <a:lnTo>
                  <a:pt x="264" y="1606"/>
                </a:lnTo>
                <a:lnTo>
                  <a:pt x="265" y="1607"/>
                </a:lnTo>
                <a:lnTo>
                  <a:pt x="266" y="1607"/>
                </a:lnTo>
                <a:lnTo>
                  <a:pt x="267" y="1608"/>
                </a:lnTo>
                <a:lnTo>
                  <a:pt x="268" y="1608"/>
                </a:lnTo>
                <a:lnTo>
                  <a:pt x="269" y="1608"/>
                </a:lnTo>
                <a:lnTo>
                  <a:pt x="270" y="1609"/>
                </a:lnTo>
                <a:lnTo>
                  <a:pt x="272" y="1609"/>
                </a:lnTo>
                <a:lnTo>
                  <a:pt x="273" y="1609"/>
                </a:lnTo>
                <a:lnTo>
                  <a:pt x="273" y="1609"/>
                </a:lnTo>
                <a:lnTo>
                  <a:pt x="275" y="1609"/>
                </a:lnTo>
                <a:lnTo>
                  <a:pt x="276" y="1609"/>
                </a:lnTo>
                <a:lnTo>
                  <a:pt x="277" y="1609"/>
                </a:lnTo>
                <a:lnTo>
                  <a:pt x="278" y="1609"/>
                </a:lnTo>
                <a:lnTo>
                  <a:pt x="279" y="1608"/>
                </a:lnTo>
                <a:lnTo>
                  <a:pt x="280" y="1608"/>
                </a:lnTo>
                <a:lnTo>
                  <a:pt x="281" y="1607"/>
                </a:lnTo>
                <a:lnTo>
                  <a:pt x="283" y="1607"/>
                </a:lnTo>
                <a:lnTo>
                  <a:pt x="283" y="1607"/>
                </a:lnTo>
                <a:lnTo>
                  <a:pt x="284" y="1606"/>
                </a:lnTo>
                <a:lnTo>
                  <a:pt x="286" y="1606"/>
                </a:lnTo>
                <a:lnTo>
                  <a:pt x="287" y="1605"/>
                </a:lnTo>
                <a:lnTo>
                  <a:pt x="288" y="1604"/>
                </a:lnTo>
                <a:lnTo>
                  <a:pt x="289" y="1603"/>
                </a:lnTo>
                <a:lnTo>
                  <a:pt x="290" y="1602"/>
                </a:lnTo>
                <a:lnTo>
                  <a:pt x="291" y="1601"/>
                </a:lnTo>
                <a:lnTo>
                  <a:pt x="292" y="1600"/>
                </a:lnTo>
                <a:lnTo>
                  <a:pt x="293" y="1599"/>
                </a:lnTo>
                <a:lnTo>
                  <a:pt x="294" y="1598"/>
                </a:lnTo>
                <a:lnTo>
                  <a:pt x="295" y="1597"/>
                </a:lnTo>
                <a:lnTo>
                  <a:pt x="297" y="1596"/>
                </a:lnTo>
                <a:lnTo>
                  <a:pt x="298" y="1594"/>
                </a:lnTo>
                <a:lnTo>
                  <a:pt x="299" y="1593"/>
                </a:lnTo>
                <a:lnTo>
                  <a:pt x="300" y="1591"/>
                </a:lnTo>
                <a:lnTo>
                  <a:pt x="301" y="1590"/>
                </a:lnTo>
                <a:lnTo>
                  <a:pt x="302" y="1589"/>
                </a:lnTo>
                <a:lnTo>
                  <a:pt x="303" y="1587"/>
                </a:lnTo>
                <a:lnTo>
                  <a:pt x="304" y="1585"/>
                </a:lnTo>
                <a:lnTo>
                  <a:pt x="305" y="1583"/>
                </a:lnTo>
                <a:lnTo>
                  <a:pt x="306" y="1582"/>
                </a:lnTo>
                <a:lnTo>
                  <a:pt x="308" y="1580"/>
                </a:lnTo>
                <a:lnTo>
                  <a:pt x="308" y="1578"/>
                </a:lnTo>
                <a:lnTo>
                  <a:pt x="310" y="1576"/>
                </a:lnTo>
                <a:lnTo>
                  <a:pt x="311" y="1575"/>
                </a:lnTo>
                <a:lnTo>
                  <a:pt x="312" y="1573"/>
                </a:lnTo>
                <a:lnTo>
                  <a:pt x="313" y="1571"/>
                </a:lnTo>
                <a:lnTo>
                  <a:pt x="314" y="1569"/>
                </a:lnTo>
                <a:lnTo>
                  <a:pt x="315" y="1567"/>
                </a:lnTo>
                <a:lnTo>
                  <a:pt x="316" y="1565"/>
                </a:lnTo>
                <a:lnTo>
                  <a:pt x="317" y="1563"/>
                </a:lnTo>
                <a:lnTo>
                  <a:pt x="318" y="1561"/>
                </a:lnTo>
                <a:lnTo>
                  <a:pt x="319" y="1559"/>
                </a:lnTo>
                <a:lnTo>
                  <a:pt x="321" y="1557"/>
                </a:lnTo>
                <a:lnTo>
                  <a:pt x="322" y="1554"/>
                </a:lnTo>
                <a:lnTo>
                  <a:pt x="323" y="1552"/>
                </a:lnTo>
                <a:lnTo>
                  <a:pt x="324" y="1550"/>
                </a:lnTo>
                <a:lnTo>
                  <a:pt x="325" y="1548"/>
                </a:lnTo>
                <a:lnTo>
                  <a:pt x="326" y="1546"/>
                </a:lnTo>
                <a:lnTo>
                  <a:pt x="327" y="1543"/>
                </a:lnTo>
                <a:lnTo>
                  <a:pt x="328" y="1541"/>
                </a:lnTo>
                <a:lnTo>
                  <a:pt x="329" y="1539"/>
                </a:lnTo>
                <a:lnTo>
                  <a:pt x="330" y="1537"/>
                </a:lnTo>
                <a:lnTo>
                  <a:pt x="332" y="1535"/>
                </a:lnTo>
                <a:lnTo>
                  <a:pt x="332" y="1532"/>
                </a:lnTo>
                <a:lnTo>
                  <a:pt x="334" y="1530"/>
                </a:lnTo>
                <a:lnTo>
                  <a:pt x="335" y="1528"/>
                </a:lnTo>
                <a:lnTo>
                  <a:pt x="336" y="1526"/>
                </a:lnTo>
                <a:lnTo>
                  <a:pt x="337" y="1524"/>
                </a:lnTo>
                <a:lnTo>
                  <a:pt x="338" y="1522"/>
                </a:lnTo>
                <a:lnTo>
                  <a:pt x="339" y="1519"/>
                </a:lnTo>
                <a:lnTo>
                  <a:pt x="340" y="1517"/>
                </a:lnTo>
                <a:lnTo>
                  <a:pt x="341" y="1515"/>
                </a:lnTo>
                <a:lnTo>
                  <a:pt x="342" y="1513"/>
                </a:lnTo>
                <a:lnTo>
                  <a:pt x="343" y="1511"/>
                </a:lnTo>
                <a:lnTo>
                  <a:pt x="345" y="1509"/>
                </a:lnTo>
                <a:lnTo>
                  <a:pt x="346" y="1507"/>
                </a:lnTo>
                <a:lnTo>
                  <a:pt x="347" y="1505"/>
                </a:lnTo>
                <a:lnTo>
                  <a:pt x="348" y="1503"/>
                </a:lnTo>
                <a:lnTo>
                  <a:pt x="349" y="1501"/>
                </a:lnTo>
                <a:lnTo>
                  <a:pt x="350" y="1499"/>
                </a:lnTo>
                <a:lnTo>
                  <a:pt x="351" y="1497"/>
                </a:lnTo>
                <a:lnTo>
                  <a:pt x="352" y="1496"/>
                </a:lnTo>
                <a:lnTo>
                  <a:pt x="353" y="1494"/>
                </a:lnTo>
                <a:lnTo>
                  <a:pt x="354" y="1492"/>
                </a:lnTo>
                <a:lnTo>
                  <a:pt x="356" y="1491"/>
                </a:lnTo>
                <a:lnTo>
                  <a:pt x="357" y="1489"/>
                </a:lnTo>
                <a:lnTo>
                  <a:pt x="358" y="1487"/>
                </a:lnTo>
                <a:lnTo>
                  <a:pt x="359" y="1486"/>
                </a:lnTo>
                <a:lnTo>
                  <a:pt x="360" y="1484"/>
                </a:lnTo>
                <a:lnTo>
                  <a:pt x="361" y="1483"/>
                </a:lnTo>
                <a:lnTo>
                  <a:pt x="362" y="1482"/>
                </a:lnTo>
                <a:lnTo>
                  <a:pt x="363" y="1480"/>
                </a:lnTo>
                <a:lnTo>
                  <a:pt x="364" y="1479"/>
                </a:lnTo>
                <a:lnTo>
                  <a:pt x="365" y="1478"/>
                </a:lnTo>
                <a:lnTo>
                  <a:pt x="367" y="1476"/>
                </a:lnTo>
                <a:lnTo>
                  <a:pt x="367" y="1476"/>
                </a:lnTo>
                <a:lnTo>
                  <a:pt x="369" y="1474"/>
                </a:lnTo>
                <a:lnTo>
                  <a:pt x="370" y="1474"/>
                </a:lnTo>
                <a:lnTo>
                  <a:pt x="371" y="1473"/>
                </a:lnTo>
                <a:lnTo>
                  <a:pt x="372" y="1472"/>
                </a:lnTo>
                <a:lnTo>
                  <a:pt x="373" y="1471"/>
                </a:lnTo>
                <a:lnTo>
                  <a:pt x="374" y="1470"/>
                </a:lnTo>
                <a:lnTo>
                  <a:pt x="375" y="1470"/>
                </a:lnTo>
                <a:lnTo>
                  <a:pt x="376" y="1469"/>
                </a:lnTo>
                <a:lnTo>
                  <a:pt x="377" y="1469"/>
                </a:lnTo>
                <a:lnTo>
                  <a:pt x="378" y="1469"/>
                </a:lnTo>
                <a:lnTo>
                  <a:pt x="380" y="1468"/>
                </a:lnTo>
                <a:lnTo>
                  <a:pt x="381" y="1468"/>
                </a:lnTo>
                <a:lnTo>
                  <a:pt x="381" y="1468"/>
                </a:lnTo>
                <a:lnTo>
                  <a:pt x="383" y="1468"/>
                </a:lnTo>
                <a:lnTo>
                  <a:pt x="384" y="1468"/>
                </a:lnTo>
                <a:lnTo>
                  <a:pt x="385" y="1468"/>
                </a:lnTo>
                <a:lnTo>
                  <a:pt x="386" y="1468"/>
                </a:lnTo>
                <a:lnTo>
                  <a:pt x="387" y="1468"/>
                </a:lnTo>
                <a:lnTo>
                  <a:pt x="388" y="1469"/>
                </a:lnTo>
                <a:lnTo>
                  <a:pt x="389" y="1469"/>
                </a:lnTo>
                <a:lnTo>
                  <a:pt x="391" y="1469"/>
                </a:lnTo>
                <a:lnTo>
                  <a:pt x="391" y="1470"/>
                </a:lnTo>
                <a:lnTo>
                  <a:pt x="392" y="1470"/>
                </a:lnTo>
                <a:lnTo>
                  <a:pt x="394" y="1471"/>
                </a:lnTo>
                <a:lnTo>
                  <a:pt x="395" y="1472"/>
                </a:lnTo>
                <a:lnTo>
                  <a:pt x="396" y="1473"/>
                </a:lnTo>
                <a:lnTo>
                  <a:pt x="397" y="1474"/>
                </a:lnTo>
                <a:lnTo>
                  <a:pt x="398" y="1474"/>
                </a:lnTo>
                <a:lnTo>
                  <a:pt x="399" y="1476"/>
                </a:lnTo>
                <a:lnTo>
                  <a:pt x="400" y="1477"/>
                </a:lnTo>
                <a:lnTo>
                  <a:pt x="401" y="1478"/>
                </a:lnTo>
                <a:lnTo>
                  <a:pt x="402" y="1479"/>
                </a:lnTo>
                <a:lnTo>
                  <a:pt x="403" y="1480"/>
                </a:lnTo>
                <a:lnTo>
                  <a:pt x="405" y="1482"/>
                </a:lnTo>
                <a:lnTo>
                  <a:pt x="406" y="1483"/>
                </a:lnTo>
                <a:lnTo>
                  <a:pt x="407" y="1485"/>
                </a:lnTo>
                <a:lnTo>
                  <a:pt x="408" y="1486"/>
                </a:lnTo>
                <a:lnTo>
                  <a:pt x="409" y="1488"/>
                </a:lnTo>
                <a:lnTo>
                  <a:pt x="410" y="1490"/>
                </a:lnTo>
                <a:lnTo>
                  <a:pt x="411" y="1491"/>
                </a:lnTo>
                <a:lnTo>
                  <a:pt x="412" y="1493"/>
                </a:lnTo>
                <a:lnTo>
                  <a:pt x="413" y="1495"/>
                </a:lnTo>
                <a:lnTo>
                  <a:pt x="414" y="1497"/>
                </a:lnTo>
                <a:lnTo>
                  <a:pt x="416" y="1499"/>
                </a:lnTo>
                <a:lnTo>
                  <a:pt x="416" y="1501"/>
                </a:lnTo>
                <a:lnTo>
                  <a:pt x="418" y="1503"/>
                </a:lnTo>
                <a:lnTo>
                  <a:pt x="419" y="1505"/>
                </a:lnTo>
                <a:lnTo>
                  <a:pt x="420" y="1507"/>
                </a:lnTo>
                <a:lnTo>
                  <a:pt x="421" y="1509"/>
                </a:lnTo>
                <a:lnTo>
                  <a:pt x="422" y="1512"/>
                </a:lnTo>
                <a:lnTo>
                  <a:pt x="423" y="1514"/>
                </a:lnTo>
                <a:lnTo>
                  <a:pt x="424" y="1516"/>
                </a:lnTo>
                <a:lnTo>
                  <a:pt x="425" y="1519"/>
                </a:lnTo>
                <a:lnTo>
                  <a:pt x="426" y="1521"/>
                </a:lnTo>
                <a:lnTo>
                  <a:pt x="427" y="1523"/>
                </a:lnTo>
                <a:lnTo>
                  <a:pt x="429" y="1526"/>
                </a:lnTo>
                <a:lnTo>
                  <a:pt x="430" y="1528"/>
                </a:lnTo>
                <a:lnTo>
                  <a:pt x="431" y="1531"/>
                </a:lnTo>
                <a:lnTo>
                  <a:pt x="432" y="1533"/>
                </a:lnTo>
                <a:lnTo>
                  <a:pt x="433" y="1536"/>
                </a:lnTo>
                <a:lnTo>
                  <a:pt x="434" y="1538"/>
                </a:lnTo>
                <a:lnTo>
                  <a:pt x="435" y="1541"/>
                </a:lnTo>
                <a:lnTo>
                  <a:pt x="436" y="1543"/>
                </a:lnTo>
                <a:lnTo>
                  <a:pt x="437" y="1546"/>
                </a:lnTo>
                <a:lnTo>
                  <a:pt x="438" y="1549"/>
                </a:lnTo>
                <a:lnTo>
                  <a:pt x="440" y="1551"/>
                </a:lnTo>
                <a:lnTo>
                  <a:pt x="440" y="1554"/>
                </a:lnTo>
                <a:lnTo>
                  <a:pt x="442" y="1556"/>
                </a:lnTo>
                <a:lnTo>
                  <a:pt x="443" y="1559"/>
                </a:lnTo>
                <a:lnTo>
                  <a:pt x="444" y="1561"/>
                </a:lnTo>
                <a:lnTo>
                  <a:pt x="445" y="1564"/>
                </a:lnTo>
                <a:lnTo>
                  <a:pt x="446" y="1567"/>
                </a:lnTo>
                <a:lnTo>
                  <a:pt x="447" y="1569"/>
                </a:lnTo>
                <a:lnTo>
                  <a:pt x="448" y="1572"/>
                </a:lnTo>
                <a:lnTo>
                  <a:pt x="449" y="1574"/>
                </a:lnTo>
                <a:lnTo>
                  <a:pt x="450" y="1577"/>
                </a:lnTo>
                <a:lnTo>
                  <a:pt x="451" y="1579"/>
                </a:lnTo>
                <a:lnTo>
                  <a:pt x="453" y="1581"/>
                </a:lnTo>
                <a:lnTo>
                  <a:pt x="454" y="1584"/>
                </a:lnTo>
                <a:lnTo>
                  <a:pt x="455" y="1586"/>
                </a:lnTo>
                <a:lnTo>
                  <a:pt x="456" y="1589"/>
                </a:lnTo>
                <a:lnTo>
                  <a:pt x="457" y="1591"/>
                </a:lnTo>
                <a:lnTo>
                  <a:pt x="458" y="1593"/>
                </a:lnTo>
                <a:lnTo>
                  <a:pt x="459" y="1596"/>
                </a:lnTo>
                <a:lnTo>
                  <a:pt x="460" y="1598"/>
                </a:lnTo>
                <a:lnTo>
                  <a:pt x="461" y="1600"/>
                </a:lnTo>
                <a:lnTo>
                  <a:pt x="462" y="1602"/>
                </a:lnTo>
                <a:lnTo>
                  <a:pt x="464" y="1604"/>
                </a:lnTo>
                <a:lnTo>
                  <a:pt x="465" y="1606"/>
                </a:lnTo>
                <a:lnTo>
                  <a:pt x="466" y="1608"/>
                </a:lnTo>
                <a:lnTo>
                  <a:pt x="467" y="1610"/>
                </a:lnTo>
                <a:lnTo>
                  <a:pt x="468" y="1611"/>
                </a:lnTo>
                <a:lnTo>
                  <a:pt x="469" y="1613"/>
                </a:lnTo>
                <a:lnTo>
                  <a:pt x="470" y="1615"/>
                </a:lnTo>
                <a:lnTo>
                  <a:pt x="471" y="1617"/>
                </a:lnTo>
                <a:lnTo>
                  <a:pt x="472" y="1618"/>
                </a:lnTo>
                <a:lnTo>
                  <a:pt x="473" y="1620"/>
                </a:lnTo>
                <a:lnTo>
                  <a:pt x="475" y="1621"/>
                </a:lnTo>
                <a:lnTo>
                  <a:pt x="475" y="1622"/>
                </a:lnTo>
                <a:lnTo>
                  <a:pt x="476" y="1624"/>
                </a:lnTo>
                <a:lnTo>
                  <a:pt x="478" y="1625"/>
                </a:lnTo>
                <a:lnTo>
                  <a:pt x="479" y="1626"/>
                </a:lnTo>
                <a:lnTo>
                  <a:pt x="480" y="1627"/>
                </a:lnTo>
                <a:lnTo>
                  <a:pt x="481" y="1628"/>
                </a:lnTo>
                <a:lnTo>
                  <a:pt x="482" y="1629"/>
                </a:lnTo>
                <a:lnTo>
                  <a:pt x="483" y="1630"/>
                </a:lnTo>
                <a:lnTo>
                  <a:pt x="484" y="1630"/>
                </a:lnTo>
                <a:lnTo>
                  <a:pt x="485" y="1631"/>
                </a:lnTo>
                <a:lnTo>
                  <a:pt x="486" y="1631"/>
                </a:lnTo>
                <a:lnTo>
                  <a:pt x="487" y="1632"/>
                </a:lnTo>
                <a:lnTo>
                  <a:pt x="489" y="1632"/>
                </a:lnTo>
                <a:lnTo>
                  <a:pt x="489" y="1633"/>
                </a:lnTo>
                <a:lnTo>
                  <a:pt x="491" y="1633"/>
                </a:lnTo>
                <a:lnTo>
                  <a:pt x="492" y="1633"/>
                </a:lnTo>
                <a:lnTo>
                  <a:pt x="493" y="1633"/>
                </a:lnTo>
                <a:lnTo>
                  <a:pt x="494" y="1633"/>
                </a:lnTo>
                <a:lnTo>
                  <a:pt x="495" y="1633"/>
                </a:lnTo>
                <a:lnTo>
                  <a:pt x="496" y="1633"/>
                </a:lnTo>
                <a:lnTo>
                  <a:pt x="497" y="1632"/>
                </a:lnTo>
                <a:lnTo>
                  <a:pt x="498" y="1632"/>
                </a:lnTo>
                <a:lnTo>
                  <a:pt x="499" y="1631"/>
                </a:lnTo>
                <a:lnTo>
                  <a:pt x="500" y="1631"/>
                </a:lnTo>
                <a:lnTo>
                  <a:pt x="502" y="1630"/>
                </a:lnTo>
                <a:lnTo>
                  <a:pt x="503" y="1629"/>
                </a:lnTo>
                <a:lnTo>
                  <a:pt x="504" y="1628"/>
                </a:lnTo>
                <a:lnTo>
                  <a:pt x="505" y="1628"/>
                </a:lnTo>
                <a:lnTo>
                  <a:pt x="506" y="1626"/>
                </a:lnTo>
                <a:lnTo>
                  <a:pt x="507" y="1625"/>
                </a:lnTo>
                <a:lnTo>
                  <a:pt x="508" y="1624"/>
                </a:lnTo>
                <a:lnTo>
                  <a:pt x="509" y="1623"/>
                </a:lnTo>
                <a:lnTo>
                  <a:pt x="510" y="1622"/>
                </a:lnTo>
                <a:lnTo>
                  <a:pt x="511" y="1620"/>
                </a:lnTo>
                <a:lnTo>
                  <a:pt x="513" y="1618"/>
                </a:lnTo>
                <a:lnTo>
                  <a:pt x="513" y="1617"/>
                </a:lnTo>
                <a:lnTo>
                  <a:pt x="515" y="1615"/>
                </a:lnTo>
                <a:lnTo>
                  <a:pt x="516" y="1613"/>
                </a:lnTo>
                <a:lnTo>
                  <a:pt x="517" y="1611"/>
                </a:lnTo>
                <a:lnTo>
                  <a:pt x="518" y="1610"/>
                </a:lnTo>
                <a:lnTo>
                  <a:pt x="519" y="1607"/>
                </a:lnTo>
                <a:lnTo>
                  <a:pt x="520" y="1606"/>
                </a:lnTo>
                <a:lnTo>
                  <a:pt x="521" y="1604"/>
                </a:lnTo>
                <a:lnTo>
                  <a:pt x="522" y="1601"/>
                </a:lnTo>
                <a:lnTo>
                  <a:pt x="523" y="1599"/>
                </a:lnTo>
                <a:lnTo>
                  <a:pt x="524" y="1597"/>
                </a:lnTo>
                <a:lnTo>
                  <a:pt x="526" y="1594"/>
                </a:lnTo>
                <a:lnTo>
                  <a:pt x="527" y="1592"/>
                </a:lnTo>
                <a:lnTo>
                  <a:pt x="528" y="1589"/>
                </a:lnTo>
                <a:lnTo>
                  <a:pt x="529" y="1587"/>
                </a:lnTo>
                <a:lnTo>
                  <a:pt x="530" y="1584"/>
                </a:lnTo>
                <a:lnTo>
                  <a:pt x="531" y="1581"/>
                </a:lnTo>
                <a:lnTo>
                  <a:pt x="532" y="1579"/>
                </a:lnTo>
                <a:lnTo>
                  <a:pt x="533" y="1576"/>
                </a:lnTo>
                <a:lnTo>
                  <a:pt x="534" y="1573"/>
                </a:lnTo>
                <a:lnTo>
                  <a:pt x="535" y="1570"/>
                </a:lnTo>
                <a:lnTo>
                  <a:pt x="537" y="1568"/>
                </a:lnTo>
                <a:lnTo>
                  <a:pt x="538" y="1565"/>
                </a:lnTo>
                <a:lnTo>
                  <a:pt x="539" y="1562"/>
                </a:lnTo>
                <a:lnTo>
                  <a:pt x="540" y="1559"/>
                </a:lnTo>
                <a:lnTo>
                  <a:pt x="541" y="1556"/>
                </a:lnTo>
                <a:lnTo>
                  <a:pt x="542" y="1553"/>
                </a:lnTo>
                <a:lnTo>
                  <a:pt x="543" y="1550"/>
                </a:lnTo>
                <a:lnTo>
                  <a:pt x="544" y="1546"/>
                </a:lnTo>
                <a:lnTo>
                  <a:pt x="545" y="1543"/>
                </a:lnTo>
                <a:lnTo>
                  <a:pt x="546" y="1541"/>
                </a:lnTo>
                <a:lnTo>
                  <a:pt x="548" y="1537"/>
                </a:lnTo>
                <a:lnTo>
                  <a:pt x="548" y="1534"/>
                </a:lnTo>
                <a:lnTo>
                  <a:pt x="550" y="1531"/>
                </a:lnTo>
                <a:lnTo>
                  <a:pt x="551" y="1528"/>
                </a:lnTo>
                <a:lnTo>
                  <a:pt x="552" y="1525"/>
                </a:lnTo>
                <a:lnTo>
                  <a:pt x="553" y="1522"/>
                </a:lnTo>
                <a:lnTo>
                  <a:pt x="554" y="1519"/>
                </a:lnTo>
                <a:lnTo>
                  <a:pt x="555" y="1516"/>
                </a:lnTo>
                <a:lnTo>
                  <a:pt x="556" y="1513"/>
                </a:lnTo>
                <a:lnTo>
                  <a:pt x="557" y="1509"/>
                </a:lnTo>
                <a:lnTo>
                  <a:pt x="558" y="1506"/>
                </a:lnTo>
                <a:lnTo>
                  <a:pt x="559" y="1504"/>
                </a:lnTo>
                <a:lnTo>
                  <a:pt x="561" y="1500"/>
                </a:lnTo>
                <a:lnTo>
                  <a:pt x="562" y="1498"/>
                </a:lnTo>
                <a:lnTo>
                  <a:pt x="562" y="1494"/>
                </a:lnTo>
                <a:lnTo>
                  <a:pt x="564" y="1492"/>
                </a:lnTo>
                <a:lnTo>
                  <a:pt x="565" y="1489"/>
                </a:lnTo>
                <a:lnTo>
                  <a:pt x="566" y="1486"/>
                </a:lnTo>
                <a:lnTo>
                  <a:pt x="567" y="1483"/>
                </a:lnTo>
                <a:lnTo>
                  <a:pt x="568" y="1481"/>
                </a:lnTo>
                <a:lnTo>
                  <a:pt x="569" y="1478"/>
                </a:lnTo>
                <a:lnTo>
                  <a:pt x="570" y="1475"/>
                </a:lnTo>
                <a:lnTo>
                  <a:pt x="572" y="1473"/>
                </a:lnTo>
                <a:lnTo>
                  <a:pt x="572" y="1470"/>
                </a:lnTo>
                <a:lnTo>
                  <a:pt x="573" y="1468"/>
                </a:lnTo>
                <a:lnTo>
                  <a:pt x="575" y="1466"/>
                </a:lnTo>
                <a:lnTo>
                  <a:pt x="576" y="1463"/>
                </a:lnTo>
                <a:lnTo>
                  <a:pt x="577" y="1461"/>
                </a:lnTo>
                <a:lnTo>
                  <a:pt x="578" y="1459"/>
                </a:lnTo>
                <a:lnTo>
                  <a:pt x="579" y="1457"/>
                </a:lnTo>
                <a:lnTo>
                  <a:pt x="580" y="1455"/>
                </a:lnTo>
                <a:lnTo>
                  <a:pt x="581" y="1453"/>
                </a:lnTo>
                <a:lnTo>
                  <a:pt x="582" y="1451"/>
                </a:lnTo>
                <a:lnTo>
                  <a:pt x="583" y="1449"/>
                </a:lnTo>
                <a:lnTo>
                  <a:pt x="584" y="1448"/>
                </a:lnTo>
                <a:lnTo>
                  <a:pt x="586" y="1446"/>
                </a:lnTo>
                <a:lnTo>
                  <a:pt x="587" y="1445"/>
                </a:lnTo>
                <a:lnTo>
                  <a:pt x="588" y="1443"/>
                </a:lnTo>
                <a:lnTo>
                  <a:pt x="589" y="1442"/>
                </a:lnTo>
                <a:lnTo>
                  <a:pt x="590" y="1441"/>
                </a:lnTo>
                <a:lnTo>
                  <a:pt x="591" y="1440"/>
                </a:lnTo>
                <a:lnTo>
                  <a:pt x="592" y="1439"/>
                </a:lnTo>
                <a:lnTo>
                  <a:pt x="593" y="1438"/>
                </a:lnTo>
                <a:lnTo>
                  <a:pt x="594" y="1437"/>
                </a:lnTo>
                <a:lnTo>
                  <a:pt x="595" y="1436"/>
                </a:lnTo>
                <a:lnTo>
                  <a:pt x="597" y="1435"/>
                </a:lnTo>
                <a:lnTo>
                  <a:pt x="597" y="1435"/>
                </a:lnTo>
                <a:lnTo>
                  <a:pt x="599" y="1435"/>
                </a:lnTo>
                <a:lnTo>
                  <a:pt x="600" y="1434"/>
                </a:lnTo>
                <a:lnTo>
                  <a:pt x="601" y="1434"/>
                </a:lnTo>
                <a:lnTo>
                  <a:pt x="602" y="1434"/>
                </a:lnTo>
                <a:lnTo>
                  <a:pt x="603" y="1434"/>
                </a:lnTo>
                <a:lnTo>
                  <a:pt x="604" y="1434"/>
                </a:lnTo>
                <a:lnTo>
                  <a:pt x="605" y="1435"/>
                </a:lnTo>
                <a:lnTo>
                  <a:pt x="606" y="1435"/>
                </a:lnTo>
                <a:lnTo>
                  <a:pt x="607" y="1435"/>
                </a:lnTo>
                <a:lnTo>
                  <a:pt x="608" y="1436"/>
                </a:lnTo>
                <a:lnTo>
                  <a:pt x="610" y="1437"/>
                </a:lnTo>
                <a:lnTo>
                  <a:pt x="611" y="1437"/>
                </a:lnTo>
                <a:lnTo>
                  <a:pt x="612" y="1438"/>
                </a:lnTo>
                <a:lnTo>
                  <a:pt x="613" y="1439"/>
                </a:lnTo>
                <a:lnTo>
                  <a:pt x="614" y="1440"/>
                </a:lnTo>
                <a:lnTo>
                  <a:pt x="615" y="1442"/>
                </a:lnTo>
                <a:lnTo>
                  <a:pt x="616" y="1443"/>
                </a:lnTo>
                <a:lnTo>
                  <a:pt x="617" y="1445"/>
                </a:lnTo>
                <a:lnTo>
                  <a:pt x="618" y="1446"/>
                </a:lnTo>
                <a:lnTo>
                  <a:pt x="619" y="1448"/>
                </a:lnTo>
                <a:lnTo>
                  <a:pt x="621" y="1449"/>
                </a:lnTo>
                <a:lnTo>
                  <a:pt x="621" y="1451"/>
                </a:lnTo>
                <a:lnTo>
                  <a:pt x="623" y="1453"/>
                </a:lnTo>
                <a:lnTo>
                  <a:pt x="624" y="1455"/>
                </a:lnTo>
                <a:lnTo>
                  <a:pt x="625" y="1457"/>
                </a:lnTo>
                <a:lnTo>
                  <a:pt x="626" y="1459"/>
                </a:lnTo>
                <a:lnTo>
                  <a:pt x="627" y="1462"/>
                </a:lnTo>
                <a:lnTo>
                  <a:pt x="628" y="1464"/>
                </a:lnTo>
                <a:lnTo>
                  <a:pt x="629" y="1467"/>
                </a:lnTo>
                <a:lnTo>
                  <a:pt x="630" y="1469"/>
                </a:lnTo>
                <a:lnTo>
                  <a:pt x="631" y="1472"/>
                </a:lnTo>
                <a:lnTo>
                  <a:pt x="632" y="1475"/>
                </a:lnTo>
                <a:lnTo>
                  <a:pt x="634" y="1478"/>
                </a:lnTo>
                <a:lnTo>
                  <a:pt x="635" y="1481"/>
                </a:lnTo>
                <a:lnTo>
                  <a:pt x="636" y="1483"/>
                </a:lnTo>
                <a:lnTo>
                  <a:pt x="637" y="1487"/>
                </a:lnTo>
                <a:lnTo>
                  <a:pt x="638" y="1490"/>
                </a:lnTo>
                <a:lnTo>
                  <a:pt x="639" y="1493"/>
                </a:lnTo>
                <a:lnTo>
                  <a:pt x="640" y="1496"/>
                </a:lnTo>
                <a:lnTo>
                  <a:pt x="641" y="1500"/>
                </a:lnTo>
                <a:lnTo>
                  <a:pt x="642" y="1503"/>
                </a:lnTo>
                <a:lnTo>
                  <a:pt x="643" y="1506"/>
                </a:lnTo>
                <a:lnTo>
                  <a:pt x="645" y="1510"/>
                </a:lnTo>
                <a:lnTo>
                  <a:pt x="646" y="1513"/>
                </a:lnTo>
                <a:lnTo>
                  <a:pt x="647" y="1517"/>
                </a:lnTo>
                <a:lnTo>
                  <a:pt x="648" y="1521"/>
                </a:lnTo>
                <a:lnTo>
                  <a:pt x="649" y="1524"/>
                </a:lnTo>
                <a:lnTo>
                  <a:pt x="650" y="1528"/>
                </a:lnTo>
                <a:lnTo>
                  <a:pt x="651" y="1532"/>
                </a:lnTo>
                <a:lnTo>
                  <a:pt x="652" y="1536"/>
                </a:lnTo>
                <a:lnTo>
                  <a:pt x="653" y="1540"/>
                </a:lnTo>
                <a:lnTo>
                  <a:pt x="654" y="1543"/>
                </a:lnTo>
                <a:lnTo>
                  <a:pt x="656" y="1547"/>
                </a:lnTo>
                <a:lnTo>
                  <a:pt x="656" y="1551"/>
                </a:lnTo>
                <a:lnTo>
                  <a:pt x="658" y="1555"/>
                </a:lnTo>
                <a:lnTo>
                  <a:pt x="659" y="1559"/>
                </a:lnTo>
                <a:lnTo>
                  <a:pt x="660" y="1563"/>
                </a:lnTo>
                <a:lnTo>
                  <a:pt x="661" y="1567"/>
                </a:lnTo>
                <a:lnTo>
                  <a:pt x="662" y="1571"/>
                </a:lnTo>
                <a:lnTo>
                  <a:pt x="663" y="1575"/>
                </a:lnTo>
                <a:lnTo>
                  <a:pt x="664" y="1579"/>
                </a:lnTo>
                <a:lnTo>
                  <a:pt x="665" y="1582"/>
                </a:lnTo>
                <a:lnTo>
                  <a:pt x="666" y="1586"/>
                </a:lnTo>
                <a:lnTo>
                  <a:pt x="667" y="1590"/>
                </a:lnTo>
                <a:lnTo>
                  <a:pt x="669" y="1594"/>
                </a:lnTo>
                <a:lnTo>
                  <a:pt x="670" y="1598"/>
                </a:lnTo>
                <a:lnTo>
                  <a:pt x="670" y="1602"/>
                </a:lnTo>
                <a:lnTo>
                  <a:pt x="672" y="1605"/>
                </a:lnTo>
                <a:lnTo>
                  <a:pt x="673" y="1609"/>
                </a:lnTo>
                <a:lnTo>
                  <a:pt x="674" y="1612"/>
                </a:lnTo>
                <a:lnTo>
                  <a:pt x="675" y="1616"/>
                </a:lnTo>
                <a:lnTo>
                  <a:pt x="676" y="1619"/>
                </a:lnTo>
                <a:lnTo>
                  <a:pt x="677" y="1623"/>
                </a:lnTo>
                <a:lnTo>
                  <a:pt x="678" y="1626"/>
                </a:lnTo>
                <a:lnTo>
                  <a:pt x="680" y="1630"/>
                </a:lnTo>
                <a:lnTo>
                  <a:pt x="680" y="1633"/>
                </a:lnTo>
                <a:lnTo>
                  <a:pt x="681" y="1636"/>
                </a:lnTo>
                <a:lnTo>
                  <a:pt x="683" y="1639"/>
                </a:lnTo>
                <a:lnTo>
                  <a:pt x="684" y="1642"/>
                </a:lnTo>
                <a:lnTo>
                  <a:pt x="685" y="1645"/>
                </a:lnTo>
                <a:lnTo>
                  <a:pt x="686" y="1648"/>
                </a:lnTo>
                <a:lnTo>
                  <a:pt x="687" y="1651"/>
                </a:lnTo>
                <a:lnTo>
                  <a:pt x="688" y="1654"/>
                </a:lnTo>
                <a:lnTo>
                  <a:pt x="689" y="1656"/>
                </a:lnTo>
                <a:lnTo>
                  <a:pt x="690" y="1659"/>
                </a:lnTo>
                <a:lnTo>
                  <a:pt x="691" y="1661"/>
                </a:lnTo>
                <a:lnTo>
                  <a:pt x="692" y="1663"/>
                </a:lnTo>
                <a:lnTo>
                  <a:pt x="694" y="1666"/>
                </a:lnTo>
                <a:lnTo>
                  <a:pt x="695" y="1668"/>
                </a:lnTo>
                <a:lnTo>
                  <a:pt x="696" y="1670"/>
                </a:lnTo>
                <a:lnTo>
                  <a:pt x="697" y="1672"/>
                </a:lnTo>
                <a:lnTo>
                  <a:pt x="698" y="1673"/>
                </a:lnTo>
                <a:lnTo>
                  <a:pt x="699" y="1675"/>
                </a:lnTo>
                <a:lnTo>
                  <a:pt x="700" y="1676"/>
                </a:lnTo>
                <a:lnTo>
                  <a:pt x="701" y="1678"/>
                </a:lnTo>
                <a:lnTo>
                  <a:pt x="702" y="1679"/>
                </a:lnTo>
                <a:lnTo>
                  <a:pt x="703" y="1680"/>
                </a:lnTo>
                <a:lnTo>
                  <a:pt x="705" y="1681"/>
                </a:lnTo>
                <a:lnTo>
                  <a:pt x="705" y="1682"/>
                </a:lnTo>
                <a:lnTo>
                  <a:pt x="707" y="1683"/>
                </a:lnTo>
                <a:lnTo>
                  <a:pt x="708" y="1683"/>
                </a:lnTo>
                <a:lnTo>
                  <a:pt x="709" y="1684"/>
                </a:lnTo>
                <a:lnTo>
                  <a:pt x="710" y="1684"/>
                </a:lnTo>
                <a:lnTo>
                  <a:pt x="711" y="1684"/>
                </a:lnTo>
                <a:lnTo>
                  <a:pt x="712" y="1684"/>
                </a:lnTo>
                <a:lnTo>
                  <a:pt x="713" y="1684"/>
                </a:lnTo>
                <a:lnTo>
                  <a:pt x="714" y="1684"/>
                </a:lnTo>
                <a:lnTo>
                  <a:pt x="715" y="1684"/>
                </a:lnTo>
                <a:lnTo>
                  <a:pt x="716" y="1683"/>
                </a:lnTo>
                <a:lnTo>
                  <a:pt x="718" y="1683"/>
                </a:lnTo>
                <a:lnTo>
                  <a:pt x="719" y="1682"/>
                </a:lnTo>
                <a:lnTo>
                  <a:pt x="720" y="1681"/>
                </a:lnTo>
                <a:lnTo>
                  <a:pt x="721" y="1680"/>
                </a:lnTo>
                <a:lnTo>
                  <a:pt x="722" y="1679"/>
                </a:lnTo>
                <a:lnTo>
                  <a:pt x="723" y="1677"/>
                </a:lnTo>
                <a:lnTo>
                  <a:pt x="724" y="1676"/>
                </a:lnTo>
                <a:lnTo>
                  <a:pt x="725" y="1674"/>
                </a:lnTo>
                <a:lnTo>
                  <a:pt x="726" y="1672"/>
                </a:lnTo>
                <a:lnTo>
                  <a:pt x="727" y="1670"/>
                </a:lnTo>
                <a:lnTo>
                  <a:pt x="729" y="1668"/>
                </a:lnTo>
                <a:lnTo>
                  <a:pt x="729" y="1666"/>
                </a:lnTo>
                <a:lnTo>
                  <a:pt x="731" y="1664"/>
                </a:lnTo>
                <a:lnTo>
                  <a:pt x="732" y="1661"/>
                </a:lnTo>
                <a:lnTo>
                  <a:pt x="733" y="1659"/>
                </a:lnTo>
                <a:lnTo>
                  <a:pt x="734" y="1656"/>
                </a:lnTo>
                <a:lnTo>
                  <a:pt x="735" y="1653"/>
                </a:lnTo>
                <a:lnTo>
                  <a:pt x="736" y="1650"/>
                </a:lnTo>
                <a:lnTo>
                  <a:pt x="737" y="1647"/>
                </a:lnTo>
                <a:lnTo>
                  <a:pt x="738" y="1644"/>
                </a:lnTo>
                <a:lnTo>
                  <a:pt x="739" y="1641"/>
                </a:lnTo>
                <a:lnTo>
                  <a:pt x="740" y="1637"/>
                </a:lnTo>
                <a:lnTo>
                  <a:pt x="742" y="1634"/>
                </a:lnTo>
                <a:lnTo>
                  <a:pt x="743" y="1630"/>
                </a:lnTo>
                <a:lnTo>
                  <a:pt x="744" y="1626"/>
                </a:lnTo>
                <a:lnTo>
                  <a:pt x="745" y="1622"/>
                </a:lnTo>
                <a:lnTo>
                  <a:pt x="746" y="1618"/>
                </a:lnTo>
                <a:lnTo>
                  <a:pt x="747" y="1614"/>
                </a:lnTo>
                <a:lnTo>
                  <a:pt x="748" y="1610"/>
                </a:lnTo>
                <a:lnTo>
                  <a:pt x="749" y="1606"/>
                </a:lnTo>
                <a:lnTo>
                  <a:pt x="750" y="1602"/>
                </a:lnTo>
                <a:lnTo>
                  <a:pt x="751" y="1597"/>
                </a:lnTo>
                <a:lnTo>
                  <a:pt x="753" y="1593"/>
                </a:lnTo>
                <a:lnTo>
                  <a:pt x="754" y="1588"/>
                </a:lnTo>
                <a:lnTo>
                  <a:pt x="755" y="1583"/>
                </a:lnTo>
                <a:lnTo>
                  <a:pt x="756" y="1578"/>
                </a:lnTo>
                <a:lnTo>
                  <a:pt x="757" y="1574"/>
                </a:lnTo>
                <a:lnTo>
                  <a:pt x="758" y="1569"/>
                </a:lnTo>
                <a:lnTo>
                  <a:pt x="759" y="1564"/>
                </a:lnTo>
                <a:lnTo>
                  <a:pt x="760" y="1559"/>
                </a:lnTo>
                <a:lnTo>
                  <a:pt x="761" y="1554"/>
                </a:lnTo>
                <a:lnTo>
                  <a:pt x="762" y="1548"/>
                </a:lnTo>
                <a:lnTo>
                  <a:pt x="764" y="1543"/>
                </a:lnTo>
                <a:lnTo>
                  <a:pt x="764" y="1538"/>
                </a:lnTo>
                <a:lnTo>
                  <a:pt x="765" y="1533"/>
                </a:lnTo>
                <a:lnTo>
                  <a:pt x="767" y="1528"/>
                </a:lnTo>
                <a:lnTo>
                  <a:pt x="768" y="1523"/>
                </a:lnTo>
                <a:lnTo>
                  <a:pt x="769" y="1517"/>
                </a:lnTo>
                <a:lnTo>
                  <a:pt x="770" y="1512"/>
                </a:lnTo>
                <a:lnTo>
                  <a:pt x="771" y="1507"/>
                </a:lnTo>
                <a:lnTo>
                  <a:pt x="772" y="1502"/>
                </a:lnTo>
                <a:lnTo>
                  <a:pt x="773" y="1496"/>
                </a:lnTo>
                <a:lnTo>
                  <a:pt x="774" y="1491"/>
                </a:lnTo>
                <a:lnTo>
                  <a:pt x="775" y="1486"/>
                </a:lnTo>
                <a:lnTo>
                  <a:pt x="776" y="1481"/>
                </a:lnTo>
                <a:lnTo>
                  <a:pt x="778" y="1476"/>
                </a:lnTo>
                <a:lnTo>
                  <a:pt x="778" y="1470"/>
                </a:lnTo>
                <a:lnTo>
                  <a:pt x="780" y="1465"/>
                </a:lnTo>
                <a:lnTo>
                  <a:pt x="781" y="1460"/>
                </a:lnTo>
                <a:lnTo>
                  <a:pt x="782" y="1455"/>
                </a:lnTo>
                <a:lnTo>
                  <a:pt x="783" y="1450"/>
                </a:lnTo>
                <a:lnTo>
                  <a:pt x="784" y="1445"/>
                </a:lnTo>
                <a:lnTo>
                  <a:pt x="785" y="1441"/>
                </a:lnTo>
                <a:lnTo>
                  <a:pt x="786" y="1435"/>
                </a:lnTo>
                <a:lnTo>
                  <a:pt x="787" y="1431"/>
                </a:lnTo>
                <a:lnTo>
                  <a:pt x="788" y="1426"/>
                </a:lnTo>
                <a:lnTo>
                  <a:pt x="789" y="1422"/>
                </a:lnTo>
                <a:lnTo>
                  <a:pt x="791" y="1417"/>
                </a:lnTo>
                <a:lnTo>
                  <a:pt x="792" y="1413"/>
                </a:lnTo>
                <a:lnTo>
                  <a:pt x="793" y="1409"/>
                </a:lnTo>
                <a:lnTo>
                  <a:pt x="794" y="1404"/>
                </a:lnTo>
                <a:lnTo>
                  <a:pt x="795" y="1400"/>
                </a:lnTo>
                <a:lnTo>
                  <a:pt x="796" y="1396"/>
                </a:lnTo>
                <a:lnTo>
                  <a:pt x="797" y="1393"/>
                </a:lnTo>
                <a:lnTo>
                  <a:pt x="798" y="1389"/>
                </a:lnTo>
                <a:lnTo>
                  <a:pt x="799" y="1385"/>
                </a:lnTo>
                <a:lnTo>
                  <a:pt x="800" y="1382"/>
                </a:lnTo>
                <a:lnTo>
                  <a:pt x="802" y="1378"/>
                </a:lnTo>
                <a:lnTo>
                  <a:pt x="803" y="1375"/>
                </a:lnTo>
                <a:lnTo>
                  <a:pt x="804" y="1372"/>
                </a:lnTo>
                <a:lnTo>
                  <a:pt x="805" y="1369"/>
                </a:lnTo>
                <a:lnTo>
                  <a:pt x="806" y="1367"/>
                </a:lnTo>
                <a:lnTo>
                  <a:pt x="807" y="1364"/>
                </a:lnTo>
                <a:lnTo>
                  <a:pt x="808" y="1361"/>
                </a:lnTo>
                <a:lnTo>
                  <a:pt x="809" y="1359"/>
                </a:lnTo>
                <a:lnTo>
                  <a:pt x="810" y="1357"/>
                </a:lnTo>
                <a:lnTo>
                  <a:pt x="811" y="1355"/>
                </a:lnTo>
                <a:lnTo>
                  <a:pt x="813" y="1353"/>
                </a:lnTo>
                <a:lnTo>
                  <a:pt x="813" y="1352"/>
                </a:lnTo>
                <a:lnTo>
                  <a:pt x="815" y="1350"/>
                </a:lnTo>
                <a:lnTo>
                  <a:pt x="816" y="1349"/>
                </a:lnTo>
                <a:lnTo>
                  <a:pt x="817" y="1348"/>
                </a:lnTo>
                <a:lnTo>
                  <a:pt x="818" y="1347"/>
                </a:lnTo>
                <a:lnTo>
                  <a:pt x="819" y="1346"/>
                </a:lnTo>
                <a:lnTo>
                  <a:pt x="820" y="1346"/>
                </a:lnTo>
                <a:lnTo>
                  <a:pt x="821" y="1346"/>
                </a:lnTo>
                <a:lnTo>
                  <a:pt x="822" y="1345"/>
                </a:lnTo>
                <a:lnTo>
                  <a:pt x="823" y="1345"/>
                </a:lnTo>
                <a:lnTo>
                  <a:pt x="824" y="1346"/>
                </a:lnTo>
                <a:lnTo>
                  <a:pt x="826" y="1346"/>
                </a:lnTo>
                <a:lnTo>
                  <a:pt x="827" y="1347"/>
                </a:lnTo>
                <a:lnTo>
                  <a:pt x="828" y="1348"/>
                </a:lnTo>
                <a:lnTo>
                  <a:pt x="829" y="1349"/>
                </a:lnTo>
                <a:lnTo>
                  <a:pt x="830" y="1350"/>
                </a:lnTo>
                <a:lnTo>
                  <a:pt x="831" y="1352"/>
                </a:lnTo>
                <a:lnTo>
                  <a:pt x="832" y="1353"/>
                </a:lnTo>
                <a:lnTo>
                  <a:pt x="833" y="1355"/>
                </a:lnTo>
                <a:lnTo>
                  <a:pt x="834" y="1357"/>
                </a:lnTo>
                <a:lnTo>
                  <a:pt x="835" y="1359"/>
                </a:lnTo>
                <a:lnTo>
                  <a:pt x="837" y="1362"/>
                </a:lnTo>
                <a:lnTo>
                  <a:pt x="837" y="1365"/>
                </a:lnTo>
                <a:lnTo>
                  <a:pt x="839" y="1368"/>
                </a:lnTo>
                <a:lnTo>
                  <a:pt x="840" y="1371"/>
                </a:lnTo>
                <a:lnTo>
                  <a:pt x="841" y="1374"/>
                </a:lnTo>
                <a:lnTo>
                  <a:pt x="842" y="1378"/>
                </a:lnTo>
                <a:lnTo>
                  <a:pt x="843" y="1381"/>
                </a:lnTo>
                <a:lnTo>
                  <a:pt x="844" y="1385"/>
                </a:lnTo>
                <a:lnTo>
                  <a:pt x="845" y="1389"/>
                </a:lnTo>
                <a:lnTo>
                  <a:pt x="846" y="1393"/>
                </a:lnTo>
                <a:lnTo>
                  <a:pt x="847" y="1398"/>
                </a:lnTo>
                <a:lnTo>
                  <a:pt x="848" y="1402"/>
                </a:lnTo>
                <a:lnTo>
                  <a:pt x="850" y="1407"/>
                </a:lnTo>
                <a:lnTo>
                  <a:pt x="851" y="1412"/>
                </a:lnTo>
                <a:lnTo>
                  <a:pt x="852" y="1417"/>
                </a:lnTo>
                <a:lnTo>
                  <a:pt x="853" y="1423"/>
                </a:lnTo>
                <a:lnTo>
                  <a:pt x="854" y="1428"/>
                </a:lnTo>
                <a:lnTo>
                  <a:pt x="855" y="1434"/>
                </a:lnTo>
                <a:lnTo>
                  <a:pt x="856" y="1440"/>
                </a:lnTo>
                <a:lnTo>
                  <a:pt x="857" y="1446"/>
                </a:lnTo>
                <a:lnTo>
                  <a:pt x="858" y="1452"/>
                </a:lnTo>
                <a:lnTo>
                  <a:pt x="859" y="1458"/>
                </a:lnTo>
                <a:lnTo>
                  <a:pt x="861" y="1465"/>
                </a:lnTo>
                <a:lnTo>
                  <a:pt x="862" y="1471"/>
                </a:lnTo>
                <a:lnTo>
                  <a:pt x="862" y="1478"/>
                </a:lnTo>
                <a:lnTo>
                  <a:pt x="864" y="1485"/>
                </a:lnTo>
                <a:lnTo>
                  <a:pt x="865" y="1492"/>
                </a:lnTo>
                <a:lnTo>
                  <a:pt x="866" y="1499"/>
                </a:lnTo>
                <a:lnTo>
                  <a:pt x="867" y="1506"/>
                </a:lnTo>
                <a:lnTo>
                  <a:pt x="868" y="1513"/>
                </a:lnTo>
                <a:lnTo>
                  <a:pt x="869" y="1521"/>
                </a:lnTo>
                <a:lnTo>
                  <a:pt x="870" y="1528"/>
                </a:lnTo>
                <a:lnTo>
                  <a:pt x="872" y="1536"/>
                </a:lnTo>
                <a:lnTo>
                  <a:pt x="872" y="1543"/>
                </a:lnTo>
                <a:lnTo>
                  <a:pt x="873" y="1551"/>
                </a:lnTo>
                <a:lnTo>
                  <a:pt x="875" y="1559"/>
                </a:lnTo>
                <a:lnTo>
                  <a:pt x="876" y="1567"/>
                </a:lnTo>
                <a:lnTo>
                  <a:pt x="877" y="1575"/>
                </a:lnTo>
                <a:lnTo>
                  <a:pt x="878" y="1583"/>
                </a:lnTo>
                <a:lnTo>
                  <a:pt x="879" y="1591"/>
                </a:lnTo>
                <a:lnTo>
                  <a:pt x="880" y="1599"/>
                </a:lnTo>
                <a:lnTo>
                  <a:pt x="881" y="1607"/>
                </a:lnTo>
                <a:lnTo>
                  <a:pt x="882" y="1615"/>
                </a:lnTo>
                <a:lnTo>
                  <a:pt x="883" y="1623"/>
                </a:lnTo>
                <a:lnTo>
                  <a:pt x="884" y="1631"/>
                </a:lnTo>
                <a:lnTo>
                  <a:pt x="886" y="1640"/>
                </a:lnTo>
                <a:lnTo>
                  <a:pt x="886" y="1648"/>
                </a:lnTo>
                <a:lnTo>
                  <a:pt x="888" y="1656"/>
                </a:lnTo>
                <a:lnTo>
                  <a:pt x="889" y="1664"/>
                </a:lnTo>
                <a:lnTo>
                  <a:pt x="890" y="1672"/>
                </a:lnTo>
                <a:lnTo>
                  <a:pt x="891" y="1680"/>
                </a:lnTo>
                <a:lnTo>
                  <a:pt x="892" y="1688"/>
                </a:lnTo>
                <a:lnTo>
                  <a:pt x="893" y="1696"/>
                </a:lnTo>
                <a:lnTo>
                  <a:pt x="894" y="1704"/>
                </a:lnTo>
                <a:lnTo>
                  <a:pt x="895" y="1712"/>
                </a:lnTo>
                <a:lnTo>
                  <a:pt x="896" y="1719"/>
                </a:lnTo>
                <a:lnTo>
                  <a:pt x="897" y="1727"/>
                </a:lnTo>
                <a:lnTo>
                  <a:pt x="899" y="1735"/>
                </a:lnTo>
                <a:lnTo>
                  <a:pt x="900" y="1742"/>
                </a:lnTo>
                <a:lnTo>
                  <a:pt x="901" y="1749"/>
                </a:lnTo>
                <a:lnTo>
                  <a:pt x="902" y="1756"/>
                </a:lnTo>
                <a:lnTo>
                  <a:pt x="903" y="1763"/>
                </a:lnTo>
                <a:lnTo>
                  <a:pt x="904" y="1770"/>
                </a:lnTo>
                <a:lnTo>
                  <a:pt x="905" y="1777"/>
                </a:lnTo>
                <a:lnTo>
                  <a:pt x="906" y="1784"/>
                </a:lnTo>
                <a:lnTo>
                  <a:pt x="907" y="1791"/>
                </a:lnTo>
                <a:lnTo>
                  <a:pt x="908" y="1797"/>
                </a:lnTo>
                <a:lnTo>
                  <a:pt x="910" y="1803"/>
                </a:lnTo>
                <a:lnTo>
                  <a:pt x="911" y="1809"/>
                </a:lnTo>
                <a:lnTo>
                  <a:pt x="912" y="1815"/>
                </a:lnTo>
                <a:lnTo>
                  <a:pt x="913" y="1820"/>
                </a:lnTo>
                <a:lnTo>
                  <a:pt x="914" y="1826"/>
                </a:lnTo>
                <a:lnTo>
                  <a:pt x="915" y="1831"/>
                </a:lnTo>
                <a:lnTo>
                  <a:pt x="916" y="1835"/>
                </a:lnTo>
                <a:lnTo>
                  <a:pt x="917" y="1840"/>
                </a:lnTo>
                <a:lnTo>
                  <a:pt x="918" y="1844"/>
                </a:lnTo>
                <a:lnTo>
                  <a:pt x="919" y="1849"/>
                </a:lnTo>
                <a:lnTo>
                  <a:pt x="921" y="1853"/>
                </a:lnTo>
                <a:lnTo>
                  <a:pt x="921" y="1857"/>
                </a:lnTo>
                <a:lnTo>
                  <a:pt x="923" y="1860"/>
                </a:lnTo>
                <a:lnTo>
                  <a:pt x="924" y="1863"/>
                </a:lnTo>
                <a:lnTo>
                  <a:pt x="925" y="1866"/>
                </a:lnTo>
                <a:lnTo>
                  <a:pt x="926" y="1868"/>
                </a:lnTo>
                <a:lnTo>
                  <a:pt x="927" y="1871"/>
                </a:lnTo>
                <a:lnTo>
                  <a:pt x="928" y="1873"/>
                </a:lnTo>
                <a:lnTo>
                  <a:pt x="929" y="1875"/>
                </a:lnTo>
                <a:lnTo>
                  <a:pt x="930" y="1876"/>
                </a:lnTo>
                <a:lnTo>
                  <a:pt x="931" y="1877"/>
                </a:lnTo>
                <a:lnTo>
                  <a:pt x="932" y="1878"/>
                </a:lnTo>
                <a:lnTo>
                  <a:pt x="934" y="1879"/>
                </a:lnTo>
                <a:lnTo>
                  <a:pt x="935" y="1879"/>
                </a:lnTo>
                <a:lnTo>
                  <a:pt x="936" y="1879"/>
                </a:lnTo>
                <a:lnTo>
                  <a:pt x="937" y="1878"/>
                </a:lnTo>
                <a:lnTo>
                  <a:pt x="938" y="1877"/>
                </a:lnTo>
                <a:lnTo>
                  <a:pt x="939" y="1876"/>
                </a:lnTo>
                <a:lnTo>
                  <a:pt x="940" y="1874"/>
                </a:lnTo>
                <a:lnTo>
                  <a:pt x="941" y="1872"/>
                </a:lnTo>
                <a:lnTo>
                  <a:pt x="942" y="1870"/>
                </a:lnTo>
                <a:lnTo>
                  <a:pt x="943" y="1868"/>
                </a:lnTo>
                <a:lnTo>
                  <a:pt x="945" y="1865"/>
                </a:lnTo>
                <a:lnTo>
                  <a:pt x="945" y="1861"/>
                </a:lnTo>
                <a:lnTo>
                  <a:pt x="947" y="1858"/>
                </a:lnTo>
                <a:lnTo>
                  <a:pt x="948" y="1853"/>
                </a:lnTo>
                <a:lnTo>
                  <a:pt x="949" y="1849"/>
                </a:lnTo>
                <a:lnTo>
                  <a:pt x="950" y="1844"/>
                </a:lnTo>
                <a:lnTo>
                  <a:pt x="951" y="1839"/>
                </a:lnTo>
                <a:lnTo>
                  <a:pt x="952" y="1833"/>
                </a:lnTo>
                <a:lnTo>
                  <a:pt x="953" y="1828"/>
                </a:lnTo>
                <a:lnTo>
                  <a:pt x="954" y="1821"/>
                </a:lnTo>
                <a:lnTo>
                  <a:pt x="955" y="1815"/>
                </a:lnTo>
                <a:lnTo>
                  <a:pt x="956" y="1807"/>
                </a:lnTo>
                <a:lnTo>
                  <a:pt x="958" y="1800"/>
                </a:lnTo>
                <a:lnTo>
                  <a:pt x="959" y="1792"/>
                </a:lnTo>
                <a:lnTo>
                  <a:pt x="960" y="1784"/>
                </a:lnTo>
                <a:lnTo>
                  <a:pt x="961" y="1776"/>
                </a:lnTo>
                <a:lnTo>
                  <a:pt x="962" y="1767"/>
                </a:lnTo>
                <a:lnTo>
                  <a:pt x="963" y="1757"/>
                </a:lnTo>
                <a:lnTo>
                  <a:pt x="964" y="1748"/>
                </a:lnTo>
                <a:lnTo>
                  <a:pt x="965" y="1737"/>
                </a:lnTo>
                <a:lnTo>
                  <a:pt x="966" y="1727"/>
                </a:lnTo>
                <a:lnTo>
                  <a:pt x="967" y="1716"/>
                </a:lnTo>
                <a:lnTo>
                  <a:pt x="969" y="1705"/>
                </a:lnTo>
                <a:lnTo>
                  <a:pt x="970" y="1693"/>
                </a:lnTo>
                <a:lnTo>
                  <a:pt x="970" y="1681"/>
                </a:lnTo>
                <a:lnTo>
                  <a:pt x="972" y="1669"/>
                </a:lnTo>
                <a:lnTo>
                  <a:pt x="973" y="1657"/>
                </a:lnTo>
                <a:lnTo>
                  <a:pt x="974" y="1644"/>
                </a:lnTo>
                <a:lnTo>
                  <a:pt x="975" y="1630"/>
                </a:lnTo>
                <a:lnTo>
                  <a:pt x="976" y="1617"/>
                </a:lnTo>
                <a:lnTo>
                  <a:pt x="977" y="1603"/>
                </a:lnTo>
                <a:lnTo>
                  <a:pt x="978" y="1588"/>
                </a:lnTo>
                <a:lnTo>
                  <a:pt x="979" y="1574"/>
                </a:lnTo>
                <a:lnTo>
                  <a:pt x="980" y="1559"/>
                </a:lnTo>
                <a:lnTo>
                  <a:pt x="981" y="1543"/>
                </a:lnTo>
                <a:lnTo>
                  <a:pt x="983" y="1528"/>
                </a:lnTo>
                <a:lnTo>
                  <a:pt x="984" y="1512"/>
                </a:lnTo>
                <a:lnTo>
                  <a:pt x="985" y="1496"/>
                </a:lnTo>
                <a:lnTo>
                  <a:pt x="986" y="1480"/>
                </a:lnTo>
                <a:lnTo>
                  <a:pt x="987" y="1463"/>
                </a:lnTo>
                <a:lnTo>
                  <a:pt x="988" y="1446"/>
                </a:lnTo>
                <a:lnTo>
                  <a:pt x="989" y="1428"/>
                </a:lnTo>
                <a:lnTo>
                  <a:pt x="990" y="1411"/>
                </a:lnTo>
                <a:lnTo>
                  <a:pt x="991" y="1393"/>
                </a:lnTo>
                <a:lnTo>
                  <a:pt x="992" y="1375"/>
                </a:lnTo>
                <a:lnTo>
                  <a:pt x="994" y="1357"/>
                </a:lnTo>
                <a:lnTo>
                  <a:pt x="994" y="1338"/>
                </a:lnTo>
                <a:lnTo>
                  <a:pt x="996" y="1319"/>
                </a:lnTo>
                <a:lnTo>
                  <a:pt x="997" y="1300"/>
                </a:lnTo>
                <a:lnTo>
                  <a:pt x="998" y="1281"/>
                </a:lnTo>
                <a:lnTo>
                  <a:pt x="999" y="1262"/>
                </a:lnTo>
                <a:lnTo>
                  <a:pt x="1000" y="1242"/>
                </a:lnTo>
                <a:lnTo>
                  <a:pt x="1001" y="1222"/>
                </a:lnTo>
                <a:lnTo>
                  <a:pt x="1002" y="1203"/>
                </a:lnTo>
                <a:lnTo>
                  <a:pt x="1003" y="1183"/>
                </a:lnTo>
                <a:lnTo>
                  <a:pt x="1004" y="1162"/>
                </a:lnTo>
                <a:lnTo>
                  <a:pt x="1005" y="1142"/>
                </a:lnTo>
                <a:lnTo>
                  <a:pt x="1007" y="1122"/>
                </a:lnTo>
                <a:lnTo>
                  <a:pt x="1008" y="1101"/>
                </a:lnTo>
                <a:lnTo>
                  <a:pt x="1009" y="1080"/>
                </a:lnTo>
                <a:lnTo>
                  <a:pt x="1010" y="1060"/>
                </a:lnTo>
                <a:lnTo>
                  <a:pt x="1011" y="1039"/>
                </a:lnTo>
                <a:lnTo>
                  <a:pt x="1012" y="1018"/>
                </a:lnTo>
                <a:lnTo>
                  <a:pt x="1013" y="997"/>
                </a:lnTo>
                <a:lnTo>
                  <a:pt x="1014" y="976"/>
                </a:lnTo>
                <a:lnTo>
                  <a:pt x="1015" y="955"/>
                </a:lnTo>
                <a:lnTo>
                  <a:pt x="1016" y="934"/>
                </a:lnTo>
                <a:lnTo>
                  <a:pt x="1018" y="912"/>
                </a:lnTo>
                <a:lnTo>
                  <a:pt x="1019" y="891"/>
                </a:lnTo>
                <a:lnTo>
                  <a:pt x="1020" y="870"/>
                </a:lnTo>
                <a:lnTo>
                  <a:pt x="1021" y="849"/>
                </a:lnTo>
                <a:lnTo>
                  <a:pt x="1022" y="828"/>
                </a:lnTo>
                <a:lnTo>
                  <a:pt x="1023" y="807"/>
                </a:lnTo>
                <a:lnTo>
                  <a:pt x="1024" y="786"/>
                </a:lnTo>
                <a:lnTo>
                  <a:pt x="1025" y="765"/>
                </a:lnTo>
                <a:lnTo>
                  <a:pt x="1026" y="744"/>
                </a:lnTo>
                <a:lnTo>
                  <a:pt x="1027" y="723"/>
                </a:lnTo>
                <a:lnTo>
                  <a:pt x="1029" y="702"/>
                </a:lnTo>
                <a:lnTo>
                  <a:pt x="1029" y="682"/>
                </a:lnTo>
                <a:lnTo>
                  <a:pt x="1031" y="662"/>
                </a:lnTo>
                <a:lnTo>
                  <a:pt x="1032" y="641"/>
                </a:lnTo>
                <a:lnTo>
                  <a:pt x="1033" y="621"/>
                </a:lnTo>
                <a:lnTo>
                  <a:pt x="1034" y="601"/>
                </a:lnTo>
                <a:lnTo>
                  <a:pt x="1035" y="581"/>
                </a:lnTo>
                <a:lnTo>
                  <a:pt x="1036" y="561"/>
                </a:lnTo>
                <a:lnTo>
                  <a:pt x="1037" y="541"/>
                </a:lnTo>
                <a:lnTo>
                  <a:pt x="1038" y="522"/>
                </a:lnTo>
                <a:lnTo>
                  <a:pt x="1039" y="503"/>
                </a:lnTo>
                <a:lnTo>
                  <a:pt x="1040" y="484"/>
                </a:lnTo>
                <a:lnTo>
                  <a:pt x="1042" y="466"/>
                </a:lnTo>
                <a:lnTo>
                  <a:pt x="1043" y="447"/>
                </a:lnTo>
                <a:lnTo>
                  <a:pt x="1044" y="429"/>
                </a:lnTo>
                <a:lnTo>
                  <a:pt x="1045" y="411"/>
                </a:lnTo>
                <a:lnTo>
                  <a:pt x="1046" y="393"/>
                </a:lnTo>
                <a:lnTo>
                  <a:pt x="1047" y="376"/>
                </a:lnTo>
                <a:lnTo>
                  <a:pt x="1048" y="358"/>
                </a:lnTo>
                <a:lnTo>
                  <a:pt x="1049" y="342"/>
                </a:lnTo>
                <a:lnTo>
                  <a:pt x="1050" y="325"/>
                </a:lnTo>
                <a:lnTo>
                  <a:pt x="1051" y="309"/>
                </a:lnTo>
                <a:lnTo>
                  <a:pt x="1053" y="293"/>
                </a:lnTo>
                <a:lnTo>
                  <a:pt x="1053" y="277"/>
                </a:lnTo>
                <a:lnTo>
                  <a:pt x="1054" y="262"/>
                </a:lnTo>
                <a:lnTo>
                  <a:pt x="1056" y="247"/>
                </a:lnTo>
                <a:lnTo>
                  <a:pt x="1057" y="233"/>
                </a:lnTo>
                <a:lnTo>
                  <a:pt x="1058" y="219"/>
                </a:lnTo>
                <a:lnTo>
                  <a:pt x="1059" y="205"/>
                </a:lnTo>
                <a:lnTo>
                  <a:pt x="1060" y="192"/>
                </a:lnTo>
                <a:lnTo>
                  <a:pt x="1061" y="179"/>
                </a:lnTo>
                <a:lnTo>
                  <a:pt x="1062" y="166"/>
                </a:lnTo>
                <a:lnTo>
                  <a:pt x="1063" y="154"/>
                </a:lnTo>
                <a:lnTo>
                  <a:pt x="1064" y="142"/>
                </a:lnTo>
                <a:lnTo>
                  <a:pt x="1065" y="131"/>
                </a:lnTo>
                <a:lnTo>
                  <a:pt x="1067" y="120"/>
                </a:lnTo>
                <a:lnTo>
                  <a:pt x="1068" y="110"/>
                </a:lnTo>
                <a:lnTo>
                  <a:pt x="1069" y="100"/>
                </a:lnTo>
                <a:lnTo>
                  <a:pt x="1070" y="90"/>
                </a:lnTo>
                <a:lnTo>
                  <a:pt x="1071" y="81"/>
                </a:lnTo>
                <a:lnTo>
                  <a:pt x="1072" y="73"/>
                </a:lnTo>
                <a:lnTo>
                  <a:pt x="1073" y="64"/>
                </a:lnTo>
                <a:lnTo>
                  <a:pt x="1074" y="57"/>
                </a:lnTo>
                <a:lnTo>
                  <a:pt x="1075" y="50"/>
                </a:lnTo>
                <a:lnTo>
                  <a:pt x="1076" y="43"/>
                </a:lnTo>
                <a:lnTo>
                  <a:pt x="1078" y="37"/>
                </a:lnTo>
                <a:lnTo>
                  <a:pt x="1078" y="31"/>
                </a:lnTo>
                <a:lnTo>
                  <a:pt x="1080" y="26"/>
                </a:lnTo>
                <a:lnTo>
                  <a:pt x="1081" y="21"/>
                </a:lnTo>
                <a:lnTo>
                  <a:pt x="1082" y="17"/>
                </a:lnTo>
                <a:lnTo>
                  <a:pt x="1083" y="13"/>
                </a:lnTo>
                <a:lnTo>
                  <a:pt x="1084" y="10"/>
                </a:lnTo>
                <a:lnTo>
                  <a:pt x="1085" y="7"/>
                </a:lnTo>
                <a:lnTo>
                  <a:pt x="1086" y="5"/>
                </a:lnTo>
                <a:lnTo>
                  <a:pt x="1087" y="3"/>
                </a:lnTo>
                <a:lnTo>
                  <a:pt x="1088" y="1"/>
                </a:lnTo>
                <a:lnTo>
                  <a:pt x="1089" y="1"/>
                </a:lnTo>
                <a:lnTo>
                  <a:pt x="1091" y="0"/>
                </a:lnTo>
                <a:lnTo>
                  <a:pt x="1092" y="1"/>
                </a:lnTo>
                <a:lnTo>
                  <a:pt x="1093" y="1"/>
                </a:lnTo>
                <a:lnTo>
                  <a:pt x="1094" y="3"/>
                </a:lnTo>
                <a:lnTo>
                  <a:pt x="1095" y="5"/>
                </a:lnTo>
                <a:lnTo>
                  <a:pt x="1096" y="7"/>
                </a:lnTo>
                <a:lnTo>
                  <a:pt x="1097" y="10"/>
                </a:lnTo>
                <a:lnTo>
                  <a:pt x="1098" y="13"/>
                </a:lnTo>
                <a:lnTo>
                  <a:pt x="1099" y="17"/>
                </a:lnTo>
                <a:lnTo>
                  <a:pt x="1100" y="21"/>
                </a:lnTo>
                <a:lnTo>
                  <a:pt x="1102" y="26"/>
                </a:lnTo>
                <a:lnTo>
                  <a:pt x="1102" y="31"/>
                </a:lnTo>
                <a:lnTo>
                  <a:pt x="1104" y="37"/>
                </a:lnTo>
                <a:lnTo>
                  <a:pt x="1105" y="43"/>
                </a:lnTo>
                <a:lnTo>
                  <a:pt x="1106" y="50"/>
                </a:lnTo>
                <a:lnTo>
                  <a:pt x="1107" y="57"/>
                </a:lnTo>
                <a:lnTo>
                  <a:pt x="1108" y="64"/>
                </a:lnTo>
                <a:lnTo>
                  <a:pt x="1109" y="73"/>
                </a:lnTo>
                <a:lnTo>
                  <a:pt x="1110" y="81"/>
                </a:lnTo>
                <a:lnTo>
                  <a:pt x="1111" y="90"/>
                </a:lnTo>
                <a:lnTo>
                  <a:pt x="1112" y="100"/>
                </a:lnTo>
                <a:lnTo>
                  <a:pt x="1113" y="110"/>
                </a:lnTo>
                <a:lnTo>
                  <a:pt x="1115" y="120"/>
                </a:lnTo>
                <a:lnTo>
                  <a:pt x="1116" y="131"/>
                </a:lnTo>
                <a:lnTo>
                  <a:pt x="1117" y="142"/>
                </a:lnTo>
                <a:lnTo>
                  <a:pt x="1118" y="154"/>
                </a:lnTo>
                <a:lnTo>
                  <a:pt x="1119" y="166"/>
                </a:lnTo>
                <a:lnTo>
                  <a:pt x="1120" y="179"/>
                </a:lnTo>
                <a:lnTo>
                  <a:pt x="1121" y="192"/>
                </a:lnTo>
                <a:lnTo>
                  <a:pt x="1122" y="205"/>
                </a:lnTo>
                <a:lnTo>
                  <a:pt x="1123" y="219"/>
                </a:lnTo>
                <a:lnTo>
                  <a:pt x="1124" y="233"/>
                </a:lnTo>
                <a:lnTo>
                  <a:pt x="1126" y="247"/>
                </a:lnTo>
                <a:lnTo>
                  <a:pt x="1127" y="262"/>
                </a:lnTo>
                <a:lnTo>
                  <a:pt x="1128" y="277"/>
                </a:lnTo>
                <a:lnTo>
                  <a:pt x="1129" y="293"/>
                </a:lnTo>
                <a:lnTo>
                  <a:pt x="1130" y="309"/>
                </a:lnTo>
                <a:lnTo>
                  <a:pt x="1131" y="325"/>
                </a:lnTo>
                <a:lnTo>
                  <a:pt x="1132" y="342"/>
                </a:lnTo>
                <a:lnTo>
                  <a:pt x="1133" y="358"/>
                </a:lnTo>
                <a:lnTo>
                  <a:pt x="1134" y="376"/>
                </a:lnTo>
                <a:lnTo>
                  <a:pt x="1135" y="393"/>
                </a:lnTo>
                <a:lnTo>
                  <a:pt x="1137" y="411"/>
                </a:lnTo>
                <a:lnTo>
                  <a:pt x="1137" y="429"/>
                </a:lnTo>
                <a:lnTo>
                  <a:pt x="1139" y="447"/>
                </a:lnTo>
                <a:lnTo>
                  <a:pt x="1140" y="466"/>
                </a:lnTo>
                <a:lnTo>
                  <a:pt x="1141" y="484"/>
                </a:lnTo>
                <a:lnTo>
                  <a:pt x="1142" y="503"/>
                </a:lnTo>
                <a:lnTo>
                  <a:pt x="1143" y="522"/>
                </a:lnTo>
                <a:lnTo>
                  <a:pt x="1144" y="541"/>
                </a:lnTo>
                <a:lnTo>
                  <a:pt x="1145" y="561"/>
                </a:lnTo>
                <a:lnTo>
                  <a:pt x="1146" y="581"/>
                </a:lnTo>
                <a:lnTo>
                  <a:pt x="1147" y="601"/>
                </a:lnTo>
                <a:lnTo>
                  <a:pt x="1148" y="621"/>
                </a:lnTo>
                <a:lnTo>
                  <a:pt x="1150" y="641"/>
                </a:lnTo>
                <a:lnTo>
                  <a:pt x="1151" y="662"/>
                </a:lnTo>
                <a:lnTo>
                  <a:pt x="1151" y="682"/>
                </a:lnTo>
                <a:lnTo>
                  <a:pt x="1153" y="702"/>
                </a:lnTo>
                <a:lnTo>
                  <a:pt x="1154" y="723"/>
                </a:lnTo>
                <a:lnTo>
                  <a:pt x="1155" y="744"/>
                </a:lnTo>
                <a:lnTo>
                  <a:pt x="1156" y="765"/>
                </a:lnTo>
                <a:lnTo>
                  <a:pt x="1157" y="786"/>
                </a:lnTo>
                <a:lnTo>
                  <a:pt x="1158" y="807"/>
                </a:lnTo>
                <a:lnTo>
                  <a:pt x="1159" y="828"/>
                </a:lnTo>
                <a:lnTo>
                  <a:pt x="1161" y="849"/>
                </a:lnTo>
                <a:lnTo>
                  <a:pt x="1161" y="870"/>
                </a:lnTo>
                <a:lnTo>
                  <a:pt x="1162" y="891"/>
                </a:lnTo>
                <a:lnTo>
                  <a:pt x="1164" y="912"/>
                </a:lnTo>
                <a:lnTo>
                  <a:pt x="1165" y="934"/>
                </a:lnTo>
                <a:lnTo>
                  <a:pt x="1166" y="955"/>
                </a:lnTo>
                <a:lnTo>
                  <a:pt x="1167" y="976"/>
                </a:lnTo>
                <a:lnTo>
                  <a:pt x="1168" y="997"/>
                </a:lnTo>
                <a:lnTo>
                  <a:pt x="1169" y="1018"/>
                </a:lnTo>
                <a:lnTo>
                  <a:pt x="1170" y="1039"/>
                </a:lnTo>
                <a:lnTo>
                  <a:pt x="1171" y="1060"/>
                </a:lnTo>
                <a:lnTo>
                  <a:pt x="1172" y="1080"/>
                </a:lnTo>
                <a:lnTo>
                  <a:pt x="1173" y="1101"/>
                </a:lnTo>
                <a:lnTo>
                  <a:pt x="1175" y="1122"/>
                </a:lnTo>
                <a:lnTo>
                  <a:pt x="1175" y="1142"/>
                </a:lnTo>
                <a:lnTo>
                  <a:pt x="1177" y="1162"/>
                </a:lnTo>
                <a:lnTo>
                  <a:pt x="1178" y="1183"/>
                </a:lnTo>
                <a:lnTo>
                  <a:pt x="1179" y="1203"/>
                </a:lnTo>
                <a:lnTo>
                  <a:pt x="1180" y="1222"/>
                </a:lnTo>
                <a:lnTo>
                  <a:pt x="1181" y="1242"/>
                </a:lnTo>
                <a:lnTo>
                  <a:pt x="1182" y="1262"/>
                </a:lnTo>
                <a:lnTo>
                  <a:pt x="1183" y="1281"/>
                </a:lnTo>
                <a:lnTo>
                  <a:pt x="1184" y="1300"/>
                </a:lnTo>
                <a:lnTo>
                  <a:pt x="1185" y="1319"/>
                </a:lnTo>
                <a:lnTo>
                  <a:pt x="1186" y="1338"/>
                </a:lnTo>
                <a:lnTo>
                  <a:pt x="1188" y="1357"/>
                </a:lnTo>
                <a:lnTo>
                  <a:pt x="1189" y="1375"/>
                </a:lnTo>
                <a:lnTo>
                  <a:pt x="1190" y="1393"/>
                </a:lnTo>
                <a:lnTo>
                  <a:pt x="1191" y="1411"/>
                </a:lnTo>
                <a:lnTo>
                  <a:pt x="1192" y="1428"/>
                </a:lnTo>
                <a:lnTo>
                  <a:pt x="1193" y="1446"/>
                </a:lnTo>
                <a:lnTo>
                  <a:pt x="1194" y="1463"/>
                </a:lnTo>
                <a:lnTo>
                  <a:pt x="1195" y="1480"/>
                </a:lnTo>
                <a:lnTo>
                  <a:pt x="1196" y="1496"/>
                </a:lnTo>
                <a:lnTo>
                  <a:pt x="1197" y="1512"/>
                </a:lnTo>
                <a:lnTo>
                  <a:pt x="1199" y="1528"/>
                </a:lnTo>
                <a:lnTo>
                  <a:pt x="1200" y="1543"/>
                </a:lnTo>
                <a:lnTo>
                  <a:pt x="1201" y="1559"/>
                </a:lnTo>
                <a:lnTo>
                  <a:pt x="1202" y="1574"/>
                </a:lnTo>
                <a:lnTo>
                  <a:pt x="1203" y="1588"/>
                </a:lnTo>
                <a:lnTo>
                  <a:pt x="1204" y="1603"/>
                </a:lnTo>
                <a:lnTo>
                  <a:pt x="1205" y="1617"/>
                </a:lnTo>
                <a:lnTo>
                  <a:pt x="1206" y="1630"/>
                </a:lnTo>
                <a:lnTo>
                  <a:pt x="1207" y="1644"/>
                </a:lnTo>
                <a:lnTo>
                  <a:pt x="1208" y="1657"/>
                </a:lnTo>
                <a:lnTo>
                  <a:pt x="1210" y="1669"/>
                </a:lnTo>
                <a:lnTo>
                  <a:pt x="1210" y="1681"/>
                </a:lnTo>
                <a:lnTo>
                  <a:pt x="1212" y="1693"/>
                </a:lnTo>
                <a:lnTo>
                  <a:pt x="1213" y="1705"/>
                </a:lnTo>
                <a:lnTo>
                  <a:pt x="1214" y="1716"/>
                </a:lnTo>
                <a:lnTo>
                  <a:pt x="1215" y="1727"/>
                </a:lnTo>
                <a:lnTo>
                  <a:pt x="1216" y="1737"/>
                </a:lnTo>
                <a:lnTo>
                  <a:pt x="1217" y="1748"/>
                </a:lnTo>
                <a:lnTo>
                  <a:pt x="1218" y="1757"/>
                </a:lnTo>
                <a:lnTo>
                  <a:pt x="1219" y="1767"/>
                </a:lnTo>
                <a:lnTo>
                  <a:pt x="1220" y="1776"/>
                </a:lnTo>
                <a:lnTo>
                  <a:pt x="1221" y="1784"/>
                </a:lnTo>
                <a:lnTo>
                  <a:pt x="1223" y="1792"/>
                </a:lnTo>
                <a:lnTo>
                  <a:pt x="1224" y="1800"/>
                </a:lnTo>
                <a:lnTo>
                  <a:pt x="1225" y="1807"/>
                </a:lnTo>
                <a:lnTo>
                  <a:pt x="1226" y="1815"/>
                </a:lnTo>
                <a:lnTo>
                  <a:pt x="1227" y="1821"/>
                </a:lnTo>
                <a:lnTo>
                  <a:pt x="1228" y="1828"/>
                </a:lnTo>
                <a:lnTo>
                  <a:pt x="1229" y="1833"/>
                </a:lnTo>
                <a:lnTo>
                  <a:pt x="1230" y="1839"/>
                </a:lnTo>
                <a:lnTo>
                  <a:pt x="1231" y="1844"/>
                </a:lnTo>
                <a:lnTo>
                  <a:pt x="1232" y="1849"/>
                </a:lnTo>
                <a:lnTo>
                  <a:pt x="1234" y="1853"/>
                </a:lnTo>
                <a:lnTo>
                  <a:pt x="1234" y="1858"/>
                </a:lnTo>
                <a:lnTo>
                  <a:pt x="1236" y="1861"/>
                </a:lnTo>
                <a:lnTo>
                  <a:pt x="1237" y="1865"/>
                </a:lnTo>
                <a:lnTo>
                  <a:pt x="1238" y="1868"/>
                </a:lnTo>
                <a:lnTo>
                  <a:pt x="1239" y="1870"/>
                </a:lnTo>
                <a:lnTo>
                  <a:pt x="1240" y="1872"/>
                </a:lnTo>
                <a:lnTo>
                  <a:pt x="1241" y="1874"/>
                </a:lnTo>
                <a:lnTo>
                  <a:pt x="1242" y="1876"/>
                </a:lnTo>
                <a:lnTo>
                  <a:pt x="1243" y="1877"/>
                </a:lnTo>
                <a:lnTo>
                  <a:pt x="1244" y="1878"/>
                </a:lnTo>
                <a:lnTo>
                  <a:pt x="1245" y="1879"/>
                </a:lnTo>
                <a:lnTo>
                  <a:pt x="1247" y="1879"/>
                </a:lnTo>
                <a:lnTo>
                  <a:pt x="1248" y="1879"/>
                </a:lnTo>
                <a:lnTo>
                  <a:pt x="1249" y="1878"/>
                </a:lnTo>
                <a:lnTo>
                  <a:pt x="1250" y="1877"/>
                </a:lnTo>
                <a:lnTo>
                  <a:pt x="1251" y="1876"/>
                </a:lnTo>
                <a:lnTo>
                  <a:pt x="1252" y="1875"/>
                </a:lnTo>
                <a:lnTo>
                  <a:pt x="1253" y="1873"/>
                </a:lnTo>
                <a:lnTo>
                  <a:pt x="1254" y="1871"/>
                </a:lnTo>
                <a:lnTo>
                  <a:pt x="1255" y="1868"/>
                </a:lnTo>
                <a:lnTo>
                  <a:pt x="1256" y="1866"/>
                </a:lnTo>
                <a:lnTo>
                  <a:pt x="1258" y="1863"/>
                </a:lnTo>
                <a:lnTo>
                  <a:pt x="1259" y="1860"/>
                </a:lnTo>
                <a:lnTo>
                  <a:pt x="1259" y="1857"/>
                </a:lnTo>
                <a:lnTo>
                  <a:pt x="1261" y="1853"/>
                </a:lnTo>
                <a:lnTo>
                  <a:pt x="1262" y="1849"/>
                </a:lnTo>
                <a:lnTo>
                  <a:pt x="1263" y="1844"/>
                </a:lnTo>
                <a:lnTo>
                  <a:pt x="1264" y="1840"/>
                </a:lnTo>
                <a:lnTo>
                  <a:pt x="1265" y="1835"/>
                </a:lnTo>
                <a:lnTo>
                  <a:pt x="1266" y="1831"/>
                </a:lnTo>
                <a:lnTo>
                  <a:pt x="1267" y="1826"/>
                </a:lnTo>
                <a:lnTo>
                  <a:pt x="1268" y="1820"/>
                </a:lnTo>
                <a:lnTo>
                  <a:pt x="1269" y="1815"/>
                </a:lnTo>
                <a:lnTo>
                  <a:pt x="1270" y="1809"/>
                </a:lnTo>
                <a:lnTo>
                  <a:pt x="1272" y="1803"/>
                </a:lnTo>
                <a:lnTo>
                  <a:pt x="1273" y="1797"/>
                </a:lnTo>
                <a:lnTo>
                  <a:pt x="1274" y="1791"/>
                </a:lnTo>
                <a:lnTo>
                  <a:pt x="1275" y="1784"/>
                </a:lnTo>
                <a:lnTo>
                  <a:pt x="1276" y="1777"/>
                </a:lnTo>
                <a:lnTo>
                  <a:pt x="1277" y="1770"/>
                </a:lnTo>
                <a:lnTo>
                  <a:pt x="1278" y="1763"/>
                </a:lnTo>
                <a:lnTo>
                  <a:pt x="1279" y="1756"/>
                </a:lnTo>
                <a:lnTo>
                  <a:pt x="1280" y="1749"/>
                </a:lnTo>
                <a:lnTo>
                  <a:pt x="1281" y="1742"/>
                </a:lnTo>
                <a:lnTo>
                  <a:pt x="1283" y="1735"/>
                </a:lnTo>
                <a:lnTo>
                  <a:pt x="1283" y="1727"/>
                </a:lnTo>
                <a:lnTo>
                  <a:pt x="1285" y="1719"/>
                </a:lnTo>
                <a:lnTo>
                  <a:pt x="1286" y="1712"/>
                </a:lnTo>
                <a:lnTo>
                  <a:pt x="1287" y="1704"/>
                </a:lnTo>
                <a:lnTo>
                  <a:pt x="1288" y="1696"/>
                </a:lnTo>
                <a:lnTo>
                  <a:pt x="1289" y="1688"/>
                </a:lnTo>
                <a:lnTo>
                  <a:pt x="1290" y="1680"/>
                </a:lnTo>
                <a:lnTo>
                  <a:pt x="1291" y="1672"/>
                </a:lnTo>
                <a:lnTo>
                  <a:pt x="1292" y="1664"/>
                </a:lnTo>
                <a:lnTo>
                  <a:pt x="1293" y="1656"/>
                </a:lnTo>
                <a:lnTo>
                  <a:pt x="1294" y="1648"/>
                </a:lnTo>
                <a:lnTo>
                  <a:pt x="1296" y="1640"/>
                </a:lnTo>
                <a:lnTo>
                  <a:pt x="1297" y="1631"/>
                </a:lnTo>
                <a:lnTo>
                  <a:pt x="1298" y="1623"/>
                </a:lnTo>
                <a:lnTo>
                  <a:pt x="1299" y="1615"/>
                </a:lnTo>
                <a:lnTo>
                  <a:pt x="1300" y="1607"/>
                </a:lnTo>
                <a:lnTo>
                  <a:pt x="1301" y="1599"/>
                </a:lnTo>
                <a:lnTo>
                  <a:pt x="1302" y="1591"/>
                </a:lnTo>
                <a:lnTo>
                  <a:pt x="1303" y="1583"/>
                </a:lnTo>
                <a:lnTo>
                  <a:pt x="1304" y="1575"/>
                </a:lnTo>
                <a:lnTo>
                  <a:pt x="1305" y="1567"/>
                </a:lnTo>
                <a:lnTo>
                  <a:pt x="1307" y="1559"/>
                </a:lnTo>
                <a:lnTo>
                  <a:pt x="1308" y="1551"/>
                </a:lnTo>
                <a:lnTo>
                  <a:pt x="1309" y="1543"/>
                </a:lnTo>
                <a:lnTo>
                  <a:pt x="1310" y="1536"/>
                </a:lnTo>
                <a:lnTo>
                  <a:pt x="1311" y="1528"/>
                </a:lnTo>
                <a:lnTo>
                  <a:pt x="1312" y="1521"/>
                </a:lnTo>
                <a:lnTo>
                  <a:pt x="1313" y="1513"/>
                </a:lnTo>
                <a:lnTo>
                  <a:pt x="1314" y="1506"/>
                </a:lnTo>
                <a:lnTo>
                  <a:pt x="1315" y="1499"/>
                </a:lnTo>
                <a:lnTo>
                  <a:pt x="1316" y="1492"/>
                </a:lnTo>
                <a:lnTo>
                  <a:pt x="1318" y="1485"/>
                </a:lnTo>
                <a:lnTo>
                  <a:pt x="1318" y="1478"/>
                </a:lnTo>
                <a:lnTo>
                  <a:pt x="1320" y="1471"/>
                </a:lnTo>
                <a:lnTo>
                  <a:pt x="1321" y="1465"/>
                </a:lnTo>
                <a:lnTo>
                  <a:pt x="1322" y="1458"/>
                </a:lnTo>
                <a:lnTo>
                  <a:pt x="1323" y="1452"/>
                </a:lnTo>
                <a:lnTo>
                  <a:pt x="1324" y="1446"/>
                </a:lnTo>
                <a:lnTo>
                  <a:pt x="1325" y="1440"/>
                </a:lnTo>
                <a:lnTo>
                  <a:pt x="1326" y="1434"/>
                </a:lnTo>
                <a:lnTo>
                  <a:pt x="1327" y="1428"/>
                </a:lnTo>
                <a:lnTo>
                  <a:pt x="1328" y="1423"/>
                </a:lnTo>
                <a:lnTo>
                  <a:pt x="1329" y="1417"/>
                </a:lnTo>
                <a:lnTo>
                  <a:pt x="1331" y="1412"/>
                </a:lnTo>
                <a:lnTo>
                  <a:pt x="1332" y="1407"/>
                </a:lnTo>
                <a:lnTo>
                  <a:pt x="1332" y="1402"/>
                </a:lnTo>
                <a:lnTo>
                  <a:pt x="1334" y="1398"/>
                </a:lnTo>
                <a:lnTo>
                  <a:pt x="1335" y="1393"/>
                </a:lnTo>
                <a:lnTo>
                  <a:pt x="1336" y="1389"/>
                </a:lnTo>
                <a:lnTo>
                  <a:pt x="1337" y="1385"/>
                </a:lnTo>
                <a:lnTo>
                  <a:pt x="1338" y="1381"/>
                </a:lnTo>
                <a:lnTo>
                  <a:pt x="1339" y="1378"/>
                </a:lnTo>
                <a:lnTo>
                  <a:pt x="1340" y="1374"/>
                </a:lnTo>
                <a:lnTo>
                  <a:pt x="1342" y="1371"/>
                </a:lnTo>
                <a:lnTo>
                  <a:pt x="1342" y="1368"/>
                </a:lnTo>
                <a:lnTo>
                  <a:pt x="1343" y="1365"/>
                </a:lnTo>
                <a:lnTo>
                  <a:pt x="1345" y="1362"/>
                </a:lnTo>
                <a:lnTo>
                  <a:pt x="1346" y="1359"/>
                </a:lnTo>
                <a:lnTo>
                  <a:pt x="1347" y="1357"/>
                </a:lnTo>
                <a:lnTo>
                  <a:pt x="1348" y="1355"/>
                </a:lnTo>
                <a:lnTo>
                  <a:pt x="1349" y="1353"/>
                </a:lnTo>
                <a:lnTo>
                  <a:pt x="1350" y="1352"/>
                </a:lnTo>
                <a:lnTo>
                  <a:pt x="1351" y="1350"/>
                </a:lnTo>
                <a:lnTo>
                  <a:pt x="1352" y="1349"/>
                </a:lnTo>
                <a:lnTo>
                  <a:pt x="1353" y="1348"/>
                </a:lnTo>
                <a:lnTo>
                  <a:pt x="1354" y="1347"/>
                </a:lnTo>
                <a:lnTo>
                  <a:pt x="1356" y="1346"/>
                </a:lnTo>
                <a:lnTo>
                  <a:pt x="1357" y="1346"/>
                </a:lnTo>
                <a:lnTo>
                  <a:pt x="1358" y="1345"/>
                </a:lnTo>
                <a:lnTo>
                  <a:pt x="1359" y="1345"/>
                </a:lnTo>
                <a:lnTo>
                  <a:pt x="1360" y="1346"/>
                </a:lnTo>
                <a:lnTo>
                  <a:pt x="1361" y="1346"/>
                </a:lnTo>
                <a:lnTo>
                  <a:pt x="1362" y="1346"/>
                </a:lnTo>
                <a:lnTo>
                  <a:pt x="1363" y="1347"/>
                </a:lnTo>
                <a:lnTo>
                  <a:pt x="1364" y="1348"/>
                </a:lnTo>
                <a:lnTo>
                  <a:pt x="1365" y="1349"/>
                </a:lnTo>
                <a:lnTo>
                  <a:pt x="1367" y="1350"/>
                </a:lnTo>
                <a:lnTo>
                  <a:pt x="1367" y="1352"/>
                </a:lnTo>
                <a:lnTo>
                  <a:pt x="1369" y="1353"/>
                </a:lnTo>
                <a:lnTo>
                  <a:pt x="1370" y="1355"/>
                </a:lnTo>
                <a:lnTo>
                  <a:pt x="1371" y="1357"/>
                </a:lnTo>
                <a:lnTo>
                  <a:pt x="1372" y="1359"/>
                </a:lnTo>
                <a:lnTo>
                  <a:pt x="1373" y="1361"/>
                </a:lnTo>
                <a:lnTo>
                  <a:pt x="1374" y="1364"/>
                </a:lnTo>
                <a:lnTo>
                  <a:pt x="1375" y="1367"/>
                </a:lnTo>
                <a:lnTo>
                  <a:pt x="1376" y="1369"/>
                </a:lnTo>
                <a:lnTo>
                  <a:pt x="1377" y="1372"/>
                </a:lnTo>
                <a:lnTo>
                  <a:pt x="1378" y="1375"/>
                </a:lnTo>
                <a:lnTo>
                  <a:pt x="1380" y="1378"/>
                </a:lnTo>
                <a:lnTo>
                  <a:pt x="1381" y="1382"/>
                </a:lnTo>
                <a:lnTo>
                  <a:pt x="1382" y="1385"/>
                </a:lnTo>
                <a:lnTo>
                  <a:pt x="1383" y="1389"/>
                </a:lnTo>
                <a:lnTo>
                  <a:pt x="1384" y="1393"/>
                </a:lnTo>
                <a:lnTo>
                  <a:pt x="1385" y="1396"/>
                </a:lnTo>
                <a:lnTo>
                  <a:pt x="1386" y="1400"/>
                </a:lnTo>
                <a:lnTo>
                  <a:pt x="1387" y="1404"/>
                </a:lnTo>
                <a:lnTo>
                  <a:pt x="1388" y="1409"/>
                </a:lnTo>
                <a:lnTo>
                  <a:pt x="1389" y="1413"/>
                </a:lnTo>
                <a:lnTo>
                  <a:pt x="1391" y="1417"/>
                </a:lnTo>
                <a:lnTo>
                  <a:pt x="1391" y="1422"/>
                </a:lnTo>
                <a:lnTo>
                  <a:pt x="1393" y="1426"/>
                </a:lnTo>
                <a:lnTo>
                  <a:pt x="1394" y="1431"/>
                </a:lnTo>
                <a:lnTo>
                  <a:pt x="1395" y="1435"/>
                </a:lnTo>
                <a:lnTo>
                  <a:pt x="1396" y="1441"/>
                </a:lnTo>
                <a:lnTo>
                  <a:pt x="1397" y="1445"/>
                </a:lnTo>
                <a:lnTo>
                  <a:pt x="1398" y="1450"/>
                </a:lnTo>
                <a:lnTo>
                  <a:pt x="1399" y="1455"/>
                </a:lnTo>
                <a:lnTo>
                  <a:pt x="1400" y="1460"/>
                </a:lnTo>
                <a:lnTo>
                  <a:pt x="1401" y="1465"/>
                </a:lnTo>
                <a:lnTo>
                  <a:pt x="1402" y="1470"/>
                </a:lnTo>
                <a:lnTo>
                  <a:pt x="1404" y="1476"/>
                </a:lnTo>
                <a:lnTo>
                  <a:pt x="1405" y="1481"/>
                </a:lnTo>
                <a:lnTo>
                  <a:pt x="1406" y="1486"/>
                </a:lnTo>
                <a:lnTo>
                  <a:pt x="1407" y="1491"/>
                </a:lnTo>
                <a:lnTo>
                  <a:pt x="1408" y="1496"/>
                </a:lnTo>
                <a:lnTo>
                  <a:pt x="1409" y="1502"/>
                </a:lnTo>
                <a:lnTo>
                  <a:pt x="1410" y="1507"/>
                </a:lnTo>
                <a:lnTo>
                  <a:pt x="1411" y="1512"/>
                </a:lnTo>
                <a:lnTo>
                  <a:pt x="1412" y="1517"/>
                </a:lnTo>
                <a:lnTo>
                  <a:pt x="1413" y="1523"/>
                </a:lnTo>
                <a:lnTo>
                  <a:pt x="1415" y="1528"/>
                </a:lnTo>
                <a:lnTo>
                  <a:pt x="1416" y="1533"/>
                </a:lnTo>
                <a:lnTo>
                  <a:pt x="1417" y="1538"/>
                </a:lnTo>
                <a:lnTo>
                  <a:pt x="1418" y="1543"/>
                </a:lnTo>
                <a:lnTo>
                  <a:pt x="1419" y="1548"/>
                </a:lnTo>
                <a:lnTo>
                  <a:pt x="1420" y="1554"/>
                </a:lnTo>
                <a:lnTo>
                  <a:pt x="1421" y="1559"/>
                </a:lnTo>
                <a:lnTo>
                  <a:pt x="1422" y="1564"/>
                </a:lnTo>
                <a:lnTo>
                  <a:pt x="1423" y="1569"/>
                </a:lnTo>
                <a:lnTo>
                  <a:pt x="1424" y="1574"/>
                </a:lnTo>
                <a:lnTo>
                  <a:pt x="1426" y="1578"/>
                </a:lnTo>
                <a:lnTo>
                  <a:pt x="1426" y="1583"/>
                </a:lnTo>
                <a:lnTo>
                  <a:pt x="1428" y="1588"/>
                </a:lnTo>
                <a:lnTo>
                  <a:pt x="1429" y="1593"/>
                </a:lnTo>
                <a:lnTo>
                  <a:pt x="1430" y="1597"/>
                </a:lnTo>
                <a:lnTo>
                  <a:pt x="1431" y="1602"/>
                </a:lnTo>
                <a:lnTo>
                  <a:pt x="1432" y="1606"/>
                </a:lnTo>
                <a:lnTo>
                  <a:pt x="1433" y="1610"/>
                </a:lnTo>
                <a:lnTo>
                  <a:pt x="1434" y="1614"/>
                </a:lnTo>
                <a:lnTo>
                  <a:pt x="1435" y="1618"/>
                </a:lnTo>
                <a:lnTo>
                  <a:pt x="1436" y="1622"/>
                </a:lnTo>
                <a:lnTo>
                  <a:pt x="1437" y="1626"/>
                </a:lnTo>
                <a:lnTo>
                  <a:pt x="1439" y="1630"/>
                </a:lnTo>
                <a:lnTo>
                  <a:pt x="1440" y="1634"/>
                </a:lnTo>
                <a:lnTo>
                  <a:pt x="1440" y="1637"/>
                </a:lnTo>
                <a:lnTo>
                  <a:pt x="1442" y="1641"/>
                </a:lnTo>
                <a:lnTo>
                  <a:pt x="1443" y="1644"/>
                </a:lnTo>
                <a:lnTo>
                  <a:pt x="1444" y="1647"/>
                </a:lnTo>
                <a:lnTo>
                  <a:pt x="1445" y="1650"/>
                </a:lnTo>
                <a:lnTo>
                  <a:pt x="1446" y="1653"/>
                </a:lnTo>
                <a:lnTo>
                  <a:pt x="1447" y="1656"/>
                </a:lnTo>
                <a:lnTo>
                  <a:pt x="1448" y="1659"/>
                </a:lnTo>
                <a:lnTo>
                  <a:pt x="1450" y="1661"/>
                </a:lnTo>
                <a:lnTo>
                  <a:pt x="1450" y="1664"/>
                </a:lnTo>
                <a:lnTo>
                  <a:pt x="1451" y="1666"/>
                </a:lnTo>
                <a:lnTo>
                  <a:pt x="1453" y="1668"/>
                </a:lnTo>
                <a:lnTo>
                  <a:pt x="1454" y="1670"/>
                </a:lnTo>
                <a:lnTo>
                  <a:pt x="1455" y="1672"/>
                </a:lnTo>
                <a:lnTo>
                  <a:pt x="1456" y="1674"/>
                </a:lnTo>
                <a:lnTo>
                  <a:pt x="1457" y="1676"/>
                </a:lnTo>
                <a:lnTo>
                  <a:pt x="1458" y="1677"/>
                </a:lnTo>
                <a:lnTo>
                  <a:pt x="1459" y="1679"/>
                </a:lnTo>
                <a:lnTo>
                  <a:pt x="1460" y="1680"/>
                </a:lnTo>
                <a:lnTo>
                  <a:pt x="1461" y="1681"/>
                </a:lnTo>
                <a:lnTo>
                  <a:pt x="1462" y="1682"/>
                </a:lnTo>
                <a:lnTo>
                  <a:pt x="1464" y="1683"/>
                </a:lnTo>
                <a:lnTo>
                  <a:pt x="1465" y="1683"/>
                </a:lnTo>
                <a:lnTo>
                  <a:pt x="1466" y="1684"/>
                </a:lnTo>
                <a:lnTo>
                  <a:pt x="1467" y="1684"/>
                </a:lnTo>
                <a:lnTo>
                  <a:pt x="1468" y="1684"/>
                </a:lnTo>
                <a:lnTo>
                  <a:pt x="1469" y="1684"/>
                </a:lnTo>
                <a:lnTo>
                  <a:pt x="1470" y="1684"/>
                </a:lnTo>
                <a:lnTo>
                  <a:pt x="1471" y="1684"/>
                </a:lnTo>
                <a:lnTo>
                  <a:pt x="1472" y="1684"/>
                </a:lnTo>
                <a:lnTo>
                  <a:pt x="1473" y="1683"/>
                </a:lnTo>
                <a:lnTo>
                  <a:pt x="1475" y="1683"/>
                </a:lnTo>
                <a:lnTo>
                  <a:pt x="1475" y="1682"/>
                </a:lnTo>
                <a:lnTo>
                  <a:pt x="1477" y="1681"/>
                </a:lnTo>
                <a:lnTo>
                  <a:pt x="1478" y="1680"/>
                </a:lnTo>
                <a:lnTo>
                  <a:pt x="1479" y="1679"/>
                </a:lnTo>
                <a:lnTo>
                  <a:pt x="1480" y="1678"/>
                </a:lnTo>
                <a:lnTo>
                  <a:pt x="1481" y="1676"/>
                </a:lnTo>
                <a:lnTo>
                  <a:pt x="1482" y="1675"/>
                </a:lnTo>
                <a:lnTo>
                  <a:pt x="1483" y="1673"/>
                </a:lnTo>
                <a:lnTo>
                  <a:pt x="1484" y="1672"/>
                </a:lnTo>
                <a:lnTo>
                  <a:pt x="1485" y="1670"/>
                </a:lnTo>
                <a:lnTo>
                  <a:pt x="1486" y="1668"/>
                </a:lnTo>
                <a:lnTo>
                  <a:pt x="1488" y="1666"/>
                </a:lnTo>
                <a:lnTo>
                  <a:pt x="1489" y="1663"/>
                </a:lnTo>
                <a:lnTo>
                  <a:pt x="1490" y="1661"/>
                </a:lnTo>
                <a:lnTo>
                  <a:pt x="1491" y="1659"/>
                </a:lnTo>
                <a:lnTo>
                  <a:pt x="1492" y="1656"/>
                </a:lnTo>
                <a:lnTo>
                  <a:pt x="1493" y="1654"/>
                </a:lnTo>
                <a:lnTo>
                  <a:pt x="1494" y="1651"/>
                </a:lnTo>
                <a:lnTo>
                  <a:pt x="1495" y="1648"/>
                </a:lnTo>
                <a:lnTo>
                  <a:pt x="1496" y="1645"/>
                </a:lnTo>
                <a:lnTo>
                  <a:pt x="1497" y="1642"/>
                </a:lnTo>
                <a:lnTo>
                  <a:pt x="1499" y="1639"/>
                </a:lnTo>
                <a:lnTo>
                  <a:pt x="1499" y="1636"/>
                </a:lnTo>
                <a:lnTo>
                  <a:pt x="1501" y="1633"/>
                </a:lnTo>
                <a:lnTo>
                  <a:pt x="1502" y="1630"/>
                </a:lnTo>
                <a:lnTo>
                  <a:pt x="1503" y="1626"/>
                </a:lnTo>
                <a:lnTo>
                  <a:pt x="1504" y="1623"/>
                </a:lnTo>
                <a:lnTo>
                  <a:pt x="1505" y="1619"/>
                </a:lnTo>
                <a:lnTo>
                  <a:pt x="1506" y="1616"/>
                </a:lnTo>
                <a:lnTo>
                  <a:pt x="1507" y="1612"/>
                </a:lnTo>
                <a:lnTo>
                  <a:pt x="1508" y="1609"/>
                </a:lnTo>
                <a:lnTo>
                  <a:pt x="1509" y="1605"/>
                </a:lnTo>
                <a:lnTo>
                  <a:pt x="1510" y="1602"/>
                </a:lnTo>
                <a:lnTo>
                  <a:pt x="1512" y="1598"/>
                </a:lnTo>
                <a:lnTo>
                  <a:pt x="1513" y="1594"/>
                </a:lnTo>
                <a:lnTo>
                  <a:pt x="1514" y="1590"/>
                </a:lnTo>
                <a:lnTo>
                  <a:pt x="1515" y="1586"/>
                </a:lnTo>
                <a:lnTo>
                  <a:pt x="1516" y="1582"/>
                </a:lnTo>
                <a:lnTo>
                  <a:pt x="1517" y="1579"/>
                </a:lnTo>
                <a:lnTo>
                  <a:pt x="1518" y="1575"/>
                </a:lnTo>
                <a:lnTo>
                  <a:pt x="1519" y="1571"/>
                </a:lnTo>
                <a:lnTo>
                  <a:pt x="1520" y="1567"/>
                </a:lnTo>
                <a:lnTo>
                  <a:pt x="1521" y="1563"/>
                </a:lnTo>
                <a:lnTo>
                  <a:pt x="1523" y="1559"/>
                </a:lnTo>
                <a:lnTo>
                  <a:pt x="1524" y="1555"/>
                </a:lnTo>
                <a:lnTo>
                  <a:pt x="1525" y="1551"/>
                </a:lnTo>
                <a:lnTo>
                  <a:pt x="1526" y="1547"/>
                </a:lnTo>
                <a:lnTo>
                  <a:pt x="1527" y="1543"/>
                </a:lnTo>
                <a:lnTo>
                  <a:pt x="1528" y="1540"/>
                </a:lnTo>
                <a:lnTo>
                  <a:pt x="1529" y="1536"/>
                </a:lnTo>
                <a:lnTo>
                  <a:pt x="1530" y="1532"/>
                </a:lnTo>
                <a:lnTo>
                  <a:pt x="1531" y="1528"/>
                </a:lnTo>
                <a:lnTo>
                  <a:pt x="1532" y="1524"/>
                </a:lnTo>
                <a:lnTo>
                  <a:pt x="1534" y="1521"/>
                </a:lnTo>
                <a:lnTo>
                  <a:pt x="1534" y="1517"/>
                </a:lnTo>
                <a:lnTo>
                  <a:pt x="1536" y="1513"/>
                </a:lnTo>
                <a:lnTo>
                  <a:pt x="1537" y="1510"/>
                </a:lnTo>
                <a:lnTo>
                  <a:pt x="1538" y="1506"/>
                </a:lnTo>
                <a:lnTo>
                  <a:pt x="1539" y="1503"/>
                </a:lnTo>
                <a:lnTo>
                  <a:pt x="1540" y="1500"/>
                </a:lnTo>
                <a:lnTo>
                  <a:pt x="1541" y="1496"/>
                </a:lnTo>
                <a:lnTo>
                  <a:pt x="1542" y="1493"/>
                </a:lnTo>
                <a:lnTo>
                  <a:pt x="1543" y="1490"/>
                </a:lnTo>
                <a:lnTo>
                  <a:pt x="1544" y="1487"/>
                </a:lnTo>
                <a:lnTo>
                  <a:pt x="1545" y="1483"/>
                </a:lnTo>
                <a:lnTo>
                  <a:pt x="1547" y="1481"/>
                </a:lnTo>
                <a:lnTo>
                  <a:pt x="1548" y="1478"/>
                </a:lnTo>
                <a:lnTo>
                  <a:pt x="1548" y="1475"/>
                </a:lnTo>
                <a:lnTo>
                  <a:pt x="1550" y="1472"/>
                </a:lnTo>
                <a:lnTo>
                  <a:pt x="1551" y="1469"/>
                </a:lnTo>
                <a:lnTo>
                  <a:pt x="1552" y="1467"/>
                </a:lnTo>
                <a:lnTo>
                  <a:pt x="1553" y="1464"/>
                </a:lnTo>
                <a:lnTo>
                  <a:pt x="1554" y="1462"/>
                </a:lnTo>
                <a:lnTo>
                  <a:pt x="1555" y="1459"/>
                </a:lnTo>
                <a:lnTo>
                  <a:pt x="1556" y="1457"/>
                </a:lnTo>
                <a:lnTo>
                  <a:pt x="1557" y="1455"/>
                </a:lnTo>
                <a:lnTo>
                  <a:pt x="1558" y="1453"/>
                </a:lnTo>
                <a:lnTo>
                  <a:pt x="1559" y="1451"/>
                </a:lnTo>
                <a:lnTo>
                  <a:pt x="1561" y="1449"/>
                </a:lnTo>
                <a:lnTo>
                  <a:pt x="1562" y="1448"/>
                </a:lnTo>
                <a:lnTo>
                  <a:pt x="1563" y="1446"/>
                </a:lnTo>
                <a:lnTo>
                  <a:pt x="1564" y="1445"/>
                </a:lnTo>
                <a:lnTo>
                  <a:pt x="1565" y="1443"/>
                </a:lnTo>
                <a:lnTo>
                  <a:pt x="1566" y="1442"/>
                </a:lnTo>
                <a:lnTo>
                  <a:pt x="1567" y="1440"/>
                </a:lnTo>
                <a:lnTo>
                  <a:pt x="1568" y="1439"/>
                </a:lnTo>
                <a:lnTo>
                  <a:pt x="1569" y="1438"/>
                </a:lnTo>
                <a:lnTo>
                  <a:pt x="1570" y="1437"/>
                </a:lnTo>
                <a:lnTo>
                  <a:pt x="1572" y="1437"/>
                </a:lnTo>
                <a:lnTo>
                  <a:pt x="1573" y="1436"/>
                </a:lnTo>
                <a:lnTo>
                  <a:pt x="1574" y="1435"/>
                </a:lnTo>
                <a:lnTo>
                  <a:pt x="1575" y="1435"/>
                </a:lnTo>
                <a:lnTo>
                  <a:pt x="1576" y="1435"/>
                </a:lnTo>
                <a:lnTo>
                  <a:pt x="1577" y="1434"/>
                </a:lnTo>
                <a:lnTo>
                  <a:pt x="1578" y="1434"/>
                </a:lnTo>
                <a:lnTo>
                  <a:pt x="1579" y="1434"/>
                </a:lnTo>
                <a:lnTo>
                  <a:pt x="1580" y="1434"/>
                </a:lnTo>
                <a:lnTo>
                  <a:pt x="1581" y="1434"/>
                </a:lnTo>
                <a:lnTo>
                  <a:pt x="1583" y="1435"/>
                </a:lnTo>
                <a:lnTo>
                  <a:pt x="1583" y="1435"/>
                </a:lnTo>
                <a:lnTo>
                  <a:pt x="1585" y="1435"/>
                </a:lnTo>
                <a:lnTo>
                  <a:pt x="1586" y="1436"/>
                </a:lnTo>
                <a:lnTo>
                  <a:pt x="1587" y="1437"/>
                </a:lnTo>
                <a:lnTo>
                  <a:pt x="1588" y="1438"/>
                </a:lnTo>
                <a:lnTo>
                  <a:pt x="1589" y="1439"/>
                </a:lnTo>
                <a:lnTo>
                  <a:pt x="1590" y="1440"/>
                </a:lnTo>
                <a:lnTo>
                  <a:pt x="1591" y="1441"/>
                </a:lnTo>
                <a:lnTo>
                  <a:pt x="1592" y="1442"/>
                </a:lnTo>
                <a:lnTo>
                  <a:pt x="1593" y="1443"/>
                </a:lnTo>
                <a:lnTo>
                  <a:pt x="1594" y="1445"/>
                </a:lnTo>
                <a:lnTo>
                  <a:pt x="1596" y="1446"/>
                </a:lnTo>
                <a:lnTo>
                  <a:pt x="1597" y="1448"/>
                </a:lnTo>
                <a:lnTo>
                  <a:pt x="1598" y="1449"/>
                </a:lnTo>
                <a:lnTo>
                  <a:pt x="1599" y="1451"/>
                </a:lnTo>
                <a:lnTo>
                  <a:pt x="1600" y="1453"/>
                </a:lnTo>
                <a:lnTo>
                  <a:pt x="1601" y="1455"/>
                </a:lnTo>
                <a:lnTo>
                  <a:pt x="1602" y="1457"/>
                </a:lnTo>
                <a:lnTo>
                  <a:pt x="1603" y="1459"/>
                </a:lnTo>
                <a:lnTo>
                  <a:pt x="1604" y="1461"/>
                </a:lnTo>
                <a:lnTo>
                  <a:pt x="1605" y="1463"/>
                </a:lnTo>
                <a:lnTo>
                  <a:pt x="1607" y="1466"/>
                </a:lnTo>
                <a:lnTo>
                  <a:pt x="1607" y="1468"/>
                </a:lnTo>
                <a:lnTo>
                  <a:pt x="1609" y="1470"/>
                </a:lnTo>
                <a:lnTo>
                  <a:pt x="1610" y="1473"/>
                </a:lnTo>
                <a:lnTo>
                  <a:pt x="1611" y="1475"/>
                </a:lnTo>
                <a:lnTo>
                  <a:pt x="1612" y="1478"/>
                </a:lnTo>
                <a:lnTo>
                  <a:pt x="1613" y="1481"/>
                </a:lnTo>
                <a:lnTo>
                  <a:pt x="1614" y="1483"/>
                </a:lnTo>
                <a:lnTo>
                  <a:pt x="1615" y="1486"/>
                </a:lnTo>
                <a:lnTo>
                  <a:pt x="1616" y="1489"/>
                </a:lnTo>
                <a:lnTo>
                  <a:pt x="1617" y="1492"/>
                </a:lnTo>
                <a:lnTo>
                  <a:pt x="1618" y="1494"/>
                </a:lnTo>
                <a:lnTo>
                  <a:pt x="1620" y="1498"/>
                </a:lnTo>
                <a:lnTo>
                  <a:pt x="1621" y="1500"/>
                </a:lnTo>
                <a:lnTo>
                  <a:pt x="1622" y="1504"/>
                </a:lnTo>
                <a:lnTo>
                  <a:pt x="1623" y="1506"/>
                </a:lnTo>
                <a:lnTo>
                  <a:pt x="1624" y="1509"/>
                </a:lnTo>
                <a:lnTo>
                  <a:pt x="1625" y="1513"/>
                </a:lnTo>
                <a:lnTo>
                  <a:pt x="1626" y="1516"/>
                </a:lnTo>
                <a:lnTo>
                  <a:pt x="1627" y="1519"/>
                </a:lnTo>
                <a:lnTo>
                  <a:pt x="1628" y="1522"/>
                </a:lnTo>
                <a:lnTo>
                  <a:pt x="1629" y="1525"/>
                </a:lnTo>
                <a:lnTo>
                  <a:pt x="1631" y="1528"/>
                </a:lnTo>
                <a:lnTo>
                  <a:pt x="1632" y="1531"/>
                </a:lnTo>
                <a:lnTo>
                  <a:pt x="1632" y="1534"/>
                </a:lnTo>
                <a:lnTo>
                  <a:pt x="1634" y="1537"/>
                </a:lnTo>
                <a:lnTo>
                  <a:pt x="1635" y="1541"/>
                </a:lnTo>
                <a:lnTo>
                  <a:pt x="1636" y="1543"/>
                </a:lnTo>
                <a:lnTo>
                  <a:pt x="1637" y="1546"/>
                </a:lnTo>
                <a:lnTo>
                  <a:pt x="1638" y="1550"/>
                </a:lnTo>
                <a:lnTo>
                  <a:pt x="1639" y="1553"/>
                </a:lnTo>
                <a:lnTo>
                  <a:pt x="1640" y="1556"/>
                </a:lnTo>
                <a:lnTo>
                  <a:pt x="1642" y="1559"/>
                </a:lnTo>
                <a:lnTo>
                  <a:pt x="1642" y="1562"/>
                </a:lnTo>
                <a:lnTo>
                  <a:pt x="1643" y="1565"/>
                </a:lnTo>
                <a:lnTo>
                  <a:pt x="1645" y="1568"/>
                </a:lnTo>
                <a:lnTo>
                  <a:pt x="1646" y="1570"/>
                </a:lnTo>
                <a:lnTo>
                  <a:pt x="1647" y="1573"/>
                </a:lnTo>
                <a:lnTo>
                  <a:pt x="1648" y="1576"/>
                </a:lnTo>
                <a:lnTo>
                  <a:pt x="1649" y="1579"/>
                </a:lnTo>
                <a:lnTo>
                  <a:pt x="1650" y="1581"/>
                </a:lnTo>
                <a:lnTo>
                  <a:pt x="1651" y="1584"/>
                </a:lnTo>
                <a:lnTo>
                  <a:pt x="1652" y="1587"/>
                </a:lnTo>
                <a:lnTo>
                  <a:pt x="1653" y="1589"/>
                </a:lnTo>
                <a:lnTo>
                  <a:pt x="1654" y="1592"/>
                </a:lnTo>
                <a:lnTo>
                  <a:pt x="1656" y="1594"/>
                </a:lnTo>
                <a:lnTo>
                  <a:pt x="1656" y="1597"/>
                </a:lnTo>
                <a:lnTo>
                  <a:pt x="1658" y="1599"/>
                </a:lnTo>
                <a:lnTo>
                  <a:pt x="1659" y="1601"/>
                </a:lnTo>
                <a:lnTo>
                  <a:pt x="1660" y="1604"/>
                </a:lnTo>
                <a:lnTo>
                  <a:pt x="1661" y="1606"/>
                </a:lnTo>
                <a:lnTo>
                  <a:pt x="1662" y="1607"/>
                </a:lnTo>
                <a:lnTo>
                  <a:pt x="1663" y="1610"/>
                </a:lnTo>
                <a:lnTo>
                  <a:pt x="1664" y="1611"/>
                </a:lnTo>
                <a:lnTo>
                  <a:pt x="1665" y="1613"/>
                </a:lnTo>
                <a:lnTo>
                  <a:pt x="1666" y="1615"/>
                </a:lnTo>
                <a:lnTo>
                  <a:pt x="1667" y="1617"/>
                </a:lnTo>
                <a:lnTo>
                  <a:pt x="1669" y="1618"/>
                </a:lnTo>
                <a:lnTo>
                  <a:pt x="1670" y="1620"/>
                </a:lnTo>
                <a:lnTo>
                  <a:pt x="1671" y="1622"/>
                </a:lnTo>
                <a:lnTo>
                  <a:pt x="1672" y="1623"/>
                </a:lnTo>
                <a:lnTo>
                  <a:pt x="1673" y="1624"/>
                </a:lnTo>
                <a:lnTo>
                  <a:pt x="1674" y="1625"/>
                </a:lnTo>
                <a:lnTo>
                  <a:pt x="1675" y="1626"/>
                </a:lnTo>
                <a:lnTo>
                  <a:pt x="1676" y="1628"/>
                </a:lnTo>
                <a:lnTo>
                  <a:pt x="1677" y="1628"/>
                </a:lnTo>
                <a:lnTo>
                  <a:pt x="1678" y="1629"/>
                </a:lnTo>
                <a:lnTo>
                  <a:pt x="1680" y="1630"/>
                </a:lnTo>
                <a:lnTo>
                  <a:pt x="1681" y="1631"/>
                </a:lnTo>
                <a:lnTo>
                  <a:pt x="1682" y="1631"/>
                </a:lnTo>
                <a:lnTo>
                  <a:pt x="1683" y="1632"/>
                </a:lnTo>
                <a:lnTo>
                  <a:pt x="1684" y="1632"/>
                </a:lnTo>
                <a:lnTo>
                  <a:pt x="1685" y="1633"/>
                </a:lnTo>
                <a:lnTo>
                  <a:pt x="1686" y="1633"/>
                </a:lnTo>
                <a:lnTo>
                  <a:pt x="1687" y="1633"/>
                </a:lnTo>
                <a:lnTo>
                  <a:pt x="1688" y="1633"/>
                </a:lnTo>
                <a:lnTo>
                  <a:pt x="1689" y="1633"/>
                </a:lnTo>
                <a:lnTo>
                  <a:pt x="1691" y="1633"/>
                </a:lnTo>
                <a:lnTo>
                  <a:pt x="1691" y="1633"/>
                </a:lnTo>
                <a:lnTo>
                  <a:pt x="1693" y="1632"/>
                </a:lnTo>
                <a:lnTo>
                  <a:pt x="1694" y="1632"/>
                </a:lnTo>
                <a:lnTo>
                  <a:pt x="1695" y="1631"/>
                </a:lnTo>
                <a:lnTo>
                  <a:pt x="1696" y="1631"/>
                </a:lnTo>
                <a:lnTo>
                  <a:pt x="1697" y="1630"/>
                </a:lnTo>
                <a:lnTo>
                  <a:pt x="1698" y="1630"/>
                </a:lnTo>
                <a:lnTo>
                  <a:pt x="1699" y="1629"/>
                </a:lnTo>
                <a:lnTo>
                  <a:pt x="1700" y="1628"/>
                </a:lnTo>
                <a:lnTo>
                  <a:pt x="1701" y="1627"/>
                </a:lnTo>
                <a:lnTo>
                  <a:pt x="1702" y="1626"/>
                </a:lnTo>
                <a:lnTo>
                  <a:pt x="1704" y="1625"/>
                </a:lnTo>
                <a:lnTo>
                  <a:pt x="1705" y="1624"/>
                </a:lnTo>
                <a:lnTo>
                  <a:pt x="1706" y="1622"/>
                </a:lnTo>
                <a:lnTo>
                  <a:pt x="1707" y="1621"/>
                </a:lnTo>
                <a:lnTo>
                  <a:pt x="1708" y="1620"/>
                </a:lnTo>
                <a:lnTo>
                  <a:pt x="1709" y="1618"/>
                </a:lnTo>
                <a:lnTo>
                  <a:pt x="1710" y="1617"/>
                </a:lnTo>
                <a:lnTo>
                  <a:pt x="1711" y="1615"/>
                </a:lnTo>
                <a:lnTo>
                  <a:pt x="1712" y="1613"/>
                </a:lnTo>
                <a:lnTo>
                  <a:pt x="1713" y="1611"/>
                </a:lnTo>
                <a:lnTo>
                  <a:pt x="1715" y="1610"/>
                </a:lnTo>
                <a:lnTo>
                  <a:pt x="1715" y="1608"/>
                </a:lnTo>
                <a:lnTo>
                  <a:pt x="1717" y="1606"/>
                </a:lnTo>
                <a:lnTo>
                  <a:pt x="1718" y="1604"/>
                </a:lnTo>
                <a:lnTo>
                  <a:pt x="1719" y="1602"/>
                </a:lnTo>
                <a:lnTo>
                  <a:pt x="1720" y="1600"/>
                </a:lnTo>
                <a:lnTo>
                  <a:pt x="1721" y="1598"/>
                </a:lnTo>
                <a:lnTo>
                  <a:pt x="1722" y="1596"/>
                </a:lnTo>
                <a:lnTo>
                  <a:pt x="1723" y="1593"/>
                </a:lnTo>
                <a:lnTo>
                  <a:pt x="1724" y="1591"/>
                </a:lnTo>
                <a:lnTo>
                  <a:pt x="1725" y="1589"/>
                </a:lnTo>
                <a:lnTo>
                  <a:pt x="1726" y="1586"/>
                </a:lnTo>
                <a:lnTo>
                  <a:pt x="1728" y="1584"/>
                </a:lnTo>
                <a:lnTo>
                  <a:pt x="1729" y="1581"/>
                </a:lnTo>
                <a:lnTo>
                  <a:pt x="1730" y="1579"/>
                </a:lnTo>
                <a:lnTo>
                  <a:pt x="1731" y="1577"/>
                </a:lnTo>
                <a:lnTo>
                  <a:pt x="1732" y="1574"/>
                </a:lnTo>
                <a:lnTo>
                  <a:pt x="1733" y="1572"/>
                </a:lnTo>
                <a:lnTo>
                  <a:pt x="1734" y="1569"/>
                </a:lnTo>
                <a:lnTo>
                  <a:pt x="1735" y="1567"/>
                </a:lnTo>
                <a:lnTo>
                  <a:pt x="1736" y="1564"/>
                </a:lnTo>
                <a:lnTo>
                  <a:pt x="1737" y="1561"/>
                </a:lnTo>
                <a:lnTo>
                  <a:pt x="1739" y="1559"/>
                </a:lnTo>
                <a:lnTo>
                  <a:pt x="1740" y="1556"/>
                </a:lnTo>
                <a:lnTo>
                  <a:pt x="1740" y="1554"/>
                </a:lnTo>
                <a:lnTo>
                  <a:pt x="1742" y="1551"/>
                </a:lnTo>
                <a:lnTo>
                  <a:pt x="1743" y="1549"/>
                </a:lnTo>
                <a:lnTo>
                  <a:pt x="1744" y="1546"/>
                </a:lnTo>
                <a:lnTo>
                  <a:pt x="1745" y="1543"/>
                </a:lnTo>
                <a:lnTo>
                  <a:pt x="1746" y="1541"/>
                </a:lnTo>
                <a:lnTo>
                  <a:pt x="1747" y="1538"/>
                </a:lnTo>
                <a:lnTo>
                  <a:pt x="1748" y="1536"/>
                </a:lnTo>
                <a:lnTo>
                  <a:pt x="1750" y="1533"/>
                </a:lnTo>
                <a:lnTo>
                  <a:pt x="1750" y="1531"/>
                </a:lnTo>
                <a:lnTo>
                  <a:pt x="1751" y="1528"/>
                </a:lnTo>
                <a:lnTo>
                  <a:pt x="1753" y="1526"/>
                </a:lnTo>
                <a:lnTo>
                  <a:pt x="1754" y="1523"/>
                </a:lnTo>
                <a:lnTo>
                  <a:pt x="1755" y="1521"/>
                </a:lnTo>
                <a:lnTo>
                  <a:pt x="1756" y="1519"/>
                </a:lnTo>
                <a:lnTo>
                  <a:pt x="1757" y="1516"/>
                </a:lnTo>
                <a:lnTo>
                  <a:pt x="1758" y="1514"/>
                </a:lnTo>
                <a:lnTo>
                  <a:pt x="1759" y="1512"/>
                </a:lnTo>
                <a:lnTo>
                  <a:pt x="1760" y="1509"/>
                </a:lnTo>
                <a:lnTo>
                  <a:pt x="1761" y="1507"/>
                </a:lnTo>
                <a:lnTo>
                  <a:pt x="1762" y="1505"/>
                </a:lnTo>
                <a:lnTo>
                  <a:pt x="1764" y="1503"/>
                </a:lnTo>
                <a:lnTo>
                  <a:pt x="1764" y="1501"/>
                </a:lnTo>
                <a:lnTo>
                  <a:pt x="1766" y="1499"/>
                </a:lnTo>
                <a:lnTo>
                  <a:pt x="1767" y="1497"/>
                </a:lnTo>
                <a:lnTo>
                  <a:pt x="1768" y="1495"/>
                </a:lnTo>
                <a:lnTo>
                  <a:pt x="1769" y="1493"/>
                </a:lnTo>
                <a:lnTo>
                  <a:pt x="1770" y="1491"/>
                </a:lnTo>
                <a:lnTo>
                  <a:pt x="1771" y="1490"/>
                </a:lnTo>
                <a:lnTo>
                  <a:pt x="1772" y="1488"/>
                </a:lnTo>
                <a:lnTo>
                  <a:pt x="1773" y="1486"/>
                </a:lnTo>
                <a:lnTo>
                  <a:pt x="1774" y="1485"/>
                </a:lnTo>
                <a:lnTo>
                  <a:pt x="1775" y="1483"/>
                </a:lnTo>
                <a:lnTo>
                  <a:pt x="1777" y="1482"/>
                </a:lnTo>
                <a:lnTo>
                  <a:pt x="1778" y="1480"/>
                </a:lnTo>
                <a:lnTo>
                  <a:pt x="1779" y="1479"/>
                </a:lnTo>
                <a:lnTo>
                  <a:pt x="1780" y="1478"/>
                </a:lnTo>
                <a:lnTo>
                  <a:pt x="1781" y="1477"/>
                </a:lnTo>
                <a:lnTo>
                  <a:pt x="1782" y="1476"/>
                </a:lnTo>
                <a:lnTo>
                  <a:pt x="1783" y="1474"/>
                </a:lnTo>
                <a:lnTo>
                  <a:pt x="1784" y="1474"/>
                </a:lnTo>
                <a:lnTo>
                  <a:pt x="1785" y="1473"/>
                </a:lnTo>
                <a:lnTo>
                  <a:pt x="1786" y="1472"/>
                </a:lnTo>
                <a:lnTo>
                  <a:pt x="1788" y="1471"/>
                </a:lnTo>
                <a:lnTo>
                  <a:pt x="1789" y="1470"/>
                </a:lnTo>
                <a:lnTo>
                  <a:pt x="1790" y="1470"/>
                </a:lnTo>
                <a:lnTo>
                  <a:pt x="1791" y="1469"/>
                </a:lnTo>
                <a:lnTo>
                  <a:pt x="1792" y="1469"/>
                </a:lnTo>
                <a:lnTo>
                  <a:pt x="1793" y="1469"/>
                </a:lnTo>
                <a:lnTo>
                  <a:pt x="1794" y="1468"/>
                </a:lnTo>
                <a:lnTo>
                  <a:pt x="1795" y="1468"/>
                </a:lnTo>
                <a:lnTo>
                  <a:pt x="1796" y="1468"/>
                </a:lnTo>
                <a:lnTo>
                  <a:pt x="1797" y="1468"/>
                </a:lnTo>
                <a:lnTo>
                  <a:pt x="1799" y="1468"/>
                </a:lnTo>
                <a:lnTo>
                  <a:pt x="1799" y="1468"/>
                </a:lnTo>
                <a:lnTo>
                  <a:pt x="1801" y="1468"/>
                </a:lnTo>
                <a:lnTo>
                  <a:pt x="1802" y="1468"/>
                </a:lnTo>
                <a:lnTo>
                  <a:pt x="1803" y="1469"/>
                </a:lnTo>
                <a:lnTo>
                  <a:pt x="1804" y="1469"/>
                </a:lnTo>
                <a:lnTo>
                  <a:pt x="1805" y="1469"/>
                </a:lnTo>
                <a:lnTo>
                  <a:pt x="1806" y="1470"/>
                </a:lnTo>
                <a:lnTo>
                  <a:pt x="1807" y="1470"/>
                </a:lnTo>
                <a:lnTo>
                  <a:pt x="1808" y="1471"/>
                </a:lnTo>
                <a:lnTo>
                  <a:pt x="1809" y="1472"/>
                </a:lnTo>
                <a:lnTo>
                  <a:pt x="1810" y="1473"/>
                </a:lnTo>
                <a:lnTo>
                  <a:pt x="1812" y="1474"/>
                </a:lnTo>
                <a:lnTo>
                  <a:pt x="1813" y="1474"/>
                </a:lnTo>
                <a:lnTo>
                  <a:pt x="1814" y="1476"/>
                </a:lnTo>
                <a:lnTo>
                  <a:pt x="1815" y="1476"/>
                </a:lnTo>
                <a:lnTo>
                  <a:pt x="1816" y="1478"/>
                </a:lnTo>
                <a:lnTo>
                  <a:pt x="1817" y="1479"/>
                </a:lnTo>
                <a:lnTo>
                  <a:pt x="1818" y="1480"/>
                </a:lnTo>
                <a:lnTo>
                  <a:pt x="1819" y="1482"/>
                </a:lnTo>
                <a:lnTo>
                  <a:pt x="1820" y="1483"/>
                </a:lnTo>
                <a:lnTo>
                  <a:pt x="1821" y="1484"/>
                </a:lnTo>
                <a:lnTo>
                  <a:pt x="1823" y="1486"/>
                </a:lnTo>
                <a:lnTo>
                  <a:pt x="1823" y="1487"/>
                </a:lnTo>
                <a:lnTo>
                  <a:pt x="1825" y="1489"/>
                </a:lnTo>
                <a:lnTo>
                  <a:pt x="1826" y="1491"/>
                </a:lnTo>
                <a:lnTo>
                  <a:pt x="1827" y="1492"/>
                </a:lnTo>
                <a:lnTo>
                  <a:pt x="1828" y="1494"/>
                </a:lnTo>
                <a:lnTo>
                  <a:pt x="1829" y="1496"/>
                </a:lnTo>
                <a:lnTo>
                  <a:pt x="1830" y="1497"/>
                </a:lnTo>
                <a:lnTo>
                  <a:pt x="1831" y="1499"/>
                </a:lnTo>
                <a:lnTo>
                  <a:pt x="1832" y="1501"/>
                </a:lnTo>
                <a:lnTo>
                  <a:pt x="1833" y="1503"/>
                </a:lnTo>
                <a:lnTo>
                  <a:pt x="1834" y="1505"/>
                </a:lnTo>
                <a:lnTo>
                  <a:pt x="1835" y="1507"/>
                </a:lnTo>
                <a:lnTo>
                  <a:pt x="1837" y="1509"/>
                </a:lnTo>
                <a:lnTo>
                  <a:pt x="1838" y="1511"/>
                </a:lnTo>
                <a:lnTo>
                  <a:pt x="1839" y="1513"/>
                </a:lnTo>
                <a:lnTo>
                  <a:pt x="1840" y="1515"/>
                </a:lnTo>
                <a:lnTo>
                  <a:pt x="1841" y="1517"/>
                </a:lnTo>
                <a:lnTo>
                  <a:pt x="1842" y="1519"/>
                </a:lnTo>
                <a:lnTo>
                  <a:pt x="1843" y="1522"/>
                </a:lnTo>
                <a:lnTo>
                  <a:pt x="1844" y="1524"/>
                </a:lnTo>
                <a:lnTo>
                  <a:pt x="1845" y="1526"/>
                </a:lnTo>
                <a:lnTo>
                  <a:pt x="1846" y="1528"/>
                </a:lnTo>
                <a:lnTo>
                  <a:pt x="1848" y="1530"/>
                </a:lnTo>
                <a:lnTo>
                  <a:pt x="1848" y="1532"/>
                </a:lnTo>
                <a:lnTo>
                  <a:pt x="1850" y="1535"/>
                </a:lnTo>
                <a:lnTo>
                  <a:pt x="1851" y="1537"/>
                </a:lnTo>
                <a:lnTo>
                  <a:pt x="1852" y="1539"/>
                </a:lnTo>
                <a:lnTo>
                  <a:pt x="1853" y="1541"/>
                </a:lnTo>
                <a:lnTo>
                  <a:pt x="1854" y="1543"/>
                </a:lnTo>
                <a:lnTo>
                  <a:pt x="1855" y="1546"/>
                </a:lnTo>
                <a:lnTo>
                  <a:pt x="1856" y="1548"/>
                </a:lnTo>
                <a:lnTo>
                  <a:pt x="1857" y="1550"/>
                </a:lnTo>
                <a:lnTo>
                  <a:pt x="1858" y="1552"/>
                </a:lnTo>
                <a:lnTo>
                  <a:pt x="1859" y="1554"/>
                </a:lnTo>
                <a:lnTo>
                  <a:pt x="1861" y="1557"/>
                </a:lnTo>
                <a:lnTo>
                  <a:pt x="1862" y="1559"/>
                </a:lnTo>
                <a:lnTo>
                  <a:pt x="1863" y="1561"/>
                </a:lnTo>
                <a:lnTo>
                  <a:pt x="1864" y="1563"/>
                </a:lnTo>
                <a:lnTo>
                  <a:pt x="1865" y="1565"/>
                </a:lnTo>
                <a:lnTo>
                  <a:pt x="1866" y="1567"/>
                </a:lnTo>
                <a:lnTo>
                  <a:pt x="1867" y="1569"/>
                </a:lnTo>
                <a:lnTo>
                  <a:pt x="1868" y="1571"/>
                </a:lnTo>
                <a:lnTo>
                  <a:pt x="1869" y="1573"/>
                </a:lnTo>
                <a:lnTo>
                  <a:pt x="1870" y="1575"/>
                </a:lnTo>
                <a:lnTo>
                  <a:pt x="1872" y="1576"/>
                </a:lnTo>
                <a:lnTo>
                  <a:pt x="1872" y="1578"/>
                </a:lnTo>
                <a:lnTo>
                  <a:pt x="1874" y="1580"/>
                </a:lnTo>
                <a:lnTo>
                  <a:pt x="1875" y="1582"/>
                </a:lnTo>
                <a:lnTo>
                  <a:pt x="1876" y="1583"/>
                </a:lnTo>
                <a:lnTo>
                  <a:pt x="1877" y="1585"/>
                </a:lnTo>
                <a:lnTo>
                  <a:pt x="1878" y="1587"/>
                </a:lnTo>
                <a:lnTo>
                  <a:pt x="1879" y="1589"/>
                </a:lnTo>
                <a:lnTo>
                  <a:pt x="1880" y="1590"/>
                </a:lnTo>
                <a:lnTo>
                  <a:pt x="1881" y="1591"/>
                </a:lnTo>
                <a:lnTo>
                  <a:pt x="1882" y="1593"/>
                </a:lnTo>
                <a:lnTo>
                  <a:pt x="1883" y="1594"/>
                </a:lnTo>
                <a:lnTo>
                  <a:pt x="1885" y="1596"/>
                </a:lnTo>
                <a:lnTo>
                  <a:pt x="1886" y="1597"/>
                </a:lnTo>
                <a:lnTo>
                  <a:pt x="1887" y="1598"/>
                </a:lnTo>
                <a:lnTo>
                  <a:pt x="1888" y="1599"/>
                </a:lnTo>
                <a:lnTo>
                  <a:pt x="1889" y="1600"/>
                </a:lnTo>
                <a:lnTo>
                  <a:pt x="1890" y="1601"/>
                </a:lnTo>
                <a:lnTo>
                  <a:pt x="1891" y="1602"/>
                </a:lnTo>
                <a:lnTo>
                  <a:pt x="1892" y="1603"/>
                </a:lnTo>
                <a:lnTo>
                  <a:pt x="1893" y="1604"/>
                </a:lnTo>
                <a:lnTo>
                  <a:pt x="1894" y="1605"/>
                </a:lnTo>
                <a:lnTo>
                  <a:pt x="1896" y="1606"/>
                </a:lnTo>
                <a:lnTo>
                  <a:pt x="1896" y="1606"/>
                </a:lnTo>
                <a:lnTo>
                  <a:pt x="1898" y="1607"/>
                </a:lnTo>
                <a:lnTo>
                  <a:pt x="1899" y="1607"/>
                </a:lnTo>
                <a:lnTo>
                  <a:pt x="1900" y="1607"/>
                </a:lnTo>
                <a:lnTo>
                  <a:pt x="1901" y="1608"/>
                </a:lnTo>
                <a:lnTo>
                  <a:pt x="1902" y="1608"/>
                </a:lnTo>
                <a:lnTo>
                  <a:pt x="1903" y="1609"/>
                </a:lnTo>
                <a:lnTo>
                  <a:pt x="1904" y="1609"/>
                </a:lnTo>
                <a:lnTo>
                  <a:pt x="1905" y="1609"/>
                </a:lnTo>
                <a:lnTo>
                  <a:pt x="1906" y="1609"/>
                </a:lnTo>
                <a:lnTo>
                  <a:pt x="1907" y="1609"/>
                </a:lnTo>
                <a:lnTo>
                  <a:pt x="1909" y="1609"/>
                </a:lnTo>
                <a:lnTo>
                  <a:pt x="1910" y="1609"/>
                </a:lnTo>
                <a:lnTo>
                  <a:pt x="1911" y="1609"/>
                </a:lnTo>
                <a:lnTo>
                  <a:pt x="1912" y="1608"/>
                </a:lnTo>
                <a:lnTo>
                  <a:pt x="1913" y="1608"/>
                </a:lnTo>
                <a:lnTo>
                  <a:pt x="1914" y="1608"/>
                </a:lnTo>
                <a:lnTo>
                  <a:pt x="1915" y="1607"/>
                </a:lnTo>
                <a:lnTo>
                  <a:pt x="1916" y="1607"/>
                </a:lnTo>
                <a:lnTo>
                  <a:pt x="1917" y="1606"/>
                </a:lnTo>
                <a:lnTo>
                  <a:pt x="1918" y="1606"/>
                </a:lnTo>
                <a:lnTo>
                  <a:pt x="1920" y="1605"/>
                </a:lnTo>
                <a:lnTo>
                  <a:pt x="1921" y="1604"/>
                </a:lnTo>
                <a:lnTo>
                  <a:pt x="1921" y="1604"/>
                </a:lnTo>
                <a:lnTo>
                  <a:pt x="1923" y="1603"/>
                </a:lnTo>
                <a:lnTo>
                  <a:pt x="1924" y="1602"/>
                </a:lnTo>
                <a:lnTo>
                  <a:pt x="1925" y="1601"/>
                </a:lnTo>
                <a:lnTo>
                  <a:pt x="1926" y="1600"/>
                </a:lnTo>
                <a:lnTo>
                  <a:pt x="1927" y="1598"/>
                </a:lnTo>
                <a:lnTo>
                  <a:pt x="1928" y="1598"/>
                </a:lnTo>
                <a:lnTo>
                  <a:pt x="1929" y="1596"/>
                </a:lnTo>
                <a:lnTo>
                  <a:pt x="1931" y="1595"/>
                </a:lnTo>
                <a:lnTo>
                  <a:pt x="1931" y="1594"/>
                </a:lnTo>
                <a:lnTo>
                  <a:pt x="1932" y="1593"/>
                </a:lnTo>
                <a:lnTo>
                  <a:pt x="1934" y="1591"/>
                </a:lnTo>
                <a:lnTo>
                  <a:pt x="1935" y="1590"/>
                </a:lnTo>
                <a:lnTo>
                  <a:pt x="1936" y="1588"/>
                </a:lnTo>
                <a:lnTo>
                  <a:pt x="1937" y="1587"/>
                </a:lnTo>
                <a:lnTo>
                  <a:pt x="1938" y="1585"/>
                </a:lnTo>
                <a:lnTo>
                  <a:pt x="1939" y="1584"/>
                </a:lnTo>
                <a:lnTo>
                  <a:pt x="1940" y="1582"/>
                </a:lnTo>
                <a:lnTo>
                  <a:pt x="1941" y="1580"/>
                </a:lnTo>
                <a:lnTo>
                  <a:pt x="1942" y="1579"/>
                </a:lnTo>
                <a:lnTo>
                  <a:pt x="1943" y="1577"/>
                </a:lnTo>
                <a:lnTo>
                  <a:pt x="1945" y="1576"/>
                </a:lnTo>
                <a:lnTo>
                  <a:pt x="1945" y="1574"/>
                </a:lnTo>
                <a:lnTo>
                  <a:pt x="1947" y="1572"/>
                </a:lnTo>
                <a:lnTo>
                  <a:pt x="1948" y="1570"/>
                </a:lnTo>
                <a:lnTo>
                  <a:pt x="1949" y="1568"/>
                </a:lnTo>
                <a:lnTo>
                  <a:pt x="1950" y="1567"/>
                </a:lnTo>
                <a:lnTo>
                  <a:pt x="1951" y="1565"/>
                </a:lnTo>
                <a:lnTo>
                  <a:pt x="1952" y="1563"/>
                </a:lnTo>
                <a:lnTo>
                  <a:pt x="1953" y="1561"/>
                </a:lnTo>
                <a:lnTo>
                  <a:pt x="1954" y="1559"/>
                </a:lnTo>
                <a:lnTo>
                  <a:pt x="1955" y="1557"/>
                </a:lnTo>
                <a:lnTo>
                  <a:pt x="1956" y="1555"/>
                </a:lnTo>
                <a:lnTo>
                  <a:pt x="1958" y="1553"/>
                </a:lnTo>
                <a:lnTo>
                  <a:pt x="1959" y="1551"/>
                </a:lnTo>
                <a:lnTo>
                  <a:pt x="1960" y="1549"/>
                </a:lnTo>
                <a:lnTo>
                  <a:pt x="1961" y="1547"/>
                </a:lnTo>
                <a:lnTo>
                  <a:pt x="1962" y="1545"/>
                </a:lnTo>
                <a:lnTo>
                  <a:pt x="1963" y="1543"/>
                </a:lnTo>
                <a:lnTo>
                  <a:pt x="1964" y="1542"/>
                </a:lnTo>
                <a:lnTo>
                  <a:pt x="1965" y="1540"/>
                </a:lnTo>
                <a:lnTo>
                  <a:pt x="1966" y="1538"/>
                </a:lnTo>
                <a:lnTo>
                  <a:pt x="1967" y="1536"/>
                </a:lnTo>
                <a:lnTo>
                  <a:pt x="1969" y="1534"/>
                </a:lnTo>
                <a:lnTo>
                  <a:pt x="1970" y="1532"/>
                </a:lnTo>
                <a:lnTo>
                  <a:pt x="1971" y="1530"/>
                </a:lnTo>
                <a:lnTo>
                  <a:pt x="1972" y="1528"/>
                </a:lnTo>
                <a:lnTo>
                  <a:pt x="1973" y="1526"/>
                </a:lnTo>
                <a:lnTo>
                  <a:pt x="1974" y="1525"/>
                </a:lnTo>
                <a:lnTo>
                  <a:pt x="1975" y="1523"/>
                </a:lnTo>
                <a:lnTo>
                  <a:pt x="1976" y="1521"/>
                </a:lnTo>
                <a:lnTo>
                  <a:pt x="1977" y="1520"/>
                </a:lnTo>
                <a:lnTo>
                  <a:pt x="1978" y="1518"/>
                </a:lnTo>
                <a:lnTo>
                  <a:pt x="1980" y="1516"/>
                </a:lnTo>
                <a:lnTo>
                  <a:pt x="1980" y="1515"/>
                </a:lnTo>
                <a:lnTo>
                  <a:pt x="1982" y="1513"/>
                </a:lnTo>
                <a:lnTo>
                  <a:pt x="1983" y="1511"/>
                </a:lnTo>
                <a:lnTo>
                  <a:pt x="1984" y="1510"/>
                </a:lnTo>
                <a:lnTo>
                  <a:pt x="1985" y="1508"/>
                </a:lnTo>
                <a:lnTo>
                  <a:pt x="1986" y="1507"/>
                </a:lnTo>
                <a:lnTo>
                  <a:pt x="1987" y="1506"/>
                </a:lnTo>
                <a:lnTo>
                  <a:pt x="1988" y="1504"/>
                </a:lnTo>
                <a:lnTo>
                  <a:pt x="1989" y="1503"/>
                </a:lnTo>
                <a:lnTo>
                  <a:pt x="1990" y="1502"/>
                </a:lnTo>
                <a:lnTo>
                  <a:pt x="1991" y="1500"/>
                </a:lnTo>
                <a:lnTo>
                  <a:pt x="1993" y="1499"/>
                </a:lnTo>
                <a:lnTo>
                  <a:pt x="1994" y="1498"/>
                </a:lnTo>
                <a:lnTo>
                  <a:pt x="1995" y="1497"/>
                </a:lnTo>
                <a:lnTo>
                  <a:pt x="1996" y="1496"/>
                </a:lnTo>
                <a:lnTo>
                  <a:pt x="1997" y="1494"/>
                </a:lnTo>
                <a:lnTo>
                  <a:pt x="1998" y="1494"/>
                </a:lnTo>
                <a:lnTo>
                  <a:pt x="1999" y="1493"/>
                </a:lnTo>
                <a:lnTo>
                  <a:pt x="2000" y="1492"/>
                </a:lnTo>
                <a:lnTo>
                  <a:pt x="2001" y="1491"/>
                </a:lnTo>
                <a:lnTo>
                  <a:pt x="2002" y="1490"/>
                </a:lnTo>
                <a:lnTo>
                  <a:pt x="2004" y="1490"/>
                </a:lnTo>
                <a:lnTo>
                  <a:pt x="2004" y="1489"/>
                </a:lnTo>
                <a:lnTo>
                  <a:pt x="2006" y="1489"/>
                </a:lnTo>
                <a:lnTo>
                  <a:pt x="2007" y="1488"/>
                </a:lnTo>
                <a:lnTo>
                  <a:pt x="2008" y="1487"/>
                </a:lnTo>
                <a:lnTo>
                  <a:pt x="2009" y="1487"/>
                </a:lnTo>
                <a:lnTo>
                  <a:pt x="2010" y="1487"/>
                </a:lnTo>
                <a:lnTo>
                  <a:pt x="2011" y="1486"/>
                </a:lnTo>
                <a:lnTo>
                  <a:pt x="2012" y="1486"/>
                </a:lnTo>
                <a:lnTo>
                  <a:pt x="2013" y="1486"/>
                </a:lnTo>
                <a:lnTo>
                  <a:pt x="2014" y="1486"/>
                </a:lnTo>
                <a:lnTo>
                  <a:pt x="2015" y="1486"/>
                </a:lnTo>
                <a:lnTo>
                  <a:pt x="2017" y="1486"/>
                </a:lnTo>
                <a:lnTo>
                  <a:pt x="2018" y="1486"/>
                </a:lnTo>
                <a:lnTo>
                  <a:pt x="2019" y="1486"/>
                </a:lnTo>
                <a:lnTo>
                  <a:pt x="2020" y="1486"/>
                </a:lnTo>
                <a:lnTo>
                  <a:pt x="2021" y="1486"/>
                </a:lnTo>
                <a:lnTo>
                  <a:pt x="2022" y="1487"/>
                </a:lnTo>
                <a:lnTo>
                  <a:pt x="2023" y="1487"/>
                </a:lnTo>
                <a:lnTo>
                  <a:pt x="2024" y="1487"/>
                </a:lnTo>
                <a:lnTo>
                  <a:pt x="2025" y="1487"/>
                </a:lnTo>
                <a:lnTo>
                  <a:pt x="2026" y="1488"/>
                </a:lnTo>
                <a:lnTo>
                  <a:pt x="2028" y="1489"/>
                </a:lnTo>
                <a:lnTo>
                  <a:pt x="2029" y="1489"/>
                </a:lnTo>
                <a:lnTo>
                  <a:pt x="2029" y="1490"/>
                </a:lnTo>
                <a:lnTo>
                  <a:pt x="2031" y="1491"/>
                </a:lnTo>
                <a:lnTo>
                  <a:pt x="2032" y="1491"/>
                </a:lnTo>
                <a:lnTo>
                  <a:pt x="2033" y="1492"/>
                </a:lnTo>
                <a:lnTo>
                  <a:pt x="2034" y="1493"/>
                </a:lnTo>
                <a:lnTo>
                  <a:pt x="2035" y="1494"/>
                </a:lnTo>
                <a:lnTo>
                  <a:pt x="2036" y="1495"/>
                </a:lnTo>
                <a:lnTo>
                  <a:pt x="2037" y="1496"/>
                </a:lnTo>
                <a:lnTo>
                  <a:pt x="2039" y="1497"/>
                </a:lnTo>
                <a:lnTo>
                  <a:pt x="2039" y="1498"/>
                </a:lnTo>
                <a:lnTo>
                  <a:pt x="2040" y="1499"/>
                </a:lnTo>
                <a:lnTo>
                  <a:pt x="2042" y="1500"/>
                </a:lnTo>
                <a:lnTo>
                  <a:pt x="2043" y="1501"/>
                </a:lnTo>
                <a:lnTo>
                  <a:pt x="2044" y="1502"/>
                </a:lnTo>
                <a:lnTo>
                  <a:pt x="2045" y="1504"/>
                </a:lnTo>
                <a:lnTo>
                  <a:pt x="2046" y="1505"/>
                </a:lnTo>
                <a:lnTo>
                  <a:pt x="2047" y="1506"/>
                </a:lnTo>
                <a:lnTo>
                  <a:pt x="2048" y="1508"/>
                </a:lnTo>
                <a:lnTo>
                  <a:pt x="2049" y="1509"/>
                </a:lnTo>
                <a:lnTo>
                  <a:pt x="2050" y="1511"/>
                </a:lnTo>
                <a:lnTo>
                  <a:pt x="2051" y="1512"/>
                </a:lnTo>
                <a:lnTo>
                  <a:pt x="2053" y="1514"/>
                </a:lnTo>
                <a:lnTo>
                  <a:pt x="2053" y="1515"/>
                </a:lnTo>
                <a:lnTo>
                  <a:pt x="2055" y="1517"/>
                </a:lnTo>
                <a:lnTo>
                  <a:pt x="2056" y="1518"/>
                </a:lnTo>
                <a:lnTo>
                  <a:pt x="2057" y="1520"/>
                </a:lnTo>
                <a:lnTo>
                  <a:pt x="2058" y="1522"/>
                </a:lnTo>
                <a:lnTo>
                  <a:pt x="2059" y="1523"/>
                </a:lnTo>
                <a:lnTo>
                  <a:pt x="2060" y="1525"/>
                </a:lnTo>
                <a:lnTo>
                  <a:pt x="2061" y="1526"/>
                </a:lnTo>
                <a:lnTo>
                  <a:pt x="2062" y="1528"/>
                </a:lnTo>
                <a:lnTo>
                  <a:pt x="2063" y="1530"/>
                </a:lnTo>
                <a:lnTo>
                  <a:pt x="2064" y="1531"/>
                </a:lnTo>
                <a:lnTo>
                  <a:pt x="2066" y="1533"/>
                </a:lnTo>
                <a:lnTo>
                  <a:pt x="2067" y="1535"/>
                </a:lnTo>
                <a:lnTo>
                  <a:pt x="2068" y="1537"/>
                </a:lnTo>
                <a:lnTo>
                  <a:pt x="2069" y="1538"/>
                </a:lnTo>
                <a:lnTo>
                  <a:pt x="2070" y="1540"/>
                </a:lnTo>
                <a:lnTo>
                  <a:pt x="2071" y="1542"/>
                </a:lnTo>
                <a:lnTo>
                  <a:pt x="2072" y="1543"/>
                </a:lnTo>
                <a:lnTo>
                  <a:pt x="2073" y="1545"/>
                </a:lnTo>
                <a:lnTo>
                  <a:pt x="2074" y="1547"/>
                </a:lnTo>
                <a:lnTo>
                  <a:pt x="2075" y="1548"/>
                </a:lnTo>
                <a:lnTo>
                  <a:pt x="2077" y="1550"/>
                </a:lnTo>
                <a:lnTo>
                  <a:pt x="2078" y="1552"/>
                </a:lnTo>
                <a:lnTo>
                  <a:pt x="2079" y="1554"/>
                </a:lnTo>
                <a:lnTo>
                  <a:pt x="2080" y="1555"/>
                </a:lnTo>
                <a:lnTo>
                  <a:pt x="2081" y="1557"/>
                </a:lnTo>
                <a:lnTo>
                  <a:pt x="2082" y="1559"/>
                </a:lnTo>
                <a:lnTo>
                  <a:pt x="2083" y="1560"/>
                </a:lnTo>
                <a:lnTo>
                  <a:pt x="2084" y="1562"/>
                </a:lnTo>
                <a:lnTo>
                  <a:pt x="2085" y="1563"/>
                </a:lnTo>
                <a:lnTo>
                  <a:pt x="2086" y="1565"/>
                </a:lnTo>
                <a:lnTo>
                  <a:pt x="2088" y="1567"/>
                </a:lnTo>
                <a:lnTo>
                  <a:pt x="2088" y="1568"/>
                </a:lnTo>
                <a:lnTo>
                  <a:pt x="2090" y="1569"/>
                </a:lnTo>
                <a:lnTo>
                  <a:pt x="2091" y="1571"/>
                </a:lnTo>
                <a:lnTo>
                  <a:pt x="2092" y="1572"/>
                </a:lnTo>
                <a:lnTo>
                  <a:pt x="2093" y="1574"/>
                </a:lnTo>
                <a:lnTo>
                  <a:pt x="2094" y="1575"/>
                </a:lnTo>
                <a:lnTo>
                  <a:pt x="2095" y="1576"/>
                </a:lnTo>
                <a:lnTo>
                  <a:pt x="2096" y="1578"/>
                </a:lnTo>
                <a:lnTo>
                  <a:pt x="2097" y="1579"/>
                </a:lnTo>
                <a:lnTo>
                  <a:pt x="2098" y="1580"/>
                </a:lnTo>
                <a:lnTo>
                  <a:pt x="2099" y="1581"/>
                </a:lnTo>
                <a:lnTo>
                  <a:pt x="2101" y="1582"/>
                </a:lnTo>
                <a:lnTo>
                  <a:pt x="2102" y="1583"/>
                </a:lnTo>
                <a:lnTo>
                  <a:pt x="2103" y="1584"/>
                </a:lnTo>
                <a:lnTo>
                  <a:pt x="2104" y="1585"/>
                </a:lnTo>
                <a:lnTo>
                  <a:pt x="2105" y="1586"/>
                </a:lnTo>
                <a:lnTo>
                  <a:pt x="2106" y="1587"/>
                </a:lnTo>
                <a:lnTo>
                  <a:pt x="2107" y="1588"/>
                </a:lnTo>
                <a:lnTo>
                  <a:pt x="2108" y="1589"/>
                </a:lnTo>
                <a:lnTo>
                  <a:pt x="2109" y="1590"/>
                </a:lnTo>
                <a:lnTo>
                  <a:pt x="2110" y="1590"/>
                </a:lnTo>
                <a:lnTo>
                  <a:pt x="2112" y="1591"/>
                </a:lnTo>
                <a:lnTo>
                  <a:pt x="2112" y="1592"/>
                </a:lnTo>
                <a:lnTo>
                  <a:pt x="2114" y="1592"/>
                </a:lnTo>
                <a:lnTo>
                  <a:pt x="2115" y="1593"/>
                </a:lnTo>
                <a:lnTo>
                  <a:pt x="2116" y="1593"/>
                </a:lnTo>
                <a:lnTo>
                  <a:pt x="2117" y="1594"/>
                </a:lnTo>
                <a:lnTo>
                  <a:pt x="2118" y="1594"/>
                </a:lnTo>
                <a:lnTo>
                  <a:pt x="2119" y="1594"/>
                </a:lnTo>
                <a:lnTo>
                  <a:pt x="2120" y="1594"/>
                </a:lnTo>
                <a:lnTo>
                  <a:pt x="2121" y="1595"/>
                </a:lnTo>
                <a:lnTo>
                  <a:pt x="2122" y="1595"/>
                </a:lnTo>
                <a:lnTo>
                  <a:pt x="2123" y="1595"/>
                </a:lnTo>
                <a:lnTo>
                  <a:pt x="2124" y="1595"/>
                </a:lnTo>
                <a:lnTo>
                  <a:pt x="2126" y="1595"/>
                </a:lnTo>
                <a:lnTo>
                  <a:pt x="2127" y="1595"/>
                </a:lnTo>
                <a:lnTo>
                  <a:pt x="2128" y="1595"/>
                </a:lnTo>
                <a:lnTo>
                  <a:pt x="2129" y="1595"/>
                </a:lnTo>
                <a:lnTo>
                  <a:pt x="2130" y="1595"/>
                </a:lnTo>
                <a:lnTo>
                  <a:pt x="2131" y="1594"/>
                </a:lnTo>
                <a:lnTo>
                  <a:pt x="2132" y="1594"/>
                </a:lnTo>
                <a:lnTo>
                  <a:pt x="2133" y="1594"/>
                </a:lnTo>
                <a:lnTo>
                  <a:pt x="2134" y="1594"/>
                </a:lnTo>
                <a:lnTo>
                  <a:pt x="2135" y="1593"/>
                </a:lnTo>
                <a:lnTo>
                  <a:pt x="2137" y="1593"/>
                </a:lnTo>
                <a:lnTo>
                  <a:pt x="2137" y="1592"/>
                </a:lnTo>
                <a:lnTo>
                  <a:pt x="2139" y="1592"/>
                </a:lnTo>
                <a:lnTo>
                  <a:pt x="2140" y="1591"/>
                </a:lnTo>
                <a:lnTo>
                  <a:pt x="2141" y="1590"/>
                </a:lnTo>
                <a:lnTo>
                  <a:pt x="2142" y="1590"/>
                </a:lnTo>
                <a:lnTo>
                  <a:pt x="2143" y="1589"/>
                </a:lnTo>
                <a:lnTo>
                  <a:pt x="2144" y="1588"/>
                </a:lnTo>
                <a:lnTo>
                  <a:pt x="2145" y="1587"/>
                </a:lnTo>
                <a:lnTo>
                  <a:pt x="2146" y="1586"/>
                </a:lnTo>
                <a:lnTo>
                  <a:pt x="2147" y="1585"/>
                </a:lnTo>
                <a:lnTo>
                  <a:pt x="2148" y="1585"/>
                </a:lnTo>
                <a:lnTo>
                  <a:pt x="2150" y="1583"/>
                </a:lnTo>
                <a:lnTo>
                  <a:pt x="2151" y="1582"/>
                </a:lnTo>
                <a:lnTo>
                  <a:pt x="2152" y="1581"/>
                </a:lnTo>
                <a:lnTo>
                  <a:pt x="2153" y="1580"/>
                </a:lnTo>
                <a:lnTo>
                  <a:pt x="2154" y="1579"/>
                </a:lnTo>
                <a:lnTo>
                  <a:pt x="2155" y="1578"/>
                </a:lnTo>
                <a:lnTo>
                  <a:pt x="2156" y="1577"/>
                </a:lnTo>
                <a:lnTo>
                  <a:pt x="2157" y="1576"/>
                </a:lnTo>
                <a:lnTo>
                  <a:pt x="2158" y="1574"/>
                </a:lnTo>
                <a:lnTo>
                  <a:pt x="2159" y="1573"/>
                </a:lnTo>
                <a:lnTo>
                  <a:pt x="2161" y="1572"/>
                </a:lnTo>
                <a:lnTo>
                  <a:pt x="2161" y="1570"/>
                </a:lnTo>
                <a:lnTo>
                  <a:pt x="2163" y="1569"/>
                </a:lnTo>
                <a:lnTo>
                  <a:pt x="2164" y="1568"/>
                </a:lnTo>
                <a:lnTo>
                  <a:pt x="2165" y="1566"/>
                </a:lnTo>
                <a:lnTo>
                  <a:pt x="2166" y="1565"/>
                </a:lnTo>
                <a:lnTo>
                  <a:pt x="2167" y="1563"/>
                </a:lnTo>
                <a:lnTo>
                  <a:pt x="2168" y="1562"/>
                </a:lnTo>
                <a:lnTo>
                  <a:pt x="2169" y="1560"/>
                </a:lnTo>
                <a:lnTo>
                  <a:pt x="2170" y="1559"/>
                </a:lnTo>
                <a:lnTo>
                  <a:pt x="2171" y="1557"/>
                </a:lnTo>
                <a:lnTo>
                  <a:pt x="2172" y="1556"/>
                </a:lnTo>
                <a:lnTo>
                  <a:pt x="2174" y="1554"/>
                </a:lnTo>
                <a:lnTo>
                  <a:pt x="2175" y="1553"/>
                </a:lnTo>
                <a:lnTo>
                  <a:pt x="2176" y="1551"/>
                </a:lnTo>
                <a:lnTo>
                  <a:pt x="2177" y="1550"/>
                </a:lnTo>
                <a:lnTo>
                  <a:pt x="2178" y="1548"/>
                </a:lnTo>
                <a:lnTo>
                  <a:pt x="2179" y="1546"/>
                </a:lnTo>
                <a:lnTo>
                  <a:pt x="2180" y="1545"/>
                </a:lnTo>
                <a:lnTo>
                  <a:pt x="2181" y="1543"/>
                </a:lnTo>
              </a:path>
            </a:pathLst>
          </a:custGeom>
          <a:noFill/>
          <a:ln w="39688"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7675755" y="1008019"/>
            <a:ext cx="3197976" cy="1653091"/>
            <a:chOff x="1308939" y="2642443"/>
            <a:chExt cx="3639122" cy="1881127"/>
          </a:xfrm>
        </p:grpSpPr>
        <p:cxnSp>
          <p:nvCxnSpPr>
            <p:cNvPr id="7" name="Straight Connector 6"/>
            <p:cNvCxnSpPr/>
            <p:nvPr/>
          </p:nvCxnSpPr>
          <p:spPr>
            <a:xfrm flipV="1">
              <a:off x="3124463" y="2884751"/>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08939" y="4346385"/>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1960745" y="2642443"/>
                  <a:ext cx="974304" cy="455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𝑊</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oMath>
                    </m:oMathPara>
                  </a14:m>
                  <a:endParaRPr lang="en-US" sz="2000" dirty="0"/>
                </a:p>
              </p:txBody>
            </p:sp>
          </mc:Choice>
          <mc:Fallback xmlns="">
            <p:sp>
              <p:nvSpPr>
                <p:cNvPr id="97" name="Rectangle 96"/>
                <p:cNvSpPr>
                  <a:spLocks noRot="1" noChangeAspect="1" noMove="1" noResize="1" noEditPoints="1" noAdjustHandles="1" noChangeArrowheads="1" noChangeShapeType="1" noTextEdit="1"/>
                </p:cNvSpPr>
                <p:nvPr/>
              </p:nvSpPr>
              <p:spPr>
                <a:xfrm>
                  <a:off x="1960745" y="2642443"/>
                  <a:ext cx="974304" cy="455303"/>
                </a:xfrm>
                <a:prstGeom prst="rect">
                  <a:avLst/>
                </a:prstGeom>
                <a:blipFill>
                  <a:blip r:embed="rId12"/>
                  <a:stretch>
                    <a:fillRect b="-15385"/>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0" name="Rectangle 9"/>
              <p:cNvSpPr/>
              <p:nvPr/>
            </p:nvSpPr>
            <p:spPr>
              <a:xfrm>
                <a:off x="8890706" y="1328562"/>
                <a:ext cx="38048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Arial" pitchFamily="34" charset="0"/>
                        </a:rPr>
                        <m:t>𝑇</m:t>
                      </m:r>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8890706" y="1328562"/>
                <a:ext cx="380489"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9513856" y="1721100"/>
                <a:ext cx="68583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itchFamily="34" charset="0"/>
                        </a:rPr>
                        <m:t>1/</m:t>
                      </m:r>
                      <m:r>
                        <a:rPr lang="en-US" i="1">
                          <a:latin typeface="Cambria Math" panose="02040503050406030204" pitchFamily="18" charset="0"/>
                          <a:cs typeface="Arial" pitchFamily="34" charset="0"/>
                        </a:rPr>
                        <m:t>𝑇</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9513856" y="1721100"/>
                <a:ext cx="685834" cy="369332"/>
              </a:xfrm>
              <a:prstGeom prst="rect">
                <a:avLst/>
              </a:prstGeom>
              <a:blipFill>
                <a:blip r:embed="rId14"/>
                <a:stretch>
                  <a:fillRect b="-13115"/>
                </a:stretch>
              </a:blipFill>
            </p:spPr>
            <p:txBody>
              <a:bodyPr/>
              <a:lstStyle/>
              <a:p>
                <a:r>
                  <a:rPr lang="en-US">
                    <a:noFill/>
                  </a:rPr>
                  <a:t> </a:t>
                </a:r>
              </a:p>
            </p:txBody>
          </p:sp>
        </mc:Fallback>
      </mc:AlternateContent>
      <p:cxnSp>
        <p:nvCxnSpPr>
          <p:cNvPr id="12" name="Straight Arrow Connector 11"/>
          <p:cNvCxnSpPr/>
          <p:nvPr/>
        </p:nvCxnSpPr>
        <p:spPr>
          <a:xfrm flipH="1">
            <a:off x="9412256" y="2053211"/>
            <a:ext cx="203200" cy="422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043789" y="4741116"/>
            <a:ext cx="3254273" cy="1200329"/>
          </a:xfrm>
          <a:prstGeom prst="rect">
            <a:avLst/>
          </a:prstGeom>
        </p:spPr>
        <p:txBody>
          <a:bodyPr wrap="square">
            <a:spAutoFit/>
          </a:bodyPr>
          <a:lstStyle/>
          <a:p>
            <a:r>
              <a:rPr lang="en-US" b="1" dirty="0" smtClean="0">
                <a:solidFill>
                  <a:schemeClr val="accent3"/>
                </a:solidFill>
              </a:rPr>
              <a:t>Smearing</a:t>
            </a:r>
            <a:r>
              <a:rPr lang="en-US" dirty="0" smtClean="0">
                <a:solidFill>
                  <a:schemeClr val="accent3"/>
                </a:solidFill>
              </a:rPr>
              <a:t>: Distortion due to the main lobe</a:t>
            </a:r>
          </a:p>
          <a:p>
            <a:r>
              <a:rPr lang="en-US" b="1" dirty="0" smtClean="0">
                <a:solidFill>
                  <a:schemeClr val="accent4"/>
                </a:solidFill>
              </a:rPr>
              <a:t>Leakage</a:t>
            </a:r>
            <a:r>
              <a:rPr lang="en-US" dirty="0" smtClean="0">
                <a:solidFill>
                  <a:schemeClr val="accent4"/>
                </a:solidFill>
              </a:rPr>
              <a:t>: Distortion due to the side lobe</a:t>
            </a:r>
            <a:endParaRPr lang="en-US" dirty="0">
              <a:solidFill>
                <a:schemeClr val="accent4"/>
              </a:solidFill>
            </a:endParaRPr>
          </a:p>
        </p:txBody>
      </p:sp>
      <p:grpSp>
        <p:nvGrpSpPr>
          <p:cNvPr id="311" name="Group 310"/>
          <p:cNvGrpSpPr/>
          <p:nvPr/>
        </p:nvGrpSpPr>
        <p:grpSpPr>
          <a:xfrm>
            <a:off x="6847095" y="4516718"/>
            <a:ext cx="4848200" cy="2113860"/>
            <a:chOff x="11190192" y="4224353"/>
            <a:chExt cx="4848200" cy="2113860"/>
          </a:xfrm>
        </p:grpSpPr>
        <p:grpSp>
          <p:nvGrpSpPr>
            <p:cNvPr id="13" name="Group 12"/>
            <p:cNvGrpSpPr/>
            <p:nvPr/>
          </p:nvGrpSpPr>
          <p:grpSpPr>
            <a:xfrm>
              <a:off x="11190192" y="4224353"/>
              <a:ext cx="4848200" cy="2113860"/>
              <a:chOff x="306730" y="2521751"/>
              <a:chExt cx="5516987" cy="2405458"/>
            </a:xfrm>
          </p:grpSpPr>
          <p:cxnSp>
            <p:nvCxnSpPr>
              <p:cNvPr id="14" name="Straight Connector 13"/>
              <p:cNvCxnSpPr/>
              <p:nvPr/>
            </p:nvCxnSpPr>
            <p:spPr>
              <a:xfrm flipV="1">
                <a:off x="3124464" y="2863119"/>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6730" y="4346385"/>
                <a:ext cx="5516987"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2044222" y="2521751"/>
                    <a:ext cx="1021001" cy="455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i="1" smtClean="0">
                                  <a:latin typeface="Cambria Math" panose="02040503050406030204" pitchFamily="18" charset="0"/>
                                  <a:ea typeface="Cambria Math" panose="02040503050406030204" pitchFamily="18" charset="0"/>
                                  <a:cs typeface="Arial" pitchFamily="34" charset="0"/>
                                </a:rPr>
                                <m:t>𝑋</m:t>
                              </m:r>
                            </m:e>
                            <m:sub>
                              <m:r>
                                <a:rPr lang="en-US" sz="2000" b="0" i="1" smtClean="0">
                                  <a:latin typeface="Cambria Math" panose="02040503050406030204" pitchFamily="18" charset="0"/>
                                  <a:ea typeface="Cambria Math" panose="02040503050406030204" pitchFamily="18" charset="0"/>
                                  <a:cs typeface="Arial" pitchFamily="34" charset="0"/>
                                </a:rPr>
                                <m:t>𝑇</m:t>
                              </m:r>
                            </m:sub>
                          </m:sSub>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oMath>
                      </m:oMathPara>
                    </a14:m>
                    <a:endParaRPr lang="en-US" sz="2000" dirty="0"/>
                  </a:p>
                </p:txBody>
              </p:sp>
            </mc:Choice>
            <mc:Fallback xmlns="">
              <p:sp>
                <p:nvSpPr>
                  <p:cNvPr id="112" name="Rectangle 111"/>
                  <p:cNvSpPr>
                    <a:spLocks noRot="1" noChangeAspect="1" noMove="1" noResize="1" noEditPoints="1" noAdjustHandles="1" noChangeArrowheads="1" noChangeShapeType="1" noTextEdit="1"/>
                  </p:cNvSpPr>
                  <p:nvPr/>
                </p:nvSpPr>
                <p:spPr>
                  <a:xfrm>
                    <a:off x="2044222" y="2521751"/>
                    <a:ext cx="1021001" cy="455303"/>
                  </a:xfrm>
                  <a:prstGeom prst="rect">
                    <a:avLst/>
                  </a:prstGeom>
                  <a:blipFill>
                    <a:blip r:embed="rId15"/>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542866" y="4583163"/>
                    <a:ext cx="50135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m:t>
                          </m:r>
                          <m:r>
                            <a:rPr lang="en-US" sz="1600" b="0" i="1" smtClean="0">
                              <a:latin typeface="Cambria Math" panose="02040503050406030204" pitchFamily="18" charset="0"/>
                              <a:cs typeface="Arial" pitchFamily="34" charset="0"/>
                            </a:rPr>
                            <m:t>𝑝</m:t>
                          </m:r>
                        </m:oMath>
                      </m:oMathPara>
                    </a14:m>
                    <a:endParaRPr lang="en-US" sz="1600" dirty="0"/>
                  </a:p>
                </p:txBody>
              </p:sp>
            </mc:Choice>
            <mc:Fallback xmlns="">
              <p:sp>
                <p:nvSpPr>
                  <p:cNvPr id="117" name="Rectangle 116"/>
                  <p:cNvSpPr>
                    <a:spLocks noRot="1" noChangeAspect="1" noMove="1" noResize="1" noEditPoints="1" noAdjustHandles="1" noChangeArrowheads="1" noChangeShapeType="1" noTextEdit="1"/>
                  </p:cNvSpPr>
                  <p:nvPr/>
                </p:nvSpPr>
                <p:spPr>
                  <a:xfrm>
                    <a:off x="1542866" y="4583163"/>
                    <a:ext cx="501356" cy="338554"/>
                  </a:xfrm>
                  <a:prstGeom prst="rect">
                    <a:avLst/>
                  </a:prstGeom>
                  <a:blipFill>
                    <a:blip r:embed="rId16"/>
                    <a:stretch>
                      <a:fillRect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204704" y="4588655"/>
                    <a:ext cx="34746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𝑝</m:t>
                          </m:r>
                        </m:oMath>
                      </m:oMathPara>
                    </a14:m>
                    <a:endParaRPr lang="en-US" sz="1600" dirty="0"/>
                  </a:p>
                </p:txBody>
              </p:sp>
            </mc:Choice>
            <mc:Fallback xmlns="">
              <p:sp>
                <p:nvSpPr>
                  <p:cNvPr id="118" name="Rectangle 117"/>
                  <p:cNvSpPr>
                    <a:spLocks noRot="1" noChangeAspect="1" noMove="1" noResize="1" noEditPoints="1" noAdjustHandles="1" noChangeArrowheads="1" noChangeShapeType="1" noTextEdit="1"/>
                  </p:cNvSpPr>
                  <p:nvPr/>
                </p:nvSpPr>
                <p:spPr>
                  <a:xfrm>
                    <a:off x="4204704" y="4588655"/>
                    <a:ext cx="347466" cy="338554"/>
                  </a:xfrm>
                  <a:prstGeom prst="rect">
                    <a:avLst/>
                  </a:prstGeom>
                  <a:blipFill>
                    <a:blip r:embed="rId17"/>
                    <a:stretch>
                      <a:fillRect b="-18367"/>
                    </a:stretch>
                  </a:blipFill>
                </p:spPr>
                <p:txBody>
                  <a:bodyPr/>
                  <a:lstStyle/>
                  <a:p>
                    <a:r>
                      <a:rPr lang="en-US">
                        <a:noFill/>
                      </a:rPr>
                      <a:t> </a:t>
                    </a:r>
                  </a:p>
                </p:txBody>
              </p:sp>
            </mc:Fallback>
          </mc:AlternateContent>
        </p:grpSp>
        <p:sp>
          <p:nvSpPr>
            <p:cNvPr id="19" name="Freeform 52"/>
            <p:cNvSpPr>
              <a:spLocks/>
            </p:cNvSpPr>
            <p:nvPr/>
          </p:nvSpPr>
          <p:spPr bwMode="auto">
            <a:xfrm>
              <a:off x="11596657" y="4796842"/>
              <a:ext cx="1934199" cy="1239031"/>
            </a:xfrm>
            <a:custGeom>
              <a:avLst/>
              <a:gdLst>
                <a:gd name="T0" fmla="*/ 34 w 2181"/>
                <a:gd name="T1" fmla="*/ 1585 h 1879"/>
                <a:gd name="T2" fmla="*/ 69 w 2181"/>
                <a:gd name="T3" fmla="*/ 1592 h 1879"/>
                <a:gd name="T4" fmla="*/ 103 w 2181"/>
                <a:gd name="T5" fmla="*/ 1552 h 1879"/>
                <a:gd name="T6" fmla="*/ 138 w 2181"/>
                <a:gd name="T7" fmla="*/ 1501 h 1879"/>
                <a:gd name="T8" fmla="*/ 173 w 2181"/>
                <a:gd name="T9" fmla="*/ 1487 h 1879"/>
                <a:gd name="T10" fmla="*/ 208 w 2181"/>
                <a:gd name="T11" fmla="*/ 1526 h 1879"/>
                <a:gd name="T12" fmla="*/ 243 w 2181"/>
                <a:gd name="T13" fmla="*/ 1585 h 1879"/>
                <a:gd name="T14" fmla="*/ 278 w 2181"/>
                <a:gd name="T15" fmla="*/ 1609 h 1879"/>
                <a:gd name="T16" fmla="*/ 313 w 2181"/>
                <a:gd name="T17" fmla="*/ 1571 h 1879"/>
                <a:gd name="T18" fmla="*/ 348 w 2181"/>
                <a:gd name="T19" fmla="*/ 1503 h 1879"/>
                <a:gd name="T20" fmla="*/ 383 w 2181"/>
                <a:gd name="T21" fmla="*/ 1468 h 1879"/>
                <a:gd name="T22" fmla="*/ 418 w 2181"/>
                <a:gd name="T23" fmla="*/ 1503 h 1879"/>
                <a:gd name="T24" fmla="*/ 453 w 2181"/>
                <a:gd name="T25" fmla="*/ 1581 h 1879"/>
                <a:gd name="T26" fmla="*/ 487 w 2181"/>
                <a:gd name="T27" fmla="*/ 1632 h 1879"/>
                <a:gd name="T28" fmla="*/ 522 w 2181"/>
                <a:gd name="T29" fmla="*/ 1601 h 1879"/>
                <a:gd name="T30" fmla="*/ 557 w 2181"/>
                <a:gd name="T31" fmla="*/ 1509 h 1879"/>
                <a:gd name="T32" fmla="*/ 592 w 2181"/>
                <a:gd name="T33" fmla="*/ 1439 h 1879"/>
                <a:gd name="T34" fmla="*/ 627 w 2181"/>
                <a:gd name="T35" fmla="*/ 1462 h 1879"/>
                <a:gd name="T36" fmla="*/ 662 w 2181"/>
                <a:gd name="T37" fmla="*/ 1571 h 1879"/>
                <a:gd name="T38" fmla="*/ 697 w 2181"/>
                <a:gd name="T39" fmla="*/ 1672 h 1879"/>
                <a:gd name="T40" fmla="*/ 732 w 2181"/>
                <a:gd name="T41" fmla="*/ 1661 h 1879"/>
                <a:gd name="T42" fmla="*/ 767 w 2181"/>
                <a:gd name="T43" fmla="*/ 1528 h 1879"/>
                <a:gd name="T44" fmla="*/ 802 w 2181"/>
                <a:gd name="T45" fmla="*/ 1378 h 1879"/>
                <a:gd name="T46" fmla="*/ 837 w 2181"/>
                <a:gd name="T47" fmla="*/ 1362 h 1879"/>
                <a:gd name="T48" fmla="*/ 872 w 2181"/>
                <a:gd name="T49" fmla="*/ 1536 h 1879"/>
                <a:gd name="T50" fmla="*/ 906 w 2181"/>
                <a:gd name="T51" fmla="*/ 1784 h 1879"/>
                <a:gd name="T52" fmla="*/ 941 w 2181"/>
                <a:gd name="T53" fmla="*/ 1872 h 1879"/>
                <a:gd name="T54" fmla="*/ 976 w 2181"/>
                <a:gd name="T55" fmla="*/ 1617 h 1879"/>
                <a:gd name="T56" fmla="*/ 1011 w 2181"/>
                <a:gd name="T57" fmla="*/ 1039 h 1879"/>
                <a:gd name="T58" fmla="*/ 1046 w 2181"/>
                <a:gd name="T59" fmla="*/ 393 h 1879"/>
                <a:gd name="T60" fmla="*/ 1081 w 2181"/>
                <a:gd name="T61" fmla="*/ 21 h 1879"/>
                <a:gd name="T62" fmla="*/ 1116 w 2181"/>
                <a:gd name="T63" fmla="*/ 131 h 1879"/>
                <a:gd name="T64" fmla="*/ 1151 w 2181"/>
                <a:gd name="T65" fmla="*/ 662 h 1879"/>
                <a:gd name="T66" fmla="*/ 1185 w 2181"/>
                <a:gd name="T67" fmla="*/ 1319 h 1879"/>
                <a:gd name="T68" fmla="*/ 1220 w 2181"/>
                <a:gd name="T69" fmla="*/ 1776 h 1879"/>
                <a:gd name="T70" fmla="*/ 1255 w 2181"/>
                <a:gd name="T71" fmla="*/ 1868 h 1879"/>
                <a:gd name="T72" fmla="*/ 1290 w 2181"/>
                <a:gd name="T73" fmla="*/ 1680 h 1879"/>
                <a:gd name="T74" fmla="*/ 1325 w 2181"/>
                <a:gd name="T75" fmla="*/ 1440 h 1879"/>
                <a:gd name="T76" fmla="*/ 1360 w 2181"/>
                <a:gd name="T77" fmla="*/ 1346 h 1879"/>
                <a:gd name="T78" fmla="*/ 1395 w 2181"/>
                <a:gd name="T79" fmla="*/ 1435 h 1879"/>
                <a:gd name="T80" fmla="*/ 1430 w 2181"/>
                <a:gd name="T81" fmla="*/ 1597 h 1879"/>
                <a:gd name="T82" fmla="*/ 1465 w 2181"/>
                <a:gd name="T83" fmla="*/ 1683 h 1879"/>
                <a:gd name="T84" fmla="*/ 1499 w 2181"/>
                <a:gd name="T85" fmla="*/ 1636 h 1879"/>
                <a:gd name="T86" fmla="*/ 1534 w 2181"/>
                <a:gd name="T87" fmla="*/ 1517 h 1879"/>
                <a:gd name="T88" fmla="*/ 1569 w 2181"/>
                <a:gd name="T89" fmla="*/ 1438 h 1879"/>
                <a:gd name="T90" fmla="*/ 1604 w 2181"/>
                <a:gd name="T91" fmla="*/ 1461 h 1879"/>
                <a:gd name="T92" fmla="*/ 1639 w 2181"/>
                <a:gd name="T93" fmla="*/ 1553 h 1879"/>
                <a:gd name="T94" fmla="*/ 1674 w 2181"/>
                <a:gd name="T95" fmla="*/ 1625 h 1879"/>
                <a:gd name="T96" fmla="*/ 1709 w 2181"/>
                <a:gd name="T97" fmla="*/ 1618 h 1879"/>
                <a:gd name="T98" fmla="*/ 1744 w 2181"/>
                <a:gd name="T99" fmla="*/ 1546 h 1879"/>
                <a:gd name="T100" fmla="*/ 1779 w 2181"/>
                <a:gd name="T101" fmla="*/ 1479 h 1879"/>
                <a:gd name="T102" fmla="*/ 1814 w 2181"/>
                <a:gd name="T103" fmla="*/ 1476 h 1879"/>
                <a:gd name="T104" fmla="*/ 1848 w 2181"/>
                <a:gd name="T105" fmla="*/ 1532 h 1879"/>
                <a:gd name="T106" fmla="*/ 1883 w 2181"/>
                <a:gd name="T107" fmla="*/ 1594 h 1879"/>
                <a:gd name="T108" fmla="*/ 1918 w 2181"/>
                <a:gd name="T109" fmla="*/ 1606 h 1879"/>
                <a:gd name="T110" fmla="*/ 1953 w 2181"/>
                <a:gd name="T111" fmla="*/ 1561 h 1879"/>
                <a:gd name="T112" fmla="*/ 1988 w 2181"/>
                <a:gd name="T113" fmla="*/ 1504 h 1879"/>
                <a:gd name="T114" fmla="*/ 2023 w 2181"/>
                <a:gd name="T115" fmla="*/ 1487 h 1879"/>
                <a:gd name="T116" fmla="*/ 2058 w 2181"/>
                <a:gd name="T117" fmla="*/ 1522 h 1879"/>
                <a:gd name="T118" fmla="*/ 2093 w 2181"/>
                <a:gd name="T119" fmla="*/ 1574 h 1879"/>
                <a:gd name="T120" fmla="*/ 2128 w 2181"/>
                <a:gd name="T121" fmla="*/ 1595 h 1879"/>
                <a:gd name="T122" fmla="*/ 2163 w 2181"/>
                <a:gd name="T123" fmla="*/ 1569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81" h="1879">
                  <a:moveTo>
                    <a:pt x="0" y="1543"/>
                  </a:moveTo>
                  <a:lnTo>
                    <a:pt x="1" y="1545"/>
                  </a:lnTo>
                  <a:lnTo>
                    <a:pt x="2" y="1546"/>
                  </a:lnTo>
                  <a:lnTo>
                    <a:pt x="3" y="1548"/>
                  </a:lnTo>
                  <a:lnTo>
                    <a:pt x="4" y="1550"/>
                  </a:lnTo>
                  <a:lnTo>
                    <a:pt x="5" y="1551"/>
                  </a:lnTo>
                  <a:lnTo>
                    <a:pt x="6" y="1553"/>
                  </a:lnTo>
                  <a:lnTo>
                    <a:pt x="8" y="1554"/>
                  </a:lnTo>
                  <a:lnTo>
                    <a:pt x="8" y="1556"/>
                  </a:lnTo>
                  <a:lnTo>
                    <a:pt x="10" y="1557"/>
                  </a:lnTo>
                  <a:lnTo>
                    <a:pt x="11" y="1559"/>
                  </a:lnTo>
                  <a:lnTo>
                    <a:pt x="12" y="1560"/>
                  </a:lnTo>
                  <a:lnTo>
                    <a:pt x="13" y="1562"/>
                  </a:lnTo>
                  <a:lnTo>
                    <a:pt x="14" y="1563"/>
                  </a:lnTo>
                  <a:lnTo>
                    <a:pt x="15" y="1565"/>
                  </a:lnTo>
                  <a:lnTo>
                    <a:pt x="16" y="1566"/>
                  </a:lnTo>
                  <a:lnTo>
                    <a:pt x="17" y="1568"/>
                  </a:lnTo>
                  <a:lnTo>
                    <a:pt x="18" y="1569"/>
                  </a:lnTo>
                  <a:lnTo>
                    <a:pt x="19" y="1570"/>
                  </a:lnTo>
                  <a:lnTo>
                    <a:pt x="21" y="1572"/>
                  </a:lnTo>
                  <a:lnTo>
                    <a:pt x="22" y="1573"/>
                  </a:lnTo>
                  <a:lnTo>
                    <a:pt x="23" y="1574"/>
                  </a:lnTo>
                  <a:lnTo>
                    <a:pt x="24" y="1576"/>
                  </a:lnTo>
                  <a:lnTo>
                    <a:pt x="25" y="1577"/>
                  </a:lnTo>
                  <a:lnTo>
                    <a:pt x="26" y="1578"/>
                  </a:lnTo>
                  <a:lnTo>
                    <a:pt x="27" y="1579"/>
                  </a:lnTo>
                  <a:lnTo>
                    <a:pt x="28" y="1580"/>
                  </a:lnTo>
                  <a:lnTo>
                    <a:pt x="29" y="1581"/>
                  </a:lnTo>
                  <a:lnTo>
                    <a:pt x="30" y="1582"/>
                  </a:lnTo>
                  <a:lnTo>
                    <a:pt x="32" y="1583"/>
                  </a:lnTo>
                  <a:lnTo>
                    <a:pt x="33" y="1585"/>
                  </a:lnTo>
                  <a:lnTo>
                    <a:pt x="34" y="1585"/>
                  </a:lnTo>
                  <a:lnTo>
                    <a:pt x="35" y="1586"/>
                  </a:lnTo>
                  <a:lnTo>
                    <a:pt x="36" y="1587"/>
                  </a:lnTo>
                  <a:lnTo>
                    <a:pt x="37" y="1588"/>
                  </a:lnTo>
                  <a:lnTo>
                    <a:pt x="38" y="1589"/>
                  </a:lnTo>
                  <a:lnTo>
                    <a:pt x="39" y="1590"/>
                  </a:lnTo>
                  <a:lnTo>
                    <a:pt x="40" y="1590"/>
                  </a:lnTo>
                  <a:lnTo>
                    <a:pt x="41" y="1591"/>
                  </a:lnTo>
                  <a:lnTo>
                    <a:pt x="43" y="1592"/>
                  </a:lnTo>
                  <a:lnTo>
                    <a:pt x="43" y="1592"/>
                  </a:lnTo>
                  <a:lnTo>
                    <a:pt x="45" y="1593"/>
                  </a:lnTo>
                  <a:lnTo>
                    <a:pt x="46" y="1593"/>
                  </a:lnTo>
                  <a:lnTo>
                    <a:pt x="47" y="1594"/>
                  </a:lnTo>
                  <a:lnTo>
                    <a:pt x="48" y="1594"/>
                  </a:lnTo>
                  <a:lnTo>
                    <a:pt x="49" y="1594"/>
                  </a:lnTo>
                  <a:lnTo>
                    <a:pt x="50" y="1594"/>
                  </a:lnTo>
                  <a:lnTo>
                    <a:pt x="51" y="1595"/>
                  </a:lnTo>
                  <a:lnTo>
                    <a:pt x="52" y="1595"/>
                  </a:lnTo>
                  <a:lnTo>
                    <a:pt x="53" y="1595"/>
                  </a:lnTo>
                  <a:lnTo>
                    <a:pt x="54" y="1595"/>
                  </a:lnTo>
                  <a:lnTo>
                    <a:pt x="56" y="1595"/>
                  </a:lnTo>
                  <a:lnTo>
                    <a:pt x="57" y="1595"/>
                  </a:lnTo>
                  <a:lnTo>
                    <a:pt x="58" y="1595"/>
                  </a:lnTo>
                  <a:lnTo>
                    <a:pt x="59" y="1595"/>
                  </a:lnTo>
                  <a:lnTo>
                    <a:pt x="60" y="1595"/>
                  </a:lnTo>
                  <a:lnTo>
                    <a:pt x="61" y="1594"/>
                  </a:lnTo>
                  <a:lnTo>
                    <a:pt x="62" y="1594"/>
                  </a:lnTo>
                  <a:lnTo>
                    <a:pt x="63" y="1594"/>
                  </a:lnTo>
                  <a:lnTo>
                    <a:pt x="64" y="1594"/>
                  </a:lnTo>
                  <a:lnTo>
                    <a:pt x="65" y="1593"/>
                  </a:lnTo>
                  <a:lnTo>
                    <a:pt x="67" y="1593"/>
                  </a:lnTo>
                  <a:lnTo>
                    <a:pt x="67" y="1592"/>
                  </a:lnTo>
                  <a:lnTo>
                    <a:pt x="69" y="1592"/>
                  </a:lnTo>
                  <a:lnTo>
                    <a:pt x="70" y="1591"/>
                  </a:lnTo>
                  <a:lnTo>
                    <a:pt x="71" y="1590"/>
                  </a:lnTo>
                  <a:lnTo>
                    <a:pt x="72" y="1590"/>
                  </a:lnTo>
                  <a:lnTo>
                    <a:pt x="73" y="1589"/>
                  </a:lnTo>
                  <a:lnTo>
                    <a:pt x="74" y="1588"/>
                  </a:lnTo>
                  <a:lnTo>
                    <a:pt x="75" y="1587"/>
                  </a:lnTo>
                  <a:lnTo>
                    <a:pt x="76" y="1586"/>
                  </a:lnTo>
                  <a:lnTo>
                    <a:pt x="77" y="1585"/>
                  </a:lnTo>
                  <a:lnTo>
                    <a:pt x="78" y="1584"/>
                  </a:lnTo>
                  <a:lnTo>
                    <a:pt x="80" y="1583"/>
                  </a:lnTo>
                  <a:lnTo>
                    <a:pt x="81" y="1582"/>
                  </a:lnTo>
                  <a:lnTo>
                    <a:pt x="82" y="1581"/>
                  </a:lnTo>
                  <a:lnTo>
                    <a:pt x="83" y="1580"/>
                  </a:lnTo>
                  <a:lnTo>
                    <a:pt x="84" y="1579"/>
                  </a:lnTo>
                  <a:lnTo>
                    <a:pt x="85" y="1578"/>
                  </a:lnTo>
                  <a:lnTo>
                    <a:pt x="86" y="1576"/>
                  </a:lnTo>
                  <a:lnTo>
                    <a:pt x="87" y="1575"/>
                  </a:lnTo>
                  <a:lnTo>
                    <a:pt x="88" y="1574"/>
                  </a:lnTo>
                  <a:lnTo>
                    <a:pt x="89" y="1572"/>
                  </a:lnTo>
                  <a:lnTo>
                    <a:pt x="91" y="1571"/>
                  </a:lnTo>
                  <a:lnTo>
                    <a:pt x="92" y="1569"/>
                  </a:lnTo>
                  <a:lnTo>
                    <a:pt x="92" y="1568"/>
                  </a:lnTo>
                  <a:lnTo>
                    <a:pt x="94" y="1567"/>
                  </a:lnTo>
                  <a:lnTo>
                    <a:pt x="95" y="1565"/>
                  </a:lnTo>
                  <a:lnTo>
                    <a:pt x="96" y="1563"/>
                  </a:lnTo>
                  <a:lnTo>
                    <a:pt x="97" y="1562"/>
                  </a:lnTo>
                  <a:lnTo>
                    <a:pt x="98" y="1560"/>
                  </a:lnTo>
                  <a:lnTo>
                    <a:pt x="99" y="1559"/>
                  </a:lnTo>
                  <a:lnTo>
                    <a:pt x="100" y="1557"/>
                  </a:lnTo>
                  <a:lnTo>
                    <a:pt x="102" y="1555"/>
                  </a:lnTo>
                  <a:lnTo>
                    <a:pt x="102" y="1554"/>
                  </a:lnTo>
                  <a:lnTo>
                    <a:pt x="103" y="1552"/>
                  </a:lnTo>
                  <a:lnTo>
                    <a:pt x="105" y="1550"/>
                  </a:lnTo>
                  <a:lnTo>
                    <a:pt x="106" y="1548"/>
                  </a:lnTo>
                  <a:lnTo>
                    <a:pt x="107" y="1547"/>
                  </a:lnTo>
                  <a:lnTo>
                    <a:pt x="108" y="1545"/>
                  </a:lnTo>
                  <a:lnTo>
                    <a:pt x="109" y="1543"/>
                  </a:lnTo>
                  <a:lnTo>
                    <a:pt x="110" y="1542"/>
                  </a:lnTo>
                  <a:lnTo>
                    <a:pt x="111" y="1540"/>
                  </a:lnTo>
                  <a:lnTo>
                    <a:pt x="112" y="1538"/>
                  </a:lnTo>
                  <a:lnTo>
                    <a:pt x="113" y="1537"/>
                  </a:lnTo>
                  <a:lnTo>
                    <a:pt x="114" y="1535"/>
                  </a:lnTo>
                  <a:lnTo>
                    <a:pt x="116" y="1533"/>
                  </a:lnTo>
                  <a:lnTo>
                    <a:pt x="116" y="1531"/>
                  </a:lnTo>
                  <a:lnTo>
                    <a:pt x="118" y="1530"/>
                  </a:lnTo>
                  <a:lnTo>
                    <a:pt x="119" y="1528"/>
                  </a:lnTo>
                  <a:lnTo>
                    <a:pt x="120" y="1526"/>
                  </a:lnTo>
                  <a:lnTo>
                    <a:pt x="121" y="1525"/>
                  </a:lnTo>
                  <a:lnTo>
                    <a:pt x="122" y="1523"/>
                  </a:lnTo>
                  <a:lnTo>
                    <a:pt x="123" y="1522"/>
                  </a:lnTo>
                  <a:lnTo>
                    <a:pt x="124" y="1520"/>
                  </a:lnTo>
                  <a:lnTo>
                    <a:pt x="125" y="1518"/>
                  </a:lnTo>
                  <a:lnTo>
                    <a:pt x="126" y="1517"/>
                  </a:lnTo>
                  <a:lnTo>
                    <a:pt x="127" y="1515"/>
                  </a:lnTo>
                  <a:lnTo>
                    <a:pt x="129" y="1514"/>
                  </a:lnTo>
                  <a:lnTo>
                    <a:pt x="130" y="1512"/>
                  </a:lnTo>
                  <a:lnTo>
                    <a:pt x="131" y="1511"/>
                  </a:lnTo>
                  <a:lnTo>
                    <a:pt x="132" y="1509"/>
                  </a:lnTo>
                  <a:lnTo>
                    <a:pt x="133" y="1508"/>
                  </a:lnTo>
                  <a:lnTo>
                    <a:pt x="134" y="1506"/>
                  </a:lnTo>
                  <a:lnTo>
                    <a:pt x="135" y="1505"/>
                  </a:lnTo>
                  <a:lnTo>
                    <a:pt x="136" y="1504"/>
                  </a:lnTo>
                  <a:lnTo>
                    <a:pt x="137" y="1502"/>
                  </a:lnTo>
                  <a:lnTo>
                    <a:pt x="138" y="1501"/>
                  </a:lnTo>
                  <a:lnTo>
                    <a:pt x="140" y="1500"/>
                  </a:lnTo>
                  <a:lnTo>
                    <a:pt x="141" y="1499"/>
                  </a:lnTo>
                  <a:lnTo>
                    <a:pt x="142" y="1498"/>
                  </a:lnTo>
                  <a:lnTo>
                    <a:pt x="143" y="1497"/>
                  </a:lnTo>
                  <a:lnTo>
                    <a:pt x="144" y="1496"/>
                  </a:lnTo>
                  <a:lnTo>
                    <a:pt x="145" y="1495"/>
                  </a:lnTo>
                  <a:lnTo>
                    <a:pt x="146" y="1494"/>
                  </a:lnTo>
                  <a:lnTo>
                    <a:pt x="147" y="1493"/>
                  </a:lnTo>
                  <a:lnTo>
                    <a:pt x="148" y="1492"/>
                  </a:lnTo>
                  <a:lnTo>
                    <a:pt x="149" y="1491"/>
                  </a:lnTo>
                  <a:lnTo>
                    <a:pt x="151" y="1491"/>
                  </a:lnTo>
                  <a:lnTo>
                    <a:pt x="151" y="1490"/>
                  </a:lnTo>
                  <a:lnTo>
                    <a:pt x="153" y="1489"/>
                  </a:lnTo>
                  <a:lnTo>
                    <a:pt x="154" y="1489"/>
                  </a:lnTo>
                  <a:lnTo>
                    <a:pt x="155" y="1488"/>
                  </a:lnTo>
                  <a:lnTo>
                    <a:pt x="156" y="1487"/>
                  </a:lnTo>
                  <a:lnTo>
                    <a:pt x="157" y="1487"/>
                  </a:lnTo>
                  <a:lnTo>
                    <a:pt x="158" y="1487"/>
                  </a:lnTo>
                  <a:lnTo>
                    <a:pt x="159" y="1487"/>
                  </a:lnTo>
                  <a:lnTo>
                    <a:pt x="160" y="1486"/>
                  </a:lnTo>
                  <a:lnTo>
                    <a:pt x="161" y="1486"/>
                  </a:lnTo>
                  <a:lnTo>
                    <a:pt x="162" y="1486"/>
                  </a:lnTo>
                  <a:lnTo>
                    <a:pt x="164" y="1486"/>
                  </a:lnTo>
                  <a:lnTo>
                    <a:pt x="165" y="1486"/>
                  </a:lnTo>
                  <a:lnTo>
                    <a:pt x="166" y="1486"/>
                  </a:lnTo>
                  <a:lnTo>
                    <a:pt x="167" y="1486"/>
                  </a:lnTo>
                  <a:lnTo>
                    <a:pt x="168" y="1486"/>
                  </a:lnTo>
                  <a:lnTo>
                    <a:pt x="169" y="1486"/>
                  </a:lnTo>
                  <a:lnTo>
                    <a:pt x="170" y="1486"/>
                  </a:lnTo>
                  <a:lnTo>
                    <a:pt x="171" y="1487"/>
                  </a:lnTo>
                  <a:lnTo>
                    <a:pt x="172" y="1487"/>
                  </a:lnTo>
                  <a:lnTo>
                    <a:pt x="173" y="1487"/>
                  </a:lnTo>
                  <a:lnTo>
                    <a:pt x="175" y="1488"/>
                  </a:lnTo>
                  <a:lnTo>
                    <a:pt x="175" y="1489"/>
                  </a:lnTo>
                  <a:lnTo>
                    <a:pt x="177" y="1489"/>
                  </a:lnTo>
                  <a:lnTo>
                    <a:pt x="178" y="1490"/>
                  </a:lnTo>
                  <a:lnTo>
                    <a:pt x="179" y="1490"/>
                  </a:lnTo>
                  <a:lnTo>
                    <a:pt x="180" y="1491"/>
                  </a:lnTo>
                  <a:lnTo>
                    <a:pt x="181" y="1492"/>
                  </a:lnTo>
                  <a:lnTo>
                    <a:pt x="182" y="1493"/>
                  </a:lnTo>
                  <a:lnTo>
                    <a:pt x="183" y="1494"/>
                  </a:lnTo>
                  <a:lnTo>
                    <a:pt x="184" y="1494"/>
                  </a:lnTo>
                  <a:lnTo>
                    <a:pt x="185" y="1496"/>
                  </a:lnTo>
                  <a:lnTo>
                    <a:pt x="186" y="1497"/>
                  </a:lnTo>
                  <a:lnTo>
                    <a:pt x="187" y="1498"/>
                  </a:lnTo>
                  <a:lnTo>
                    <a:pt x="189" y="1499"/>
                  </a:lnTo>
                  <a:lnTo>
                    <a:pt x="190" y="1500"/>
                  </a:lnTo>
                  <a:lnTo>
                    <a:pt x="191" y="1502"/>
                  </a:lnTo>
                  <a:lnTo>
                    <a:pt x="192" y="1503"/>
                  </a:lnTo>
                  <a:lnTo>
                    <a:pt x="193" y="1504"/>
                  </a:lnTo>
                  <a:lnTo>
                    <a:pt x="194" y="1506"/>
                  </a:lnTo>
                  <a:lnTo>
                    <a:pt x="195" y="1507"/>
                  </a:lnTo>
                  <a:lnTo>
                    <a:pt x="196" y="1508"/>
                  </a:lnTo>
                  <a:lnTo>
                    <a:pt x="197" y="1510"/>
                  </a:lnTo>
                  <a:lnTo>
                    <a:pt x="198" y="1511"/>
                  </a:lnTo>
                  <a:lnTo>
                    <a:pt x="200" y="1513"/>
                  </a:lnTo>
                  <a:lnTo>
                    <a:pt x="200" y="1515"/>
                  </a:lnTo>
                  <a:lnTo>
                    <a:pt x="202" y="1516"/>
                  </a:lnTo>
                  <a:lnTo>
                    <a:pt x="203" y="1518"/>
                  </a:lnTo>
                  <a:lnTo>
                    <a:pt x="204" y="1520"/>
                  </a:lnTo>
                  <a:lnTo>
                    <a:pt x="205" y="1521"/>
                  </a:lnTo>
                  <a:lnTo>
                    <a:pt x="206" y="1523"/>
                  </a:lnTo>
                  <a:lnTo>
                    <a:pt x="207" y="1525"/>
                  </a:lnTo>
                  <a:lnTo>
                    <a:pt x="208" y="1526"/>
                  </a:lnTo>
                  <a:lnTo>
                    <a:pt x="209" y="1528"/>
                  </a:lnTo>
                  <a:lnTo>
                    <a:pt x="210" y="1530"/>
                  </a:lnTo>
                  <a:lnTo>
                    <a:pt x="211" y="1532"/>
                  </a:lnTo>
                  <a:lnTo>
                    <a:pt x="213" y="1534"/>
                  </a:lnTo>
                  <a:lnTo>
                    <a:pt x="214" y="1536"/>
                  </a:lnTo>
                  <a:lnTo>
                    <a:pt x="215" y="1538"/>
                  </a:lnTo>
                  <a:lnTo>
                    <a:pt x="216" y="1540"/>
                  </a:lnTo>
                  <a:lnTo>
                    <a:pt x="217" y="1542"/>
                  </a:lnTo>
                  <a:lnTo>
                    <a:pt x="218" y="1543"/>
                  </a:lnTo>
                  <a:lnTo>
                    <a:pt x="219" y="1545"/>
                  </a:lnTo>
                  <a:lnTo>
                    <a:pt x="220" y="1547"/>
                  </a:lnTo>
                  <a:lnTo>
                    <a:pt x="221" y="1549"/>
                  </a:lnTo>
                  <a:lnTo>
                    <a:pt x="222" y="1551"/>
                  </a:lnTo>
                  <a:lnTo>
                    <a:pt x="224" y="1553"/>
                  </a:lnTo>
                  <a:lnTo>
                    <a:pt x="224" y="1555"/>
                  </a:lnTo>
                  <a:lnTo>
                    <a:pt x="226" y="1557"/>
                  </a:lnTo>
                  <a:lnTo>
                    <a:pt x="227" y="1559"/>
                  </a:lnTo>
                  <a:lnTo>
                    <a:pt x="228" y="1561"/>
                  </a:lnTo>
                  <a:lnTo>
                    <a:pt x="229" y="1563"/>
                  </a:lnTo>
                  <a:lnTo>
                    <a:pt x="230" y="1565"/>
                  </a:lnTo>
                  <a:lnTo>
                    <a:pt x="231" y="1567"/>
                  </a:lnTo>
                  <a:lnTo>
                    <a:pt x="232" y="1568"/>
                  </a:lnTo>
                  <a:lnTo>
                    <a:pt x="233" y="1570"/>
                  </a:lnTo>
                  <a:lnTo>
                    <a:pt x="234" y="1572"/>
                  </a:lnTo>
                  <a:lnTo>
                    <a:pt x="235" y="1574"/>
                  </a:lnTo>
                  <a:lnTo>
                    <a:pt x="237" y="1576"/>
                  </a:lnTo>
                  <a:lnTo>
                    <a:pt x="238" y="1577"/>
                  </a:lnTo>
                  <a:lnTo>
                    <a:pt x="239" y="1579"/>
                  </a:lnTo>
                  <a:lnTo>
                    <a:pt x="240" y="1580"/>
                  </a:lnTo>
                  <a:lnTo>
                    <a:pt x="241" y="1582"/>
                  </a:lnTo>
                  <a:lnTo>
                    <a:pt x="242" y="1584"/>
                  </a:lnTo>
                  <a:lnTo>
                    <a:pt x="243" y="1585"/>
                  </a:lnTo>
                  <a:lnTo>
                    <a:pt x="244" y="1587"/>
                  </a:lnTo>
                  <a:lnTo>
                    <a:pt x="245" y="1588"/>
                  </a:lnTo>
                  <a:lnTo>
                    <a:pt x="246" y="1590"/>
                  </a:lnTo>
                  <a:lnTo>
                    <a:pt x="248" y="1591"/>
                  </a:lnTo>
                  <a:lnTo>
                    <a:pt x="249" y="1593"/>
                  </a:lnTo>
                  <a:lnTo>
                    <a:pt x="250" y="1594"/>
                  </a:lnTo>
                  <a:lnTo>
                    <a:pt x="251" y="1595"/>
                  </a:lnTo>
                  <a:lnTo>
                    <a:pt x="252" y="1596"/>
                  </a:lnTo>
                  <a:lnTo>
                    <a:pt x="253" y="1598"/>
                  </a:lnTo>
                  <a:lnTo>
                    <a:pt x="254" y="1598"/>
                  </a:lnTo>
                  <a:lnTo>
                    <a:pt x="255" y="1600"/>
                  </a:lnTo>
                  <a:lnTo>
                    <a:pt x="256" y="1601"/>
                  </a:lnTo>
                  <a:lnTo>
                    <a:pt x="257" y="1602"/>
                  </a:lnTo>
                  <a:lnTo>
                    <a:pt x="259" y="1603"/>
                  </a:lnTo>
                  <a:lnTo>
                    <a:pt x="259" y="1604"/>
                  </a:lnTo>
                  <a:lnTo>
                    <a:pt x="261" y="1604"/>
                  </a:lnTo>
                  <a:lnTo>
                    <a:pt x="262" y="1605"/>
                  </a:lnTo>
                  <a:lnTo>
                    <a:pt x="263" y="1606"/>
                  </a:lnTo>
                  <a:lnTo>
                    <a:pt x="264" y="1606"/>
                  </a:lnTo>
                  <a:lnTo>
                    <a:pt x="265" y="1607"/>
                  </a:lnTo>
                  <a:lnTo>
                    <a:pt x="266" y="1607"/>
                  </a:lnTo>
                  <a:lnTo>
                    <a:pt x="267" y="1608"/>
                  </a:lnTo>
                  <a:lnTo>
                    <a:pt x="268" y="1608"/>
                  </a:lnTo>
                  <a:lnTo>
                    <a:pt x="269" y="1608"/>
                  </a:lnTo>
                  <a:lnTo>
                    <a:pt x="270" y="1609"/>
                  </a:lnTo>
                  <a:lnTo>
                    <a:pt x="272" y="1609"/>
                  </a:lnTo>
                  <a:lnTo>
                    <a:pt x="273" y="1609"/>
                  </a:lnTo>
                  <a:lnTo>
                    <a:pt x="273" y="1609"/>
                  </a:lnTo>
                  <a:lnTo>
                    <a:pt x="275" y="1609"/>
                  </a:lnTo>
                  <a:lnTo>
                    <a:pt x="276" y="1609"/>
                  </a:lnTo>
                  <a:lnTo>
                    <a:pt x="277" y="1609"/>
                  </a:lnTo>
                  <a:lnTo>
                    <a:pt x="278" y="1609"/>
                  </a:lnTo>
                  <a:lnTo>
                    <a:pt x="279" y="1608"/>
                  </a:lnTo>
                  <a:lnTo>
                    <a:pt x="280" y="1608"/>
                  </a:lnTo>
                  <a:lnTo>
                    <a:pt x="281" y="1607"/>
                  </a:lnTo>
                  <a:lnTo>
                    <a:pt x="283" y="1607"/>
                  </a:lnTo>
                  <a:lnTo>
                    <a:pt x="283" y="1607"/>
                  </a:lnTo>
                  <a:lnTo>
                    <a:pt x="284" y="1606"/>
                  </a:lnTo>
                  <a:lnTo>
                    <a:pt x="286" y="1606"/>
                  </a:lnTo>
                  <a:lnTo>
                    <a:pt x="287" y="1605"/>
                  </a:lnTo>
                  <a:lnTo>
                    <a:pt x="288" y="1604"/>
                  </a:lnTo>
                  <a:lnTo>
                    <a:pt x="289" y="1603"/>
                  </a:lnTo>
                  <a:lnTo>
                    <a:pt x="290" y="1602"/>
                  </a:lnTo>
                  <a:lnTo>
                    <a:pt x="291" y="1601"/>
                  </a:lnTo>
                  <a:lnTo>
                    <a:pt x="292" y="1600"/>
                  </a:lnTo>
                  <a:lnTo>
                    <a:pt x="293" y="1599"/>
                  </a:lnTo>
                  <a:lnTo>
                    <a:pt x="294" y="1598"/>
                  </a:lnTo>
                  <a:lnTo>
                    <a:pt x="295" y="1597"/>
                  </a:lnTo>
                  <a:lnTo>
                    <a:pt x="297" y="1596"/>
                  </a:lnTo>
                  <a:lnTo>
                    <a:pt x="298" y="1594"/>
                  </a:lnTo>
                  <a:lnTo>
                    <a:pt x="299" y="1593"/>
                  </a:lnTo>
                  <a:lnTo>
                    <a:pt x="300" y="1591"/>
                  </a:lnTo>
                  <a:lnTo>
                    <a:pt x="301" y="1590"/>
                  </a:lnTo>
                  <a:lnTo>
                    <a:pt x="302" y="1589"/>
                  </a:lnTo>
                  <a:lnTo>
                    <a:pt x="303" y="1587"/>
                  </a:lnTo>
                  <a:lnTo>
                    <a:pt x="304" y="1585"/>
                  </a:lnTo>
                  <a:lnTo>
                    <a:pt x="305" y="1583"/>
                  </a:lnTo>
                  <a:lnTo>
                    <a:pt x="306" y="1582"/>
                  </a:lnTo>
                  <a:lnTo>
                    <a:pt x="308" y="1580"/>
                  </a:lnTo>
                  <a:lnTo>
                    <a:pt x="308" y="1578"/>
                  </a:lnTo>
                  <a:lnTo>
                    <a:pt x="310" y="1576"/>
                  </a:lnTo>
                  <a:lnTo>
                    <a:pt x="311" y="1575"/>
                  </a:lnTo>
                  <a:lnTo>
                    <a:pt x="312" y="1573"/>
                  </a:lnTo>
                  <a:lnTo>
                    <a:pt x="313" y="1571"/>
                  </a:lnTo>
                  <a:lnTo>
                    <a:pt x="314" y="1569"/>
                  </a:lnTo>
                  <a:lnTo>
                    <a:pt x="315" y="1567"/>
                  </a:lnTo>
                  <a:lnTo>
                    <a:pt x="316" y="1565"/>
                  </a:lnTo>
                  <a:lnTo>
                    <a:pt x="317" y="1563"/>
                  </a:lnTo>
                  <a:lnTo>
                    <a:pt x="318" y="1561"/>
                  </a:lnTo>
                  <a:lnTo>
                    <a:pt x="319" y="1559"/>
                  </a:lnTo>
                  <a:lnTo>
                    <a:pt x="321" y="1557"/>
                  </a:lnTo>
                  <a:lnTo>
                    <a:pt x="322" y="1554"/>
                  </a:lnTo>
                  <a:lnTo>
                    <a:pt x="323" y="1552"/>
                  </a:lnTo>
                  <a:lnTo>
                    <a:pt x="324" y="1550"/>
                  </a:lnTo>
                  <a:lnTo>
                    <a:pt x="325" y="1548"/>
                  </a:lnTo>
                  <a:lnTo>
                    <a:pt x="326" y="1546"/>
                  </a:lnTo>
                  <a:lnTo>
                    <a:pt x="327" y="1543"/>
                  </a:lnTo>
                  <a:lnTo>
                    <a:pt x="328" y="1541"/>
                  </a:lnTo>
                  <a:lnTo>
                    <a:pt x="329" y="1539"/>
                  </a:lnTo>
                  <a:lnTo>
                    <a:pt x="330" y="1537"/>
                  </a:lnTo>
                  <a:lnTo>
                    <a:pt x="332" y="1535"/>
                  </a:lnTo>
                  <a:lnTo>
                    <a:pt x="332" y="1532"/>
                  </a:lnTo>
                  <a:lnTo>
                    <a:pt x="334" y="1530"/>
                  </a:lnTo>
                  <a:lnTo>
                    <a:pt x="335" y="1528"/>
                  </a:lnTo>
                  <a:lnTo>
                    <a:pt x="336" y="1526"/>
                  </a:lnTo>
                  <a:lnTo>
                    <a:pt x="337" y="1524"/>
                  </a:lnTo>
                  <a:lnTo>
                    <a:pt x="338" y="1522"/>
                  </a:lnTo>
                  <a:lnTo>
                    <a:pt x="339" y="1519"/>
                  </a:lnTo>
                  <a:lnTo>
                    <a:pt x="340" y="1517"/>
                  </a:lnTo>
                  <a:lnTo>
                    <a:pt x="341" y="1515"/>
                  </a:lnTo>
                  <a:lnTo>
                    <a:pt x="342" y="1513"/>
                  </a:lnTo>
                  <a:lnTo>
                    <a:pt x="343" y="1511"/>
                  </a:lnTo>
                  <a:lnTo>
                    <a:pt x="345" y="1509"/>
                  </a:lnTo>
                  <a:lnTo>
                    <a:pt x="346" y="1507"/>
                  </a:lnTo>
                  <a:lnTo>
                    <a:pt x="347" y="1505"/>
                  </a:lnTo>
                  <a:lnTo>
                    <a:pt x="348" y="1503"/>
                  </a:lnTo>
                  <a:lnTo>
                    <a:pt x="349" y="1501"/>
                  </a:lnTo>
                  <a:lnTo>
                    <a:pt x="350" y="1499"/>
                  </a:lnTo>
                  <a:lnTo>
                    <a:pt x="351" y="1497"/>
                  </a:lnTo>
                  <a:lnTo>
                    <a:pt x="352" y="1496"/>
                  </a:lnTo>
                  <a:lnTo>
                    <a:pt x="353" y="1494"/>
                  </a:lnTo>
                  <a:lnTo>
                    <a:pt x="354" y="1492"/>
                  </a:lnTo>
                  <a:lnTo>
                    <a:pt x="356" y="1491"/>
                  </a:lnTo>
                  <a:lnTo>
                    <a:pt x="357" y="1489"/>
                  </a:lnTo>
                  <a:lnTo>
                    <a:pt x="358" y="1487"/>
                  </a:lnTo>
                  <a:lnTo>
                    <a:pt x="359" y="1486"/>
                  </a:lnTo>
                  <a:lnTo>
                    <a:pt x="360" y="1484"/>
                  </a:lnTo>
                  <a:lnTo>
                    <a:pt x="361" y="1483"/>
                  </a:lnTo>
                  <a:lnTo>
                    <a:pt x="362" y="1482"/>
                  </a:lnTo>
                  <a:lnTo>
                    <a:pt x="363" y="1480"/>
                  </a:lnTo>
                  <a:lnTo>
                    <a:pt x="364" y="1479"/>
                  </a:lnTo>
                  <a:lnTo>
                    <a:pt x="365" y="1478"/>
                  </a:lnTo>
                  <a:lnTo>
                    <a:pt x="367" y="1476"/>
                  </a:lnTo>
                  <a:lnTo>
                    <a:pt x="367" y="1476"/>
                  </a:lnTo>
                  <a:lnTo>
                    <a:pt x="369" y="1474"/>
                  </a:lnTo>
                  <a:lnTo>
                    <a:pt x="370" y="1474"/>
                  </a:lnTo>
                  <a:lnTo>
                    <a:pt x="371" y="1473"/>
                  </a:lnTo>
                  <a:lnTo>
                    <a:pt x="372" y="1472"/>
                  </a:lnTo>
                  <a:lnTo>
                    <a:pt x="373" y="1471"/>
                  </a:lnTo>
                  <a:lnTo>
                    <a:pt x="374" y="1470"/>
                  </a:lnTo>
                  <a:lnTo>
                    <a:pt x="375" y="1470"/>
                  </a:lnTo>
                  <a:lnTo>
                    <a:pt x="376" y="1469"/>
                  </a:lnTo>
                  <a:lnTo>
                    <a:pt x="377" y="1469"/>
                  </a:lnTo>
                  <a:lnTo>
                    <a:pt x="378" y="1469"/>
                  </a:lnTo>
                  <a:lnTo>
                    <a:pt x="380" y="1468"/>
                  </a:lnTo>
                  <a:lnTo>
                    <a:pt x="381" y="1468"/>
                  </a:lnTo>
                  <a:lnTo>
                    <a:pt x="381" y="1468"/>
                  </a:lnTo>
                  <a:lnTo>
                    <a:pt x="383" y="1468"/>
                  </a:lnTo>
                  <a:lnTo>
                    <a:pt x="384" y="1468"/>
                  </a:lnTo>
                  <a:lnTo>
                    <a:pt x="385" y="1468"/>
                  </a:lnTo>
                  <a:lnTo>
                    <a:pt x="386" y="1468"/>
                  </a:lnTo>
                  <a:lnTo>
                    <a:pt x="387" y="1468"/>
                  </a:lnTo>
                  <a:lnTo>
                    <a:pt x="388" y="1469"/>
                  </a:lnTo>
                  <a:lnTo>
                    <a:pt x="389" y="1469"/>
                  </a:lnTo>
                  <a:lnTo>
                    <a:pt x="391" y="1469"/>
                  </a:lnTo>
                  <a:lnTo>
                    <a:pt x="391" y="1470"/>
                  </a:lnTo>
                  <a:lnTo>
                    <a:pt x="392" y="1470"/>
                  </a:lnTo>
                  <a:lnTo>
                    <a:pt x="394" y="1471"/>
                  </a:lnTo>
                  <a:lnTo>
                    <a:pt x="395" y="1472"/>
                  </a:lnTo>
                  <a:lnTo>
                    <a:pt x="396" y="1473"/>
                  </a:lnTo>
                  <a:lnTo>
                    <a:pt x="397" y="1474"/>
                  </a:lnTo>
                  <a:lnTo>
                    <a:pt x="398" y="1474"/>
                  </a:lnTo>
                  <a:lnTo>
                    <a:pt x="399" y="1476"/>
                  </a:lnTo>
                  <a:lnTo>
                    <a:pt x="400" y="1477"/>
                  </a:lnTo>
                  <a:lnTo>
                    <a:pt x="401" y="1478"/>
                  </a:lnTo>
                  <a:lnTo>
                    <a:pt x="402" y="1479"/>
                  </a:lnTo>
                  <a:lnTo>
                    <a:pt x="403" y="1480"/>
                  </a:lnTo>
                  <a:lnTo>
                    <a:pt x="405" y="1482"/>
                  </a:lnTo>
                  <a:lnTo>
                    <a:pt x="406" y="1483"/>
                  </a:lnTo>
                  <a:lnTo>
                    <a:pt x="407" y="1485"/>
                  </a:lnTo>
                  <a:lnTo>
                    <a:pt x="408" y="1486"/>
                  </a:lnTo>
                  <a:lnTo>
                    <a:pt x="409" y="1488"/>
                  </a:lnTo>
                  <a:lnTo>
                    <a:pt x="410" y="1490"/>
                  </a:lnTo>
                  <a:lnTo>
                    <a:pt x="411" y="1491"/>
                  </a:lnTo>
                  <a:lnTo>
                    <a:pt x="412" y="1493"/>
                  </a:lnTo>
                  <a:lnTo>
                    <a:pt x="413" y="1495"/>
                  </a:lnTo>
                  <a:lnTo>
                    <a:pt x="414" y="1497"/>
                  </a:lnTo>
                  <a:lnTo>
                    <a:pt x="416" y="1499"/>
                  </a:lnTo>
                  <a:lnTo>
                    <a:pt x="416" y="1501"/>
                  </a:lnTo>
                  <a:lnTo>
                    <a:pt x="418" y="1503"/>
                  </a:lnTo>
                  <a:lnTo>
                    <a:pt x="419" y="1505"/>
                  </a:lnTo>
                  <a:lnTo>
                    <a:pt x="420" y="1507"/>
                  </a:lnTo>
                  <a:lnTo>
                    <a:pt x="421" y="1509"/>
                  </a:lnTo>
                  <a:lnTo>
                    <a:pt x="422" y="1512"/>
                  </a:lnTo>
                  <a:lnTo>
                    <a:pt x="423" y="1514"/>
                  </a:lnTo>
                  <a:lnTo>
                    <a:pt x="424" y="1516"/>
                  </a:lnTo>
                  <a:lnTo>
                    <a:pt x="425" y="1519"/>
                  </a:lnTo>
                  <a:lnTo>
                    <a:pt x="426" y="1521"/>
                  </a:lnTo>
                  <a:lnTo>
                    <a:pt x="427" y="1523"/>
                  </a:lnTo>
                  <a:lnTo>
                    <a:pt x="429" y="1526"/>
                  </a:lnTo>
                  <a:lnTo>
                    <a:pt x="430" y="1528"/>
                  </a:lnTo>
                  <a:lnTo>
                    <a:pt x="431" y="1531"/>
                  </a:lnTo>
                  <a:lnTo>
                    <a:pt x="432" y="1533"/>
                  </a:lnTo>
                  <a:lnTo>
                    <a:pt x="433" y="1536"/>
                  </a:lnTo>
                  <a:lnTo>
                    <a:pt x="434" y="1538"/>
                  </a:lnTo>
                  <a:lnTo>
                    <a:pt x="435" y="1541"/>
                  </a:lnTo>
                  <a:lnTo>
                    <a:pt x="436" y="1543"/>
                  </a:lnTo>
                  <a:lnTo>
                    <a:pt x="437" y="1546"/>
                  </a:lnTo>
                  <a:lnTo>
                    <a:pt x="438" y="1549"/>
                  </a:lnTo>
                  <a:lnTo>
                    <a:pt x="440" y="1551"/>
                  </a:lnTo>
                  <a:lnTo>
                    <a:pt x="440" y="1554"/>
                  </a:lnTo>
                  <a:lnTo>
                    <a:pt x="442" y="1556"/>
                  </a:lnTo>
                  <a:lnTo>
                    <a:pt x="443" y="1559"/>
                  </a:lnTo>
                  <a:lnTo>
                    <a:pt x="444" y="1561"/>
                  </a:lnTo>
                  <a:lnTo>
                    <a:pt x="445" y="1564"/>
                  </a:lnTo>
                  <a:lnTo>
                    <a:pt x="446" y="1567"/>
                  </a:lnTo>
                  <a:lnTo>
                    <a:pt x="447" y="1569"/>
                  </a:lnTo>
                  <a:lnTo>
                    <a:pt x="448" y="1572"/>
                  </a:lnTo>
                  <a:lnTo>
                    <a:pt x="449" y="1574"/>
                  </a:lnTo>
                  <a:lnTo>
                    <a:pt x="450" y="1577"/>
                  </a:lnTo>
                  <a:lnTo>
                    <a:pt x="451" y="1579"/>
                  </a:lnTo>
                  <a:lnTo>
                    <a:pt x="453" y="1581"/>
                  </a:lnTo>
                  <a:lnTo>
                    <a:pt x="454" y="1584"/>
                  </a:lnTo>
                  <a:lnTo>
                    <a:pt x="455" y="1586"/>
                  </a:lnTo>
                  <a:lnTo>
                    <a:pt x="456" y="1589"/>
                  </a:lnTo>
                  <a:lnTo>
                    <a:pt x="457" y="1591"/>
                  </a:lnTo>
                  <a:lnTo>
                    <a:pt x="458" y="1593"/>
                  </a:lnTo>
                  <a:lnTo>
                    <a:pt x="459" y="1596"/>
                  </a:lnTo>
                  <a:lnTo>
                    <a:pt x="460" y="1598"/>
                  </a:lnTo>
                  <a:lnTo>
                    <a:pt x="461" y="1600"/>
                  </a:lnTo>
                  <a:lnTo>
                    <a:pt x="462" y="1602"/>
                  </a:lnTo>
                  <a:lnTo>
                    <a:pt x="464" y="1604"/>
                  </a:lnTo>
                  <a:lnTo>
                    <a:pt x="465" y="1606"/>
                  </a:lnTo>
                  <a:lnTo>
                    <a:pt x="466" y="1608"/>
                  </a:lnTo>
                  <a:lnTo>
                    <a:pt x="467" y="1610"/>
                  </a:lnTo>
                  <a:lnTo>
                    <a:pt x="468" y="1611"/>
                  </a:lnTo>
                  <a:lnTo>
                    <a:pt x="469" y="1613"/>
                  </a:lnTo>
                  <a:lnTo>
                    <a:pt x="470" y="1615"/>
                  </a:lnTo>
                  <a:lnTo>
                    <a:pt x="471" y="1617"/>
                  </a:lnTo>
                  <a:lnTo>
                    <a:pt x="472" y="1618"/>
                  </a:lnTo>
                  <a:lnTo>
                    <a:pt x="473" y="1620"/>
                  </a:lnTo>
                  <a:lnTo>
                    <a:pt x="475" y="1621"/>
                  </a:lnTo>
                  <a:lnTo>
                    <a:pt x="475" y="1622"/>
                  </a:lnTo>
                  <a:lnTo>
                    <a:pt x="476" y="1624"/>
                  </a:lnTo>
                  <a:lnTo>
                    <a:pt x="478" y="1625"/>
                  </a:lnTo>
                  <a:lnTo>
                    <a:pt x="479" y="1626"/>
                  </a:lnTo>
                  <a:lnTo>
                    <a:pt x="480" y="1627"/>
                  </a:lnTo>
                  <a:lnTo>
                    <a:pt x="481" y="1628"/>
                  </a:lnTo>
                  <a:lnTo>
                    <a:pt x="482" y="1629"/>
                  </a:lnTo>
                  <a:lnTo>
                    <a:pt x="483" y="1630"/>
                  </a:lnTo>
                  <a:lnTo>
                    <a:pt x="484" y="1630"/>
                  </a:lnTo>
                  <a:lnTo>
                    <a:pt x="485" y="1631"/>
                  </a:lnTo>
                  <a:lnTo>
                    <a:pt x="486" y="1631"/>
                  </a:lnTo>
                  <a:lnTo>
                    <a:pt x="487" y="1632"/>
                  </a:lnTo>
                  <a:lnTo>
                    <a:pt x="489" y="1632"/>
                  </a:lnTo>
                  <a:lnTo>
                    <a:pt x="489" y="1633"/>
                  </a:lnTo>
                  <a:lnTo>
                    <a:pt x="491" y="1633"/>
                  </a:lnTo>
                  <a:lnTo>
                    <a:pt x="492" y="1633"/>
                  </a:lnTo>
                  <a:lnTo>
                    <a:pt x="493" y="1633"/>
                  </a:lnTo>
                  <a:lnTo>
                    <a:pt x="494" y="1633"/>
                  </a:lnTo>
                  <a:lnTo>
                    <a:pt x="495" y="1633"/>
                  </a:lnTo>
                  <a:lnTo>
                    <a:pt x="496" y="1633"/>
                  </a:lnTo>
                  <a:lnTo>
                    <a:pt x="497" y="1632"/>
                  </a:lnTo>
                  <a:lnTo>
                    <a:pt x="498" y="1632"/>
                  </a:lnTo>
                  <a:lnTo>
                    <a:pt x="499" y="1631"/>
                  </a:lnTo>
                  <a:lnTo>
                    <a:pt x="500" y="1631"/>
                  </a:lnTo>
                  <a:lnTo>
                    <a:pt x="502" y="1630"/>
                  </a:lnTo>
                  <a:lnTo>
                    <a:pt x="503" y="1629"/>
                  </a:lnTo>
                  <a:lnTo>
                    <a:pt x="504" y="1628"/>
                  </a:lnTo>
                  <a:lnTo>
                    <a:pt x="505" y="1628"/>
                  </a:lnTo>
                  <a:lnTo>
                    <a:pt x="506" y="1626"/>
                  </a:lnTo>
                  <a:lnTo>
                    <a:pt x="507" y="1625"/>
                  </a:lnTo>
                  <a:lnTo>
                    <a:pt x="508" y="1624"/>
                  </a:lnTo>
                  <a:lnTo>
                    <a:pt x="509" y="1623"/>
                  </a:lnTo>
                  <a:lnTo>
                    <a:pt x="510" y="1622"/>
                  </a:lnTo>
                  <a:lnTo>
                    <a:pt x="511" y="1620"/>
                  </a:lnTo>
                  <a:lnTo>
                    <a:pt x="513" y="1618"/>
                  </a:lnTo>
                  <a:lnTo>
                    <a:pt x="513" y="1617"/>
                  </a:lnTo>
                  <a:lnTo>
                    <a:pt x="515" y="1615"/>
                  </a:lnTo>
                  <a:lnTo>
                    <a:pt x="516" y="1613"/>
                  </a:lnTo>
                  <a:lnTo>
                    <a:pt x="517" y="1611"/>
                  </a:lnTo>
                  <a:lnTo>
                    <a:pt x="518" y="1610"/>
                  </a:lnTo>
                  <a:lnTo>
                    <a:pt x="519" y="1607"/>
                  </a:lnTo>
                  <a:lnTo>
                    <a:pt x="520" y="1606"/>
                  </a:lnTo>
                  <a:lnTo>
                    <a:pt x="521" y="1604"/>
                  </a:lnTo>
                  <a:lnTo>
                    <a:pt x="522" y="1601"/>
                  </a:lnTo>
                  <a:lnTo>
                    <a:pt x="523" y="1599"/>
                  </a:lnTo>
                  <a:lnTo>
                    <a:pt x="524" y="1597"/>
                  </a:lnTo>
                  <a:lnTo>
                    <a:pt x="526" y="1594"/>
                  </a:lnTo>
                  <a:lnTo>
                    <a:pt x="527" y="1592"/>
                  </a:lnTo>
                  <a:lnTo>
                    <a:pt x="528" y="1589"/>
                  </a:lnTo>
                  <a:lnTo>
                    <a:pt x="529" y="1587"/>
                  </a:lnTo>
                  <a:lnTo>
                    <a:pt x="530" y="1584"/>
                  </a:lnTo>
                  <a:lnTo>
                    <a:pt x="531" y="1581"/>
                  </a:lnTo>
                  <a:lnTo>
                    <a:pt x="532" y="1579"/>
                  </a:lnTo>
                  <a:lnTo>
                    <a:pt x="533" y="1576"/>
                  </a:lnTo>
                  <a:lnTo>
                    <a:pt x="534" y="1573"/>
                  </a:lnTo>
                  <a:lnTo>
                    <a:pt x="535" y="1570"/>
                  </a:lnTo>
                  <a:lnTo>
                    <a:pt x="537" y="1568"/>
                  </a:lnTo>
                  <a:lnTo>
                    <a:pt x="538" y="1565"/>
                  </a:lnTo>
                  <a:lnTo>
                    <a:pt x="539" y="1562"/>
                  </a:lnTo>
                  <a:lnTo>
                    <a:pt x="540" y="1559"/>
                  </a:lnTo>
                  <a:lnTo>
                    <a:pt x="541" y="1556"/>
                  </a:lnTo>
                  <a:lnTo>
                    <a:pt x="542" y="1553"/>
                  </a:lnTo>
                  <a:lnTo>
                    <a:pt x="543" y="1550"/>
                  </a:lnTo>
                  <a:lnTo>
                    <a:pt x="544" y="1546"/>
                  </a:lnTo>
                  <a:lnTo>
                    <a:pt x="545" y="1543"/>
                  </a:lnTo>
                  <a:lnTo>
                    <a:pt x="546" y="1541"/>
                  </a:lnTo>
                  <a:lnTo>
                    <a:pt x="548" y="1537"/>
                  </a:lnTo>
                  <a:lnTo>
                    <a:pt x="548" y="1534"/>
                  </a:lnTo>
                  <a:lnTo>
                    <a:pt x="550" y="1531"/>
                  </a:lnTo>
                  <a:lnTo>
                    <a:pt x="551" y="1528"/>
                  </a:lnTo>
                  <a:lnTo>
                    <a:pt x="552" y="1525"/>
                  </a:lnTo>
                  <a:lnTo>
                    <a:pt x="553" y="1522"/>
                  </a:lnTo>
                  <a:lnTo>
                    <a:pt x="554" y="1519"/>
                  </a:lnTo>
                  <a:lnTo>
                    <a:pt x="555" y="1516"/>
                  </a:lnTo>
                  <a:lnTo>
                    <a:pt x="556" y="1513"/>
                  </a:lnTo>
                  <a:lnTo>
                    <a:pt x="557" y="1509"/>
                  </a:lnTo>
                  <a:lnTo>
                    <a:pt x="558" y="1506"/>
                  </a:lnTo>
                  <a:lnTo>
                    <a:pt x="559" y="1504"/>
                  </a:lnTo>
                  <a:lnTo>
                    <a:pt x="561" y="1500"/>
                  </a:lnTo>
                  <a:lnTo>
                    <a:pt x="562" y="1498"/>
                  </a:lnTo>
                  <a:lnTo>
                    <a:pt x="562" y="1494"/>
                  </a:lnTo>
                  <a:lnTo>
                    <a:pt x="564" y="1492"/>
                  </a:lnTo>
                  <a:lnTo>
                    <a:pt x="565" y="1489"/>
                  </a:lnTo>
                  <a:lnTo>
                    <a:pt x="566" y="1486"/>
                  </a:lnTo>
                  <a:lnTo>
                    <a:pt x="567" y="1483"/>
                  </a:lnTo>
                  <a:lnTo>
                    <a:pt x="568" y="1481"/>
                  </a:lnTo>
                  <a:lnTo>
                    <a:pt x="569" y="1478"/>
                  </a:lnTo>
                  <a:lnTo>
                    <a:pt x="570" y="1475"/>
                  </a:lnTo>
                  <a:lnTo>
                    <a:pt x="572" y="1473"/>
                  </a:lnTo>
                  <a:lnTo>
                    <a:pt x="572" y="1470"/>
                  </a:lnTo>
                  <a:lnTo>
                    <a:pt x="573" y="1468"/>
                  </a:lnTo>
                  <a:lnTo>
                    <a:pt x="575" y="1466"/>
                  </a:lnTo>
                  <a:lnTo>
                    <a:pt x="576" y="1463"/>
                  </a:lnTo>
                  <a:lnTo>
                    <a:pt x="577" y="1461"/>
                  </a:lnTo>
                  <a:lnTo>
                    <a:pt x="578" y="1459"/>
                  </a:lnTo>
                  <a:lnTo>
                    <a:pt x="579" y="1457"/>
                  </a:lnTo>
                  <a:lnTo>
                    <a:pt x="580" y="1455"/>
                  </a:lnTo>
                  <a:lnTo>
                    <a:pt x="581" y="1453"/>
                  </a:lnTo>
                  <a:lnTo>
                    <a:pt x="582" y="1451"/>
                  </a:lnTo>
                  <a:lnTo>
                    <a:pt x="583" y="1449"/>
                  </a:lnTo>
                  <a:lnTo>
                    <a:pt x="584" y="1448"/>
                  </a:lnTo>
                  <a:lnTo>
                    <a:pt x="586" y="1446"/>
                  </a:lnTo>
                  <a:lnTo>
                    <a:pt x="587" y="1445"/>
                  </a:lnTo>
                  <a:lnTo>
                    <a:pt x="588" y="1443"/>
                  </a:lnTo>
                  <a:lnTo>
                    <a:pt x="589" y="1442"/>
                  </a:lnTo>
                  <a:lnTo>
                    <a:pt x="590" y="1441"/>
                  </a:lnTo>
                  <a:lnTo>
                    <a:pt x="591" y="1440"/>
                  </a:lnTo>
                  <a:lnTo>
                    <a:pt x="592" y="1439"/>
                  </a:lnTo>
                  <a:lnTo>
                    <a:pt x="593" y="1438"/>
                  </a:lnTo>
                  <a:lnTo>
                    <a:pt x="594" y="1437"/>
                  </a:lnTo>
                  <a:lnTo>
                    <a:pt x="595" y="1436"/>
                  </a:lnTo>
                  <a:lnTo>
                    <a:pt x="597" y="1435"/>
                  </a:lnTo>
                  <a:lnTo>
                    <a:pt x="597" y="1435"/>
                  </a:lnTo>
                  <a:lnTo>
                    <a:pt x="599" y="1435"/>
                  </a:lnTo>
                  <a:lnTo>
                    <a:pt x="600" y="1434"/>
                  </a:lnTo>
                  <a:lnTo>
                    <a:pt x="601" y="1434"/>
                  </a:lnTo>
                  <a:lnTo>
                    <a:pt x="602" y="1434"/>
                  </a:lnTo>
                  <a:lnTo>
                    <a:pt x="603" y="1434"/>
                  </a:lnTo>
                  <a:lnTo>
                    <a:pt x="604" y="1434"/>
                  </a:lnTo>
                  <a:lnTo>
                    <a:pt x="605" y="1435"/>
                  </a:lnTo>
                  <a:lnTo>
                    <a:pt x="606" y="1435"/>
                  </a:lnTo>
                  <a:lnTo>
                    <a:pt x="607" y="1435"/>
                  </a:lnTo>
                  <a:lnTo>
                    <a:pt x="608" y="1436"/>
                  </a:lnTo>
                  <a:lnTo>
                    <a:pt x="610" y="1437"/>
                  </a:lnTo>
                  <a:lnTo>
                    <a:pt x="611" y="1437"/>
                  </a:lnTo>
                  <a:lnTo>
                    <a:pt x="612" y="1438"/>
                  </a:lnTo>
                  <a:lnTo>
                    <a:pt x="613" y="1439"/>
                  </a:lnTo>
                  <a:lnTo>
                    <a:pt x="614" y="1440"/>
                  </a:lnTo>
                  <a:lnTo>
                    <a:pt x="615" y="1442"/>
                  </a:lnTo>
                  <a:lnTo>
                    <a:pt x="616" y="1443"/>
                  </a:lnTo>
                  <a:lnTo>
                    <a:pt x="617" y="1445"/>
                  </a:lnTo>
                  <a:lnTo>
                    <a:pt x="618" y="1446"/>
                  </a:lnTo>
                  <a:lnTo>
                    <a:pt x="619" y="1448"/>
                  </a:lnTo>
                  <a:lnTo>
                    <a:pt x="621" y="1449"/>
                  </a:lnTo>
                  <a:lnTo>
                    <a:pt x="621" y="1451"/>
                  </a:lnTo>
                  <a:lnTo>
                    <a:pt x="623" y="1453"/>
                  </a:lnTo>
                  <a:lnTo>
                    <a:pt x="624" y="1455"/>
                  </a:lnTo>
                  <a:lnTo>
                    <a:pt x="625" y="1457"/>
                  </a:lnTo>
                  <a:lnTo>
                    <a:pt x="626" y="1459"/>
                  </a:lnTo>
                  <a:lnTo>
                    <a:pt x="627" y="1462"/>
                  </a:lnTo>
                  <a:lnTo>
                    <a:pt x="628" y="1464"/>
                  </a:lnTo>
                  <a:lnTo>
                    <a:pt x="629" y="1467"/>
                  </a:lnTo>
                  <a:lnTo>
                    <a:pt x="630" y="1469"/>
                  </a:lnTo>
                  <a:lnTo>
                    <a:pt x="631" y="1472"/>
                  </a:lnTo>
                  <a:lnTo>
                    <a:pt x="632" y="1475"/>
                  </a:lnTo>
                  <a:lnTo>
                    <a:pt x="634" y="1478"/>
                  </a:lnTo>
                  <a:lnTo>
                    <a:pt x="635" y="1481"/>
                  </a:lnTo>
                  <a:lnTo>
                    <a:pt x="636" y="1483"/>
                  </a:lnTo>
                  <a:lnTo>
                    <a:pt x="637" y="1487"/>
                  </a:lnTo>
                  <a:lnTo>
                    <a:pt x="638" y="1490"/>
                  </a:lnTo>
                  <a:lnTo>
                    <a:pt x="639" y="1493"/>
                  </a:lnTo>
                  <a:lnTo>
                    <a:pt x="640" y="1496"/>
                  </a:lnTo>
                  <a:lnTo>
                    <a:pt x="641" y="1500"/>
                  </a:lnTo>
                  <a:lnTo>
                    <a:pt x="642" y="1503"/>
                  </a:lnTo>
                  <a:lnTo>
                    <a:pt x="643" y="1506"/>
                  </a:lnTo>
                  <a:lnTo>
                    <a:pt x="645" y="1510"/>
                  </a:lnTo>
                  <a:lnTo>
                    <a:pt x="646" y="1513"/>
                  </a:lnTo>
                  <a:lnTo>
                    <a:pt x="647" y="1517"/>
                  </a:lnTo>
                  <a:lnTo>
                    <a:pt x="648" y="1521"/>
                  </a:lnTo>
                  <a:lnTo>
                    <a:pt x="649" y="1524"/>
                  </a:lnTo>
                  <a:lnTo>
                    <a:pt x="650" y="1528"/>
                  </a:lnTo>
                  <a:lnTo>
                    <a:pt x="651" y="1532"/>
                  </a:lnTo>
                  <a:lnTo>
                    <a:pt x="652" y="1536"/>
                  </a:lnTo>
                  <a:lnTo>
                    <a:pt x="653" y="1540"/>
                  </a:lnTo>
                  <a:lnTo>
                    <a:pt x="654" y="1543"/>
                  </a:lnTo>
                  <a:lnTo>
                    <a:pt x="656" y="1547"/>
                  </a:lnTo>
                  <a:lnTo>
                    <a:pt x="656" y="1551"/>
                  </a:lnTo>
                  <a:lnTo>
                    <a:pt x="658" y="1555"/>
                  </a:lnTo>
                  <a:lnTo>
                    <a:pt x="659" y="1559"/>
                  </a:lnTo>
                  <a:lnTo>
                    <a:pt x="660" y="1563"/>
                  </a:lnTo>
                  <a:lnTo>
                    <a:pt x="661" y="1567"/>
                  </a:lnTo>
                  <a:lnTo>
                    <a:pt x="662" y="1571"/>
                  </a:lnTo>
                  <a:lnTo>
                    <a:pt x="663" y="1575"/>
                  </a:lnTo>
                  <a:lnTo>
                    <a:pt x="664" y="1579"/>
                  </a:lnTo>
                  <a:lnTo>
                    <a:pt x="665" y="1582"/>
                  </a:lnTo>
                  <a:lnTo>
                    <a:pt x="666" y="1586"/>
                  </a:lnTo>
                  <a:lnTo>
                    <a:pt x="667" y="1590"/>
                  </a:lnTo>
                  <a:lnTo>
                    <a:pt x="669" y="1594"/>
                  </a:lnTo>
                  <a:lnTo>
                    <a:pt x="670" y="1598"/>
                  </a:lnTo>
                  <a:lnTo>
                    <a:pt x="670" y="1602"/>
                  </a:lnTo>
                  <a:lnTo>
                    <a:pt x="672" y="1605"/>
                  </a:lnTo>
                  <a:lnTo>
                    <a:pt x="673" y="1609"/>
                  </a:lnTo>
                  <a:lnTo>
                    <a:pt x="674" y="1612"/>
                  </a:lnTo>
                  <a:lnTo>
                    <a:pt x="675" y="1616"/>
                  </a:lnTo>
                  <a:lnTo>
                    <a:pt x="676" y="1619"/>
                  </a:lnTo>
                  <a:lnTo>
                    <a:pt x="677" y="1623"/>
                  </a:lnTo>
                  <a:lnTo>
                    <a:pt x="678" y="1626"/>
                  </a:lnTo>
                  <a:lnTo>
                    <a:pt x="680" y="1630"/>
                  </a:lnTo>
                  <a:lnTo>
                    <a:pt x="680" y="1633"/>
                  </a:lnTo>
                  <a:lnTo>
                    <a:pt x="681" y="1636"/>
                  </a:lnTo>
                  <a:lnTo>
                    <a:pt x="683" y="1639"/>
                  </a:lnTo>
                  <a:lnTo>
                    <a:pt x="684" y="1642"/>
                  </a:lnTo>
                  <a:lnTo>
                    <a:pt x="685" y="1645"/>
                  </a:lnTo>
                  <a:lnTo>
                    <a:pt x="686" y="1648"/>
                  </a:lnTo>
                  <a:lnTo>
                    <a:pt x="687" y="1651"/>
                  </a:lnTo>
                  <a:lnTo>
                    <a:pt x="688" y="1654"/>
                  </a:lnTo>
                  <a:lnTo>
                    <a:pt x="689" y="1656"/>
                  </a:lnTo>
                  <a:lnTo>
                    <a:pt x="690" y="1659"/>
                  </a:lnTo>
                  <a:lnTo>
                    <a:pt x="691" y="1661"/>
                  </a:lnTo>
                  <a:lnTo>
                    <a:pt x="692" y="1663"/>
                  </a:lnTo>
                  <a:lnTo>
                    <a:pt x="694" y="1666"/>
                  </a:lnTo>
                  <a:lnTo>
                    <a:pt x="695" y="1668"/>
                  </a:lnTo>
                  <a:lnTo>
                    <a:pt x="696" y="1670"/>
                  </a:lnTo>
                  <a:lnTo>
                    <a:pt x="697" y="1672"/>
                  </a:lnTo>
                  <a:lnTo>
                    <a:pt x="698" y="1673"/>
                  </a:lnTo>
                  <a:lnTo>
                    <a:pt x="699" y="1675"/>
                  </a:lnTo>
                  <a:lnTo>
                    <a:pt x="700" y="1676"/>
                  </a:lnTo>
                  <a:lnTo>
                    <a:pt x="701" y="1678"/>
                  </a:lnTo>
                  <a:lnTo>
                    <a:pt x="702" y="1679"/>
                  </a:lnTo>
                  <a:lnTo>
                    <a:pt x="703" y="1680"/>
                  </a:lnTo>
                  <a:lnTo>
                    <a:pt x="705" y="1681"/>
                  </a:lnTo>
                  <a:lnTo>
                    <a:pt x="705" y="1682"/>
                  </a:lnTo>
                  <a:lnTo>
                    <a:pt x="707" y="1683"/>
                  </a:lnTo>
                  <a:lnTo>
                    <a:pt x="708" y="1683"/>
                  </a:lnTo>
                  <a:lnTo>
                    <a:pt x="709" y="1684"/>
                  </a:lnTo>
                  <a:lnTo>
                    <a:pt x="710" y="1684"/>
                  </a:lnTo>
                  <a:lnTo>
                    <a:pt x="711" y="1684"/>
                  </a:lnTo>
                  <a:lnTo>
                    <a:pt x="712" y="1684"/>
                  </a:lnTo>
                  <a:lnTo>
                    <a:pt x="713" y="1684"/>
                  </a:lnTo>
                  <a:lnTo>
                    <a:pt x="714" y="1684"/>
                  </a:lnTo>
                  <a:lnTo>
                    <a:pt x="715" y="1684"/>
                  </a:lnTo>
                  <a:lnTo>
                    <a:pt x="716" y="1683"/>
                  </a:lnTo>
                  <a:lnTo>
                    <a:pt x="718" y="1683"/>
                  </a:lnTo>
                  <a:lnTo>
                    <a:pt x="719" y="1682"/>
                  </a:lnTo>
                  <a:lnTo>
                    <a:pt x="720" y="1681"/>
                  </a:lnTo>
                  <a:lnTo>
                    <a:pt x="721" y="1680"/>
                  </a:lnTo>
                  <a:lnTo>
                    <a:pt x="722" y="1679"/>
                  </a:lnTo>
                  <a:lnTo>
                    <a:pt x="723" y="1677"/>
                  </a:lnTo>
                  <a:lnTo>
                    <a:pt x="724" y="1676"/>
                  </a:lnTo>
                  <a:lnTo>
                    <a:pt x="725" y="1674"/>
                  </a:lnTo>
                  <a:lnTo>
                    <a:pt x="726" y="1672"/>
                  </a:lnTo>
                  <a:lnTo>
                    <a:pt x="727" y="1670"/>
                  </a:lnTo>
                  <a:lnTo>
                    <a:pt x="729" y="1668"/>
                  </a:lnTo>
                  <a:lnTo>
                    <a:pt x="729" y="1666"/>
                  </a:lnTo>
                  <a:lnTo>
                    <a:pt x="731" y="1664"/>
                  </a:lnTo>
                  <a:lnTo>
                    <a:pt x="732" y="1661"/>
                  </a:lnTo>
                  <a:lnTo>
                    <a:pt x="733" y="1659"/>
                  </a:lnTo>
                  <a:lnTo>
                    <a:pt x="734" y="1656"/>
                  </a:lnTo>
                  <a:lnTo>
                    <a:pt x="735" y="1653"/>
                  </a:lnTo>
                  <a:lnTo>
                    <a:pt x="736" y="1650"/>
                  </a:lnTo>
                  <a:lnTo>
                    <a:pt x="737" y="1647"/>
                  </a:lnTo>
                  <a:lnTo>
                    <a:pt x="738" y="1644"/>
                  </a:lnTo>
                  <a:lnTo>
                    <a:pt x="739" y="1641"/>
                  </a:lnTo>
                  <a:lnTo>
                    <a:pt x="740" y="1637"/>
                  </a:lnTo>
                  <a:lnTo>
                    <a:pt x="742" y="1634"/>
                  </a:lnTo>
                  <a:lnTo>
                    <a:pt x="743" y="1630"/>
                  </a:lnTo>
                  <a:lnTo>
                    <a:pt x="744" y="1626"/>
                  </a:lnTo>
                  <a:lnTo>
                    <a:pt x="745" y="1622"/>
                  </a:lnTo>
                  <a:lnTo>
                    <a:pt x="746" y="1618"/>
                  </a:lnTo>
                  <a:lnTo>
                    <a:pt x="747" y="1614"/>
                  </a:lnTo>
                  <a:lnTo>
                    <a:pt x="748" y="1610"/>
                  </a:lnTo>
                  <a:lnTo>
                    <a:pt x="749" y="1606"/>
                  </a:lnTo>
                  <a:lnTo>
                    <a:pt x="750" y="1602"/>
                  </a:lnTo>
                  <a:lnTo>
                    <a:pt x="751" y="1597"/>
                  </a:lnTo>
                  <a:lnTo>
                    <a:pt x="753" y="1593"/>
                  </a:lnTo>
                  <a:lnTo>
                    <a:pt x="754" y="1588"/>
                  </a:lnTo>
                  <a:lnTo>
                    <a:pt x="755" y="1583"/>
                  </a:lnTo>
                  <a:lnTo>
                    <a:pt x="756" y="1578"/>
                  </a:lnTo>
                  <a:lnTo>
                    <a:pt x="757" y="1574"/>
                  </a:lnTo>
                  <a:lnTo>
                    <a:pt x="758" y="1569"/>
                  </a:lnTo>
                  <a:lnTo>
                    <a:pt x="759" y="1564"/>
                  </a:lnTo>
                  <a:lnTo>
                    <a:pt x="760" y="1559"/>
                  </a:lnTo>
                  <a:lnTo>
                    <a:pt x="761" y="1554"/>
                  </a:lnTo>
                  <a:lnTo>
                    <a:pt x="762" y="1548"/>
                  </a:lnTo>
                  <a:lnTo>
                    <a:pt x="764" y="1543"/>
                  </a:lnTo>
                  <a:lnTo>
                    <a:pt x="764" y="1538"/>
                  </a:lnTo>
                  <a:lnTo>
                    <a:pt x="765" y="1533"/>
                  </a:lnTo>
                  <a:lnTo>
                    <a:pt x="767" y="1528"/>
                  </a:lnTo>
                  <a:lnTo>
                    <a:pt x="768" y="1523"/>
                  </a:lnTo>
                  <a:lnTo>
                    <a:pt x="769" y="1517"/>
                  </a:lnTo>
                  <a:lnTo>
                    <a:pt x="770" y="1512"/>
                  </a:lnTo>
                  <a:lnTo>
                    <a:pt x="771" y="1507"/>
                  </a:lnTo>
                  <a:lnTo>
                    <a:pt x="772" y="1502"/>
                  </a:lnTo>
                  <a:lnTo>
                    <a:pt x="773" y="1496"/>
                  </a:lnTo>
                  <a:lnTo>
                    <a:pt x="774" y="1491"/>
                  </a:lnTo>
                  <a:lnTo>
                    <a:pt x="775" y="1486"/>
                  </a:lnTo>
                  <a:lnTo>
                    <a:pt x="776" y="1481"/>
                  </a:lnTo>
                  <a:lnTo>
                    <a:pt x="778" y="1476"/>
                  </a:lnTo>
                  <a:lnTo>
                    <a:pt x="778" y="1470"/>
                  </a:lnTo>
                  <a:lnTo>
                    <a:pt x="780" y="1465"/>
                  </a:lnTo>
                  <a:lnTo>
                    <a:pt x="781" y="1460"/>
                  </a:lnTo>
                  <a:lnTo>
                    <a:pt x="782" y="1455"/>
                  </a:lnTo>
                  <a:lnTo>
                    <a:pt x="783" y="1450"/>
                  </a:lnTo>
                  <a:lnTo>
                    <a:pt x="784" y="1445"/>
                  </a:lnTo>
                  <a:lnTo>
                    <a:pt x="785" y="1441"/>
                  </a:lnTo>
                  <a:lnTo>
                    <a:pt x="786" y="1435"/>
                  </a:lnTo>
                  <a:lnTo>
                    <a:pt x="787" y="1431"/>
                  </a:lnTo>
                  <a:lnTo>
                    <a:pt x="788" y="1426"/>
                  </a:lnTo>
                  <a:lnTo>
                    <a:pt x="789" y="1422"/>
                  </a:lnTo>
                  <a:lnTo>
                    <a:pt x="791" y="1417"/>
                  </a:lnTo>
                  <a:lnTo>
                    <a:pt x="792" y="1413"/>
                  </a:lnTo>
                  <a:lnTo>
                    <a:pt x="793" y="1409"/>
                  </a:lnTo>
                  <a:lnTo>
                    <a:pt x="794" y="1404"/>
                  </a:lnTo>
                  <a:lnTo>
                    <a:pt x="795" y="1400"/>
                  </a:lnTo>
                  <a:lnTo>
                    <a:pt x="796" y="1396"/>
                  </a:lnTo>
                  <a:lnTo>
                    <a:pt x="797" y="1393"/>
                  </a:lnTo>
                  <a:lnTo>
                    <a:pt x="798" y="1389"/>
                  </a:lnTo>
                  <a:lnTo>
                    <a:pt x="799" y="1385"/>
                  </a:lnTo>
                  <a:lnTo>
                    <a:pt x="800" y="1382"/>
                  </a:lnTo>
                  <a:lnTo>
                    <a:pt x="802" y="1378"/>
                  </a:lnTo>
                  <a:lnTo>
                    <a:pt x="803" y="1375"/>
                  </a:lnTo>
                  <a:lnTo>
                    <a:pt x="804" y="1372"/>
                  </a:lnTo>
                  <a:lnTo>
                    <a:pt x="805" y="1369"/>
                  </a:lnTo>
                  <a:lnTo>
                    <a:pt x="806" y="1367"/>
                  </a:lnTo>
                  <a:lnTo>
                    <a:pt x="807" y="1364"/>
                  </a:lnTo>
                  <a:lnTo>
                    <a:pt x="808" y="1361"/>
                  </a:lnTo>
                  <a:lnTo>
                    <a:pt x="809" y="1359"/>
                  </a:lnTo>
                  <a:lnTo>
                    <a:pt x="810" y="1357"/>
                  </a:lnTo>
                  <a:lnTo>
                    <a:pt x="811" y="1355"/>
                  </a:lnTo>
                  <a:lnTo>
                    <a:pt x="813" y="1353"/>
                  </a:lnTo>
                  <a:lnTo>
                    <a:pt x="813" y="1352"/>
                  </a:lnTo>
                  <a:lnTo>
                    <a:pt x="815" y="1350"/>
                  </a:lnTo>
                  <a:lnTo>
                    <a:pt x="816" y="1349"/>
                  </a:lnTo>
                  <a:lnTo>
                    <a:pt x="817" y="1348"/>
                  </a:lnTo>
                  <a:lnTo>
                    <a:pt x="818" y="1347"/>
                  </a:lnTo>
                  <a:lnTo>
                    <a:pt x="819" y="1346"/>
                  </a:lnTo>
                  <a:lnTo>
                    <a:pt x="820" y="1346"/>
                  </a:lnTo>
                  <a:lnTo>
                    <a:pt x="821" y="1346"/>
                  </a:lnTo>
                  <a:lnTo>
                    <a:pt x="822" y="1345"/>
                  </a:lnTo>
                  <a:lnTo>
                    <a:pt x="823" y="1345"/>
                  </a:lnTo>
                  <a:lnTo>
                    <a:pt x="824" y="1346"/>
                  </a:lnTo>
                  <a:lnTo>
                    <a:pt x="826" y="1346"/>
                  </a:lnTo>
                  <a:lnTo>
                    <a:pt x="827" y="1347"/>
                  </a:lnTo>
                  <a:lnTo>
                    <a:pt x="828" y="1348"/>
                  </a:lnTo>
                  <a:lnTo>
                    <a:pt x="829" y="1349"/>
                  </a:lnTo>
                  <a:lnTo>
                    <a:pt x="830" y="1350"/>
                  </a:lnTo>
                  <a:lnTo>
                    <a:pt x="831" y="1352"/>
                  </a:lnTo>
                  <a:lnTo>
                    <a:pt x="832" y="1353"/>
                  </a:lnTo>
                  <a:lnTo>
                    <a:pt x="833" y="1355"/>
                  </a:lnTo>
                  <a:lnTo>
                    <a:pt x="834" y="1357"/>
                  </a:lnTo>
                  <a:lnTo>
                    <a:pt x="835" y="1359"/>
                  </a:lnTo>
                  <a:lnTo>
                    <a:pt x="837" y="1362"/>
                  </a:lnTo>
                  <a:lnTo>
                    <a:pt x="837" y="1365"/>
                  </a:lnTo>
                  <a:lnTo>
                    <a:pt x="839" y="1368"/>
                  </a:lnTo>
                  <a:lnTo>
                    <a:pt x="840" y="1371"/>
                  </a:lnTo>
                  <a:lnTo>
                    <a:pt x="841" y="1374"/>
                  </a:lnTo>
                  <a:lnTo>
                    <a:pt x="842" y="1378"/>
                  </a:lnTo>
                  <a:lnTo>
                    <a:pt x="843" y="1381"/>
                  </a:lnTo>
                  <a:lnTo>
                    <a:pt x="844" y="1385"/>
                  </a:lnTo>
                  <a:lnTo>
                    <a:pt x="845" y="1389"/>
                  </a:lnTo>
                  <a:lnTo>
                    <a:pt x="846" y="1393"/>
                  </a:lnTo>
                  <a:lnTo>
                    <a:pt x="847" y="1398"/>
                  </a:lnTo>
                  <a:lnTo>
                    <a:pt x="848" y="1402"/>
                  </a:lnTo>
                  <a:lnTo>
                    <a:pt x="850" y="1407"/>
                  </a:lnTo>
                  <a:lnTo>
                    <a:pt x="851" y="1412"/>
                  </a:lnTo>
                  <a:lnTo>
                    <a:pt x="852" y="1417"/>
                  </a:lnTo>
                  <a:lnTo>
                    <a:pt x="853" y="1423"/>
                  </a:lnTo>
                  <a:lnTo>
                    <a:pt x="854" y="1428"/>
                  </a:lnTo>
                  <a:lnTo>
                    <a:pt x="855" y="1434"/>
                  </a:lnTo>
                  <a:lnTo>
                    <a:pt x="856" y="1440"/>
                  </a:lnTo>
                  <a:lnTo>
                    <a:pt x="857" y="1446"/>
                  </a:lnTo>
                  <a:lnTo>
                    <a:pt x="858" y="1452"/>
                  </a:lnTo>
                  <a:lnTo>
                    <a:pt x="859" y="1458"/>
                  </a:lnTo>
                  <a:lnTo>
                    <a:pt x="861" y="1465"/>
                  </a:lnTo>
                  <a:lnTo>
                    <a:pt x="862" y="1471"/>
                  </a:lnTo>
                  <a:lnTo>
                    <a:pt x="862" y="1478"/>
                  </a:lnTo>
                  <a:lnTo>
                    <a:pt x="864" y="1485"/>
                  </a:lnTo>
                  <a:lnTo>
                    <a:pt x="865" y="1492"/>
                  </a:lnTo>
                  <a:lnTo>
                    <a:pt x="866" y="1499"/>
                  </a:lnTo>
                  <a:lnTo>
                    <a:pt x="867" y="1506"/>
                  </a:lnTo>
                  <a:lnTo>
                    <a:pt x="868" y="1513"/>
                  </a:lnTo>
                  <a:lnTo>
                    <a:pt x="869" y="1521"/>
                  </a:lnTo>
                  <a:lnTo>
                    <a:pt x="870" y="1528"/>
                  </a:lnTo>
                  <a:lnTo>
                    <a:pt x="872" y="1536"/>
                  </a:lnTo>
                  <a:lnTo>
                    <a:pt x="872" y="1543"/>
                  </a:lnTo>
                  <a:lnTo>
                    <a:pt x="873" y="1551"/>
                  </a:lnTo>
                  <a:lnTo>
                    <a:pt x="875" y="1559"/>
                  </a:lnTo>
                  <a:lnTo>
                    <a:pt x="876" y="1567"/>
                  </a:lnTo>
                  <a:lnTo>
                    <a:pt x="877" y="1575"/>
                  </a:lnTo>
                  <a:lnTo>
                    <a:pt x="878" y="1583"/>
                  </a:lnTo>
                  <a:lnTo>
                    <a:pt x="879" y="1591"/>
                  </a:lnTo>
                  <a:lnTo>
                    <a:pt x="880" y="1599"/>
                  </a:lnTo>
                  <a:lnTo>
                    <a:pt x="881" y="1607"/>
                  </a:lnTo>
                  <a:lnTo>
                    <a:pt x="882" y="1615"/>
                  </a:lnTo>
                  <a:lnTo>
                    <a:pt x="883" y="1623"/>
                  </a:lnTo>
                  <a:lnTo>
                    <a:pt x="884" y="1631"/>
                  </a:lnTo>
                  <a:lnTo>
                    <a:pt x="886" y="1640"/>
                  </a:lnTo>
                  <a:lnTo>
                    <a:pt x="886" y="1648"/>
                  </a:lnTo>
                  <a:lnTo>
                    <a:pt x="888" y="1656"/>
                  </a:lnTo>
                  <a:lnTo>
                    <a:pt x="889" y="1664"/>
                  </a:lnTo>
                  <a:lnTo>
                    <a:pt x="890" y="1672"/>
                  </a:lnTo>
                  <a:lnTo>
                    <a:pt x="891" y="1680"/>
                  </a:lnTo>
                  <a:lnTo>
                    <a:pt x="892" y="1688"/>
                  </a:lnTo>
                  <a:lnTo>
                    <a:pt x="893" y="1696"/>
                  </a:lnTo>
                  <a:lnTo>
                    <a:pt x="894" y="1704"/>
                  </a:lnTo>
                  <a:lnTo>
                    <a:pt x="895" y="1712"/>
                  </a:lnTo>
                  <a:lnTo>
                    <a:pt x="896" y="1719"/>
                  </a:lnTo>
                  <a:lnTo>
                    <a:pt x="897" y="1727"/>
                  </a:lnTo>
                  <a:lnTo>
                    <a:pt x="899" y="1735"/>
                  </a:lnTo>
                  <a:lnTo>
                    <a:pt x="900" y="1742"/>
                  </a:lnTo>
                  <a:lnTo>
                    <a:pt x="901" y="1749"/>
                  </a:lnTo>
                  <a:lnTo>
                    <a:pt x="902" y="1756"/>
                  </a:lnTo>
                  <a:lnTo>
                    <a:pt x="903" y="1763"/>
                  </a:lnTo>
                  <a:lnTo>
                    <a:pt x="904" y="1770"/>
                  </a:lnTo>
                  <a:lnTo>
                    <a:pt x="905" y="1777"/>
                  </a:lnTo>
                  <a:lnTo>
                    <a:pt x="906" y="1784"/>
                  </a:lnTo>
                  <a:lnTo>
                    <a:pt x="907" y="1791"/>
                  </a:lnTo>
                  <a:lnTo>
                    <a:pt x="908" y="1797"/>
                  </a:lnTo>
                  <a:lnTo>
                    <a:pt x="910" y="1803"/>
                  </a:lnTo>
                  <a:lnTo>
                    <a:pt x="911" y="1809"/>
                  </a:lnTo>
                  <a:lnTo>
                    <a:pt x="912" y="1815"/>
                  </a:lnTo>
                  <a:lnTo>
                    <a:pt x="913" y="1820"/>
                  </a:lnTo>
                  <a:lnTo>
                    <a:pt x="914" y="1826"/>
                  </a:lnTo>
                  <a:lnTo>
                    <a:pt x="915" y="1831"/>
                  </a:lnTo>
                  <a:lnTo>
                    <a:pt x="916" y="1835"/>
                  </a:lnTo>
                  <a:lnTo>
                    <a:pt x="917" y="1840"/>
                  </a:lnTo>
                  <a:lnTo>
                    <a:pt x="918" y="1844"/>
                  </a:lnTo>
                  <a:lnTo>
                    <a:pt x="919" y="1849"/>
                  </a:lnTo>
                  <a:lnTo>
                    <a:pt x="921" y="1853"/>
                  </a:lnTo>
                  <a:lnTo>
                    <a:pt x="921" y="1857"/>
                  </a:lnTo>
                  <a:lnTo>
                    <a:pt x="923" y="1860"/>
                  </a:lnTo>
                  <a:lnTo>
                    <a:pt x="924" y="1863"/>
                  </a:lnTo>
                  <a:lnTo>
                    <a:pt x="925" y="1866"/>
                  </a:lnTo>
                  <a:lnTo>
                    <a:pt x="926" y="1868"/>
                  </a:lnTo>
                  <a:lnTo>
                    <a:pt x="927" y="1871"/>
                  </a:lnTo>
                  <a:lnTo>
                    <a:pt x="928" y="1873"/>
                  </a:lnTo>
                  <a:lnTo>
                    <a:pt x="929" y="1875"/>
                  </a:lnTo>
                  <a:lnTo>
                    <a:pt x="930" y="1876"/>
                  </a:lnTo>
                  <a:lnTo>
                    <a:pt x="931" y="1877"/>
                  </a:lnTo>
                  <a:lnTo>
                    <a:pt x="932" y="1878"/>
                  </a:lnTo>
                  <a:lnTo>
                    <a:pt x="934" y="1879"/>
                  </a:lnTo>
                  <a:lnTo>
                    <a:pt x="935" y="1879"/>
                  </a:lnTo>
                  <a:lnTo>
                    <a:pt x="936" y="1879"/>
                  </a:lnTo>
                  <a:lnTo>
                    <a:pt x="937" y="1878"/>
                  </a:lnTo>
                  <a:lnTo>
                    <a:pt x="938" y="1877"/>
                  </a:lnTo>
                  <a:lnTo>
                    <a:pt x="939" y="1876"/>
                  </a:lnTo>
                  <a:lnTo>
                    <a:pt x="940" y="1874"/>
                  </a:lnTo>
                  <a:lnTo>
                    <a:pt x="941" y="1872"/>
                  </a:lnTo>
                  <a:lnTo>
                    <a:pt x="942" y="1870"/>
                  </a:lnTo>
                  <a:lnTo>
                    <a:pt x="943" y="1868"/>
                  </a:lnTo>
                  <a:lnTo>
                    <a:pt x="945" y="1865"/>
                  </a:lnTo>
                  <a:lnTo>
                    <a:pt x="945" y="1861"/>
                  </a:lnTo>
                  <a:lnTo>
                    <a:pt x="947" y="1858"/>
                  </a:lnTo>
                  <a:lnTo>
                    <a:pt x="948" y="1853"/>
                  </a:lnTo>
                  <a:lnTo>
                    <a:pt x="949" y="1849"/>
                  </a:lnTo>
                  <a:lnTo>
                    <a:pt x="950" y="1844"/>
                  </a:lnTo>
                  <a:lnTo>
                    <a:pt x="951" y="1839"/>
                  </a:lnTo>
                  <a:lnTo>
                    <a:pt x="952" y="1833"/>
                  </a:lnTo>
                  <a:lnTo>
                    <a:pt x="953" y="1828"/>
                  </a:lnTo>
                  <a:lnTo>
                    <a:pt x="954" y="1821"/>
                  </a:lnTo>
                  <a:lnTo>
                    <a:pt x="955" y="1815"/>
                  </a:lnTo>
                  <a:lnTo>
                    <a:pt x="956" y="1807"/>
                  </a:lnTo>
                  <a:lnTo>
                    <a:pt x="958" y="1800"/>
                  </a:lnTo>
                  <a:lnTo>
                    <a:pt x="959" y="1792"/>
                  </a:lnTo>
                  <a:lnTo>
                    <a:pt x="960" y="1784"/>
                  </a:lnTo>
                  <a:lnTo>
                    <a:pt x="961" y="1776"/>
                  </a:lnTo>
                  <a:lnTo>
                    <a:pt x="962" y="1767"/>
                  </a:lnTo>
                  <a:lnTo>
                    <a:pt x="963" y="1757"/>
                  </a:lnTo>
                  <a:lnTo>
                    <a:pt x="964" y="1748"/>
                  </a:lnTo>
                  <a:lnTo>
                    <a:pt x="965" y="1737"/>
                  </a:lnTo>
                  <a:lnTo>
                    <a:pt x="966" y="1727"/>
                  </a:lnTo>
                  <a:lnTo>
                    <a:pt x="967" y="1716"/>
                  </a:lnTo>
                  <a:lnTo>
                    <a:pt x="969" y="1705"/>
                  </a:lnTo>
                  <a:lnTo>
                    <a:pt x="970" y="1693"/>
                  </a:lnTo>
                  <a:lnTo>
                    <a:pt x="970" y="1681"/>
                  </a:lnTo>
                  <a:lnTo>
                    <a:pt x="972" y="1669"/>
                  </a:lnTo>
                  <a:lnTo>
                    <a:pt x="973" y="1657"/>
                  </a:lnTo>
                  <a:lnTo>
                    <a:pt x="974" y="1644"/>
                  </a:lnTo>
                  <a:lnTo>
                    <a:pt x="975" y="1630"/>
                  </a:lnTo>
                  <a:lnTo>
                    <a:pt x="976" y="1617"/>
                  </a:lnTo>
                  <a:lnTo>
                    <a:pt x="977" y="1603"/>
                  </a:lnTo>
                  <a:lnTo>
                    <a:pt x="978" y="1588"/>
                  </a:lnTo>
                  <a:lnTo>
                    <a:pt x="979" y="1574"/>
                  </a:lnTo>
                  <a:lnTo>
                    <a:pt x="980" y="1559"/>
                  </a:lnTo>
                  <a:lnTo>
                    <a:pt x="981" y="1543"/>
                  </a:lnTo>
                  <a:lnTo>
                    <a:pt x="983" y="1528"/>
                  </a:lnTo>
                  <a:lnTo>
                    <a:pt x="984" y="1512"/>
                  </a:lnTo>
                  <a:lnTo>
                    <a:pt x="985" y="1496"/>
                  </a:lnTo>
                  <a:lnTo>
                    <a:pt x="986" y="1480"/>
                  </a:lnTo>
                  <a:lnTo>
                    <a:pt x="987" y="1463"/>
                  </a:lnTo>
                  <a:lnTo>
                    <a:pt x="988" y="1446"/>
                  </a:lnTo>
                  <a:lnTo>
                    <a:pt x="989" y="1428"/>
                  </a:lnTo>
                  <a:lnTo>
                    <a:pt x="990" y="1411"/>
                  </a:lnTo>
                  <a:lnTo>
                    <a:pt x="991" y="1393"/>
                  </a:lnTo>
                  <a:lnTo>
                    <a:pt x="992" y="1375"/>
                  </a:lnTo>
                  <a:lnTo>
                    <a:pt x="994" y="1357"/>
                  </a:lnTo>
                  <a:lnTo>
                    <a:pt x="994" y="1338"/>
                  </a:lnTo>
                  <a:lnTo>
                    <a:pt x="996" y="1319"/>
                  </a:lnTo>
                  <a:lnTo>
                    <a:pt x="997" y="1300"/>
                  </a:lnTo>
                  <a:lnTo>
                    <a:pt x="998" y="1281"/>
                  </a:lnTo>
                  <a:lnTo>
                    <a:pt x="999" y="1262"/>
                  </a:lnTo>
                  <a:lnTo>
                    <a:pt x="1000" y="1242"/>
                  </a:lnTo>
                  <a:lnTo>
                    <a:pt x="1001" y="1222"/>
                  </a:lnTo>
                  <a:lnTo>
                    <a:pt x="1002" y="1203"/>
                  </a:lnTo>
                  <a:lnTo>
                    <a:pt x="1003" y="1183"/>
                  </a:lnTo>
                  <a:lnTo>
                    <a:pt x="1004" y="1162"/>
                  </a:lnTo>
                  <a:lnTo>
                    <a:pt x="1005" y="1142"/>
                  </a:lnTo>
                  <a:lnTo>
                    <a:pt x="1007" y="1122"/>
                  </a:lnTo>
                  <a:lnTo>
                    <a:pt x="1008" y="1101"/>
                  </a:lnTo>
                  <a:lnTo>
                    <a:pt x="1009" y="1080"/>
                  </a:lnTo>
                  <a:lnTo>
                    <a:pt x="1010" y="1060"/>
                  </a:lnTo>
                  <a:lnTo>
                    <a:pt x="1011" y="1039"/>
                  </a:lnTo>
                  <a:lnTo>
                    <a:pt x="1012" y="1018"/>
                  </a:lnTo>
                  <a:lnTo>
                    <a:pt x="1013" y="997"/>
                  </a:lnTo>
                  <a:lnTo>
                    <a:pt x="1014" y="976"/>
                  </a:lnTo>
                  <a:lnTo>
                    <a:pt x="1015" y="955"/>
                  </a:lnTo>
                  <a:lnTo>
                    <a:pt x="1016" y="934"/>
                  </a:lnTo>
                  <a:lnTo>
                    <a:pt x="1018" y="912"/>
                  </a:lnTo>
                  <a:lnTo>
                    <a:pt x="1019" y="891"/>
                  </a:lnTo>
                  <a:lnTo>
                    <a:pt x="1020" y="870"/>
                  </a:lnTo>
                  <a:lnTo>
                    <a:pt x="1021" y="849"/>
                  </a:lnTo>
                  <a:lnTo>
                    <a:pt x="1022" y="828"/>
                  </a:lnTo>
                  <a:lnTo>
                    <a:pt x="1023" y="807"/>
                  </a:lnTo>
                  <a:lnTo>
                    <a:pt x="1024" y="786"/>
                  </a:lnTo>
                  <a:lnTo>
                    <a:pt x="1025" y="765"/>
                  </a:lnTo>
                  <a:lnTo>
                    <a:pt x="1026" y="744"/>
                  </a:lnTo>
                  <a:lnTo>
                    <a:pt x="1027" y="723"/>
                  </a:lnTo>
                  <a:lnTo>
                    <a:pt x="1029" y="702"/>
                  </a:lnTo>
                  <a:lnTo>
                    <a:pt x="1029" y="682"/>
                  </a:lnTo>
                  <a:lnTo>
                    <a:pt x="1031" y="662"/>
                  </a:lnTo>
                  <a:lnTo>
                    <a:pt x="1032" y="641"/>
                  </a:lnTo>
                  <a:lnTo>
                    <a:pt x="1033" y="621"/>
                  </a:lnTo>
                  <a:lnTo>
                    <a:pt x="1034" y="601"/>
                  </a:lnTo>
                  <a:lnTo>
                    <a:pt x="1035" y="581"/>
                  </a:lnTo>
                  <a:lnTo>
                    <a:pt x="1036" y="561"/>
                  </a:lnTo>
                  <a:lnTo>
                    <a:pt x="1037" y="541"/>
                  </a:lnTo>
                  <a:lnTo>
                    <a:pt x="1038" y="522"/>
                  </a:lnTo>
                  <a:lnTo>
                    <a:pt x="1039" y="503"/>
                  </a:lnTo>
                  <a:lnTo>
                    <a:pt x="1040" y="484"/>
                  </a:lnTo>
                  <a:lnTo>
                    <a:pt x="1042" y="466"/>
                  </a:lnTo>
                  <a:lnTo>
                    <a:pt x="1043" y="447"/>
                  </a:lnTo>
                  <a:lnTo>
                    <a:pt x="1044" y="429"/>
                  </a:lnTo>
                  <a:lnTo>
                    <a:pt x="1045" y="411"/>
                  </a:lnTo>
                  <a:lnTo>
                    <a:pt x="1046" y="393"/>
                  </a:lnTo>
                  <a:lnTo>
                    <a:pt x="1047" y="376"/>
                  </a:lnTo>
                  <a:lnTo>
                    <a:pt x="1048" y="358"/>
                  </a:lnTo>
                  <a:lnTo>
                    <a:pt x="1049" y="342"/>
                  </a:lnTo>
                  <a:lnTo>
                    <a:pt x="1050" y="325"/>
                  </a:lnTo>
                  <a:lnTo>
                    <a:pt x="1051" y="309"/>
                  </a:lnTo>
                  <a:lnTo>
                    <a:pt x="1053" y="293"/>
                  </a:lnTo>
                  <a:lnTo>
                    <a:pt x="1053" y="277"/>
                  </a:lnTo>
                  <a:lnTo>
                    <a:pt x="1054" y="262"/>
                  </a:lnTo>
                  <a:lnTo>
                    <a:pt x="1056" y="247"/>
                  </a:lnTo>
                  <a:lnTo>
                    <a:pt x="1057" y="233"/>
                  </a:lnTo>
                  <a:lnTo>
                    <a:pt x="1058" y="219"/>
                  </a:lnTo>
                  <a:lnTo>
                    <a:pt x="1059" y="205"/>
                  </a:lnTo>
                  <a:lnTo>
                    <a:pt x="1060" y="192"/>
                  </a:lnTo>
                  <a:lnTo>
                    <a:pt x="1061" y="179"/>
                  </a:lnTo>
                  <a:lnTo>
                    <a:pt x="1062" y="166"/>
                  </a:lnTo>
                  <a:lnTo>
                    <a:pt x="1063" y="154"/>
                  </a:lnTo>
                  <a:lnTo>
                    <a:pt x="1064" y="142"/>
                  </a:lnTo>
                  <a:lnTo>
                    <a:pt x="1065" y="131"/>
                  </a:lnTo>
                  <a:lnTo>
                    <a:pt x="1067" y="120"/>
                  </a:lnTo>
                  <a:lnTo>
                    <a:pt x="1068" y="110"/>
                  </a:lnTo>
                  <a:lnTo>
                    <a:pt x="1069" y="100"/>
                  </a:lnTo>
                  <a:lnTo>
                    <a:pt x="1070" y="90"/>
                  </a:lnTo>
                  <a:lnTo>
                    <a:pt x="1071" y="81"/>
                  </a:lnTo>
                  <a:lnTo>
                    <a:pt x="1072" y="73"/>
                  </a:lnTo>
                  <a:lnTo>
                    <a:pt x="1073" y="64"/>
                  </a:lnTo>
                  <a:lnTo>
                    <a:pt x="1074" y="57"/>
                  </a:lnTo>
                  <a:lnTo>
                    <a:pt x="1075" y="50"/>
                  </a:lnTo>
                  <a:lnTo>
                    <a:pt x="1076" y="43"/>
                  </a:lnTo>
                  <a:lnTo>
                    <a:pt x="1078" y="37"/>
                  </a:lnTo>
                  <a:lnTo>
                    <a:pt x="1078" y="31"/>
                  </a:lnTo>
                  <a:lnTo>
                    <a:pt x="1080" y="26"/>
                  </a:lnTo>
                  <a:lnTo>
                    <a:pt x="1081" y="21"/>
                  </a:lnTo>
                  <a:lnTo>
                    <a:pt x="1082" y="17"/>
                  </a:lnTo>
                  <a:lnTo>
                    <a:pt x="1083" y="13"/>
                  </a:lnTo>
                  <a:lnTo>
                    <a:pt x="1084" y="10"/>
                  </a:lnTo>
                  <a:lnTo>
                    <a:pt x="1085" y="7"/>
                  </a:lnTo>
                  <a:lnTo>
                    <a:pt x="1086" y="5"/>
                  </a:lnTo>
                  <a:lnTo>
                    <a:pt x="1087" y="3"/>
                  </a:lnTo>
                  <a:lnTo>
                    <a:pt x="1088" y="1"/>
                  </a:lnTo>
                  <a:lnTo>
                    <a:pt x="1089" y="1"/>
                  </a:lnTo>
                  <a:lnTo>
                    <a:pt x="1091" y="0"/>
                  </a:lnTo>
                  <a:lnTo>
                    <a:pt x="1092" y="1"/>
                  </a:lnTo>
                  <a:lnTo>
                    <a:pt x="1093" y="1"/>
                  </a:lnTo>
                  <a:lnTo>
                    <a:pt x="1094" y="3"/>
                  </a:lnTo>
                  <a:lnTo>
                    <a:pt x="1095" y="5"/>
                  </a:lnTo>
                  <a:lnTo>
                    <a:pt x="1096" y="7"/>
                  </a:lnTo>
                  <a:lnTo>
                    <a:pt x="1097" y="10"/>
                  </a:lnTo>
                  <a:lnTo>
                    <a:pt x="1098" y="13"/>
                  </a:lnTo>
                  <a:lnTo>
                    <a:pt x="1099" y="17"/>
                  </a:lnTo>
                  <a:lnTo>
                    <a:pt x="1100" y="21"/>
                  </a:lnTo>
                  <a:lnTo>
                    <a:pt x="1102" y="26"/>
                  </a:lnTo>
                  <a:lnTo>
                    <a:pt x="1102" y="31"/>
                  </a:lnTo>
                  <a:lnTo>
                    <a:pt x="1104" y="37"/>
                  </a:lnTo>
                  <a:lnTo>
                    <a:pt x="1105" y="43"/>
                  </a:lnTo>
                  <a:lnTo>
                    <a:pt x="1106" y="50"/>
                  </a:lnTo>
                  <a:lnTo>
                    <a:pt x="1107" y="57"/>
                  </a:lnTo>
                  <a:lnTo>
                    <a:pt x="1108" y="64"/>
                  </a:lnTo>
                  <a:lnTo>
                    <a:pt x="1109" y="73"/>
                  </a:lnTo>
                  <a:lnTo>
                    <a:pt x="1110" y="81"/>
                  </a:lnTo>
                  <a:lnTo>
                    <a:pt x="1111" y="90"/>
                  </a:lnTo>
                  <a:lnTo>
                    <a:pt x="1112" y="100"/>
                  </a:lnTo>
                  <a:lnTo>
                    <a:pt x="1113" y="110"/>
                  </a:lnTo>
                  <a:lnTo>
                    <a:pt x="1115" y="120"/>
                  </a:lnTo>
                  <a:lnTo>
                    <a:pt x="1116" y="131"/>
                  </a:lnTo>
                  <a:lnTo>
                    <a:pt x="1117" y="142"/>
                  </a:lnTo>
                  <a:lnTo>
                    <a:pt x="1118" y="154"/>
                  </a:lnTo>
                  <a:lnTo>
                    <a:pt x="1119" y="166"/>
                  </a:lnTo>
                  <a:lnTo>
                    <a:pt x="1120" y="179"/>
                  </a:lnTo>
                  <a:lnTo>
                    <a:pt x="1121" y="192"/>
                  </a:lnTo>
                  <a:lnTo>
                    <a:pt x="1122" y="205"/>
                  </a:lnTo>
                  <a:lnTo>
                    <a:pt x="1123" y="219"/>
                  </a:lnTo>
                  <a:lnTo>
                    <a:pt x="1124" y="233"/>
                  </a:lnTo>
                  <a:lnTo>
                    <a:pt x="1126" y="247"/>
                  </a:lnTo>
                  <a:lnTo>
                    <a:pt x="1127" y="262"/>
                  </a:lnTo>
                  <a:lnTo>
                    <a:pt x="1128" y="277"/>
                  </a:lnTo>
                  <a:lnTo>
                    <a:pt x="1129" y="293"/>
                  </a:lnTo>
                  <a:lnTo>
                    <a:pt x="1130" y="309"/>
                  </a:lnTo>
                  <a:lnTo>
                    <a:pt x="1131" y="325"/>
                  </a:lnTo>
                  <a:lnTo>
                    <a:pt x="1132" y="342"/>
                  </a:lnTo>
                  <a:lnTo>
                    <a:pt x="1133" y="358"/>
                  </a:lnTo>
                  <a:lnTo>
                    <a:pt x="1134" y="376"/>
                  </a:lnTo>
                  <a:lnTo>
                    <a:pt x="1135" y="393"/>
                  </a:lnTo>
                  <a:lnTo>
                    <a:pt x="1137" y="411"/>
                  </a:lnTo>
                  <a:lnTo>
                    <a:pt x="1137" y="429"/>
                  </a:lnTo>
                  <a:lnTo>
                    <a:pt x="1139" y="447"/>
                  </a:lnTo>
                  <a:lnTo>
                    <a:pt x="1140" y="466"/>
                  </a:lnTo>
                  <a:lnTo>
                    <a:pt x="1141" y="484"/>
                  </a:lnTo>
                  <a:lnTo>
                    <a:pt x="1142" y="503"/>
                  </a:lnTo>
                  <a:lnTo>
                    <a:pt x="1143" y="522"/>
                  </a:lnTo>
                  <a:lnTo>
                    <a:pt x="1144" y="541"/>
                  </a:lnTo>
                  <a:lnTo>
                    <a:pt x="1145" y="561"/>
                  </a:lnTo>
                  <a:lnTo>
                    <a:pt x="1146" y="581"/>
                  </a:lnTo>
                  <a:lnTo>
                    <a:pt x="1147" y="601"/>
                  </a:lnTo>
                  <a:lnTo>
                    <a:pt x="1148" y="621"/>
                  </a:lnTo>
                  <a:lnTo>
                    <a:pt x="1150" y="641"/>
                  </a:lnTo>
                  <a:lnTo>
                    <a:pt x="1151" y="662"/>
                  </a:lnTo>
                  <a:lnTo>
                    <a:pt x="1151" y="682"/>
                  </a:lnTo>
                  <a:lnTo>
                    <a:pt x="1153" y="702"/>
                  </a:lnTo>
                  <a:lnTo>
                    <a:pt x="1154" y="723"/>
                  </a:lnTo>
                  <a:lnTo>
                    <a:pt x="1155" y="744"/>
                  </a:lnTo>
                  <a:lnTo>
                    <a:pt x="1156" y="765"/>
                  </a:lnTo>
                  <a:lnTo>
                    <a:pt x="1157" y="786"/>
                  </a:lnTo>
                  <a:lnTo>
                    <a:pt x="1158" y="807"/>
                  </a:lnTo>
                  <a:lnTo>
                    <a:pt x="1159" y="828"/>
                  </a:lnTo>
                  <a:lnTo>
                    <a:pt x="1161" y="849"/>
                  </a:lnTo>
                  <a:lnTo>
                    <a:pt x="1161" y="870"/>
                  </a:lnTo>
                  <a:lnTo>
                    <a:pt x="1162" y="891"/>
                  </a:lnTo>
                  <a:lnTo>
                    <a:pt x="1164" y="912"/>
                  </a:lnTo>
                  <a:lnTo>
                    <a:pt x="1165" y="934"/>
                  </a:lnTo>
                  <a:lnTo>
                    <a:pt x="1166" y="955"/>
                  </a:lnTo>
                  <a:lnTo>
                    <a:pt x="1167" y="976"/>
                  </a:lnTo>
                  <a:lnTo>
                    <a:pt x="1168" y="997"/>
                  </a:lnTo>
                  <a:lnTo>
                    <a:pt x="1169" y="1018"/>
                  </a:lnTo>
                  <a:lnTo>
                    <a:pt x="1170" y="1039"/>
                  </a:lnTo>
                  <a:lnTo>
                    <a:pt x="1171" y="1060"/>
                  </a:lnTo>
                  <a:lnTo>
                    <a:pt x="1172" y="1080"/>
                  </a:lnTo>
                  <a:lnTo>
                    <a:pt x="1173" y="1101"/>
                  </a:lnTo>
                  <a:lnTo>
                    <a:pt x="1175" y="1122"/>
                  </a:lnTo>
                  <a:lnTo>
                    <a:pt x="1175" y="1142"/>
                  </a:lnTo>
                  <a:lnTo>
                    <a:pt x="1177" y="1162"/>
                  </a:lnTo>
                  <a:lnTo>
                    <a:pt x="1178" y="1183"/>
                  </a:lnTo>
                  <a:lnTo>
                    <a:pt x="1179" y="1203"/>
                  </a:lnTo>
                  <a:lnTo>
                    <a:pt x="1180" y="1222"/>
                  </a:lnTo>
                  <a:lnTo>
                    <a:pt x="1181" y="1242"/>
                  </a:lnTo>
                  <a:lnTo>
                    <a:pt x="1182" y="1262"/>
                  </a:lnTo>
                  <a:lnTo>
                    <a:pt x="1183" y="1281"/>
                  </a:lnTo>
                  <a:lnTo>
                    <a:pt x="1184" y="1300"/>
                  </a:lnTo>
                  <a:lnTo>
                    <a:pt x="1185" y="1319"/>
                  </a:lnTo>
                  <a:lnTo>
                    <a:pt x="1186" y="1338"/>
                  </a:lnTo>
                  <a:lnTo>
                    <a:pt x="1188" y="1357"/>
                  </a:lnTo>
                  <a:lnTo>
                    <a:pt x="1189" y="1375"/>
                  </a:lnTo>
                  <a:lnTo>
                    <a:pt x="1190" y="1393"/>
                  </a:lnTo>
                  <a:lnTo>
                    <a:pt x="1191" y="1411"/>
                  </a:lnTo>
                  <a:lnTo>
                    <a:pt x="1192" y="1428"/>
                  </a:lnTo>
                  <a:lnTo>
                    <a:pt x="1193" y="1446"/>
                  </a:lnTo>
                  <a:lnTo>
                    <a:pt x="1194" y="1463"/>
                  </a:lnTo>
                  <a:lnTo>
                    <a:pt x="1195" y="1480"/>
                  </a:lnTo>
                  <a:lnTo>
                    <a:pt x="1196" y="1496"/>
                  </a:lnTo>
                  <a:lnTo>
                    <a:pt x="1197" y="1512"/>
                  </a:lnTo>
                  <a:lnTo>
                    <a:pt x="1199" y="1528"/>
                  </a:lnTo>
                  <a:lnTo>
                    <a:pt x="1200" y="1543"/>
                  </a:lnTo>
                  <a:lnTo>
                    <a:pt x="1201" y="1559"/>
                  </a:lnTo>
                  <a:lnTo>
                    <a:pt x="1202" y="1574"/>
                  </a:lnTo>
                  <a:lnTo>
                    <a:pt x="1203" y="1588"/>
                  </a:lnTo>
                  <a:lnTo>
                    <a:pt x="1204" y="1603"/>
                  </a:lnTo>
                  <a:lnTo>
                    <a:pt x="1205" y="1617"/>
                  </a:lnTo>
                  <a:lnTo>
                    <a:pt x="1206" y="1630"/>
                  </a:lnTo>
                  <a:lnTo>
                    <a:pt x="1207" y="1644"/>
                  </a:lnTo>
                  <a:lnTo>
                    <a:pt x="1208" y="1657"/>
                  </a:lnTo>
                  <a:lnTo>
                    <a:pt x="1210" y="1669"/>
                  </a:lnTo>
                  <a:lnTo>
                    <a:pt x="1210" y="1681"/>
                  </a:lnTo>
                  <a:lnTo>
                    <a:pt x="1212" y="1693"/>
                  </a:lnTo>
                  <a:lnTo>
                    <a:pt x="1213" y="1705"/>
                  </a:lnTo>
                  <a:lnTo>
                    <a:pt x="1214" y="1716"/>
                  </a:lnTo>
                  <a:lnTo>
                    <a:pt x="1215" y="1727"/>
                  </a:lnTo>
                  <a:lnTo>
                    <a:pt x="1216" y="1737"/>
                  </a:lnTo>
                  <a:lnTo>
                    <a:pt x="1217" y="1748"/>
                  </a:lnTo>
                  <a:lnTo>
                    <a:pt x="1218" y="1757"/>
                  </a:lnTo>
                  <a:lnTo>
                    <a:pt x="1219" y="1767"/>
                  </a:lnTo>
                  <a:lnTo>
                    <a:pt x="1220" y="1776"/>
                  </a:lnTo>
                  <a:lnTo>
                    <a:pt x="1221" y="1784"/>
                  </a:lnTo>
                  <a:lnTo>
                    <a:pt x="1223" y="1792"/>
                  </a:lnTo>
                  <a:lnTo>
                    <a:pt x="1224" y="1800"/>
                  </a:lnTo>
                  <a:lnTo>
                    <a:pt x="1225" y="1807"/>
                  </a:lnTo>
                  <a:lnTo>
                    <a:pt x="1226" y="1815"/>
                  </a:lnTo>
                  <a:lnTo>
                    <a:pt x="1227" y="1821"/>
                  </a:lnTo>
                  <a:lnTo>
                    <a:pt x="1228" y="1828"/>
                  </a:lnTo>
                  <a:lnTo>
                    <a:pt x="1229" y="1833"/>
                  </a:lnTo>
                  <a:lnTo>
                    <a:pt x="1230" y="1839"/>
                  </a:lnTo>
                  <a:lnTo>
                    <a:pt x="1231" y="1844"/>
                  </a:lnTo>
                  <a:lnTo>
                    <a:pt x="1232" y="1849"/>
                  </a:lnTo>
                  <a:lnTo>
                    <a:pt x="1234" y="1853"/>
                  </a:lnTo>
                  <a:lnTo>
                    <a:pt x="1234" y="1858"/>
                  </a:lnTo>
                  <a:lnTo>
                    <a:pt x="1236" y="1861"/>
                  </a:lnTo>
                  <a:lnTo>
                    <a:pt x="1237" y="1865"/>
                  </a:lnTo>
                  <a:lnTo>
                    <a:pt x="1238" y="1868"/>
                  </a:lnTo>
                  <a:lnTo>
                    <a:pt x="1239" y="1870"/>
                  </a:lnTo>
                  <a:lnTo>
                    <a:pt x="1240" y="1872"/>
                  </a:lnTo>
                  <a:lnTo>
                    <a:pt x="1241" y="1874"/>
                  </a:lnTo>
                  <a:lnTo>
                    <a:pt x="1242" y="1876"/>
                  </a:lnTo>
                  <a:lnTo>
                    <a:pt x="1243" y="1877"/>
                  </a:lnTo>
                  <a:lnTo>
                    <a:pt x="1244" y="1878"/>
                  </a:lnTo>
                  <a:lnTo>
                    <a:pt x="1245" y="1879"/>
                  </a:lnTo>
                  <a:lnTo>
                    <a:pt x="1247" y="1879"/>
                  </a:lnTo>
                  <a:lnTo>
                    <a:pt x="1248" y="1879"/>
                  </a:lnTo>
                  <a:lnTo>
                    <a:pt x="1249" y="1878"/>
                  </a:lnTo>
                  <a:lnTo>
                    <a:pt x="1250" y="1877"/>
                  </a:lnTo>
                  <a:lnTo>
                    <a:pt x="1251" y="1876"/>
                  </a:lnTo>
                  <a:lnTo>
                    <a:pt x="1252" y="1875"/>
                  </a:lnTo>
                  <a:lnTo>
                    <a:pt x="1253" y="1873"/>
                  </a:lnTo>
                  <a:lnTo>
                    <a:pt x="1254" y="1871"/>
                  </a:lnTo>
                  <a:lnTo>
                    <a:pt x="1255" y="1868"/>
                  </a:lnTo>
                  <a:lnTo>
                    <a:pt x="1256" y="1866"/>
                  </a:lnTo>
                  <a:lnTo>
                    <a:pt x="1258" y="1863"/>
                  </a:lnTo>
                  <a:lnTo>
                    <a:pt x="1259" y="1860"/>
                  </a:lnTo>
                  <a:lnTo>
                    <a:pt x="1259" y="1857"/>
                  </a:lnTo>
                  <a:lnTo>
                    <a:pt x="1261" y="1853"/>
                  </a:lnTo>
                  <a:lnTo>
                    <a:pt x="1262" y="1849"/>
                  </a:lnTo>
                  <a:lnTo>
                    <a:pt x="1263" y="1844"/>
                  </a:lnTo>
                  <a:lnTo>
                    <a:pt x="1264" y="1840"/>
                  </a:lnTo>
                  <a:lnTo>
                    <a:pt x="1265" y="1835"/>
                  </a:lnTo>
                  <a:lnTo>
                    <a:pt x="1266" y="1831"/>
                  </a:lnTo>
                  <a:lnTo>
                    <a:pt x="1267" y="1826"/>
                  </a:lnTo>
                  <a:lnTo>
                    <a:pt x="1268" y="1820"/>
                  </a:lnTo>
                  <a:lnTo>
                    <a:pt x="1269" y="1815"/>
                  </a:lnTo>
                  <a:lnTo>
                    <a:pt x="1270" y="1809"/>
                  </a:lnTo>
                  <a:lnTo>
                    <a:pt x="1272" y="1803"/>
                  </a:lnTo>
                  <a:lnTo>
                    <a:pt x="1273" y="1797"/>
                  </a:lnTo>
                  <a:lnTo>
                    <a:pt x="1274" y="1791"/>
                  </a:lnTo>
                  <a:lnTo>
                    <a:pt x="1275" y="1784"/>
                  </a:lnTo>
                  <a:lnTo>
                    <a:pt x="1276" y="1777"/>
                  </a:lnTo>
                  <a:lnTo>
                    <a:pt x="1277" y="1770"/>
                  </a:lnTo>
                  <a:lnTo>
                    <a:pt x="1278" y="1763"/>
                  </a:lnTo>
                  <a:lnTo>
                    <a:pt x="1279" y="1756"/>
                  </a:lnTo>
                  <a:lnTo>
                    <a:pt x="1280" y="1749"/>
                  </a:lnTo>
                  <a:lnTo>
                    <a:pt x="1281" y="1742"/>
                  </a:lnTo>
                  <a:lnTo>
                    <a:pt x="1283" y="1735"/>
                  </a:lnTo>
                  <a:lnTo>
                    <a:pt x="1283" y="1727"/>
                  </a:lnTo>
                  <a:lnTo>
                    <a:pt x="1285" y="1719"/>
                  </a:lnTo>
                  <a:lnTo>
                    <a:pt x="1286" y="1712"/>
                  </a:lnTo>
                  <a:lnTo>
                    <a:pt x="1287" y="1704"/>
                  </a:lnTo>
                  <a:lnTo>
                    <a:pt x="1288" y="1696"/>
                  </a:lnTo>
                  <a:lnTo>
                    <a:pt x="1289" y="1688"/>
                  </a:lnTo>
                  <a:lnTo>
                    <a:pt x="1290" y="1680"/>
                  </a:lnTo>
                  <a:lnTo>
                    <a:pt x="1291" y="1672"/>
                  </a:lnTo>
                  <a:lnTo>
                    <a:pt x="1292" y="1664"/>
                  </a:lnTo>
                  <a:lnTo>
                    <a:pt x="1293" y="1656"/>
                  </a:lnTo>
                  <a:lnTo>
                    <a:pt x="1294" y="1648"/>
                  </a:lnTo>
                  <a:lnTo>
                    <a:pt x="1296" y="1640"/>
                  </a:lnTo>
                  <a:lnTo>
                    <a:pt x="1297" y="1631"/>
                  </a:lnTo>
                  <a:lnTo>
                    <a:pt x="1298" y="1623"/>
                  </a:lnTo>
                  <a:lnTo>
                    <a:pt x="1299" y="1615"/>
                  </a:lnTo>
                  <a:lnTo>
                    <a:pt x="1300" y="1607"/>
                  </a:lnTo>
                  <a:lnTo>
                    <a:pt x="1301" y="1599"/>
                  </a:lnTo>
                  <a:lnTo>
                    <a:pt x="1302" y="1591"/>
                  </a:lnTo>
                  <a:lnTo>
                    <a:pt x="1303" y="1583"/>
                  </a:lnTo>
                  <a:lnTo>
                    <a:pt x="1304" y="1575"/>
                  </a:lnTo>
                  <a:lnTo>
                    <a:pt x="1305" y="1567"/>
                  </a:lnTo>
                  <a:lnTo>
                    <a:pt x="1307" y="1559"/>
                  </a:lnTo>
                  <a:lnTo>
                    <a:pt x="1308" y="1551"/>
                  </a:lnTo>
                  <a:lnTo>
                    <a:pt x="1309" y="1543"/>
                  </a:lnTo>
                  <a:lnTo>
                    <a:pt x="1310" y="1536"/>
                  </a:lnTo>
                  <a:lnTo>
                    <a:pt x="1311" y="1528"/>
                  </a:lnTo>
                  <a:lnTo>
                    <a:pt x="1312" y="1521"/>
                  </a:lnTo>
                  <a:lnTo>
                    <a:pt x="1313" y="1513"/>
                  </a:lnTo>
                  <a:lnTo>
                    <a:pt x="1314" y="1506"/>
                  </a:lnTo>
                  <a:lnTo>
                    <a:pt x="1315" y="1499"/>
                  </a:lnTo>
                  <a:lnTo>
                    <a:pt x="1316" y="1492"/>
                  </a:lnTo>
                  <a:lnTo>
                    <a:pt x="1318" y="1485"/>
                  </a:lnTo>
                  <a:lnTo>
                    <a:pt x="1318" y="1478"/>
                  </a:lnTo>
                  <a:lnTo>
                    <a:pt x="1320" y="1471"/>
                  </a:lnTo>
                  <a:lnTo>
                    <a:pt x="1321" y="1465"/>
                  </a:lnTo>
                  <a:lnTo>
                    <a:pt x="1322" y="1458"/>
                  </a:lnTo>
                  <a:lnTo>
                    <a:pt x="1323" y="1452"/>
                  </a:lnTo>
                  <a:lnTo>
                    <a:pt x="1324" y="1446"/>
                  </a:lnTo>
                  <a:lnTo>
                    <a:pt x="1325" y="1440"/>
                  </a:lnTo>
                  <a:lnTo>
                    <a:pt x="1326" y="1434"/>
                  </a:lnTo>
                  <a:lnTo>
                    <a:pt x="1327" y="1428"/>
                  </a:lnTo>
                  <a:lnTo>
                    <a:pt x="1328" y="1423"/>
                  </a:lnTo>
                  <a:lnTo>
                    <a:pt x="1329" y="1417"/>
                  </a:lnTo>
                  <a:lnTo>
                    <a:pt x="1331" y="1412"/>
                  </a:lnTo>
                  <a:lnTo>
                    <a:pt x="1332" y="1407"/>
                  </a:lnTo>
                  <a:lnTo>
                    <a:pt x="1332" y="1402"/>
                  </a:lnTo>
                  <a:lnTo>
                    <a:pt x="1334" y="1398"/>
                  </a:lnTo>
                  <a:lnTo>
                    <a:pt x="1335" y="1393"/>
                  </a:lnTo>
                  <a:lnTo>
                    <a:pt x="1336" y="1389"/>
                  </a:lnTo>
                  <a:lnTo>
                    <a:pt x="1337" y="1385"/>
                  </a:lnTo>
                  <a:lnTo>
                    <a:pt x="1338" y="1381"/>
                  </a:lnTo>
                  <a:lnTo>
                    <a:pt x="1339" y="1378"/>
                  </a:lnTo>
                  <a:lnTo>
                    <a:pt x="1340" y="1374"/>
                  </a:lnTo>
                  <a:lnTo>
                    <a:pt x="1342" y="1371"/>
                  </a:lnTo>
                  <a:lnTo>
                    <a:pt x="1342" y="1368"/>
                  </a:lnTo>
                  <a:lnTo>
                    <a:pt x="1343" y="1365"/>
                  </a:lnTo>
                  <a:lnTo>
                    <a:pt x="1345" y="1362"/>
                  </a:lnTo>
                  <a:lnTo>
                    <a:pt x="1346" y="1359"/>
                  </a:lnTo>
                  <a:lnTo>
                    <a:pt x="1347" y="1357"/>
                  </a:lnTo>
                  <a:lnTo>
                    <a:pt x="1348" y="1355"/>
                  </a:lnTo>
                  <a:lnTo>
                    <a:pt x="1349" y="1353"/>
                  </a:lnTo>
                  <a:lnTo>
                    <a:pt x="1350" y="1352"/>
                  </a:lnTo>
                  <a:lnTo>
                    <a:pt x="1351" y="1350"/>
                  </a:lnTo>
                  <a:lnTo>
                    <a:pt x="1352" y="1349"/>
                  </a:lnTo>
                  <a:lnTo>
                    <a:pt x="1353" y="1348"/>
                  </a:lnTo>
                  <a:lnTo>
                    <a:pt x="1354" y="1347"/>
                  </a:lnTo>
                  <a:lnTo>
                    <a:pt x="1356" y="1346"/>
                  </a:lnTo>
                  <a:lnTo>
                    <a:pt x="1357" y="1346"/>
                  </a:lnTo>
                  <a:lnTo>
                    <a:pt x="1358" y="1345"/>
                  </a:lnTo>
                  <a:lnTo>
                    <a:pt x="1359" y="1345"/>
                  </a:lnTo>
                  <a:lnTo>
                    <a:pt x="1360" y="1346"/>
                  </a:lnTo>
                  <a:lnTo>
                    <a:pt x="1361" y="1346"/>
                  </a:lnTo>
                  <a:lnTo>
                    <a:pt x="1362" y="1346"/>
                  </a:lnTo>
                  <a:lnTo>
                    <a:pt x="1363" y="1347"/>
                  </a:lnTo>
                  <a:lnTo>
                    <a:pt x="1364" y="1348"/>
                  </a:lnTo>
                  <a:lnTo>
                    <a:pt x="1365" y="1349"/>
                  </a:lnTo>
                  <a:lnTo>
                    <a:pt x="1367" y="1350"/>
                  </a:lnTo>
                  <a:lnTo>
                    <a:pt x="1367" y="1352"/>
                  </a:lnTo>
                  <a:lnTo>
                    <a:pt x="1369" y="1353"/>
                  </a:lnTo>
                  <a:lnTo>
                    <a:pt x="1370" y="1355"/>
                  </a:lnTo>
                  <a:lnTo>
                    <a:pt x="1371" y="1357"/>
                  </a:lnTo>
                  <a:lnTo>
                    <a:pt x="1372" y="1359"/>
                  </a:lnTo>
                  <a:lnTo>
                    <a:pt x="1373" y="1361"/>
                  </a:lnTo>
                  <a:lnTo>
                    <a:pt x="1374" y="1364"/>
                  </a:lnTo>
                  <a:lnTo>
                    <a:pt x="1375" y="1367"/>
                  </a:lnTo>
                  <a:lnTo>
                    <a:pt x="1376" y="1369"/>
                  </a:lnTo>
                  <a:lnTo>
                    <a:pt x="1377" y="1372"/>
                  </a:lnTo>
                  <a:lnTo>
                    <a:pt x="1378" y="1375"/>
                  </a:lnTo>
                  <a:lnTo>
                    <a:pt x="1380" y="1378"/>
                  </a:lnTo>
                  <a:lnTo>
                    <a:pt x="1381" y="1382"/>
                  </a:lnTo>
                  <a:lnTo>
                    <a:pt x="1382" y="1385"/>
                  </a:lnTo>
                  <a:lnTo>
                    <a:pt x="1383" y="1389"/>
                  </a:lnTo>
                  <a:lnTo>
                    <a:pt x="1384" y="1393"/>
                  </a:lnTo>
                  <a:lnTo>
                    <a:pt x="1385" y="1396"/>
                  </a:lnTo>
                  <a:lnTo>
                    <a:pt x="1386" y="1400"/>
                  </a:lnTo>
                  <a:lnTo>
                    <a:pt x="1387" y="1404"/>
                  </a:lnTo>
                  <a:lnTo>
                    <a:pt x="1388" y="1409"/>
                  </a:lnTo>
                  <a:lnTo>
                    <a:pt x="1389" y="1413"/>
                  </a:lnTo>
                  <a:lnTo>
                    <a:pt x="1391" y="1417"/>
                  </a:lnTo>
                  <a:lnTo>
                    <a:pt x="1391" y="1422"/>
                  </a:lnTo>
                  <a:lnTo>
                    <a:pt x="1393" y="1426"/>
                  </a:lnTo>
                  <a:lnTo>
                    <a:pt x="1394" y="1431"/>
                  </a:lnTo>
                  <a:lnTo>
                    <a:pt x="1395" y="1435"/>
                  </a:lnTo>
                  <a:lnTo>
                    <a:pt x="1396" y="1441"/>
                  </a:lnTo>
                  <a:lnTo>
                    <a:pt x="1397" y="1445"/>
                  </a:lnTo>
                  <a:lnTo>
                    <a:pt x="1398" y="1450"/>
                  </a:lnTo>
                  <a:lnTo>
                    <a:pt x="1399" y="1455"/>
                  </a:lnTo>
                  <a:lnTo>
                    <a:pt x="1400" y="1460"/>
                  </a:lnTo>
                  <a:lnTo>
                    <a:pt x="1401" y="1465"/>
                  </a:lnTo>
                  <a:lnTo>
                    <a:pt x="1402" y="1470"/>
                  </a:lnTo>
                  <a:lnTo>
                    <a:pt x="1404" y="1476"/>
                  </a:lnTo>
                  <a:lnTo>
                    <a:pt x="1405" y="1481"/>
                  </a:lnTo>
                  <a:lnTo>
                    <a:pt x="1406" y="1486"/>
                  </a:lnTo>
                  <a:lnTo>
                    <a:pt x="1407" y="1491"/>
                  </a:lnTo>
                  <a:lnTo>
                    <a:pt x="1408" y="1496"/>
                  </a:lnTo>
                  <a:lnTo>
                    <a:pt x="1409" y="1502"/>
                  </a:lnTo>
                  <a:lnTo>
                    <a:pt x="1410" y="1507"/>
                  </a:lnTo>
                  <a:lnTo>
                    <a:pt x="1411" y="1512"/>
                  </a:lnTo>
                  <a:lnTo>
                    <a:pt x="1412" y="1517"/>
                  </a:lnTo>
                  <a:lnTo>
                    <a:pt x="1413" y="1523"/>
                  </a:lnTo>
                  <a:lnTo>
                    <a:pt x="1415" y="1528"/>
                  </a:lnTo>
                  <a:lnTo>
                    <a:pt x="1416" y="1533"/>
                  </a:lnTo>
                  <a:lnTo>
                    <a:pt x="1417" y="1538"/>
                  </a:lnTo>
                  <a:lnTo>
                    <a:pt x="1418" y="1543"/>
                  </a:lnTo>
                  <a:lnTo>
                    <a:pt x="1419" y="1548"/>
                  </a:lnTo>
                  <a:lnTo>
                    <a:pt x="1420" y="1554"/>
                  </a:lnTo>
                  <a:lnTo>
                    <a:pt x="1421" y="1559"/>
                  </a:lnTo>
                  <a:lnTo>
                    <a:pt x="1422" y="1564"/>
                  </a:lnTo>
                  <a:lnTo>
                    <a:pt x="1423" y="1569"/>
                  </a:lnTo>
                  <a:lnTo>
                    <a:pt x="1424" y="1574"/>
                  </a:lnTo>
                  <a:lnTo>
                    <a:pt x="1426" y="1578"/>
                  </a:lnTo>
                  <a:lnTo>
                    <a:pt x="1426" y="1583"/>
                  </a:lnTo>
                  <a:lnTo>
                    <a:pt x="1428" y="1588"/>
                  </a:lnTo>
                  <a:lnTo>
                    <a:pt x="1429" y="1593"/>
                  </a:lnTo>
                  <a:lnTo>
                    <a:pt x="1430" y="1597"/>
                  </a:lnTo>
                  <a:lnTo>
                    <a:pt x="1431" y="1602"/>
                  </a:lnTo>
                  <a:lnTo>
                    <a:pt x="1432" y="1606"/>
                  </a:lnTo>
                  <a:lnTo>
                    <a:pt x="1433" y="1610"/>
                  </a:lnTo>
                  <a:lnTo>
                    <a:pt x="1434" y="1614"/>
                  </a:lnTo>
                  <a:lnTo>
                    <a:pt x="1435" y="1618"/>
                  </a:lnTo>
                  <a:lnTo>
                    <a:pt x="1436" y="1622"/>
                  </a:lnTo>
                  <a:lnTo>
                    <a:pt x="1437" y="1626"/>
                  </a:lnTo>
                  <a:lnTo>
                    <a:pt x="1439" y="1630"/>
                  </a:lnTo>
                  <a:lnTo>
                    <a:pt x="1440" y="1634"/>
                  </a:lnTo>
                  <a:lnTo>
                    <a:pt x="1440" y="1637"/>
                  </a:lnTo>
                  <a:lnTo>
                    <a:pt x="1442" y="1641"/>
                  </a:lnTo>
                  <a:lnTo>
                    <a:pt x="1443" y="1644"/>
                  </a:lnTo>
                  <a:lnTo>
                    <a:pt x="1444" y="1647"/>
                  </a:lnTo>
                  <a:lnTo>
                    <a:pt x="1445" y="1650"/>
                  </a:lnTo>
                  <a:lnTo>
                    <a:pt x="1446" y="1653"/>
                  </a:lnTo>
                  <a:lnTo>
                    <a:pt x="1447" y="1656"/>
                  </a:lnTo>
                  <a:lnTo>
                    <a:pt x="1448" y="1659"/>
                  </a:lnTo>
                  <a:lnTo>
                    <a:pt x="1450" y="1661"/>
                  </a:lnTo>
                  <a:lnTo>
                    <a:pt x="1450" y="1664"/>
                  </a:lnTo>
                  <a:lnTo>
                    <a:pt x="1451" y="1666"/>
                  </a:lnTo>
                  <a:lnTo>
                    <a:pt x="1453" y="1668"/>
                  </a:lnTo>
                  <a:lnTo>
                    <a:pt x="1454" y="1670"/>
                  </a:lnTo>
                  <a:lnTo>
                    <a:pt x="1455" y="1672"/>
                  </a:lnTo>
                  <a:lnTo>
                    <a:pt x="1456" y="1674"/>
                  </a:lnTo>
                  <a:lnTo>
                    <a:pt x="1457" y="1676"/>
                  </a:lnTo>
                  <a:lnTo>
                    <a:pt x="1458" y="1677"/>
                  </a:lnTo>
                  <a:lnTo>
                    <a:pt x="1459" y="1679"/>
                  </a:lnTo>
                  <a:lnTo>
                    <a:pt x="1460" y="1680"/>
                  </a:lnTo>
                  <a:lnTo>
                    <a:pt x="1461" y="1681"/>
                  </a:lnTo>
                  <a:lnTo>
                    <a:pt x="1462" y="1682"/>
                  </a:lnTo>
                  <a:lnTo>
                    <a:pt x="1464" y="1683"/>
                  </a:lnTo>
                  <a:lnTo>
                    <a:pt x="1465" y="1683"/>
                  </a:lnTo>
                  <a:lnTo>
                    <a:pt x="1466" y="1684"/>
                  </a:lnTo>
                  <a:lnTo>
                    <a:pt x="1467" y="1684"/>
                  </a:lnTo>
                  <a:lnTo>
                    <a:pt x="1468" y="1684"/>
                  </a:lnTo>
                  <a:lnTo>
                    <a:pt x="1469" y="1684"/>
                  </a:lnTo>
                  <a:lnTo>
                    <a:pt x="1470" y="1684"/>
                  </a:lnTo>
                  <a:lnTo>
                    <a:pt x="1471" y="1684"/>
                  </a:lnTo>
                  <a:lnTo>
                    <a:pt x="1472" y="1684"/>
                  </a:lnTo>
                  <a:lnTo>
                    <a:pt x="1473" y="1683"/>
                  </a:lnTo>
                  <a:lnTo>
                    <a:pt x="1475" y="1683"/>
                  </a:lnTo>
                  <a:lnTo>
                    <a:pt x="1475" y="1682"/>
                  </a:lnTo>
                  <a:lnTo>
                    <a:pt x="1477" y="1681"/>
                  </a:lnTo>
                  <a:lnTo>
                    <a:pt x="1478" y="1680"/>
                  </a:lnTo>
                  <a:lnTo>
                    <a:pt x="1479" y="1679"/>
                  </a:lnTo>
                  <a:lnTo>
                    <a:pt x="1480" y="1678"/>
                  </a:lnTo>
                  <a:lnTo>
                    <a:pt x="1481" y="1676"/>
                  </a:lnTo>
                  <a:lnTo>
                    <a:pt x="1482" y="1675"/>
                  </a:lnTo>
                  <a:lnTo>
                    <a:pt x="1483" y="1673"/>
                  </a:lnTo>
                  <a:lnTo>
                    <a:pt x="1484" y="1672"/>
                  </a:lnTo>
                  <a:lnTo>
                    <a:pt x="1485" y="1670"/>
                  </a:lnTo>
                  <a:lnTo>
                    <a:pt x="1486" y="1668"/>
                  </a:lnTo>
                  <a:lnTo>
                    <a:pt x="1488" y="1666"/>
                  </a:lnTo>
                  <a:lnTo>
                    <a:pt x="1489" y="1663"/>
                  </a:lnTo>
                  <a:lnTo>
                    <a:pt x="1490" y="1661"/>
                  </a:lnTo>
                  <a:lnTo>
                    <a:pt x="1491" y="1659"/>
                  </a:lnTo>
                  <a:lnTo>
                    <a:pt x="1492" y="1656"/>
                  </a:lnTo>
                  <a:lnTo>
                    <a:pt x="1493" y="1654"/>
                  </a:lnTo>
                  <a:lnTo>
                    <a:pt x="1494" y="1651"/>
                  </a:lnTo>
                  <a:lnTo>
                    <a:pt x="1495" y="1648"/>
                  </a:lnTo>
                  <a:lnTo>
                    <a:pt x="1496" y="1645"/>
                  </a:lnTo>
                  <a:lnTo>
                    <a:pt x="1497" y="1642"/>
                  </a:lnTo>
                  <a:lnTo>
                    <a:pt x="1499" y="1639"/>
                  </a:lnTo>
                  <a:lnTo>
                    <a:pt x="1499" y="1636"/>
                  </a:lnTo>
                  <a:lnTo>
                    <a:pt x="1501" y="1633"/>
                  </a:lnTo>
                  <a:lnTo>
                    <a:pt x="1502" y="1630"/>
                  </a:lnTo>
                  <a:lnTo>
                    <a:pt x="1503" y="1626"/>
                  </a:lnTo>
                  <a:lnTo>
                    <a:pt x="1504" y="1623"/>
                  </a:lnTo>
                  <a:lnTo>
                    <a:pt x="1505" y="1619"/>
                  </a:lnTo>
                  <a:lnTo>
                    <a:pt x="1506" y="1616"/>
                  </a:lnTo>
                  <a:lnTo>
                    <a:pt x="1507" y="1612"/>
                  </a:lnTo>
                  <a:lnTo>
                    <a:pt x="1508" y="1609"/>
                  </a:lnTo>
                  <a:lnTo>
                    <a:pt x="1509" y="1605"/>
                  </a:lnTo>
                  <a:lnTo>
                    <a:pt x="1510" y="1602"/>
                  </a:lnTo>
                  <a:lnTo>
                    <a:pt x="1512" y="1598"/>
                  </a:lnTo>
                  <a:lnTo>
                    <a:pt x="1513" y="1594"/>
                  </a:lnTo>
                  <a:lnTo>
                    <a:pt x="1514" y="1590"/>
                  </a:lnTo>
                  <a:lnTo>
                    <a:pt x="1515" y="1586"/>
                  </a:lnTo>
                  <a:lnTo>
                    <a:pt x="1516" y="1582"/>
                  </a:lnTo>
                  <a:lnTo>
                    <a:pt x="1517" y="1579"/>
                  </a:lnTo>
                  <a:lnTo>
                    <a:pt x="1518" y="1575"/>
                  </a:lnTo>
                  <a:lnTo>
                    <a:pt x="1519" y="1571"/>
                  </a:lnTo>
                  <a:lnTo>
                    <a:pt x="1520" y="1567"/>
                  </a:lnTo>
                  <a:lnTo>
                    <a:pt x="1521" y="1563"/>
                  </a:lnTo>
                  <a:lnTo>
                    <a:pt x="1523" y="1559"/>
                  </a:lnTo>
                  <a:lnTo>
                    <a:pt x="1524" y="1555"/>
                  </a:lnTo>
                  <a:lnTo>
                    <a:pt x="1525" y="1551"/>
                  </a:lnTo>
                  <a:lnTo>
                    <a:pt x="1526" y="1547"/>
                  </a:lnTo>
                  <a:lnTo>
                    <a:pt x="1527" y="1543"/>
                  </a:lnTo>
                  <a:lnTo>
                    <a:pt x="1528" y="1540"/>
                  </a:lnTo>
                  <a:lnTo>
                    <a:pt x="1529" y="1536"/>
                  </a:lnTo>
                  <a:lnTo>
                    <a:pt x="1530" y="1532"/>
                  </a:lnTo>
                  <a:lnTo>
                    <a:pt x="1531" y="1528"/>
                  </a:lnTo>
                  <a:lnTo>
                    <a:pt x="1532" y="1524"/>
                  </a:lnTo>
                  <a:lnTo>
                    <a:pt x="1534" y="1521"/>
                  </a:lnTo>
                  <a:lnTo>
                    <a:pt x="1534" y="1517"/>
                  </a:lnTo>
                  <a:lnTo>
                    <a:pt x="1536" y="1513"/>
                  </a:lnTo>
                  <a:lnTo>
                    <a:pt x="1537" y="1510"/>
                  </a:lnTo>
                  <a:lnTo>
                    <a:pt x="1538" y="1506"/>
                  </a:lnTo>
                  <a:lnTo>
                    <a:pt x="1539" y="1503"/>
                  </a:lnTo>
                  <a:lnTo>
                    <a:pt x="1540" y="1500"/>
                  </a:lnTo>
                  <a:lnTo>
                    <a:pt x="1541" y="1496"/>
                  </a:lnTo>
                  <a:lnTo>
                    <a:pt x="1542" y="1493"/>
                  </a:lnTo>
                  <a:lnTo>
                    <a:pt x="1543" y="1490"/>
                  </a:lnTo>
                  <a:lnTo>
                    <a:pt x="1544" y="1487"/>
                  </a:lnTo>
                  <a:lnTo>
                    <a:pt x="1545" y="1483"/>
                  </a:lnTo>
                  <a:lnTo>
                    <a:pt x="1547" y="1481"/>
                  </a:lnTo>
                  <a:lnTo>
                    <a:pt x="1548" y="1478"/>
                  </a:lnTo>
                  <a:lnTo>
                    <a:pt x="1548" y="1475"/>
                  </a:lnTo>
                  <a:lnTo>
                    <a:pt x="1550" y="1472"/>
                  </a:lnTo>
                  <a:lnTo>
                    <a:pt x="1551" y="1469"/>
                  </a:lnTo>
                  <a:lnTo>
                    <a:pt x="1552" y="1467"/>
                  </a:lnTo>
                  <a:lnTo>
                    <a:pt x="1553" y="1464"/>
                  </a:lnTo>
                  <a:lnTo>
                    <a:pt x="1554" y="1462"/>
                  </a:lnTo>
                  <a:lnTo>
                    <a:pt x="1555" y="1459"/>
                  </a:lnTo>
                  <a:lnTo>
                    <a:pt x="1556" y="1457"/>
                  </a:lnTo>
                  <a:lnTo>
                    <a:pt x="1557" y="1455"/>
                  </a:lnTo>
                  <a:lnTo>
                    <a:pt x="1558" y="1453"/>
                  </a:lnTo>
                  <a:lnTo>
                    <a:pt x="1559" y="1451"/>
                  </a:lnTo>
                  <a:lnTo>
                    <a:pt x="1561" y="1449"/>
                  </a:lnTo>
                  <a:lnTo>
                    <a:pt x="1562" y="1448"/>
                  </a:lnTo>
                  <a:lnTo>
                    <a:pt x="1563" y="1446"/>
                  </a:lnTo>
                  <a:lnTo>
                    <a:pt x="1564" y="1445"/>
                  </a:lnTo>
                  <a:lnTo>
                    <a:pt x="1565" y="1443"/>
                  </a:lnTo>
                  <a:lnTo>
                    <a:pt x="1566" y="1442"/>
                  </a:lnTo>
                  <a:lnTo>
                    <a:pt x="1567" y="1440"/>
                  </a:lnTo>
                  <a:lnTo>
                    <a:pt x="1568" y="1439"/>
                  </a:lnTo>
                  <a:lnTo>
                    <a:pt x="1569" y="1438"/>
                  </a:lnTo>
                  <a:lnTo>
                    <a:pt x="1570" y="1437"/>
                  </a:lnTo>
                  <a:lnTo>
                    <a:pt x="1572" y="1437"/>
                  </a:lnTo>
                  <a:lnTo>
                    <a:pt x="1573" y="1436"/>
                  </a:lnTo>
                  <a:lnTo>
                    <a:pt x="1574" y="1435"/>
                  </a:lnTo>
                  <a:lnTo>
                    <a:pt x="1575" y="1435"/>
                  </a:lnTo>
                  <a:lnTo>
                    <a:pt x="1576" y="1435"/>
                  </a:lnTo>
                  <a:lnTo>
                    <a:pt x="1577" y="1434"/>
                  </a:lnTo>
                  <a:lnTo>
                    <a:pt x="1578" y="1434"/>
                  </a:lnTo>
                  <a:lnTo>
                    <a:pt x="1579" y="1434"/>
                  </a:lnTo>
                  <a:lnTo>
                    <a:pt x="1580" y="1434"/>
                  </a:lnTo>
                  <a:lnTo>
                    <a:pt x="1581" y="1434"/>
                  </a:lnTo>
                  <a:lnTo>
                    <a:pt x="1583" y="1435"/>
                  </a:lnTo>
                  <a:lnTo>
                    <a:pt x="1583" y="1435"/>
                  </a:lnTo>
                  <a:lnTo>
                    <a:pt x="1585" y="1435"/>
                  </a:lnTo>
                  <a:lnTo>
                    <a:pt x="1586" y="1436"/>
                  </a:lnTo>
                  <a:lnTo>
                    <a:pt x="1587" y="1437"/>
                  </a:lnTo>
                  <a:lnTo>
                    <a:pt x="1588" y="1438"/>
                  </a:lnTo>
                  <a:lnTo>
                    <a:pt x="1589" y="1439"/>
                  </a:lnTo>
                  <a:lnTo>
                    <a:pt x="1590" y="1440"/>
                  </a:lnTo>
                  <a:lnTo>
                    <a:pt x="1591" y="1441"/>
                  </a:lnTo>
                  <a:lnTo>
                    <a:pt x="1592" y="1442"/>
                  </a:lnTo>
                  <a:lnTo>
                    <a:pt x="1593" y="1443"/>
                  </a:lnTo>
                  <a:lnTo>
                    <a:pt x="1594" y="1445"/>
                  </a:lnTo>
                  <a:lnTo>
                    <a:pt x="1596" y="1446"/>
                  </a:lnTo>
                  <a:lnTo>
                    <a:pt x="1597" y="1448"/>
                  </a:lnTo>
                  <a:lnTo>
                    <a:pt x="1598" y="1449"/>
                  </a:lnTo>
                  <a:lnTo>
                    <a:pt x="1599" y="1451"/>
                  </a:lnTo>
                  <a:lnTo>
                    <a:pt x="1600" y="1453"/>
                  </a:lnTo>
                  <a:lnTo>
                    <a:pt x="1601" y="1455"/>
                  </a:lnTo>
                  <a:lnTo>
                    <a:pt x="1602" y="1457"/>
                  </a:lnTo>
                  <a:lnTo>
                    <a:pt x="1603" y="1459"/>
                  </a:lnTo>
                  <a:lnTo>
                    <a:pt x="1604" y="1461"/>
                  </a:lnTo>
                  <a:lnTo>
                    <a:pt x="1605" y="1463"/>
                  </a:lnTo>
                  <a:lnTo>
                    <a:pt x="1607" y="1466"/>
                  </a:lnTo>
                  <a:lnTo>
                    <a:pt x="1607" y="1468"/>
                  </a:lnTo>
                  <a:lnTo>
                    <a:pt x="1609" y="1470"/>
                  </a:lnTo>
                  <a:lnTo>
                    <a:pt x="1610" y="1473"/>
                  </a:lnTo>
                  <a:lnTo>
                    <a:pt x="1611" y="1475"/>
                  </a:lnTo>
                  <a:lnTo>
                    <a:pt x="1612" y="1478"/>
                  </a:lnTo>
                  <a:lnTo>
                    <a:pt x="1613" y="1481"/>
                  </a:lnTo>
                  <a:lnTo>
                    <a:pt x="1614" y="1483"/>
                  </a:lnTo>
                  <a:lnTo>
                    <a:pt x="1615" y="1486"/>
                  </a:lnTo>
                  <a:lnTo>
                    <a:pt x="1616" y="1489"/>
                  </a:lnTo>
                  <a:lnTo>
                    <a:pt x="1617" y="1492"/>
                  </a:lnTo>
                  <a:lnTo>
                    <a:pt x="1618" y="1494"/>
                  </a:lnTo>
                  <a:lnTo>
                    <a:pt x="1620" y="1498"/>
                  </a:lnTo>
                  <a:lnTo>
                    <a:pt x="1621" y="1500"/>
                  </a:lnTo>
                  <a:lnTo>
                    <a:pt x="1622" y="1504"/>
                  </a:lnTo>
                  <a:lnTo>
                    <a:pt x="1623" y="1506"/>
                  </a:lnTo>
                  <a:lnTo>
                    <a:pt x="1624" y="1509"/>
                  </a:lnTo>
                  <a:lnTo>
                    <a:pt x="1625" y="1513"/>
                  </a:lnTo>
                  <a:lnTo>
                    <a:pt x="1626" y="1516"/>
                  </a:lnTo>
                  <a:lnTo>
                    <a:pt x="1627" y="1519"/>
                  </a:lnTo>
                  <a:lnTo>
                    <a:pt x="1628" y="1522"/>
                  </a:lnTo>
                  <a:lnTo>
                    <a:pt x="1629" y="1525"/>
                  </a:lnTo>
                  <a:lnTo>
                    <a:pt x="1631" y="1528"/>
                  </a:lnTo>
                  <a:lnTo>
                    <a:pt x="1632" y="1531"/>
                  </a:lnTo>
                  <a:lnTo>
                    <a:pt x="1632" y="1534"/>
                  </a:lnTo>
                  <a:lnTo>
                    <a:pt x="1634" y="1537"/>
                  </a:lnTo>
                  <a:lnTo>
                    <a:pt x="1635" y="1541"/>
                  </a:lnTo>
                  <a:lnTo>
                    <a:pt x="1636" y="1543"/>
                  </a:lnTo>
                  <a:lnTo>
                    <a:pt x="1637" y="1546"/>
                  </a:lnTo>
                  <a:lnTo>
                    <a:pt x="1638" y="1550"/>
                  </a:lnTo>
                  <a:lnTo>
                    <a:pt x="1639" y="1553"/>
                  </a:lnTo>
                  <a:lnTo>
                    <a:pt x="1640" y="1556"/>
                  </a:lnTo>
                  <a:lnTo>
                    <a:pt x="1642" y="1559"/>
                  </a:lnTo>
                  <a:lnTo>
                    <a:pt x="1642" y="1562"/>
                  </a:lnTo>
                  <a:lnTo>
                    <a:pt x="1643" y="1565"/>
                  </a:lnTo>
                  <a:lnTo>
                    <a:pt x="1645" y="1568"/>
                  </a:lnTo>
                  <a:lnTo>
                    <a:pt x="1646" y="1570"/>
                  </a:lnTo>
                  <a:lnTo>
                    <a:pt x="1647" y="1573"/>
                  </a:lnTo>
                  <a:lnTo>
                    <a:pt x="1648" y="1576"/>
                  </a:lnTo>
                  <a:lnTo>
                    <a:pt x="1649" y="1579"/>
                  </a:lnTo>
                  <a:lnTo>
                    <a:pt x="1650" y="1581"/>
                  </a:lnTo>
                  <a:lnTo>
                    <a:pt x="1651" y="1584"/>
                  </a:lnTo>
                  <a:lnTo>
                    <a:pt x="1652" y="1587"/>
                  </a:lnTo>
                  <a:lnTo>
                    <a:pt x="1653" y="1589"/>
                  </a:lnTo>
                  <a:lnTo>
                    <a:pt x="1654" y="1592"/>
                  </a:lnTo>
                  <a:lnTo>
                    <a:pt x="1656" y="1594"/>
                  </a:lnTo>
                  <a:lnTo>
                    <a:pt x="1656" y="1597"/>
                  </a:lnTo>
                  <a:lnTo>
                    <a:pt x="1658" y="1599"/>
                  </a:lnTo>
                  <a:lnTo>
                    <a:pt x="1659" y="1601"/>
                  </a:lnTo>
                  <a:lnTo>
                    <a:pt x="1660" y="1604"/>
                  </a:lnTo>
                  <a:lnTo>
                    <a:pt x="1661" y="1606"/>
                  </a:lnTo>
                  <a:lnTo>
                    <a:pt x="1662" y="1607"/>
                  </a:lnTo>
                  <a:lnTo>
                    <a:pt x="1663" y="1610"/>
                  </a:lnTo>
                  <a:lnTo>
                    <a:pt x="1664" y="1611"/>
                  </a:lnTo>
                  <a:lnTo>
                    <a:pt x="1665" y="1613"/>
                  </a:lnTo>
                  <a:lnTo>
                    <a:pt x="1666" y="1615"/>
                  </a:lnTo>
                  <a:lnTo>
                    <a:pt x="1667" y="1617"/>
                  </a:lnTo>
                  <a:lnTo>
                    <a:pt x="1669" y="1618"/>
                  </a:lnTo>
                  <a:lnTo>
                    <a:pt x="1670" y="1620"/>
                  </a:lnTo>
                  <a:lnTo>
                    <a:pt x="1671" y="1622"/>
                  </a:lnTo>
                  <a:lnTo>
                    <a:pt x="1672" y="1623"/>
                  </a:lnTo>
                  <a:lnTo>
                    <a:pt x="1673" y="1624"/>
                  </a:lnTo>
                  <a:lnTo>
                    <a:pt x="1674" y="1625"/>
                  </a:lnTo>
                  <a:lnTo>
                    <a:pt x="1675" y="1626"/>
                  </a:lnTo>
                  <a:lnTo>
                    <a:pt x="1676" y="1628"/>
                  </a:lnTo>
                  <a:lnTo>
                    <a:pt x="1677" y="1628"/>
                  </a:lnTo>
                  <a:lnTo>
                    <a:pt x="1678" y="1629"/>
                  </a:lnTo>
                  <a:lnTo>
                    <a:pt x="1680" y="1630"/>
                  </a:lnTo>
                  <a:lnTo>
                    <a:pt x="1681" y="1631"/>
                  </a:lnTo>
                  <a:lnTo>
                    <a:pt x="1682" y="1631"/>
                  </a:lnTo>
                  <a:lnTo>
                    <a:pt x="1683" y="1632"/>
                  </a:lnTo>
                  <a:lnTo>
                    <a:pt x="1684" y="1632"/>
                  </a:lnTo>
                  <a:lnTo>
                    <a:pt x="1685" y="1633"/>
                  </a:lnTo>
                  <a:lnTo>
                    <a:pt x="1686" y="1633"/>
                  </a:lnTo>
                  <a:lnTo>
                    <a:pt x="1687" y="1633"/>
                  </a:lnTo>
                  <a:lnTo>
                    <a:pt x="1688" y="1633"/>
                  </a:lnTo>
                  <a:lnTo>
                    <a:pt x="1689" y="1633"/>
                  </a:lnTo>
                  <a:lnTo>
                    <a:pt x="1691" y="1633"/>
                  </a:lnTo>
                  <a:lnTo>
                    <a:pt x="1691" y="1633"/>
                  </a:lnTo>
                  <a:lnTo>
                    <a:pt x="1693" y="1632"/>
                  </a:lnTo>
                  <a:lnTo>
                    <a:pt x="1694" y="1632"/>
                  </a:lnTo>
                  <a:lnTo>
                    <a:pt x="1695" y="1631"/>
                  </a:lnTo>
                  <a:lnTo>
                    <a:pt x="1696" y="1631"/>
                  </a:lnTo>
                  <a:lnTo>
                    <a:pt x="1697" y="1630"/>
                  </a:lnTo>
                  <a:lnTo>
                    <a:pt x="1698" y="1630"/>
                  </a:lnTo>
                  <a:lnTo>
                    <a:pt x="1699" y="1629"/>
                  </a:lnTo>
                  <a:lnTo>
                    <a:pt x="1700" y="1628"/>
                  </a:lnTo>
                  <a:lnTo>
                    <a:pt x="1701" y="1627"/>
                  </a:lnTo>
                  <a:lnTo>
                    <a:pt x="1702" y="1626"/>
                  </a:lnTo>
                  <a:lnTo>
                    <a:pt x="1704" y="1625"/>
                  </a:lnTo>
                  <a:lnTo>
                    <a:pt x="1705" y="1624"/>
                  </a:lnTo>
                  <a:lnTo>
                    <a:pt x="1706" y="1622"/>
                  </a:lnTo>
                  <a:lnTo>
                    <a:pt x="1707" y="1621"/>
                  </a:lnTo>
                  <a:lnTo>
                    <a:pt x="1708" y="1620"/>
                  </a:lnTo>
                  <a:lnTo>
                    <a:pt x="1709" y="1618"/>
                  </a:lnTo>
                  <a:lnTo>
                    <a:pt x="1710" y="1617"/>
                  </a:lnTo>
                  <a:lnTo>
                    <a:pt x="1711" y="1615"/>
                  </a:lnTo>
                  <a:lnTo>
                    <a:pt x="1712" y="1613"/>
                  </a:lnTo>
                  <a:lnTo>
                    <a:pt x="1713" y="1611"/>
                  </a:lnTo>
                  <a:lnTo>
                    <a:pt x="1715" y="1610"/>
                  </a:lnTo>
                  <a:lnTo>
                    <a:pt x="1715" y="1608"/>
                  </a:lnTo>
                  <a:lnTo>
                    <a:pt x="1717" y="1606"/>
                  </a:lnTo>
                  <a:lnTo>
                    <a:pt x="1718" y="1604"/>
                  </a:lnTo>
                  <a:lnTo>
                    <a:pt x="1719" y="1602"/>
                  </a:lnTo>
                  <a:lnTo>
                    <a:pt x="1720" y="1600"/>
                  </a:lnTo>
                  <a:lnTo>
                    <a:pt x="1721" y="1598"/>
                  </a:lnTo>
                  <a:lnTo>
                    <a:pt x="1722" y="1596"/>
                  </a:lnTo>
                  <a:lnTo>
                    <a:pt x="1723" y="1593"/>
                  </a:lnTo>
                  <a:lnTo>
                    <a:pt x="1724" y="1591"/>
                  </a:lnTo>
                  <a:lnTo>
                    <a:pt x="1725" y="1589"/>
                  </a:lnTo>
                  <a:lnTo>
                    <a:pt x="1726" y="1586"/>
                  </a:lnTo>
                  <a:lnTo>
                    <a:pt x="1728" y="1584"/>
                  </a:lnTo>
                  <a:lnTo>
                    <a:pt x="1729" y="1581"/>
                  </a:lnTo>
                  <a:lnTo>
                    <a:pt x="1730" y="1579"/>
                  </a:lnTo>
                  <a:lnTo>
                    <a:pt x="1731" y="1577"/>
                  </a:lnTo>
                  <a:lnTo>
                    <a:pt x="1732" y="1574"/>
                  </a:lnTo>
                  <a:lnTo>
                    <a:pt x="1733" y="1572"/>
                  </a:lnTo>
                  <a:lnTo>
                    <a:pt x="1734" y="1569"/>
                  </a:lnTo>
                  <a:lnTo>
                    <a:pt x="1735" y="1567"/>
                  </a:lnTo>
                  <a:lnTo>
                    <a:pt x="1736" y="1564"/>
                  </a:lnTo>
                  <a:lnTo>
                    <a:pt x="1737" y="1561"/>
                  </a:lnTo>
                  <a:lnTo>
                    <a:pt x="1739" y="1559"/>
                  </a:lnTo>
                  <a:lnTo>
                    <a:pt x="1740" y="1556"/>
                  </a:lnTo>
                  <a:lnTo>
                    <a:pt x="1740" y="1554"/>
                  </a:lnTo>
                  <a:lnTo>
                    <a:pt x="1742" y="1551"/>
                  </a:lnTo>
                  <a:lnTo>
                    <a:pt x="1743" y="1549"/>
                  </a:lnTo>
                  <a:lnTo>
                    <a:pt x="1744" y="1546"/>
                  </a:lnTo>
                  <a:lnTo>
                    <a:pt x="1745" y="1543"/>
                  </a:lnTo>
                  <a:lnTo>
                    <a:pt x="1746" y="1541"/>
                  </a:lnTo>
                  <a:lnTo>
                    <a:pt x="1747" y="1538"/>
                  </a:lnTo>
                  <a:lnTo>
                    <a:pt x="1748" y="1536"/>
                  </a:lnTo>
                  <a:lnTo>
                    <a:pt x="1750" y="1533"/>
                  </a:lnTo>
                  <a:lnTo>
                    <a:pt x="1750" y="1531"/>
                  </a:lnTo>
                  <a:lnTo>
                    <a:pt x="1751" y="1528"/>
                  </a:lnTo>
                  <a:lnTo>
                    <a:pt x="1753" y="1526"/>
                  </a:lnTo>
                  <a:lnTo>
                    <a:pt x="1754" y="1523"/>
                  </a:lnTo>
                  <a:lnTo>
                    <a:pt x="1755" y="1521"/>
                  </a:lnTo>
                  <a:lnTo>
                    <a:pt x="1756" y="1519"/>
                  </a:lnTo>
                  <a:lnTo>
                    <a:pt x="1757" y="1516"/>
                  </a:lnTo>
                  <a:lnTo>
                    <a:pt x="1758" y="1514"/>
                  </a:lnTo>
                  <a:lnTo>
                    <a:pt x="1759" y="1512"/>
                  </a:lnTo>
                  <a:lnTo>
                    <a:pt x="1760" y="1509"/>
                  </a:lnTo>
                  <a:lnTo>
                    <a:pt x="1761" y="1507"/>
                  </a:lnTo>
                  <a:lnTo>
                    <a:pt x="1762" y="1505"/>
                  </a:lnTo>
                  <a:lnTo>
                    <a:pt x="1764" y="1503"/>
                  </a:lnTo>
                  <a:lnTo>
                    <a:pt x="1764" y="1501"/>
                  </a:lnTo>
                  <a:lnTo>
                    <a:pt x="1766" y="1499"/>
                  </a:lnTo>
                  <a:lnTo>
                    <a:pt x="1767" y="1497"/>
                  </a:lnTo>
                  <a:lnTo>
                    <a:pt x="1768" y="1495"/>
                  </a:lnTo>
                  <a:lnTo>
                    <a:pt x="1769" y="1493"/>
                  </a:lnTo>
                  <a:lnTo>
                    <a:pt x="1770" y="1491"/>
                  </a:lnTo>
                  <a:lnTo>
                    <a:pt x="1771" y="1490"/>
                  </a:lnTo>
                  <a:lnTo>
                    <a:pt x="1772" y="1488"/>
                  </a:lnTo>
                  <a:lnTo>
                    <a:pt x="1773" y="1486"/>
                  </a:lnTo>
                  <a:lnTo>
                    <a:pt x="1774" y="1485"/>
                  </a:lnTo>
                  <a:lnTo>
                    <a:pt x="1775" y="1483"/>
                  </a:lnTo>
                  <a:lnTo>
                    <a:pt x="1777" y="1482"/>
                  </a:lnTo>
                  <a:lnTo>
                    <a:pt x="1778" y="1480"/>
                  </a:lnTo>
                  <a:lnTo>
                    <a:pt x="1779" y="1479"/>
                  </a:lnTo>
                  <a:lnTo>
                    <a:pt x="1780" y="1478"/>
                  </a:lnTo>
                  <a:lnTo>
                    <a:pt x="1781" y="1477"/>
                  </a:lnTo>
                  <a:lnTo>
                    <a:pt x="1782" y="1476"/>
                  </a:lnTo>
                  <a:lnTo>
                    <a:pt x="1783" y="1474"/>
                  </a:lnTo>
                  <a:lnTo>
                    <a:pt x="1784" y="1474"/>
                  </a:lnTo>
                  <a:lnTo>
                    <a:pt x="1785" y="1473"/>
                  </a:lnTo>
                  <a:lnTo>
                    <a:pt x="1786" y="1472"/>
                  </a:lnTo>
                  <a:lnTo>
                    <a:pt x="1788" y="1471"/>
                  </a:lnTo>
                  <a:lnTo>
                    <a:pt x="1789" y="1470"/>
                  </a:lnTo>
                  <a:lnTo>
                    <a:pt x="1790" y="1470"/>
                  </a:lnTo>
                  <a:lnTo>
                    <a:pt x="1791" y="1469"/>
                  </a:lnTo>
                  <a:lnTo>
                    <a:pt x="1792" y="1469"/>
                  </a:lnTo>
                  <a:lnTo>
                    <a:pt x="1793" y="1469"/>
                  </a:lnTo>
                  <a:lnTo>
                    <a:pt x="1794" y="1468"/>
                  </a:lnTo>
                  <a:lnTo>
                    <a:pt x="1795" y="1468"/>
                  </a:lnTo>
                  <a:lnTo>
                    <a:pt x="1796" y="1468"/>
                  </a:lnTo>
                  <a:lnTo>
                    <a:pt x="1797" y="1468"/>
                  </a:lnTo>
                  <a:lnTo>
                    <a:pt x="1799" y="1468"/>
                  </a:lnTo>
                  <a:lnTo>
                    <a:pt x="1799" y="1468"/>
                  </a:lnTo>
                  <a:lnTo>
                    <a:pt x="1801" y="1468"/>
                  </a:lnTo>
                  <a:lnTo>
                    <a:pt x="1802" y="1468"/>
                  </a:lnTo>
                  <a:lnTo>
                    <a:pt x="1803" y="1469"/>
                  </a:lnTo>
                  <a:lnTo>
                    <a:pt x="1804" y="1469"/>
                  </a:lnTo>
                  <a:lnTo>
                    <a:pt x="1805" y="1469"/>
                  </a:lnTo>
                  <a:lnTo>
                    <a:pt x="1806" y="1470"/>
                  </a:lnTo>
                  <a:lnTo>
                    <a:pt x="1807" y="1470"/>
                  </a:lnTo>
                  <a:lnTo>
                    <a:pt x="1808" y="1471"/>
                  </a:lnTo>
                  <a:lnTo>
                    <a:pt x="1809" y="1472"/>
                  </a:lnTo>
                  <a:lnTo>
                    <a:pt x="1810" y="1473"/>
                  </a:lnTo>
                  <a:lnTo>
                    <a:pt x="1812" y="1474"/>
                  </a:lnTo>
                  <a:lnTo>
                    <a:pt x="1813" y="1474"/>
                  </a:lnTo>
                  <a:lnTo>
                    <a:pt x="1814" y="1476"/>
                  </a:lnTo>
                  <a:lnTo>
                    <a:pt x="1815" y="1476"/>
                  </a:lnTo>
                  <a:lnTo>
                    <a:pt x="1816" y="1478"/>
                  </a:lnTo>
                  <a:lnTo>
                    <a:pt x="1817" y="1479"/>
                  </a:lnTo>
                  <a:lnTo>
                    <a:pt x="1818" y="1480"/>
                  </a:lnTo>
                  <a:lnTo>
                    <a:pt x="1819" y="1482"/>
                  </a:lnTo>
                  <a:lnTo>
                    <a:pt x="1820" y="1483"/>
                  </a:lnTo>
                  <a:lnTo>
                    <a:pt x="1821" y="1484"/>
                  </a:lnTo>
                  <a:lnTo>
                    <a:pt x="1823" y="1486"/>
                  </a:lnTo>
                  <a:lnTo>
                    <a:pt x="1823" y="1487"/>
                  </a:lnTo>
                  <a:lnTo>
                    <a:pt x="1825" y="1489"/>
                  </a:lnTo>
                  <a:lnTo>
                    <a:pt x="1826" y="1491"/>
                  </a:lnTo>
                  <a:lnTo>
                    <a:pt x="1827" y="1492"/>
                  </a:lnTo>
                  <a:lnTo>
                    <a:pt x="1828" y="1494"/>
                  </a:lnTo>
                  <a:lnTo>
                    <a:pt x="1829" y="1496"/>
                  </a:lnTo>
                  <a:lnTo>
                    <a:pt x="1830" y="1497"/>
                  </a:lnTo>
                  <a:lnTo>
                    <a:pt x="1831" y="1499"/>
                  </a:lnTo>
                  <a:lnTo>
                    <a:pt x="1832" y="1501"/>
                  </a:lnTo>
                  <a:lnTo>
                    <a:pt x="1833" y="1503"/>
                  </a:lnTo>
                  <a:lnTo>
                    <a:pt x="1834" y="1505"/>
                  </a:lnTo>
                  <a:lnTo>
                    <a:pt x="1835" y="1507"/>
                  </a:lnTo>
                  <a:lnTo>
                    <a:pt x="1837" y="1509"/>
                  </a:lnTo>
                  <a:lnTo>
                    <a:pt x="1838" y="1511"/>
                  </a:lnTo>
                  <a:lnTo>
                    <a:pt x="1839" y="1513"/>
                  </a:lnTo>
                  <a:lnTo>
                    <a:pt x="1840" y="1515"/>
                  </a:lnTo>
                  <a:lnTo>
                    <a:pt x="1841" y="1517"/>
                  </a:lnTo>
                  <a:lnTo>
                    <a:pt x="1842" y="1519"/>
                  </a:lnTo>
                  <a:lnTo>
                    <a:pt x="1843" y="1522"/>
                  </a:lnTo>
                  <a:lnTo>
                    <a:pt x="1844" y="1524"/>
                  </a:lnTo>
                  <a:lnTo>
                    <a:pt x="1845" y="1526"/>
                  </a:lnTo>
                  <a:lnTo>
                    <a:pt x="1846" y="1528"/>
                  </a:lnTo>
                  <a:lnTo>
                    <a:pt x="1848" y="1530"/>
                  </a:lnTo>
                  <a:lnTo>
                    <a:pt x="1848" y="1532"/>
                  </a:lnTo>
                  <a:lnTo>
                    <a:pt x="1850" y="1535"/>
                  </a:lnTo>
                  <a:lnTo>
                    <a:pt x="1851" y="1537"/>
                  </a:lnTo>
                  <a:lnTo>
                    <a:pt x="1852" y="1539"/>
                  </a:lnTo>
                  <a:lnTo>
                    <a:pt x="1853" y="1541"/>
                  </a:lnTo>
                  <a:lnTo>
                    <a:pt x="1854" y="1543"/>
                  </a:lnTo>
                  <a:lnTo>
                    <a:pt x="1855" y="1546"/>
                  </a:lnTo>
                  <a:lnTo>
                    <a:pt x="1856" y="1548"/>
                  </a:lnTo>
                  <a:lnTo>
                    <a:pt x="1857" y="1550"/>
                  </a:lnTo>
                  <a:lnTo>
                    <a:pt x="1858" y="1552"/>
                  </a:lnTo>
                  <a:lnTo>
                    <a:pt x="1859" y="1554"/>
                  </a:lnTo>
                  <a:lnTo>
                    <a:pt x="1861" y="1557"/>
                  </a:lnTo>
                  <a:lnTo>
                    <a:pt x="1862" y="1559"/>
                  </a:lnTo>
                  <a:lnTo>
                    <a:pt x="1863" y="1561"/>
                  </a:lnTo>
                  <a:lnTo>
                    <a:pt x="1864" y="1563"/>
                  </a:lnTo>
                  <a:lnTo>
                    <a:pt x="1865" y="1565"/>
                  </a:lnTo>
                  <a:lnTo>
                    <a:pt x="1866" y="1567"/>
                  </a:lnTo>
                  <a:lnTo>
                    <a:pt x="1867" y="1569"/>
                  </a:lnTo>
                  <a:lnTo>
                    <a:pt x="1868" y="1571"/>
                  </a:lnTo>
                  <a:lnTo>
                    <a:pt x="1869" y="1573"/>
                  </a:lnTo>
                  <a:lnTo>
                    <a:pt x="1870" y="1575"/>
                  </a:lnTo>
                  <a:lnTo>
                    <a:pt x="1872" y="1576"/>
                  </a:lnTo>
                  <a:lnTo>
                    <a:pt x="1872" y="1578"/>
                  </a:lnTo>
                  <a:lnTo>
                    <a:pt x="1874" y="1580"/>
                  </a:lnTo>
                  <a:lnTo>
                    <a:pt x="1875" y="1582"/>
                  </a:lnTo>
                  <a:lnTo>
                    <a:pt x="1876" y="1583"/>
                  </a:lnTo>
                  <a:lnTo>
                    <a:pt x="1877" y="1585"/>
                  </a:lnTo>
                  <a:lnTo>
                    <a:pt x="1878" y="1587"/>
                  </a:lnTo>
                  <a:lnTo>
                    <a:pt x="1879" y="1589"/>
                  </a:lnTo>
                  <a:lnTo>
                    <a:pt x="1880" y="1590"/>
                  </a:lnTo>
                  <a:lnTo>
                    <a:pt x="1881" y="1591"/>
                  </a:lnTo>
                  <a:lnTo>
                    <a:pt x="1882" y="1593"/>
                  </a:lnTo>
                  <a:lnTo>
                    <a:pt x="1883" y="1594"/>
                  </a:lnTo>
                  <a:lnTo>
                    <a:pt x="1885" y="1596"/>
                  </a:lnTo>
                  <a:lnTo>
                    <a:pt x="1886" y="1597"/>
                  </a:lnTo>
                  <a:lnTo>
                    <a:pt x="1887" y="1598"/>
                  </a:lnTo>
                  <a:lnTo>
                    <a:pt x="1888" y="1599"/>
                  </a:lnTo>
                  <a:lnTo>
                    <a:pt x="1889" y="1600"/>
                  </a:lnTo>
                  <a:lnTo>
                    <a:pt x="1890" y="1601"/>
                  </a:lnTo>
                  <a:lnTo>
                    <a:pt x="1891" y="1602"/>
                  </a:lnTo>
                  <a:lnTo>
                    <a:pt x="1892" y="1603"/>
                  </a:lnTo>
                  <a:lnTo>
                    <a:pt x="1893" y="1604"/>
                  </a:lnTo>
                  <a:lnTo>
                    <a:pt x="1894" y="1605"/>
                  </a:lnTo>
                  <a:lnTo>
                    <a:pt x="1896" y="1606"/>
                  </a:lnTo>
                  <a:lnTo>
                    <a:pt x="1896" y="1606"/>
                  </a:lnTo>
                  <a:lnTo>
                    <a:pt x="1898" y="1607"/>
                  </a:lnTo>
                  <a:lnTo>
                    <a:pt x="1899" y="1607"/>
                  </a:lnTo>
                  <a:lnTo>
                    <a:pt x="1900" y="1607"/>
                  </a:lnTo>
                  <a:lnTo>
                    <a:pt x="1901" y="1608"/>
                  </a:lnTo>
                  <a:lnTo>
                    <a:pt x="1902" y="1608"/>
                  </a:lnTo>
                  <a:lnTo>
                    <a:pt x="1903" y="1609"/>
                  </a:lnTo>
                  <a:lnTo>
                    <a:pt x="1904" y="1609"/>
                  </a:lnTo>
                  <a:lnTo>
                    <a:pt x="1905" y="1609"/>
                  </a:lnTo>
                  <a:lnTo>
                    <a:pt x="1906" y="1609"/>
                  </a:lnTo>
                  <a:lnTo>
                    <a:pt x="1907" y="1609"/>
                  </a:lnTo>
                  <a:lnTo>
                    <a:pt x="1909" y="1609"/>
                  </a:lnTo>
                  <a:lnTo>
                    <a:pt x="1910" y="1609"/>
                  </a:lnTo>
                  <a:lnTo>
                    <a:pt x="1911" y="1609"/>
                  </a:lnTo>
                  <a:lnTo>
                    <a:pt x="1912" y="1608"/>
                  </a:lnTo>
                  <a:lnTo>
                    <a:pt x="1913" y="1608"/>
                  </a:lnTo>
                  <a:lnTo>
                    <a:pt x="1914" y="1608"/>
                  </a:lnTo>
                  <a:lnTo>
                    <a:pt x="1915" y="1607"/>
                  </a:lnTo>
                  <a:lnTo>
                    <a:pt x="1916" y="1607"/>
                  </a:lnTo>
                  <a:lnTo>
                    <a:pt x="1917" y="1606"/>
                  </a:lnTo>
                  <a:lnTo>
                    <a:pt x="1918" y="1606"/>
                  </a:lnTo>
                  <a:lnTo>
                    <a:pt x="1920" y="1605"/>
                  </a:lnTo>
                  <a:lnTo>
                    <a:pt x="1921" y="1604"/>
                  </a:lnTo>
                  <a:lnTo>
                    <a:pt x="1921" y="1604"/>
                  </a:lnTo>
                  <a:lnTo>
                    <a:pt x="1923" y="1603"/>
                  </a:lnTo>
                  <a:lnTo>
                    <a:pt x="1924" y="1602"/>
                  </a:lnTo>
                  <a:lnTo>
                    <a:pt x="1925" y="1601"/>
                  </a:lnTo>
                  <a:lnTo>
                    <a:pt x="1926" y="1600"/>
                  </a:lnTo>
                  <a:lnTo>
                    <a:pt x="1927" y="1598"/>
                  </a:lnTo>
                  <a:lnTo>
                    <a:pt x="1928" y="1598"/>
                  </a:lnTo>
                  <a:lnTo>
                    <a:pt x="1929" y="1596"/>
                  </a:lnTo>
                  <a:lnTo>
                    <a:pt x="1931" y="1595"/>
                  </a:lnTo>
                  <a:lnTo>
                    <a:pt x="1931" y="1594"/>
                  </a:lnTo>
                  <a:lnTo>
                    <a:pt x="1932" y="1593"/>
                  </a:lnTo>
                  <a:lnTo>
                    <a:pt x="1934" y="1591"/>
                  </a:lnTo>
                  <a:lnTo>
                    <a:pt x="1935" y="1590"/>
                  </a:lnTo>
                  <a:lnTo>
                    <a:pt x="1936" y="1588"/>
                  </a:lnTo>
                  <a:lnTo>
                    <a:pt x="1937" y="1587"/>
                  </a:lnTo>
                  <a:lnTo>
                    <a:pt x="1938" y="1585"/>
                  </a:lnTo>
                  <a:lnTo>
                    <a:pt x="1939" y="1584"/>
                  </a:lnTo>
                  <a:lnTo>
                    <a:pt x="1940" y="1582"/>
                  </a:lnTo>
                  <a:lnTo>
                    <a:pt x="1941" y="1580"/>
                  </a:lnTo>
                  <a:lnTo>
                    <a:pt x="1942" y="1579"/>
                  </a:lnTo>
                  <a:lnTo>
                    <a:pt x="1943" y="1577"/>
                  </a:lnTo>
                  <a:lnTo>
                    <a:pt x="1945" y="1576"/>
                  </a:lnTo>
                  <a:lnTo>
                    <a:pt x="1945" y="1574"/>
                  </a:lnTo>
                  <a:lnTo>
                    <a:pt x="1947" y="1572"/>
                  </a:lnTo>
                  <a:lnTo>
                    <a:pt x="1948" y="1570"/>
                  </a:lnTo>
                  <a:lnTo>
                    <a:pt x="1949" y="1568"/>
                  </a:lnTo>
                  <a:lnTo>
                    <a:pt x="1950" y="1567"/>
                  </a:lnTo>
                  <a:lnTo>
                    <a:pt x="1951" y="1565"/>
                  </a:lnTo>
                  <a:lnTo>
                    <a:pt x="1952" y="1563"/>
                  </a:lnTo>
                  <a:lnTo>
                    <a:pt x="1953" y="1561"/>
                  </a:lnTo>
                  <a:lnTo>
                    <a:pt x="1954" y="1559"/>
                  </a:lnTo>
                  <a:lnTo>
                    <a:pt x="1955" y="1557"/>
                  </a:lnTo>
                  <a:lnTo>
                    <a:pt x="1956" y="1555"/>
                  </a:lnTo>
                  <a:lnTo>
                    <a:pt x="1958" y="1553"/>
                  </a:lnTo>
                  <a:lnTo>
                    <a:pt x="1959" y="1551"/>
                  </a:lnTo>
                  <a:lnTo>
                    <a:pt x="1960" y="1549"/>
                  </a:lnTo>
                  <a:lnTo>
                    <a:pt x="1961" y="1547"/>
                  </a:lnTo>
                  <a:lnTo>
                    <a:pt x="1962" y="1545"/>
                  </a:lnTo>
                  <a:lnTo>
                    <a:pt x="1963" y="1543"/>
                  </a:lnTo>
                  <a:lnTo>
                    <a:pt x="1964" y="1542"/>
                  </a:lnTo>
                  <a:lnTo>
                    <a:pt x="1965" y="1540"/>
                  </a:lnTo>
                  <a:lnTo>
                    <a:pt x="1966" y="1538"/>
                  </a:lnTo>
                  <a:lnTo>
                    <a:pt x="1967" y="1536"/>
                  </a:lnTo>
                  <a:lnTo>
                    <a:pt x="1969" y="1534"/>
                  </a:lnTo>
                  <a:lnTo>
                    <a:pt x="1970" y="1532"/>
                  </a:lnTo>
                  <a:lnTo>
                    <a:pt x="1971" y="1530"/>
                  </a:lnTo>
                  <a:lnTo>
                    <a:pt x="1972" y="1528"/>
                  </a:lnTo>
                  <a:lnTo>
                    <a:pt x="1973" y="1526"/>
                  </a:lnTo>
                  <a:lnTo>
                    <a:pt x="1974" y="1525"/>
                  </a:lnTo>
                  <a:lnTo>
                    <a:pt x="1975" y="1523"/>
                  </a:lnTo>
                  <a:lnTo>
                    <a:pt x="1976" y="1521"/>
                  </a:lnTo>
                  <a:lnTo>
                    <a:pt x="1977" y="1520"/>
                  </a:lnTo>
                  <a:lnTo>
                    <a:pt x="1978" y="1518"/>
                  </a:lnTo>
                  <a:lnTo>
                    <a:pt x="1980" y="1516"/>
                  </a:lnTo>
                  <a:lnTo>
                    <a:pt x="1980" y="1515"/>
                  </a:lnTo>
                  <a:lnTo>
                    <a:pt x="1982" y="1513"/>
                  </a:lnTo>
                  <a:lnTo>
                    <a:pt x="1983" y="1511"/>
                  </a:lnTo>
                  <a:lnTo>
                    <a:pt x="1984" y="1510"/>
                  </a:lnTo>
                  <a:lnTo>
                    <a:pt x="1985" y="1508"/>
                  </a:lnTo>
                  <a:lnTo>
                    <a:pt x="1986" y="1507"/>
                  </a:lnTo>
                  <a:lnTo>
                    <a:pt x="1987" y="1506"/>
                  </a:lnTo>
                  <a:lnTo>
                    <a:pt x="1988" y="1504"/>
                  </a:lnTo>
                  <a:lnTo>
                    <a:pt x="1989" y="1503"/>
                  </a:lnTo>
                  <a:lnTo>
                    <a:pt x="1990" y="1502"/>
                  </a:lnTo>
                  <a:lnTo>
                    <a:pt x="1991" y="1500"/>
                  </a:lnTo>
                  <a:lnTo>
                    <a:pt x="1993" y="1499"/>
                  </a:lnTo>
                  <a:lnTo>
                    <a:pt x="1994" y="1498"/>
                  </a:lnTo>
                  <a:lnTo>
                    <a:pt x="1995" y="1497"/>
                  </a:lnTo>
                  <a:lnTo>
                    <a:pt x="1996" y="1496"/>
                  </a:lnTo>
                  <a:lnTo>
                    <a:pt x="1997" y="1494"/>
                  </a:lnTo>
                  <a:lnTo>
                    <a:pt x="1998" y="1494"/>
                  </a:lnTo>
                  <a:lnTo>
                    <a:pt x="1999" y="1493"/>
                  </a:lnTo>
                  <a:lnTo>
                    <a:pt x="2000" y="1492"/>
                  </a:lnTo>
                  <a:lnTo>
                    <a:pt x="2001" y="1491"/>
                  </a:lnTo>
                  <a:lnTo>
                    <a:pt x="2002" y="1490"/>
                  </a:lnTo>
                  <a:lnTo>
                    <a:pt x="2004" y="1490"/>
                  </a:lnTo>
                  <a:lnTo>
                    <a:pt x="2004" y="1489"/>
                  </a:lnTo>
                  <a:lnTo>
                    <a:pt x="2006" y="1489"/>
                  </a:lnTo>
                  <a:lnTo>
                    <a:pt x="2007" y="1488"/>
                  </a:lnTo>
                  <a:lnTo>
                    <a:pt x="2008" y="1487"/>
                  </a:lnTo>
                  <a:lnTo>
                    <a:pt x="2009" y="1487"/>
                  </a:lnTo>
                  <a:lnTo>
                    <a:pt x="2010" y="1487"/>
                  </a:lnTo>
                  <a:lnTo>
                    <a:pt x="2011" y="1486"/>
                  </a:lnTo>
                  <a:lnTo>
                    <a:pt x="2012" y="1486"/>
                  </a:lnTo>
                  <a:lnTo>
                    <a:pt x="2013" y="1486"/>
                  </a:lnTo>
                  <a:lnTo>
                    <a:pt x="2014" y="1486"/>
                  </a:lnTo>
                  <a:lnTo>
                    <a:pt x="2015" y="1486"/>
                  </a:lnTo>
                  <a:lnTo>
                    <a:pt x="2017" y="1486"/>
                  </a:lnTo>
                  <a:lnTo>
                    <a:pt x="2018" y="1486"/>
                  </a:lnTo>
                  <a:lnTo>
                    <a:pt x="2019" y="1486"/>
                  </a:lnTo>
                  <a:lnTo>
                    <a:pt x="2020" y="1486"/>
                  </a:lnTo>
                  <a:lnTo>
                    <a:pt x="2021" y="1486"/>
                  </a:lnTo>
                  <a:lnTo>
                    <a:pt x="2022" y="1487"/>
                  </a:lnTo>
                  <a:lnTo>
                    <a:pt x="2023" y="1487"/>
                  </a:lnTo>
                  <a:lnTo>
                    <a:pt x="2024" y="1487"/>
                  </a:lnTo>
                  <a:lnTo>
                    <a:pt x="2025" y="1487"/>
                  </a:lnTo>
                  <a:lnTo>
                    <a:pt x="2026" y="1488"/>
                  </a:lnTo>
                  <a:lnTo>
                    <a:pt x="2028" y="1489"/>
                  </a:lnTo>
                  <a:lnTo>
                    <a:pt x="2029" y="1489"/>
                  </a:lnTo>
                  <a:lnTo>
                    <a:pt x="2029" y="1490"/>
                  </a:lnTo>
                  <a:lnTo>
                    <a:pt x="2031" y="1491"/>
                  </a:lnTo>
                  <a:lnTo>
                    <a:pt x="2032" y="1491"/>
                  </a:lnTo>
                  <a:lnTo>
                    <a:pt x="2033" y="1492"/>
                  </a:lnTo>
                  <a:lnTo>
                    <a:pt x="2034" y="1493"/>
                  </a:lnTo>
                  <a:lnTo>
                    <a:pt x="2035" y="1494"/>
                  </a:lnTo>
                  <a:lnTo>
                    <a:pt x="2036" y="1495"/>
                  </a:lnTo>
                  <a:lnTo>
                    <a:pt x="2037" y="1496"/>
                  </a:lnTo>
                  <a:lnTo>
                    <a:pt x="2039" y="1497"/>
                  </a:lnTo>
                  <a:lnTo>
                    <a:pt x="2039" y="1498"/>
                  </a:lnTo>
                  <a:lnTo>
                    <a:pt x="2040" y="1499"/>
                  </a:lnTo>
                  <a:lnTo>
                    <a:pt x="2042" y="1500"/>
                  </a:lnTo>
                  <a:lnTo>
                    <a:pt x="2043" y="1501"/>
                  </a:lnTo>
                  <a:lnTo>
                    <a:pt x="2044" y="1502"/>
                  </a:lnTo>
                  <a:lnTo>
                    <a:pt x="2045" y="1504"/>
                  </a:lnTo>
                  <a:lnTo>
                    <a:pt x="2046" y="1505"/>
                  </a:lnTo>
                  <a:lnTo>
                    <a:pt x="2047" y="1506"/>
                  </a:lnTo>
                  <a:lnTo>
                    <a:pt x="2048" y="1508"/>
                  </a:lnTo>
                  <a:lnTo>
                    <a:pt x="2049" y="1509"/>
                  </a:lnTo>
                  <a:lnTo>
                    <a:pt x="2050" y="1511"/>
                  </a:lnTo>
                  <a:lnTo>
                    <a:pt x="2051" y="1512"/>
                  </a:lnTo>
                  <a:lnTo>
                    <a:pt x="2053" y="1514"/>
                  </a:lnTo>
                  <a:lnTo>
                    <a:pt x="2053" y="1515"/>
                  </a:lnTo>
                  <a:lnTo>
                    <a:pt x="2055" y="1517"/>
                  </a:lnTo>
                  <a:lnTo>
                    <a:pt x="2056" y="1518"/>
                  </a:lnTo>
                  <a:lnTo>
                    <a:pt x="2057" y="1520"/>
                  </a:lnTo>
                  <a:lnTo>
                    <a:pt x="2058" y="1522"/>
                  </a:lnTo>
                  <a:lnTo>
                    <a:pt x="2059" y="1523"/>
                  </a:lnTo>
                  <a:lnTo>
                    <a:pt x="2060" y="1525"/>
                  </a:lnTo>
                  <a:lnTo>
                    <a:pt x="2061" y="1526"/>
                  </a:lnTo>
                  <a:lnTo>
                    <a:pt x="2062" y="1528"/>
                  </a:lnTo>
                  <a:lnTo>
                    <a:pt x="2063" y="1530"/>
                  </a:lnTo>
                  <a:lnTo>
                    <a:pt x="2064" y="1531"/>
                  </a:lnTo>
                  <a:lnTo>
                    <a:pt x="2066" y="1533"/>
                  </a:lnTo>
                  <a:lnTo>
                    <a:pt x="2067" y="1535"/>
                  </a:lnTo>
                  <a:lnTo>
                    <a:pt x="2068" y="1537"/>
                  </a:lnTo>
                  <a:lnTo>
                    <a:pt x="2069" y="1538"/>
                  </a:lnTo>
                  <a:lnTo>
                    <a:pt x="2070" y="1540"/>
                  </a:lnTo>
                  <a:lnTo>
                    <a:pt x="2071" y="1542"/>
                  </a:lnTo>
                  <a:lnTo>
                    <a:pt x="2072" y="1543"/>
                  </a:lnTo>
                  <a:lnTo>
                    <a:pt x="2073" y="1545"/>
                  </a:lnTo>
                  <a:lnTo>
                    <a:pt x="2074" y="1547"/>
                  </a:lnTo>
                  <a:lnTo>
                    <a:pt x="2075" y="1548"/>
                  </a:lnTo>
                  <a:lnTo>
                    <a:pt x="2077" y="1550"/>
                  </a:lnTo>
                  <a:lnTo>
                    <a:pt x="2078" y="1552"/>
                  </a:lnTo>
                  <a:lnTo>
                    <a:pt x="2079" y="1554"/>
                  </a:lnTo>
                  <a:lnTo>
                    <a:pt x="2080" y="1555"/>
                  </a:lnTo>
                  <a:lnTo>
                    <a:pt x="2081" y="1557"/>
                  </a:lnTo>
                  <a:lnTo>
                    <a:pt x="2082" y="1559"/>
                  </a:lnTo>
                  <a:lnTo>
                    <a:pt x="2083" y="1560"/>
                  </a:lnTo>
                  <a:lnTo>
                    <a:pt x="2084" y="1562"/>
                  </a:lnTo>
                  <a:lnTo>
                    <a:pt x="2085" y="1563"/>
                  </a:lnTo>
                  <a:lnTo>
                    <a:pt x="2086" y="1565"/>
                  </a:lnTo>
                  <a:lnTo>
                    <a:pt x="2088" y="1567"/>
                  </a:lnTo>
                  <a:lnTo>
                    <a:pt x="2088" y="1568"/>
                  </a:lnTo>
                  <a:lnTo>
                    <a:pt x="2090" y="1569"/>
                  </a:lnTo>
                  <a:lnTo>
                    <a:pt x="2091" y="1571"/>
                  </a:lnTo>
                  <a:lnTo>
                    <a:pt x="2092" y="1572"/>
                  </a:lnTo>
                  <a:lnTo>
                    <a:pt x="2093" y="1574"/>
                  </a:lnTo>
                  <a:lnTo>
                    <a:pt x="2094" y="1575"/>
                  </a:lnTo>
                  <a:lnTo>
                    <a:pt x="2095" y="1576"/>
                  </a:lnTo>
                  <a:lnTo>
                    <a:pt x="2096" y="1578"/>
                  </a:lnTo>
                  <a:lnTo>
                    <a:pt x="2097" y="1579"/>
                  </a:lnTo>
                  <a:lnTo>
                    <a:pt x="2098" y="1580"/>
                  </a:lnTo>
                  <a:lnTo>
                    <a:pt x="2099" y="1581"/>
                  </a:lnTo>
                  <a:lnTo>
                    <a:pt x="2101" y="1582"/>
                  </a:lnTo>
                  <a:lnTo>
                    <a:pt x="2102" y="1583"/>
                  </a:lnTo>
                  <a:lnTo>
                    <a:pt x="2103" y="1584"/>
                  </a:lnTo>
                  <a:lnTo>
                    <a:pt x="2104" y="1585"/>
                  </a:lnTo>
                  <a:lnTo>
                    <a:pt x="2105" y="1586"/>
                  </a:lnTo>
                  <a:lnTo>
                    <a:pt x="2106" y="1587"/>
                  </a:lnTo>
                  <a:lnTo>
                    <a:pt x="2107" y="1588"/>
                  </a:lnTo>
                  <a:lnTo>
                    <a:pt x="2108" y="1589"/>
                  </a:lnTo>
                  <a:lnTo>
                    <a:pt x="2109" y="1590"/>
                  </a:lnTo>
                  <a:lnTo>
                    <a:pt x="2110" y="1590"/>
                  </a:lnTo>
                  <a:lnTo>
                    <a:pt x="2112" y="1591"/>
                  </a:lnTo>
                  <a:lnTo>
                    <a:pt x="2112" y="1592"/>
                  </a:lnTo>
                  <a:lnTo>
                    <a:pt x="2114" y="1592"/>
                  </a:lnTo>
                  <a:lnTo>
                    <a:pt x="2115" y="1593"/>
                  </a:lnTo>
                  <a:lnTo>
                    <a:pt x="2116" y="1593"/>
                  </a:lnTo>
                  <a:lnTo>
                    <a:pt x="2117" y="1594"/>
                  </a:lnTo>
                  <a:lnTo>
                    <a:pt x="2118" y="1594"/>
                  </a:lnTo>
                  <a:lnTo>
                    <a:pt x="2119" y="1594"/>
                  </a:lnTo>
                  <a:lnTo>
                    <a:pt x="2120" y="1594"/>
                  </a:lnTo>
                  <a:lnTo>
                    <a:pt x="2121" y="1595"/>
                  </a:lnTo>
                  <a:lnTo>
                    <a:pt x="2122" y="1595"/>
                  </a:lnTo>
                  <a:lnTo>
                    <a:pt x="2123" y="1595"/>
                  </a:lnTo>
                  <a:lnTo>
                    <a:pt x="2124" y="1595"/>
                  </a:lnTo>
                  <a:lnTo>
                    <a:pt x="2126" y="1595"/>
                  </a:lnTo>
                  <a:lnTo>
                    <a:pt x="2127" y="1595"/>
                  </a:lnTo>
                  <a:lnTo>
                    <a:pt x="2128" y="1595"/>
                  </a:lnTo>
                  <a:lnTo>
                    <a:pt x="2129" y="1595"/>
                  </a:lnTo>
                  <a:lnTo>
                    <a:pt x="2130" y="1595"/>
                  </a:lnTo>
                  <a:lnTo>
                    <a:pt x="2131" y="1594"/>
                  </a:lnTo>
                  <a:lnTo>
                    <a:pt x="2132" y="1594"/>
                  </a:lnTo>
                  <a:lnTo>
                    <a:pt x="2133" y="1594"/>
                  </a:lnTo>
                  <a:lnTo>
                    <a:pt x="2134" y="1594"/>
                  </a:lnTo>
                  <a:lnTo>
                    <a:pt x="2135" y="1593"/>
                  </a:lnTo>
                  <a:lnTo>
                    <a:pt x="2137" y="1593"/>
                  </a:lnTo>
                  <a:lnTo>
                    <a:pt x="2137" y="1592"/>
                  </a:lnTo>
                  <a:lnTo>
                    <a:pt x="2139" y="1592"/>
                  </a:lnTo>
                  <a:lnTo>
                    <a:pt x="2140" y="1591"/>
                  </a:lnTo>
                  <a:lnTo>
                    <a:pt x="2141" y="1590"/>
                  </a:lnTo>
                  <a:lnTo>
                    <a:pt x="2142" y="1590"/>
                  </a:lnTo>
                  <a:lnTo>
                    <a:pt x="2143" y="1589"/>
                  </a:lnTo>
                  <a:lnTo>
                    <a:pt x="2144" y="1588"/>
                  </a:lnTo>
                  <a:lnTo>
                    <a:pt x="2145" y="1587"/>
                  </a:lnTo>
                  <a:lnTo>
                    <a:pt x="2146" y="1586"/>
                  </a:lnTo>
                  <a:lnTo>
                    <a:pt x="2147" y="1585"/>
                  </a:lnTo>
                  <a:lnTo>
                    <a:pt x="2148" y="1585"/>
                  </a:lnTo>
                  <a:lnTo>
                    <a:pt x="2150" y="1583"/>
                  </a:lnTo>
                  <a:lnTo>
                    <a:pt x="2151" y="1582"/>
                  </a:lnTo>
                  <a:lnTo>
                    <a:pt x="2152" y="1581"/>
                  </a:lnTo>
                  <a:lnTo>
                    <a:pt x="2153" y="1580"/>
                  </a:lnTo>
                  <a:lnTo>
                    <a:pt x="2154" y="1579"/>
                  </a:lnTo>
                  <a:lnTo>
                    <a:pt x="2155" y="1578"/>
                  </a:lnTo>
                  <a:lnTo>
                    <a:pt x="2156" y="1577"/>
                  </a:lnTo>
                  <a:lnTo>
                    <a:pt x="2157" y="1576"/>
                  </a:lnTo>
                  <a:lnTo>
                    <a:pt x="2158" y="1574"/>
                  </a:lnTo>
                  <a:lnTo>
                    <a:pt x="2159" y="1573"/>
                  </a:lnTo>
                  <a:lnTo>
                    <a:pt x="2161" y="1572"/>
                  </a:lnTo>
                  <a:lnTo>
                    <a:pt x="2161" y="1570"/>
                  </a:lnTo>
                  <a:lnTo>
                    <a:pt x="2163" y="1569"/>
                  </a:lnTo>
                  <a:lnTo>
                    <a:pt x="2164" y="1568"/>
                  </a:lnTo>
                  <a:lnTo>
                    <a:pt x="2165" y="1566"/>
                  </a:lnTo>
                  <a:lnTo>
                    <a:pt x="2166" y="1565"/>
                  </a:lnTo>
                  <a:lnTo>
                    <a:pt x="2167" y="1563"/>
                  </a:lnTo>
                  <a:lnTo>
                    <a:pt x="2168" y="1562"/>
                  </a:lnTo>
                  <a:lnTo>
                    <a:pt x="2169" y="1560"/>
                  </a:lnTo>
                  <a:lnTo>
                    <a:pt x="2170" y="1559"/>
                  </a:lnTo>
                  <a:lnTo>
                    <a:pt x="2171" y="1557"/>
                  </a:lnTo>
                  <a:lnTo>
                    <a:pt x="2172" y="1556"/>
                  </a:lnTo>
                  <a:lnTo>
                    <a:pt x="2174" y="1554"/>
                  </a:lnTo>
                  <a:lnTo>
                    <a:pt x="2175" y="1553"/>
                  </a:lnTo>
                  <a:lnTo>
                    <a:pt x="2176" y="1551"/>
                  </a:lnTo>
                  <a:lnTo>
                    <a:pt x="2177" y="1550"/>
                  </a:lnTo>
                  <a:lnTo>
                    <a:pt x="2178" y="1548"/>
                  </a:lnTo>
                  <a:lnTo>
                    <a:pt x="2179" y="1546"/>
                  </a:lnTo>
                  <a:lnTo>
                    <a:pt x="2180" y="1545"/>
                  </a:lnTo>
                  <a:lnTo>
                    <a:pt x="2181" y="1543"/>
                  </a:lnTo>
                </a:path>
              </a:pathLst>
            </a:custGeom>
            <a:noFill/>
            <a:ln w="39688"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52"/>
            <p:cNvSpPr>
              <a:spLocks/>
            </p:cNvSpPr>
            <p:nvPr/>
          </p:nvSpPr>
          <p:spPr bwMode="auto">
            <a:xfrm>
              <a:off x="13801215" y="4796842"/>
              <a:ext cx="1934199" cy="1239031"/>
            </a:xfrm>
            <a:custGeom>
              <a:avLst/>
              <a:gdLst>
                <a:gd name="T0" fmla="*/ 34 w 2181"/>
                <a:gd name="T1" fmla="*/ 1585 h 1879"/>
                <a:gd name="T2" fmla="*/ 69 w 2181"/>
                <a:gd name="T3" fmla="*/ 1592 h 1879"/>
                <a:gd name="T4" fmla="*/ 103 w 2181"/>
                <a:gd name="T5" fmla="*/ 1552 h 1879"/>
                <a:gd name="T6" fmla="*/ 138 w 2181"/>
                <a:gd name="T7" fmla="*/ 1501 h 1879"/>
                <a:gd name="T8" fmla="*/ 173 w 2181"/>
                <a:gd name="T9" fmla="*/ 1487 h 1879"/>
                <a:gd name="T10" fmla="*/ 208 w 2181"/>
                <a:gd name="T11" fmla="*/ 1526 h 1879"/>
                <a:gd name="T12" fmla="*/ 243 w 2181"/>
                <a:gd name="T13" fmla="*/ 1585 h 1879"/>
                <a:gd name="T14" fmla="*/ 278 w 2181"/>
                <a:gd name="T15" fmla="*/ 1609 h 1879"/>
                <a:gd name="T16" fmla="*/ 313 w 2181"/>
                <a:gd name="T17" fmla="*/ 1571 h 1879"/>
                <a:gd name="T18" fmla="*/ 348 w 2181"/>
                <a:gd name="T19" fmla="*/ 1503 h 1879"/>
                <a:gd name="T20" fmla="*/ 383 w 2181"/>
                <a:gd name="T21" fmla="*/ 1468 h 1879"/>
                <a:gd name="T22" fmla="*/ 418 w 2181"/>
                <a:gd name="T23" fmla="*/ 1503 h 1879"/>
                <a:gd name="T24" fmla="*/ 453 w 2181"/>
                <a:gd name="T25" fmla="*/ 1581 h 1879"/>
                <a:gd name="T26" fmla="*/ 487 w 2181"/>
                <a:gd name="T27" fmla="*/ 1632 h 1879"/>
                <a:gd name="T28" fmla="*/ 522 w 2181"/>
                <a:gd name="T29" fmla="*/ 1601 h 1879"/>
                <a:gd name="T30" fmla="*/ 557 w 2181"/>
                <a:gd name="T31" fmla="*/ 1509 h 1879"/>
                <a:gd name="T32" fmla="*/ 592 w 2181"/>
                <a:gd name="T33" fmla="*/ 1439 h 1879"/>
                <a:gd name="T34" fmla="*/ 627 w 2181"/>
                <a:gd name="T35" fmla="*/ 1462 h 1879"/>
                <a:gd name="T36" fmla="*/ 662 w 2181"/>
                <a:gd name="T37" fmla="*/ 1571 h 1879"/>
                <a:gd name="T38" fmla="*/ 697 w 2181"/>
                <a:gd name="T39" fmla="*/ 1672 h 1879"/>
                <a:gd name="T40" fmla="*/ 732 w 2181"/>
                <a:gd name="T41" fmla="*/ 1661 h 1879"/>
                <a:gd name="T42" fmla="*/ 767 w 2181"/>
                <a:gd name="T43" fmla="*/ 1528 h 1879"/>
                <a:gd name="T44" fmla="*/ 802 w 2181"/>
                <a:gd name="T45" fmla="*/ 1378 h 1879"/>
                <a:gd name="T46" fmla="*/ 837 w 2181"/>
                <a:gd name="T47" fmla="*/ 1362 h 1879"/>
                <a:gd name="T48" fmla="*/ 872 w 2181"/>
                <a:gd name="T49" fmla="*/ 1536 h 1879"/>
                <a:gd name="T50" fmla="*/ 906 w 2181"/>
                <a:gd name="T51" fmla="*/ 1784 h 1879"/>
                <a:gd name="T52" fmla="*/ 941 w 2181"/>
                <a:gd name="T53" fmla="*/ 1872 h 1879"/>
                <a:gd name="T54" fmla="*/ 976 w 2181"/>
                <a:gd name="T55" fmla="*/ 1617 h 1879"/>
                <a:gd name="T56" fmla="*/ 1011 w 2181"/>
                <a:gd name="T57" fmla="*/ 1039 h 1879"/>
                <a:gd name="T58" fmla="*/ 1046 w 2181"/>
                <a:gd name="T59" fmla="*/ 393 h 1879"/>
                <a:gd name="T60" fmla="*/ 1081 w 2181"/>
                <a:gd name="T61" fmla="*/ 21 h 1879"/>
                <a:gd name="T62" fmla="*/ 1116 w 2181"/>
                <a:gd name="T63" fmla="*/ 131 h 1879"/>
                <a:gd name="T64" fmla="*/ 1151 w 2181"/>
                <a:gd name="T65" fmla="*/ 662 h 1879"/>
                <a:gd name="T66" fmla="*/ 1185 w 2181"/>
                <a:gd name="T67" fmla="*/ 1319 h 1879"/>
                <a:gd name="T68" fmla="*/ 1220 w 2181"/>
                <a:gd name="T69" fmla="*/ 1776 h 1879"/>
                <a:gd name="T70" fmla="*/ 1255 w 2181"/>
                <a:gd name="T71" fmla="*/ 1868 h 1879"/>
                <a:gd name="T72" fmla="*/ 1290 w 2181"/>
                <a:gd name="T73" fmla="*/ 1680 h 1879"/>
                <a:gd name="T74" fmla="*/ 1325 w 2181"/>
                <a:gd name="T75" fmla="*/ 1440 h 1879"/>
                <a:gd name="T76" fmla="*/ 1360 w 2181"/>
                <a:gd name="T77" fmla="*/ 1346 h 1879"/>
                <a:gd name="T78" fmla="*/ 1395 w 2181"/>
                <a:gd name="T79" fmla="*/ 1435 h 1879"/>
                <a:gd name="T80" fmla="*/ 1430 w 2181"/>
                <a:gd name="T81" fmla="*/ 1597 h 1879"/>
                <a:gd name="T82" fmla="*/ 1465 w 2181"/>
                <a:gd name="T83" fmla="*/ 1683 h 1879"/>
                <a:gd name="T84" fmla="*/ 1499 w 2181"/>
                <a:gd name="T85" fmla="*/ 1636 h 1879"/>
                <a:gd name="T86" fmla="*/ 1534 w 2181"/>
                <a:gd name="T87" fmla="*/ 1517 h 1879"/>
                <a:gd name="T88" fmla="*/ 1569 w 2181"/>
                <a:gd name="T89" fmla="*/ 1438 h 1879"/>
                <a:gd name="T90" fmla="*/ 1604 w 2181"/>
                <a:gd name="T91" fmla="*/ 1461 h 1879"/>
                <a:gd name="T92" fmla="*/ 1639 w 2181"/>
                <a:gd name="T93" fmla="*/ 1553 h 1879"/>
                <a:gd name="T94" fmla="*/ 1674 w 2181"/>
                <a:gd name="T95" fmla="*/ 1625 h 1879"/>
                <a:gd name="T96" fmla="*/ 1709 w 2181"/>
                <a:gd name="T97" fmla="*/ 1618 h 1879"/>
                <a:gd name="T98" fmla="*/ 1744 w 2181"/>
                <a:gd name="T99" fmla="*/ 1546 h 1879"/>
                <a:gd name="T100" fmla="*/ 1779 w 2181"/>
                <a:gd name="T101" fmla="*/ 1479 h 1879"/>
                <a:gd name="T102" fmla="*/ 1814 w 2181"/>
                <a:gd name="T103" fmla="*/ 1476 h 1879"/>
                <a:gd name="T104" fmla="*/ 1848 w 2181"/>
                <a:gd name="T105" fmla="*/ 1532 h 1879"/>
                <a:gd name="T106" fmla="*/ 1883 w 2181"/>
                <a:gd name="T107" fmla="*/ 1594 h 1879"/>
                <a:gd name="T108" fmla="*/ 1918 w 2181"/>
                <a:gd name="T109" fmla="*/ 1606 h 1879"/>
                <a:gd name="T110" fmla="*/ 1953 w 2181"/>
                <a:gd name="T111" fmla="*/ 1561 h 1879"/>
                <a:gd name="T112" fmla="*/ 1988 w 2181"/>
                <a:gd name="T113" fmla="*/ 1504 h 1879"/>
                <a:gd name="T114" fmla="*/ 2023 w 2181"/>
                <a:gd name="T115" fmla="*/ 1487 h 1879"/>
                <a:gd name="T116" fmla="*/ 2058 w 2181"/>
                <a:gd name="T117" fmla="*/ 1522 h 1879"/>
                <a:gd name="T118" fmla="*/ 2093 w 2181"/>
                <a:gd name="T119" fmla="*/ 1574 h 1879"/>
                <a:gd name="T120" fmla="*/ 2128 w 2181"/>
                <a:gd name="T121" fmla="*/ 1595 h 1879"/>
                <a:gd name="T122" fmla="*/ 2163 w 2181"/>
                <a:gd name="T123" fmla="*/ 1569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81" h="1879">
                  <a:moveTo>
                    <a:pt x="0" y="1543"/>
                  </a:moveTo>
                  <a:lnTo>
                    <a:pt x="1" y="1545"/>
                  </a:lnTo>
                  <a:lnTo>
                    <a:pt x="2" y="1546"/>
                  </a:lnTo>
                  <a:lnTo>
                    <a:pt x="3" y="1548"/>
                  </a:lnTo>
                  <a:lnTo>
                    <a:pt x="4" y="1550"/>
                  </a:lnTo>
                  <a:lnTo>
                    <a:pt x="5" y="1551"/>
                  </a:lnTo>
                  <a:lnTo>
                    <a:pt x="6" y="1553"/>
                  </a:lnTo>
                  <a:lnTo>
                    <a:pt x="8" y="1554"/>
                  </a:lnTo>
                  <a:lnTo>
                    <a:pt x="8" y="1556"/>
                  </a:lnTo>
                  <a:lnTo>
                    <a:pt x="10" y="1557"/>
                  </a:lnTo>
                  <a:lnTo>
                    <a:pt x="11" y="1559"/>
                  </a:lnTo>
                  <a:lnTo>
                    <a:pt x="12" y="1560"/>
                  </a:lnTo>
                  <a:lnTo>
                    <a:pt x="13" y="1562"/>
                  </a:lnTo>
                  <a:lnTo>
                    <a:pt x="14" y="1563"/>
                  </a:lnTo>
                  <a:lnTo>
                    <a:pt x="15" y="1565"/>
                  </a:lnTo>
                  <a:lnTo>
                    <a:pt x="16" y="1566"/>
                  </a:lnTo>
                  <a:lnTo>
                    <a:pt x="17" y="1568"/>
                  </a:lnTo>
                  <a:lnTo>
                    <a:pt x="18" y="1569"/>
                  </a:lnTo>
                  <a:lnTo>
                    <a:pt x="19" y="1570"/>
                  </a:lnTo>
                  <a:lnTo>
                    <a:pt x="21" y="1572"/>
                  </a:lnTo>
                  <a:lnTo>
                    <a:pt x="22" y="1573"/>
                  </a:lnTo>
                  <a:lnTo>
                    <a:pt x="23" y="1574"/>
                  </a:lnTo>
                  <a:lnTo>
                    <a:pt x="24" y="1576"/>
                  </a:lnTo>
                  <a:lnTo>
                    <a:pt x="25" y="1577"/>
                  </a:lnTo>
                  <a:lnTo>
                    <a:pt x="26" y="1578"/>
                  </a:lnTo>
                  <a:lnTo>
                    <a:pt x="27" y="1579"/>
                  </a:lnTo>
                  <a:lnTo>
                    <a:pt x="28" y="1580"/>
                  </a:lnTo>
                  <a:lnTo>
                    <a:pt x="29" y="1581"/>
                  </a:lnTo>
                  <a:lnTo>
                    <a:pt x="30" y="1582"/>
                  </a:lnTo>
                  <a:lnTo>
                    <a:pt x="32" y="1583"/>
                  </a:lnTo>
                  <a:lnTo>
                    <a:pt x="33" y="1585"/>
                  </a:lnTo>
                  <a:lnTo>
                    <a:pt x="34" y="1585"/>
                  </a:lnTo>
                  <a:lnTo>
                    <a:pt x="35" y="1586"/>
                  </a:lnTo>
                  <a:lnTo>
                    <a:pt x="36" y="1587"/>
                  </a:lnTo>
                  <a:lnTo>
                    <a:pt x="37" y="1588"/>
                  </a:lnTo>
                  <a:lnTo>
                    <a:pt x="38" y="1589"/>
                  </a:lnTo>
                  <a:lnTo>
                    <a:pt x="39" y="1590"/>
                  </a:lnTo>
                  <a:lnTo>
                    <a:pt x="40" y="1590"/>
                  </a:lnTo>
                  <a:lnTo>
                    <a:pt x="41" y="1591"/>
                  </a:lnTo>
                  <a:lnTo>
                    <a:pt x="43" y="1592"/>
                  </a:lnTo>
                  <a:lnTo>
                    <a:pt x="43" y="1592"/>
                  </a:lnTo>
                  <a:lnTo>
                    <a:pt x="45" y="1593"/>
                  </a:lnTo>
                  <a:lnTo>
                    <a:pt x="46" y="1593"/>
                  </a:lnTo>
                  <a:lnTo>
                    <a:pt x="47" y="1594"/>
                  </a:lnTo>
                  <a:lnTo>
                    <a:pt x="48" y="1594"/>
                  </a:lnTo>
                  <a:lnTo>
                    <a:pt x="49" y="1594"/>
                  </a:lnTo>
                  <a:lnTo>
                    <a:pt x="50" y="1594"/>
                  </a:lnTo>
                  <a:lnTo>
                    <a:pt x="51" y="1595"/>
                  </a:lnTo>
                  <a:lnTo>
                    <a:pt x="52" y="1595"/>
                  </a:lnTo>
                  <a:lnTo>
                    <a:pt x="53" y="1595"/>
                  </a:lnTo>
                  <a:lnTo>
                    <a:pt x="54" y="1595"/>
                  </a:lnTo>
                  <a:lnTo>
                    <a:pt x="56" y="1595"/>
                  </a:lnTo>
                  <a:lnTo>
                    <a:pt x="57" y="1595"/>
                  </a:lnTo>
                  <a:lnTo>
                    <a:pt x="58" y="1595"/>
                  </a:lnTo>
                  <a:lnTo>
                    <a:pt x="59" y="1595"/>
                  </a:lnTo>
                  <a:lnTo>
                    <a:pt x="60" y="1595"/>
                  </a:lnTo>
                  <a:lnTo>
                    <a:pt x="61" y="1594"/>
                  </a:lnTo>
                  <a:lnTo>
                    <a:pt x="62" y="1594"/>
                  </a:lnTo>
                  <a:lnTo>
                    <a:pt x="63" y="1594"/>
                  </a:lnTo>
                  <a:lnTo>
                    <a:pt x="64" y="1594"/>
                  </a:lnTo>
                  <a:lnTo>
                    <a:pt x="65" y="1593"/>
                  </a:lnTo>
                  <a:lnTo>
                    <a:pt x="67" y="1593"/>
                  </a:lnTo>
                  <a:lnTo>
                    <a:pt x="67" y="1592"/>
                  </a:lnTo>
                  <a:lnTo>
                    <a:pt x="69" y="1592"/>
                  </a:lnTo>
                  <a:lnTo>
                    <a:pt x="70" y="1591"/>
                  </a:lnTo>
                  <a:lnTo>
                    <a:pt x="71" y="1590"/>
                  </a:lnTo>
                  <a:lnTo>
                    <a:pt x="72" y="1590"/>
                  </a:lnTo>
                  <a:lnTo>
                    <a:pt x="73" y="1589"/>
                  </a:lnTo>
                  <a:lnTo>
                    <a:pt x="74" y="1588"/>
                  </a:lnTo>
                  <a:lnTo>
                    <a:pt x="75" y="1587"/>
                  </a:lnTo>
                  <a:lnTo>
                    <a:pt x="76" y="1586"/>
                  </a:lnTo>
                  <a:lnTo>
                    <a:pt x="77" y="1585"/>
                  </a:lnTo>
                  <a:lnTo>
                    <a:pt x="78" y="1584"/>
                  </a:lnTo>
                  <a:lnTo>
                    <a:pt x="80" y="1583"/>
                  </a:lnTo>
                  <a:lnTo>
                    <a:pt x="81" y="1582"/>
                  </a:lnTo>
                  <a:lnTo>
                    <a:pt x="82" y="1581"/>
                  </a:lnTo>
                  <a:lnTo>
                    <a:pt x="83" y="1580"/>
                  </a:lnTo>
                  <a:lnTo>
                    <a:pt x="84" y="1579"/>
                  </a:lnTo>
                  <a:lnTo>
                    <a:pt x="85" y="1578"/>
                  </a:lnTo>
                  <a:lnTo>
                    <a:pt x="86" y="1576"/>
                  </a:lnTo>
                  <a:lnTo>
                    <a:pt x="87" y="1575"/>
                  </a:lnTo>
                  <a:lnTo>
                    <a:pt x="88" y="1574"/>
                  </a:lnTo>
                  <a:lnTo>
                    <a:pt x="89" y="1572"/>
                  </a:lnTo>
                  <a:lnTo>
                    <a:pt x="91" y="1571"/>
                  </a:lnTo>
                  <a:lnTo>
                    <a:pt x="92" y="1569"/>
                  </a:lnTo>
                  <a:lnTo>
                    <a:pt x="92" y="1568"/>
                  </a:lnTo>
                  <a:lnTo>
                    <a:pt x="94" y="1567"/>
                  </a:lnTo>
                  <a:lnTo>
                    <a:pt x="95" y="1565"/>
                  </a:lnTo>
                  <a:lnTo>
                    <a:pt x="96" y="1563"/>
                  </a:lnTo>
                  <a:lnTo>
                    <a:pt x="97" y="1562"/>
                  </a:lnTo>
                  <a:lnTo>
                    <a:pt x="98" y="1560"/>
                  </a:lnTo>
                  <a:lnTo>
                    <a:pt x="99" y="1559"/>
                  </a:lnTo>
                  <a:lnTo>
                    <a:pt x="100" y="1557"/>
                  </a:lnTo>
                  <a:lnTo>
                    <a:pt x="102" y="1555"/>
                  </a:lnTo>
                  <a:lnTo>
                    <a:pt x="102" y="1554"/>
                  </a:lnTo>
                  <a:lnTo>
                    <a:pt x="103" y="1552"/>
                  </a:lnTo>
                  <a:lnTo>
                    <a:pt x="105" y="1550"/>
                  </a:lnTo>
                  <a:lnTo>
                    <a:pt x="106" y="1548"/>
                  </a:lnTo>
                  <a:lnTo>
                    <a:pt x="107" y="1547"/>
                  </a:lnTo>
                  <a:lnTo>
                    <a:pt x="108" y="1545"/>
                  </a:lnTo>
                  <a:lnTo>
                    <a:pt x="109" y="1543"/>
                  </a:lnTo>
                  <a:lnTo>
                    <a:pt x="110" y="1542"/>
                  </a:lnTo>
                  <a:lnTo>
                    <a:pt x="111" y="1540"/>
                  </a:lnTo>
                  <a:lnTo>
                    <a:pt x="112" y="1538"/>
                  </a:lnTo>
                  <a:lnTo>
                    <a:pt x="113" y="1537"/>
                  </a:lnTo>
                  <a:lnTo>
                    <a:pt x="114" y="1535"/>
                  </a:lnTo>
                  <a:lnTo>
                    <a:pt x="116" y="1533"/>
                  </a:lnTo>
                  <a:lnTo>
                    <a:pt x="116" y="1531"/>
                  </a:lnTo>
                  <a:lnTo>
                    <a:pt x="118" y="1530"/>
                  </a:lnTo>
                  <a:lnTo>
                    <a:pt x="119" y="1528"/>
                  </a:lnTo>
                  <a:lnTo>
                    <a:pt x="120" y="1526"/>
                  </a:lnTo>
                  <a:lnTo>
                    <a:pt x="121" y="1525"/>
                  </a:lnTo>
                  <a:lnTo>
                    <a:pt x="122" y="1523"/>
                  </a:lnTo>
                  <a:lnTo>
                    <a:pt x="123" y="1522"/>
                  </a:lnTo>
                  <a:lnTo>
                    <a:pt x="124" y="1520"/>
                  </a:lnTo>
                  <a:lnTo>
                    <a:pt x="125" y="1518"/>
                  </a:lnTo>
                  <a:lnTo>
                    <a:pt x="126" y="1517"/>
                  </a:lnTo>
                  <a:lnTo>
                    <a:pt x="127" y="1515"/>
                  </a:lnTo>
                  <a:lnTo>
                    <a:pt x="129" y="1514"/>
                  </a:lnTo>
                  <a:lnTo>
                    <a:pt x="130" y="1512"/>
                  </a:lnTo>
                  <a:lnTo>
                    <a:pt x="131" y="1511"/>
                  </a:lnTo>
                  <a:lnTo>
                    <a:pt x="132" y="1509"/>
                  </a:lnTo>
                  <a:lnTo>
                    <a:pt x="133" y="1508"/>
                  </a:lnTo>
                  <a:lnTo>
                    <a:pt x="134" y="1506"/>
                  </a:lnTo>
                  <a:lnTo>
                    <a:pt x="135" y="1505"/>
                  </a:lnTo>
                  <a:lnTo>
                    <a:pt x="136" y="1504"/>
                  </a:lnTo>
                  <a:lnTo>
                    <a:pt x="137" y="1502"/>
                  </a:lnTo>
                  <a:lnTo>
                    <a:pt x="138" y="1501"/>
                  </a:lnTo>
                  <a:lnTo>
                    <a:pt x="140" y="1500"/>
                  </a:lnTo>
                  <a:lnTo>
                    <a:pt x="141" y="1499"/>
                  </a:lnTo>
                  <a:lnTo>
                    <a:pt x="142" y="1498"/>
                  </a:lnTo>
                  <a:lnTo>
                    <a:pt x="143" y="1497"/>
                  </a:lnTo>
                  <a:lnTo>
                    <a:pt x="144" y="1496"/>
                  </a:lnTo>
                  <a:lnTo>
                    <a:pt x="145" y="1495"/>
                  </a:lnTo>
                  <a:lnTo>
                    <a:pt x="146" y="1494"/>
                  </a:lnTo>
                  <a:lnTo>
                    <a:pt x="147" y="1493"/>
                  </a:lnTo>
                  <a:lnTo>
                    <a:pt x="148" y="1492"/>
                  </a:lnTo>
                  <a:lnTo>
                    <a:pt x="149" y="1491"/>
                  </a:lnTo>
                  <a:lnTo>
                    <a:pt x="151" y="1491"/>
                  </a:lnTo>
                  <a:lnTo>
                    <a:pt x="151" y="1490"/>
                  </a:lnTo>
                  <a:lnTo>
                    <a:pt x="153" y="1489"/>
                  </a:lnTo>
                  <a:lnTo>
                    <a:pt x="154" y="1489"/>
                  </a:lnTo>
                  <a:lnTo>
                    <a:pt x="155" y="1488"/>
                  </a:lnTo>
                  <a:lnTo>
                    <a:pt x="156" y="1487"/>
                  </a:lnTo>
                  <a:lnTo>
                    <a:pt x="157" y="1487"/>
                  </a:lnTo>
                  <a:lnTo>
                    <a:pt x="158" y="1487"/>
                  </a:lnTo>
                  <a:lnTo>
                    <a:pt x="159" y="1487"/>
                  </a:lnTo>
                  <a:lnTo>
                    <a:pt x="160" y="1486"/>
                  </a:lnTo>
                  <a:lnTo>
                    <a:pt x="161" y="1486"/>
                  </a:lnTo>
                  <a:lnTo>
                    <a:pt x="162" y="1486"/>
                  </a:lnTo>
                  <a:lnTo>
                    <a:pt x="164" y="1486"/>
                  </a:lnTo>
                  <a:lnTo>
                    <a:pt x="165" y="1486"/>
                  </a:lnTo>
                  <a:lnTo>
                    <a:pt x="166" y="1486"/>
                  </a:lnTo>
                  <a:lnTo>
                    <a:pt x="167" y="1486"/>
                  </a:lnTo>
                  <a:lnTo>
                    <a:pt x="168" y="1486"/>
                  </a:lnTo>
                  <a:lnTo>
                    <a:pt x="169" y="1486"/>
                  </a:lnTo>
                  <a:lnTo>
                    <a:pt x="170" y="1486"/>
                  </a:lnTo>
                  <a:lnTo>
                    <a:pt x="171" y="1487"/>
                  </a:lnTo>
                  <a:lnTo>
                    <a:pt x="172" y="1487"/>
                  </a:lnTo>
                  <a:lnTo>
                    <a:pt x="173" y="1487"/>
                  </a:lnTo>
                  <a:lnTo>
                    <a:pt x="175" y="1488"/>
                  </a:lnTo>
                  <a:lnTo>
                    <a:pt x="175" y="1489"/>
                  </a:lnTo>
                  <a:lnTo>
                    <a:pt x="177" y="1489"/>
                  </a:lnTo>
                  <a:lnTo>
                    <a:pt x="178" y="1490"/>
                  </a:lnTo>
                  <a:lnTo>
                    <a:pt x="179" y="1490"/>
                  </a:lnTo>
                  <a:lnTo>
                    <a:pt x="180" y="1491"/>
                  </a:lnTo>
                  <a:lnTo>
                    <a:pt x="181" y="1492"/>
                  </a:lnTo>
                  <a:lnTo>
                    <a:pt x="182" y="1493"/>
                  </a:lnTo>
                  <a:lnTo>
                    <a:pt x="183" y="1494"/>
                  </a:lnTo>
                  <a:lnTo>
                    <a:pt x="184" y="1494"/>
                  </a:lnTo>
                  <a:lnTo>
                    <a:pt x="185" y="1496"/>
                  </a:lnTo>
                  <a:lnTo>
                    <a:pt x="186" y="1497"/>
                  </a:lnTo>
                  <a:lnTo>
                    <a:pt x="187" y="1498"/>
                  </a:lnTo>
                  <a:lnTo>
                    <a:pt x="189" y="1499"/>
                  </a:lnTo>
                  <a:lnTo>
                    <a:pt x="190" y="1500"/>
                  </a:lnTo>
                  <a:lnTo>
                    <a:pt x="191" y="1502"/>
                  </a:lnTo>
                  <a:lnTo>
                    <a:pt x="192" y="1503"/>
                  </a:lnTo>
                  <a:lnTo>
                    <a:pt x="193" y="1504"/>
                  </a:lnTo>
                  <a:lnTo>
                    <a:pt x="194" y="1506"/>
                  </a:lnTo>
                  <a:lnTo>
                    <a:pt x="195" y="1507"/>
                  </a:lnTo>
                  <a:lnTo>
                    <a:pt x="196" y="1508"/>
                  </a:lnTo>
                  <a:lnTo>
                    <a:pt x="197" y="1510"/>
                  </a:lnTo>
                  <a:lnTo>
                    <a:pt x="198" y="1511"/>
                  </a:lnTo>
                  <a:lnTo>
                    <a:pt x="200" y="1513"/>
                  </a:lnTo>
                  <a:lnTo>
                    <a:pt x="200" y="1515"/>
                  </a:lnTo>
                  <a:lnTo>
                    <a:pt x="202" y="1516"/>
                  </a:lnTo>
                  <a:lnTo>
                    <a:pt x="203" y="1518"/>
                  </a:lnTo>
                  <a:lnTo>
                    <a:pt x="204" y="1520"/>
                  </a:lnTo>
                  <a:lnTo>
                    <a:pt x="205" y="1521"/>
                  </a:lnTo>
                  <a:lnTo>
                    <a:pt x="206" y="1523"/>
                  </a:lnTo>
                  <a:lnTo>
                    <a:pt x="207" y="1525"/>
                  </a:lnTo>
                  <a:lnTo>
                    <a:pt x="208" y="1526"/>
                  </a:lnTo>
                  <a:lnTo>
                    <a:pt x="209" y="1528"/>
                  </a:lnTo>
                  <a:lnTo>
                    <a:pt x="210" y="1530"/>
                  </a:lnTo>
                  <a:lnTo>
                    <a:pt x="211" y="1532"/>
                  </a:lnTo>
                  <a:lnTo>
                    <a:pt x="213" y="1534"/>
                  </a:lnTo>
                  <a:lnTo>
                    <a:pt x="214" y="1536"/>
                  </a:lnTo>
                  <a:lnTo>
                    <a:pt x="215" y="1538"/>
                  </a:lnTo>
                  <a:lnTo>
                    <a:pt x="216" y="1540"/>
                  </a:lnTo>
                  <a:lnTo>
                    <a:pt x="217" y="1542"/>
                  </a:lnTo>
                  <a:lnTo>
                    <a:pt x="218" y="1543"/>
                  </a:lnTo>
                  <a:lnTo>
                    <a:pt x="219" y="1545"/>
                  </a:lnTo>
                  <a:lnTo>
                    <a:pt x="220" y="1547"/>
                  </a:lnTo>
                  <a:lnTo>
                    <a:pt x="221" y="1549"/>
                  </a:lnTo>
                  <a:lnTo>
                    <a:pt x="222" y="1551"/>
                  </a:lnTo>
                  <a:lnTo>
                    <a:pt x="224" y="1553"/>
                  </a:lnTo>
                  <a:lnTo>
                    <a:pt x="224" y="1555"/>
                  </a:lnTo>
                  <a:lnTo>
                    <a:pt x="226" y="1557"/>
                  </a:lnTo>
                  <a:lnTo>
                    <a:pt x="227" y="1559"/>
                  </a:lnTo>
                  <a:lnTo>
                    <a:pt x="228" y="1561"/>
                  </a:lnTo>
                  <a:lnTo>
                    <a:pt x="229" y="1563"/>
                  </a:lnTo>
                  <a:lnTo>
                    <a:pt x="230" y="1565"/>
                  </a:lnTo>
                  <a:lnTo>
                    <a:pt x="231" y="1567"/>
                  </a:lnTo>
                  <a:lnTo>
                    <a:pt x="232" y="1568"/>
                  </a:lnTo>
                  <a:lnTo>
                    <a:pt x="233" y="1570"/>
                  </a:lnTo>
                  <a:lnTo>
                    <a:pt x="234" y="1572"/>
                  </a:lnTo>
                  <a:lnTo>
                    <a:pt x="235" y="1574"/>
                  </a:lnTo>
                  <a:lnTo>
                    <a:pt x="237" y="1576"/>
                  </a:lnTo>
                  <a:lnTo>
                    <a:pt x="238" y="1577"/>
                  </a:lnTo>
                  <a:lnTo>
                    <a:pt x="239" y="1579"/>
                  </a:lnTo>
                  <a:lnTo>
                    <a:pt x="240" y="1580"/>
                  </a:lnTo>
                  <a:lnTo>
                    <a:pt x="241" y="1582"/>
                  </a:lnTo>
                  <a:lnTo>
                    <a:pt x="242" y="1584"/>
                  </a:lnTo>
                  <a:lnTo>
                    <a:pt x="243" y="1585"/>
                  </a:lnTo>
                  <a:lnTo>
                    <a:pt x="244" y="1587"/>
                  </a:lnTo>
                  <a:lnTo>
                    <a:pt x="245" y="1588"/>
                  </a:lnTo>
                  <a:lnTo>
                    <a:pt x="246" y="1590"/>
                  </a:lnTo>
                  <a:lnTo>
                    <a:pt x="248" y="1591"/>
                  </a:lnTo>
                  <a:lnTo>
                    <a:pt x="249" y="1593"/>
                  </a:lnTo>
                  <a:lnTo>
                    <a:pt x="250" y="1594"/>
                  </a:lnTo>
                  <a:lnTo>
                    <a:pt x="251" y="1595"/>
                  </a:lnTo>
                  <a:lnTo>
                    <a:pt x="252" y="1596"/>
                  </a:lnTo>
                  <a:lnTo>
                    <a:pt x="253" y="1598"/>
                  </a:lnTo>
                  <a:lnTo>
                    <a:pt x="254" y="1598"/>
                  </a:lnTo>
                  <a:lnTo>
                    <a:pt x="255" y="1600"/>
                  </a:lnTo>
                  <a:lnTo>
                    <a:pt x="256" y="1601"/>
                  </a:lnTo>
                  <a:lnTo>
                    <a:pt x="257" y="1602"/>
                  </a:lnTo>
                  <a:lnTo>
                    <a:pt x="259" y="1603"/>
                  </a:lnTo>
                  <a:lnTo>
                    <a:pt x="259" y="1604"/>
                  </a:lnTo>
                  <a:lnTo>
                    <a:pt x="261" y="1604"/>
                  </a:lnTo>
                  <a:lnTo>
                    <a:pt x="262" y="1605"/>
                  </a:lnTo>
                  <a:lnTo>
                    <a:pt x="263" y="1606"/>
                  </a:lnTo>
                  <a:lnTo>
                    <a:pt x="264" y="1606"/>
                  </a:lnTo>
                  <a:lnTo>
                    <a:pt x="265" y="1607"/>
                  </a:lnTo>
                  <a:lnTo>
                    <a:pt x="266" y="1607"/>
                  </a:lnTo>
                  <a:lnTo>
                    <a:pt x="267" y="1608"/>
                  </a:lnTo>
                  <a:lnTo>
                    <a:pt x="268" y="1608"/>
                  </a:lnTo>
                  <a:lnTo>
                    <a:pt x="269" y="1608"/>
                  </a:lnTo>
                  <a:lnTo>
                    <a:pt x="270" y="1609"/>
                  </a:lnTo>
                  <a:lnTo>
                    <a:pt x="272" y="1609"/>
                  </a:lnTo>
                  <a:lnTo>
                    <a:pt x="273" y="1609"/>
                  </a:lnTo>
                  <a:lnTo>
                    <a:pt x="273" y="1609"/>
                  </a:lnTo>
                  <a:lnTo>
                    <a:pt x="275" y="1609"/>
                  </a:lnTo>
                  <a:lnTo>
                    <a:pt x="276" y="1609"/>
                  </a:lnTo>
                  <a:lnTo>
                    <a:pt x="277" y="1609"/>
                  </a:lnTo>
                  <a:lnTo>
                    <a:pt x="278" y="1609"/>
                  </a:lnTo>
                  <a:lnTo>
                    <a:pt x="279" y="1608"/>
                  </a:lnTo>
                  <a:lnTo>
                    <a:pt x="280" y="1608"/>
                  </a:lnTo>
                  <a:lnTo>
                    <a:pt x="281" y="1607"/>
                  </a:lnTo>
                  <a:lnTo>
                    <a:pt x="283" y="1607"/>
                  </a:lnTo>
                  <a:lnTo>
                    <a:pt x="283" y="1607"/>
                  </a:lnTo>
                  <a:lnTo>
                    <a:pt x="284" y="1606"/>
                  </a:lnTo>
                  <a:lnTo>
                    <a:pt x="286" y="1606"/>
                  </a:lnTo>
                  <a:lnTo>
                    <a:pt x="287" y="1605"/>
                  </a:lnTo>
                  <a:lnTo>
                    <a:pt x="288" y="1604"/>
                  </a:lnTo>
                  <a:lnTo>
                    <a:pt x="289" y="1603"/>
                  </a:lnTo>
                  <a:lnTo>
                    <a:pt x="290" y="1602"/>
                  </a:lnTo>
                  <a:lnTo>
                    <a:pt x="291" y="1601"/>
                  </a:lnTo>
                  <a:lnTo>
                    <a:pt x="292" y="1600"/>
                  </a:lnTo>
                  <a:lnTo>
                    <a:pt x="293" y="1599"/>
                  </a:lnTo>
                  <a:lnTo>
                    <a:pt x="294" y="1598"/>
                  </a:lnTo>
                  <a:lnTo>
                    <a:pt x="295" y="1597"/>
                  </a:lnTo>
                  <a:lnTo>
                    <a:pt x="297" y="1596"/>
                  </a:lnTo>
                  <a:lnTo>
                    <a:pt x="298" y="1594"/>
                  </a:lnTo>
                  <a:lnTo>
                    <a:pt x="299" y="1593"/>
                  </a:lnTo>
                  <a:lnTo>
                    <a:pt x="300" y="1591"/>
                  </a:lnTo>
                  <a:lnTo>
                    <a:pt x="301" y="1590"/>
                  </a:lnTo>
                  <a:lnTo>
                    <a:pt x="302" y="1589"/>
                  </a:lnTo>
                  <a:lnTo>
                    <a:pt x="303" y="1587"/>
                  </a:lnTo>
                  <a:lnTo>
                    <a:pt x="304" y="1585"/>
                  </a:lnTo>
                  <a:lnTo>
                    <a:pt x="305" y="1583"/>
                  </a:lnTo>
                  <a:lnTo>
                    <a:pt x="306" y="1582"/>
                  </a:lnTo>
                  <a:lnTo>
                    <a:pt x="308" y="1580"/>
                  </a:lnTo>
                  <a:lnTo>
                    <a:pt x="308" y="1578"/>
                  </a:lnTo>
                  <a:lnTo>
                    <a:pt x="310" y="1576"/>
                  </a:lnTo>
                  <a:lnTo>
                    <a:pt x="311" y="1575"/>
                  </a:lnTo>
                  <a:lnTo>
                    <a:pt x="312" y="1573"/>
                  </a:lnTo>
                  <a:lnTo>
                    <a:pt x="313" y="1571"/>
                  </a:lnTo>
                  <a:lnTo>
                    <a:pt x="314" y="1569"/>
                  </a:lnTo>
                  <a:lnTo>
                    <a:pt x="315" y="1567"/>
                  </a:lnTo>
                  <a:lnTo>
                    <a:pt x="316" y="1565"/>
                  </a:lnTo>
                  <a:lnTo>
                    <a:pt x="317" y="1563"/>
                  </a:lnTo>
                  <a:lnTo>
                    <a:pt x="318" y="1561"/>
                  </a:lnTo>
                  <a:lnTo>
                    <a:pt x="319" y="1559"/>
                  </a:lnTo>
                  <a:lnTo>
                    <a:pt x="321" y="1557"/>
                  </a:lnTo>
                  <a:lnTo>
                    <a:pt x="322" y="1554"/>
                  </a:lnTo>
                  <a:lnTo>
                    <a:pt x="323" y="1552"/>
                  </a:lnTo>
                  <a:lnTo>
                    <a:pt x="324" y="1550"/>
                  </a:lnTo>
                  <a:lnTo>
                    <a:pt x="325" y="1548"/>
                  </a:lnTo>
                  <a:lnTo>
                    <a:pt x="326" y="1546"/>
                  </a:lnTo>
                  <a:lnTo>
                    <a:pt x="327" y="1543"/>
                  </a:lnTo>
                  <a:lnTo>
                    <a:pt x="328" y="1541"/>
                  </a:lnTo>
                  <a:lnTo>
                    <a:pt x="329" y="1539"/>
                  </a:lnTo>
                  <a:lnTo>
                    <a:pt x="330" y="1537"/>
                  </a:lnTo>
                  <a:lnTo>
                    <a:pt x="332" y="1535"/>
                  </a:lnTo>
                  <a:lnTo>
                    <a:pt x="332" y="1532"/>
                  </a:lnTo>
                  <a:lnTo>
                    <a:pt x="334" y="1530"/>
                  </a:lnTo>
                  <a:lnTo>
                    <a:pt x="335" y="1528"/>
                  </a:lnTo>
                  <a:lnTo>
                    <a:pt x="336" y="1526"/>
                  </a:lnTo>
                  <a:lnTo>
                    <a:pt x="337" y="1524"/>
                  </a:lnTo>
                  <a:lnTo>
                    <a:pt x="338" y="1522"/>
                  </a:lnTo>
                  <a:lnTo>
                    <a:pt x="339" y="1519"/>
                  </a:lnTo>
                  <a:lnTo>
                    <a:pt x="340" y="1517"/>
                  </a:lnTo>
                  <a:lnTo>
                    <a:pt x="341" y="1515"/>
                  </a:lnTo>
                  <a:lnTo>
                    <a:pt x="342" y="1513"/>
                  </a:lnTo>
                  <a:lnTo>
                    <a:pt x="343" y="1511"/>
                  </a:lnTo>
                  <a:lnTo>
                    <a:pt x="345" y="1509"/>
                  </a:lnTo>
                  <a:lnTo>
                    <a:pt x="346" y="1507"/>
                  </a:lnTo>
                  <a:lnTo>
                    <a:pt x="347" y="1505"/>
                  </a:lnTo>
                  <a:lnTo>
                    <a:pt x="348" y="1503"/>
                  </a:lnTo>
                  <a:lnTo>
                    <a:pt x="349" y="1501"/>
                  </a:lnTo>
                  <a:lnTo>
                    <a:pt x="350" y="1499"/>
                  </a:lnTo>
                  <a:lnTo>
                    <a:pt x="351" y="1497"/>
                  </a:lnTo>
                  <a:lnTo>
                    <a:pt x="352" y="1496"/>
                  </a:lnTo>
                  <a:lnTo>
                    <a:pt x="353" y="1494"/>
                  </a:lnTo>
                  <a:lnTo>
                    <a:pt x="354" y="1492"/>
                  </a:lnTo>
                  <a:lnTo>
                    <a:pt x="356" y="1491"/>
                  </a:lnTo>
                  <a:lnTo>
                    <a:pt x="357" y="1489"/>
                  </a:lnTo>
                  <a:lnTo>
                    <a:pt x="358" y="1487"/>
                  </a:lnTo>
                  <a:lnTo>
                    <a:pt x="359" y="1486"/>
                  </a:lnTo>
                  <a:lnTo>
                    <a:pt x="360" y="1484"/>
                  </a:lnTo>
                  <a:lnTo>
                    <a:pt x="361" y="1483"/>
                  </a:lnTo>
                  <a:lnTo>
                    <a:pt x="362" y="1482"/>
                  </a:lnTo>
                  <a:lnTo>
                    <a:pt x="363" y="1480"/>
                  </a:lnTo>
                  <a:lnTo>
                    <a:pt x="364" y="1479"/>
                  </a:lnTo>
                  <a:lnTo>
                    <a:pt x="365" y="1478"/>
                  </a:lnTo>
                  <a:lnTo>
                    <a:pt x="367" y="1476"/>
                  </a:lnTo>
                  <a:lnTo>
                    <a:pt x="367" y="1476"/>
                  </a:lnTo>
                  <a:lnTo>
                    <a:pt x="369" y="1474"/>
                  </a:lnTo>
                  <a:lnTo>
                    <a:pt x="370" y="1474"/>
                  </a:lnTo>
                  <a:lnTo>
                    <a:pt x="371" y="1473"/>
                  </a:lnTo>
                  <a:lnTo>
                    <a:pt x="372" y="1472"/>
                  </a:lnTo>
                  <a:lnTo>
                    <a:pt x="373" y="1471"/>
                  </a:lnTo>
                  <a:lnTo>
                    <a:pt x="374" y="1470"/>
                  </a:lnTo>
                  <a:lnTo>
                    <a:pt x="375" y="1470"/>
                  </a:lnTo>
                  <a:lnTo>
                    <a:pt x="376" y="1469"/>
                  </a:lnTo>
                  <a:lnTo>
                    <a:pt x="377" y="1469"/>
                  </a:lnTo>
                  <a:lnTo>
                    <a:pt x="378" y="1469"/>
                  </a:lnTo>
                  <a:lnTo>
                    <a:pt x="380" y="1468"/>
                  </a:lnTo>
                  <a:lnTo>
                    <a:pt x="381" y="1468"/>
                  </a:lnTo>
                  <a:lnTo>
                    <a:pt x="381" y="1468"/>
                  </a:lnTo>
                  <a:lnTo>
                    <a:pt x="383" y="1468"/>
                  </a:lnTo>
                  <a:lnTo>
                    <a:pt x="384" y="1468"/>
                  </a:lnTo>
                  <a:lnTo>
                    <a:pt x="385" y="1468"/>
                  </a:lnTo>
                  <a:lnTo>
                    <a:pt x="386" y="1468"/>
                  </a:lnTo>
                  <a:lnTo>
                    <a:pt x="387" y="1468"/>
                  </a:lnTo>
                  <a:lnTo>
                    <a:pt x="388" y="1469"/>
                  </a:lnTo>
                  <a:lnTo>
                    <a:pt x="389" y="1469"/>
                  </a:lnTo>
                  <a:lnTo>
                    <a:pt x="391" y="1469"/>
                  </a:lnTo>
                  <a:lnTo>
                    <a:pt x="391" y="1470"/>
                  </a:lnTo>
                  <a:lnTo>
                    <a:pt x="392" y="1470"/>
                  </a:lnTo>
                  <a:lnTo>
                    <a:pt x="394" y="1471"/>
                  </a:lnTo>
                  <a:lnTo>
                    <a:pt x="395" y="1472"/>
                  </a:lnTo>
                  <a:lnTo>
                    <a:pt x="396" y="1473"/>
                  </a:lnTo>
                  <a:lnTo>
                    <a:pt x="397" y="1474"/>
                  </a:lnTo>
                  <a:lnTo>
                    <a:pt x="398" y="1474"/>
                  </a:lnTo>
                  <a:lnTo>
                    <a:pt x="399" y="1476"/>
                  </a:lnTo>
                  <a:lnTo>
                    <a:pt x="400" y="1477"/>
                  </a:lnTo>
                  <a:lnTo>
                    <a:pt x="401" y="1478"/>
                  </a:lnTo>
                  <a:lnTo>
                    <a:pt x="402" y="1479"/>
                  </a:lnTo>
                  <a:lnTo>
                    <a:pt x="403" y="1480"/>
                  </a:lnTo>
                  <a:lnTo>
                    <a:pt x="405" y="1482"/>
                  </a:lnTo>
                  <a:lnTo>
                    <a:pt x="406" y="1483"/>
                  </a:lnTo>
                  <a:lnTo>
                    <a:pt x="407" y="1485"/>
                  </a:lnTo>
                  <a:lnTo>
                    <a:pt x="408" y="1486"/>
                  </a:lnTo>
                  <a:lnTo>
                    <a:pt x="409" y="1488"/>
                  </a:lnTo>
                  <a:lnTo>
                    <a:pt x="410" y="1490"/>
                  </a:lnTo>
                  <a:lnTo>
                    <a:pt x="411" y="1491"/>
                  </a:lnTo>
                  <a:lnTo>
                    <a:pt x="412" y="1493"/>
                  </a:lnTo>
                  <a:lnTo>
                    <a:pt x="413" y="1495"/>
                  </a:lnTo>
                  <a:lnTo>
                    <a:pt x="414" y="1497"/>
                  </a:lnTo>
                  <a:lnTo>
                    <a:pt x="416" y="1499"/>
                  </a:lnTo>
                  <a:lnTo>
                    <a:pt x="416" y="1501"/>
                  </a:lnTo>
                  <a:lnTo>
                    <a:pt x="418" y="1503"/>
                  </a:lnTo>
                  <a:lnTo>
                    <a:pt x="419" y="1505"/>
                  </a:lnTo>
                  <a:lnTo>
                    <a:pt x="420" y="1507"/>
                  </a:lnTo>
                  <a:lnTo>
                    <a:pt x="421" y="1509"/>
                  </a:lnTo>
                  <a:lnTo>
                    <a:pt x="422" y="1512"/>
                  </a:lnTo>
                  <a:lnTo>
                    <a:pt x="423" y="1514"/>
                  </a:lnTo>
                  <a:lnTo>
                    <a:pt x="424" y="1516"/>
                  </a:lnTo>
                  <a:lnTo>
                    <a:pt x="425" y="1519"/>
                  </a:lnTo>
                  <a:lnTo>
                    <a:pt x="426" y="1521"/>
                  </a:lnTo>
                  <a:lnTo>
                    <a:pt x="427" y="1523"/>
                  </a:lnTo>
                  <a:lnTo>
                    <a:pt x="429" y="1526"/>
                  </a:lnTo>
                  <a:lnTo>
                    <a:pt x="430" y="1528"/>
                  </a:lnTo>
                  <a:lnTo>
                    <a:pt x="431" y="1531"/>
                  </a:lnTo>
                  <a:lnTo>
                    <a:pt x="432" y="1533"/>
                  </a:lnTo>
                  <a:lnTo>
                    <a:pt x="433" y="1536"/>
                  </a:lnTo>
                  <a:lnTo>
                    <a:pt x="434" y="1538"/>
                  </a:lnTo>
                  <a:lnTo>
                    <a:pt x="435" y="1541"/>
                  </a:lnTo>
                  <a:lnTo>
                    <a:pt x="436" y="1543"/>
                  </a:lnTo>
                  <a:lnTo>
                    <a:pt x="437" y="1546"/>
                  </a:lnTo>
                  <a:lnTo>
                    <a:pt x="438" y="1549"/>
                  </a:lnTo>
                  <a:lnTo>
                    <a:pt x="440" y="1551"/>
                  </a:lnTo>
                  <a:lnTo>
                    <a:pt x="440" y="1554"/>
                  </a:lnTo>
                  <a:lnTo>
                    <a:pt x="442" y="1556"/>
                  </a:lnTo>
                  <a:lnTo>
                    <a:pt x="443" y="1559"/>
                  </a:lnTo>
                  <a:lnTo>
                    <a:pt x="444" y="1561"/>
                  </a:lnTo>
                  <a:lnTo>
                    <a:pt x="445" y="1564"/>
                  </a:lnTo>
                  <a:lnTo>
                    <a:pt x="446" y="1567"/>
                  </a:lnTo>
                  <a:lnTo>
                    <a:pt x="447" y="1569"/>
                  </a:lnTo>
                  <a:lnTo>
                    <a:pt x="448" y="1572"/>
                  </a:lnTo>
                  <a:lnTo>
                    <a:pt x="449" y="1574"/>
                  </a:lnTo>
                  <a:lnTo>
                    <a:pt x="450" y="1577"/>
                  </a:lnTo>
                  <a:lnTo>
                    <a:pt x="451" y="1579"/>
                  </a:lnTo>
                  <a:lnTo>
                    <a:pt x="453" y="1581"/>
                  </a:lnTo>
                  <a:lnTo>
                    <a:pt x="454" y="1584"/>
                  </a:lnTo>
                  <a:lnTo>
                    <a:pt x="455" y="1586"/>
                  </a:lnTo>
                  <a:lnTo>
                    <a:pt x="456" y="1589"/>
                  </a:lnTo>
                  <a:lnTo>
                    <a:pt x="457" y="1591"/>
                  </a:lnTo>
                  <a:lnTo>
                    <a:pt x="458" y="1593"/>
                  </a:lnTo>
                  <a:lnTo>
                    <a:pt x="459" y="1596"/>
                  </a:lnTo>
                  <a:lnTo>
                    <a:pt x="460" y="1598"/>
                  </a:lnTo>
                  <a:lnTo>
                    <a:pt x="461" y="1600"/>
                  </a:lnTo>
                  <a:lnTo>
                    <a:pt x="462" y="1602"/>
                  </a:lnTo>
                  <a:lnTo>
                    <a:pt x="464" y="1604"/>
                  </a:lnTo>
                  <a:lnTo>
                    <a:pt x="465" y="1606"/>
                  </a:lnTo>
                  <a:lnTo>
                    <a:pt x="466" y="1608"/>
                  </a:lnTo>
                  <a:lnTo>
                    <a:pt x="467" y="1610"/>
                  </a:lnTo>
                  <a:lnTo>
                    <a:pt x="468" y="1611"/>
                  </a:lnTo>
                  <a:lnTo>
                    <a:pt x="469" y="1613"/>
                  </a:lnTo>
                  <a:lnTo>
                    <a:pt x="470" y="1615"/>
                  </a:lnTo>
                  <a:lnTo>
                    <a:pt x="471" y="1617"/>
                  </a:lnTo>
                  <a:lnTo>
                    <a:pt x="472" y="1618"/>
                  </a:lnTo>
                  <a:lnTo>
                    <a:pt x="473" y="1620"/>
                  </a:lnTo>
                  <a:lnTo>
                    <a:pt x="475" y="1621"/>
                  </a:lnTo>
                  <a:lnTo>
                    <a:pt x="475" y="1622"/>
                  </a:lnTo>
                  <a:lnTo>
                    <a:pt x="476" y="1624"/>
                  </a:lnTo>
                  <a:lnTo>
                    <a:pt x="478" y="1625"/>
                  </a:lnTo>
                  <a:lnTo>
                    <a:pt x="479" y="1626"/>
                  </a:lnTo>
                  <a:lnTo>
                    <a:pt x="480" y="1627"/>
                  </a:lnTo>
                  <a:lnTo>
                    <a:pt x="481" y="1628"/>
                  </a:lnTo>
                  <a:lnTo>
                    <a:pt x="482" y="1629"/>
                  </a:lnTo>
                  <a:lnTo>
                    <a:pt x="483" y="1630"/>
                  </a:lnTo>
                  <a:lnTo>
                    <a:pt x="484" y="1630"/>
                  </a:lnTo>
                  <a:lnTo>
                    <a:pt x="485" y="1631"/>
                  </a:lnTo>
                  <a:lnTo>
                    <a:pt x="486" y="1631"/>
                  </a:lnTo>
                  <a:lnTo>
                    <a:pt x="487" y="1632"/>
                  </a:lnTo>
                  <a:lnTo>
                    <a:pt x="489" y="1632"/>
                  </a:lnTo>
                  <a:lnTo>
                    <a:pt x="489" y="1633"/>
                  </a:lnTo>
                  <a:lnTo>
                    <a:pt x="491" y="1633"/>
                  </a:lnTo>
                  <a:lnTo>
                    <a:pt x="492" y="1633"/>
                  </a:lnTo>
                  <a:lnTo>
                    <a:pt x="493" y="1633"/>
                  </a:lnTo>
                  <a:lnTo>
                    <a:pt x="494" y="1633"/>
                  </a:lnTo>
                  <a:lnTo>
                    <a:pt x="495" y="1633"/>
                  </a:lnTo>
                  <a:lnTo>
                    <a:pt x="496" y="1633"/>
                  </a:lnTo>
                  <a:lnTo>
                    <a:pt x="497" y="1632"/>
                  </a:lnTo>
                  <a:lnTo>
                    <a:pt x="498" y="1632"/>
                  </a:lnTo>
                  <a:lnTo>
                    <a:pt x="499" y="1631"/>
                  </a:lnTo>
                  <a:lnTo>
                    <a:pt x="500" y="1631"/>
                  </a:lnTo>
                  <a:lnTo>
                    <a:pt x="502" y="1630"/>
                  </a:lnTo>
                  <a:lnTo>
                    <a:pt x="503" y="1629"/>
                  </a:lnTo>
                  <a:lnTo>
                    <a:pt x="504" y="1628"/>
                  </a:lnTo>
                  <a:lnTo>
                    <a:pt x="505" y="1628"/>
                  </a:lnTo>
                  <a:lnTo>
                    <a:pt x="506" y="1626"/>
                  </a:lnTo>
                  <a:lnTo>
                    <a:pt x="507" y="1625"/>
                  </a:lnTo>
                  <a:lnTo>
                    <a:pt x="508" y="1624"/>
                  </a:lnTo>
                  <a:lnTo>
                    <a:pt x="509" y="1623"/>
                  </a:lnTo>
                  <a:lnTo>
                    <a:pt x="510" y="1622"/>
                  </a:lnTo>
                  <a:lnTo>
                    <a:pt x="511" y="1620"/>
                  </a:lnTo>
                  <a:lnTo>
                    <a:pt x="513" y="1618"/>
                  </a:lnTo>
                  <a:lnTo>
                    <a:pt x="513" y="1617"/>
                  </a:lnTo>
                  <a:lnTo>
                    <a:pt x="515" y="1615"/>
                  </a:lnTo>
                  <a:lnTo>
                    <a:pt x="516" y="1613"/>
                  </a:lnTo>
                  <a:lnTo>
                    <a:pt x="517" y="1611"/>
                  </a:lnTo>
                  <a:lnTo>
                    <a:pt x="518" y="1610"/>
                  </a:lnTo>
                  <a:lnTo>
                    <a:pt x="519" y="1607"/>
                  </a:lnTo>
                  <a:lnTo>
                    <a:pt x="520" y="1606"/>
                  </a:lnTo>
                  <a:lnTo>
                    <a:pt x="521" y="1604"/>
                  </a:lnTo>
                  <a:lnTo>
                    <a:pt x="522" y="1601"/>
                  </a:lnTo>
                  <a:lnTo>
                    <a:pt x="523" y="1599"/>
                  </a:lnTo>
                  <a:lnTo>
                    <a:pt x="524" y="1597"/>
                  </a:lnTo>
                  <a:lnTo>
                    <a:pt x="526" y="1594"/>
                  </a:lnTo>
                  <a:lnTo>
                    <a:pt x="527" y="1592"/>
                  </a:lnTo>
                  <a:lnTo>
                    <a:pt x="528" y="1589"/>
                  </a:lnTo>
                  <a:lnTo>
                    <a:pt x="529" y="1587"/>
                  </a:lnTo>
                  <a:lnTo>
                    <a:pt x="530" y="1584"/>
                  </a:lnTo>
                  <a:lnTo>
                    <a:pt x="531" y="1581"/>
                  </a:lnTo>
                  <a:lnTo>
                    <a:pt x="532" y="1579"/>
                  </a:lnTo>
                  <a:lnTo>
                    <a:pt x="533" y="1576"/>
                  </a:lnTo>
                  <a:lnTo>
                    <a:pt x="534" y="1573"/>
                  </a:lnTo>
                  <a:lnTo>
                    <a:pt x="535" y="1570"/>
                  </a:lnTo>
                  <a:lnTo>
                    <a:pt x="537" y="1568"/>
                  </a:lnTo>
                  <a:lnTo>
                    <a:pt x="538" y="1565"/>
                  </a:lnTo>
                  <a:lnTo>
                    <a:pt x="539" y="1562"/>
                  </a:lnTo>
                  <a:lnTo>
                    <a:pt x="540" y="1559"/>
                  </a:lnTo>
                  <a:lnTo>
                    <a:pt x="541" y="1556"/>
                  </a:lnTo>
                  <a:lnTo>
                    <a:pt x="542" y="1553"/>
                  </a:lnTo>
                  <a:lnTo>
                    <a:pt x="543" y="1550"/>
                  </a:lnTo>
                  <a:lnTo>
                    <a:pt x="544" y="1546"/>
                  </a:lnTo>
                  <a:lnTo>
                    <a:pt x="545" y="1543"/>
                  </a:lnTo>
                  <a:lnTo>
                    <a:pt x="546" y="1541"/>
                  </a:lnTo>
                  <a:lnTo>
                    <a:pt x="548" y="1537"/>
                  </a:lnTo>
                  <a:lnTo>
                    <a:pt x="548" y="1534"/>
                  </a:lnTo>
                  <a:lnTo>
                    <a:pt x="550" y="1531"/>
                  </a:lnTo>
                  <a:lnTo>
                    <a:pt x="551" y="1528"/>
                  </a:lnTo>
                  <a:lnTo>
                    <a:pt x="552" y="1525"/>
                  </a:lnTo>
                  <a:lnTo>
                    <a:pt x="553" y="1522"/>
                  </a:lnTo>
                  <a:lnTo>
                    <a:pt x="554" y="1519"/>
                  </a:lnTo>
                  <a:lnTo>
                    <a:pt x="555" y="1516"/>
                  </a:lnTo>
                  <a:lnTo>
                    <a:pt x="556" y="1513"/>
                  </a:lnTo>
                  <a:lnTo>
                    <a:pt x="557" y="1509"/>
                  </a:lnTo>
                  <a:lnTo>
                    <a:pt x="558" y="1506"/>
                  </a:lnTo>
                  <a:lnTo>
                    <a:pt x="559" y="1504"/>
                  </a:lnTo>
                  <a:lnTo>
                    <a:pt x="561" y="1500"/>
                  </a:lnTo>
                  <a:lnTo>
                    <a:pt x="562" y="1498"/>
                  </a:lnTo>
                  <a:lnTo>
                    <a:pt x="562" y="1494"/>
                  </a:lnTo>
                  <a:lnTo>
                    <a:pt x="564" y="1492"/>
                  </a:lnTo>
                  <a:lnTo>
                    <a:pt x="565" y="1489"/>
                  </a:lnTo>
                  <a:lnTo>
                    <a:pt x="566" y="1486"/>
                  </a:lnTo>
                  <a:lnTo>
                    <a:pt x="567" y="1483"/>
                  </a:lnTo>
                  <a:lnTo>
                    <a:pt x="568" y="1481"/>
                  </a:lnTo>
                  <a:lnTo>
                    <a:pt x="569" y="1478"/>
                  </a:lnTo>
                  <a:lnTo>
                    <a:pt x="570" y="1475"/>
                  </a:lnTo>
                  <a:lnTo>
                    <a:pt x="572" y="1473"/>
                  </a:lnTo>
                  <a:lnTo>
                    <a:pt x="572" y="1470"/>
                  </a:lnTo>
                  <a:lnTo>
                    <a:pt x="573" y="1468"/>
                  </a:lnTo>
                  <a:lnTo>
                    <a:pt x="575" y="1466"/>
                  </a:lnTo>
                  <a:lnTo>
                    <a:pt x="576" y="1463"/>
                  </a:lnTo>
                  <a:lnTo>
                    <a:pt x="577" y="1461"/>
                  </a:lnTo>
                  <a:lnTo>
                    <a:pt x="578" y="1459"/>
                  </a:lnTo>
                  <a:lnTo>
                    <a:pt x="579" y="1457"/>
                  </a:lnTo>
                  <a:lnTo>
                    <a:pt x="580" y="1455"/>
                  </a:lnTo>
                  <a:lnTo>
                    <a:pt x="581" y="1453"/>
                  </a:lnTo>
                  <a:lnTo>
                    <a:pt x="582" y="1451"/>
                  </a:lnTo>
                  <a:lnTo>
                    <a:pt x="583" y="1449"/>
                  </a:lnTo>
                  <a:lnTo>
                    <a:pt x="584" y="1448"/>
                  </a:lnTo>
                  <a:lnTo>
                    <a:pt x="586" y="1446"/>
                  </a:lnTo>
                  <a:lnTo>
                    <a:pt x="587" y="1445"/>
                  </a:lnTo>
                  <a:lnTo>
                    <a:pt x="588" y="1443"/>
                  </a:lnTo>
                  <a:lnTo>
                    <a:pt x="589" y="1442"/>
                  </a:lnTo>
                  <a:lnTo>
                    <a:pt x="590" y="1441"/>
                  </a:lnTo>
                  <a:lnTo>
                    <a:pt x="591" y="1440"/>
                  </a:lnTo>
                  <a:lnTo>
                    <a:pt x="592" y="1439"/>
                  </a:lnTo>
                  <a:lnTo>
                    <a:pt x="593" y="1438"/>
                  </a:lnTo>
                  <a:lnTo>
                    <a:pt x="594" y="1437"/>
                  </a:lnTo>
                  <a:lnTo>
                    <a:pt x="595" y="1436"/>
                  </a:lnTo>
                  <a:lnTo>
                    <a:pt x="597" y="1435"/>
                  </a:lnTo>
                  <a:lnTo>
                    <a:pt x="597" y="1435"/>
                  </a:lnTo>
                  <a:lnTo>
                    <a:pt x="599" y="1435"/>
                  </a:lnTo>
                  <a:lnTo>
                    <a:pt x="600" y="1434"/>
                  </a:lnTo>
                  <a:lnTo>
                    <a:pt x="601" y="1434"/>
                  </a:lnTo>
                  <a:lnTo>
                    <a:pt x="602" y="1434"/>
                  </a:lnTo>
                  <a:lnTo>
                    <a:pt x="603" y="1434"/>
                  </a:lnTo>
                  <a:lnTo>
                    <a:pt x="604" y="1434"/>
                  </a:lnTo>
                  <a:lnTo>
                    <a:pt x="605" y="1435"/>
                  </a:lnTo>
                  <a:lnTo>
                    <a:pt x="606" y="1435"/>
                  </a:lnTo>
                  <a:lnTo>
                    <a:pt x="607" y="1435"/>
                  </a:lnTo>
                  <a:lnTo>
                    <a:pt x="608" y="1436"/>
                  </a:lnTo>
                  <a:lnTo>
                    <a:pt x="610" y="1437"/>
                  </a:lnTo>
                  <a:lnTo>
                    <a:pt x="611" y="1437"/>
                  </a:lnTo>
                  <a:lnTo>
                    <a:pt x="612" y="1438"/>
                  </a:lnTo>
                  <a:lnTo>
                    <a:pt x="613" y="1439"/>
                  </a:lnTo>
                  <a:lnTo>
                    <a:pt x="614" y="1440"/>
                  </a:lnTo>
                  <a:lnTo>
                    <a:pt x="615" y="1442"/>
                  </a:lnTo>
                  <a:lnTo>
                    <a:pt x="616" y="1443"/>
                  </a:lnTo>
                  <a:lnTo>
                    <a:pt x="617" y="1445"/>
                  </a:lnTo>
                  <a:lnTo>
                    <a:pt x="618" y="1446"/>
                  </a:lnTo>
                  <a:lnTo>
                    <a:pt x="619" y="1448"/>
                  </a:lnTo>
                  <a:lnTo>
                    <a:pt x="621" y="1449"/>
                  </a:lnTo>
                  <a:lnTo>
                    <a:pt x="621" y="1451"/>
                  </a:lnTo>
                  <a:lnTo>
                    <a:pt x="623" y="1453"/>
                  </a:lnTo>
                  <a:lnTo>
                    <a:pt x="624" y="1455"/>
                  </a:lnTo>
                  <a:lnTo>
                    <a:pt x="625" y="1457"/>
                  </a:lnTo>
                  <a:lnTo>
                    <a:pt x="626" y="1459"/>
                  </a:lnTo>
                  <a:lnTo>
                    <a:pt x="627" y="1462"/>
                  </a:lnTo>
                  <a:lnTo>
                    <a:pt x="628" y="1464"/>
                  </a:lnTo>
                  <a:lnTo>
                    <a:pt x="629" y="1467"/>
                  </a:lnTo>
                  <a:lnTo>
                    <a:pt x="630" y="1469"/>
                  </a:lnTo>
                  <a:lnTo>
                    <a:pt x="631" y="1472"/>
                  </a:lnTo>
                  <a:lnTo>
                    <a:pt x="632" y="1475"/>
                  </a:lnTo>
                  <a:lnTo>
                    <a:pt x="634" y="1478"/>
                  </a:lnTo>
                  <a:lnTo>
                    <a:pt x="635" y="1481"/>
                  </a:lnTo>
                  <a:lnTo>
                    <a:pt x="636" y="1483"/>
                  </a:lnTo>
                  <a:lnTo>
                    <a:pt x="637" y="1487"/>
                  </a:lnTo>
                  <a:lnTo>
                    <a:pt x="638" y="1490"/>
                  </a:lnTo>
                  <a:lnTo>
                    <a:pt x="639" y="1493"/>
                  </a:lnTo>
                  <a:lnTo>
                    <a:pt x="640" y="1496"/>
                  </a:lnTo>
                  <a:lnTo>
                    <a:pt x="641" y="1500"/>
                  </a:lnTo>
                  <a:lnTo>
                    <a:pt x="642" y="1503"/>
                  </a:lnTo>
                  <a:lnTo>
                    <a:pt x="643" y="1506"/>
                  </a:lnTo>
                  <a:lnTo>
                    <a:pt x="645" y="1510"/>
                  </a:lnTo>
                  <a:lnTo>
                    <a:pt x="646" y="1513"/>
                  </a:lnTo>
                  <a:lnTo>
                    <a:pt x="647" y="1517"/>
                  </a:lnTo>
                  <a:lnTo>
                    <a:pt x="648" y="1521"/>
                  </a:lnTo>
                  <a:lnTo>
                    <a:pt x="649" y="1524"/>
                  </a:lnTo>
                  <a:lnTo>
                    <a:pt x="650" y="1528"/>
                  </a:lnTo>
                  <a:lnTo>
                    <a:pt x="651" y="1532"/>
                  </a:lnTo>
                  <a:lnTo>
                    <a:pt x="652" y="1536"/>
                  </a:lnTo>
                  <a:lnTo>
                    <a:pt x="653" y="1540"/>
                  </a:lnTo>
                  <a:lnTo>
                    <a:pt x="654" y="1543"/>
                  </a:lnTo>
                  <a:lnTo>
                    <a:pt x="656" y="1547"/>
                  </a:lnTo>
                  <a:lnTo>
                    <a:pt x="656" y="1551"/>
                  </a:lnTo>
                  <a:lnTo>
                    <a:pt x="658" y="1555"/>
                  </a:lnTo>
                  <a:lnTo>
                    <a:pt x="659" y="1559"/>
                  </a:lnTo>
                  <a:lnTo>
                    <a:pt x="660" y="1563"/>
                  </a:lnTo>
                  <a:lnTo>
                    <a:pt x="661" y="1567"/>
                  </a:lnTo>
                  <a:lnTo>
                    <a:pt x="662" y="1571"/>
                  </a:lnTo>
                  <a:lnTo>
                    <a:pt x="663" y="1575"/>
                  </a:lnTo>
                  <a:lnTo>
                    <a:pt x="664" y="1579"/>
                  </a:lnTo>
                  <a:lnTo>
                    <a:pt x="665" y="1582"/>
                  </a:lnTo>
                  <a:lnTo>
                    <a:pt x="666" y="1586"/>
                  </a:lnTo>
                  <a:lnTo>
                    <a:pt x="667" y="1590"/>
                  </a:lnTo>
                  <a:lnTo>
                    <a:pt x="669" y="1594"/>
                  </a:lnTo>
                  <a:lnTo>
                    <a:pt x="670" y="1598"/>
                  </a:lnTo>
                  <a:lnTo>
                    <a:pt x="670" y="1602"/>
                  </a:lnTo>
                  <a:lnTo>
                    <a:pt x="672" y="1605"/>
                  </a:lnTo>
                  <a:lnTo>
                    <a:pt x="673" y="1609"/>
                  </a:lnTo>
                  <a:lnTo>
                    <a:pt x="674" y="1612"/>
                  </a:lnTo>
                  <a:lnTo>
                    <a:pt x="675" y="1616"/>
                  </a:lnTo>
                  <a:lnTo>
                    <a:pt x="676" y="1619"/>
                  </a:lnTo>
                  <a:lnTo>
                    <a:pt x="677" y="1623"/>
                  </a:lnTo>
                  <a:lnTo>
                    <a:pt x="678" y="1626"/>
                  </a:lnTo>
                  <a:lnTo>
                    <a:pt x="680" y="1630"/>
                  </a:lnTo>
                  <a:lnTo>
                    <a:pt x="680" y="1633"/>
                  </a:lnTo>
                  <a:lnTo>
                    <a:pt x="681" y="1636"/>
                  </a:lnTo>
                  <a:lnTo>
                    <a:pt x="683" y="1639"/>
                  </a:lnTo>
                  <a:lnTo>
                    <a:pt x="684" y="1642"/>
                  </a:lnTo>
                  <a:lnTo>
                    <a:pt x="685" y="1645"/>
                  </a:lnTo>
                  <a:lnTo>
                    <a:pt x="686" y="1648"/>
                  </a:lnTo>
                  <a:lnTo>
                    <a:pt x="687" y="1651"/>
                  </a:lnTo>
                  <a:lnTo>
                    <a:pt x="688" y="1654"/>
                  </a:lnTo>
                  <a:lnTo>
                    <a:pt x="689" y="1656"/>
                  </a:lnTo>
                  <a:lnTo>
                    <a:pt x="690" y="1659"/>
                  </a:lnTo>
                  <a:lnTo>
                    <a:pt x="691" y="1661"/>
                  </a:lnTo>
                  <a:lnTo>
                    <a:pt x="692" y="1663"/>
                  </a:lnTo>
                  <a:lnTo>
                    <a:pt x="694" y="1666"/>
                  </a:lnTo>
                  <a:lnTo>
                    <a:pt x="695" y="1668"/>
                  </a:lnTo>
                  <a:lnTo>
                    <a:pt x="696" y="1670"/>
                  </a:lnTo>
                  <a:lnTo>
                    <a:pt x="697" y="1672"/>
                  </a:lnTo>
                  <a:lnTo>
                    <a:pt x="698" y="1673"/>
                  </a:lnTo>
                  <a:lnTo>
                    <a:pt x="699" y="1675"/>
                  </a:lnTo>
                  <a:lnTo>
                    <a:pt x="700" y="1676"/>
                  </a:lnTo>
                  <a:lnTo>
                    <a:pt x="701" y="1678"/>
                  </a:lnTo>
                  <a:lnTo>
                    <a:pt x="702" y="1679"/>
                  </a:lnTo>
                  <a:lnTo>
                    <a:pt x="703" y="1680"/>
                  </a:lnTo>
                  <a:lnTo>
                    <a:pt x="705" y="1681"/>
                  </a:lnTo>
                  <a:lnTo>
                    <a:pt x="705" y="1682"/>
                  </a:lnTo>
                  <a:lnTo>
                    <a:pt x="707" y="1683"/>
                  </a:lnTo>
                  <a:lnTo>
                    <a:pt x="708" y="1683"/>
                  </a:lnTo>
                  <a:lnTo>
                    <a:pt x="709" y="1684"/>
                  </a:lnTo>
                  <a:lnTo>
                    <a:pt x="710" y="1684"/>
                  </a:lnTo>
                  <a:lnTo>
                    <a:pt x="711" y="1684"/>
                  </a:lnTo>
                  <a:lnTo>
                    <a:pt x="712" y="1684"/>
                  </a:lnTo>
                  <a:lnTo>
                    <a:pt x="713" y="1684"/>
                  </a:lnTo>
                  <a:lnTo>
                    <a:pt x="714" y="1684"/>
                  </a:lnTo>
                  <a:lnTo>
                    <a:pt x="715" y="1684"/>
                  </a:lnTo>
                  <a:lnTo>
                    <a:pt x="716" y="1683"/>
                  </a:lnTo>
                  <a:lnTo>
                    <a:pt x="718" y="1683"/>
                  </a:lnTo>
                  <a:lnTo>
                    <a:pt x="719" y="1682"/>
                  </a:lnTo>
                  <a:lnTo>
                    <a:pt x="720" y="1681"/>
                  </a:lnTo>
                  <a:lnTo>
                    <a:pt x="721" y="1680"/>
                  </a:lnTo>
                  <a:lnTo>
                    <a:pt x="722" y="1679"/>
                  </a:lnTo>
                  <a:lnTo>
                    <a:pt x="723" y="1677"/>
                  </a:lnTo>
                  <a:lnTo>
                    <a:pt x="724" y="1676"/>
                  </a:lnTo>
                  <a:lnTo>
                    <a:pt x="725" y="1674"/>
                  </a:lnTo>
                  <a:lnTo>
                    <a:pt x="726" y="1672"/>
                  </a:lnTo>
                  <a:lnTo>
                    <a:pt x="727" y="1670"/>
                  </a:lnTo>
                  <a:lnTo>
                    <a:pt x="729" y="1668"/>
                  </a:lnTo>
                  <a:lnTo>
                    <a:pt x="729" y="1666"/>
                  </a:lnTo>
                  <a:lnTo>
                    <a:pt x="731" y="1664"/>
                  </a:lnTo>
                  <a:lnTo>
                    <a:pt x="732" y="1661"/>
                  </a:lnTo>
                  <a:lnTo>
                    <a:pt x="733" y="1659"/>
                  </a:lnTo>
                  <a:lnTo>
                    <a:pt x="734" y="1656"/>
                  </a:lnTo>
                  <a:lnTo>
                    <a:pt x="735" y="1653"/>
                  </a:lnTo>
                  <a:lnTo>
                    <a:pt x="736" y="1650"/>
                  </a:lnTo>
                  <a:lnTo>
                    <a:pt x="737" y="1647"/>
                  </a:lnTo>
                  <a:lnTo>
                    <a:pt x="738" y="1644"/>
                  </a:lnTo>
                  <a:lnTo>
                    <a:pt x="739" y="1641"/>
                  </a:lnTo>
                  <a:lnTo>
                    <a:pt x="740" y="1637"/>
                  </a:lnTo>
                  <a:lnTo>
                    <a:pt x="742" y="1634"/>
                  </a:lnTo>
                  <a:lnTo>
                    <a:pt x="743" y="1630"/>
                  </a:lnTo>
                  <a:lnTo>
                    <a:pt x="744" y="1626"/>
                  </a:lnTo>
                  <a:lnTo>
                    <a:pt x="745" y="1622"/>
                  </a:lnTo>
                  <a:lnTo>
                    <a:pt x="746" y="1618"/>
                  </a:lnTo>
                  <a:lnTo>
                    <a:pt x="747" y="1614"/>
                  </a:lnTo>
                  <a:lnTo>
                    <a:pt x="748" y="1610"/>
                  </a:lnTo>
                  <a:lnTo>
                    <a:pt x="749" y="1606"/>
                  </a:lnTo>
                  <a:lnTo>
                    <a:pt x="750" y="1602"/>
                  </a:lnTo>
                  <a:lnTo>
                    <a:pt x="751" y="1597"/>
                  </a:lnTo>
                  <a:lnTo>
                    <a:pt x="753" y="1593"/>
                  </a:lnTo>
                  <a:lnTo>
                    <a:pt x="754" y="1588"/>
                  </a:lnTo>
                  <a:lnTo>
                    <a:pt x="755" y="1583"/>
                  </a:lnTo>
                  <a:lnTo>
                    <a:pt x="756" y="1578"/>
                  </a:lnTo>
                  <a:lnTo>
                    <a:pt x="757" y="1574"/>
                  </a:lnTo>
                  <a:lnTo>
                    <a:pt x="758" y="1569"/>
                  </a:lnTo>
                  <a:lnTo>
                    <a:pt x="759" y="1564"/>
                  </a:lnTo>
                  <a:lnTo>
                    <a:pt x="760" y="1559"/>
                  </a:lnTo>
                  <a:lnTo>
                    <a:pt x="761" y="1554"/>
                  </a:lnTo>
                  <a:lnTo>
                    <a:pt x="762" y="1548"/>
                  </a:lnTo>
                  <a:lnTo>
                    <a:pt x="764" y="1543"/>
                  </a:lnTo>
                  <a:lnTo>
                    <a:pt x="764" y="1538"/>
                  </a:lnTo>
                  <a:lnTo>
                    <a:pt x="765" y="1533"/>
                  </a:lnTo>
                  <a:lnTo>
                    <a:pt x="767" y="1528"/>
                  </a:lnTo>
                  <a:lnTo>
                    <a:pt x="768" y="1523"/>
                  </a:lnTo>
                  <a:lnTo>
                    <a:pt x="769" y="1517"/>
                  </a:lnTo>
                  <a:lnTo>
                    <a:pt x="770" y="1512"/>
                  </a:lnTo>
                  <a:lnTo>
                    <a:pt x="771" y="1507"/>
                  </a:lnTo>
                  <a:lnTo>
                    <a:pt x="772" y="1502"/>
                  </a:lnTo>
                  <a:lnTo>
                    <a:pt x="773" y="1496"/>
                  </a:lnTo>
                  <a:lnTo>
                    <a:pt x="774" y="1491"/>
                  </a:lnTo>
                  <a:lnTo>
                    <a:pt x="775" y="1486"/>
                  </a:lnTo>
                  <a:lnTo>
                    <a:pt x="776" y="1481"/>
                  </a:lnTo>
                  <a:lnTo>
                    <a:pt x="778" y="1476"/>
                  </a:lnTo>
                  <a:lnTo>
                    <a:pt x="778" y="1470"/>
                  </a:lnTo>
                  <a:lnTo>
                    <a:pt x="780" y="1465"/>
                  </a:lnTo>
                  <a:lnTo>
                    <a:pt x="781" y="1460"/>
                  </a:lnTo>
                  <a:lnTo>
                    <a:pt x="782" y="1455"/>
                  </a:lnTo>
                  <a:lnTo>
                    <a:pt x="783" y="1450"/>
                  </a:lnTo>
                  <a:lnTo>
                    <a:pt x="784" y="1445"/>
                  </a:lnTo>
                  <a:lnTo>
                    <a:pt x="785" y="1441"/>
                  </a:lnTo>
                  <a:lnTo>
                    <a:pt x="786" y="1435"/>
                  </a:lnTo>
                  <a:lnTo>
                    <a:pt x="787" y="1431"/>
                  </a:lnTo>
                  <a:lnTo>
                    <a:pt x="788" y="1426"/>
                  </a:lnTo>
                  <a:lnTo>
                    <a:pt x="789" y="1422"/>
                  </a:lnTo>
                  <a:lnTo>
                    <a:pt x="791" y="1417"/>
                  </a:lnTo>
                  <a:lnTo>
                    <a:pt x="792" y="1413"/>
                  </a:lnTo>
                  <a:lnTo>
                    <a:pt x="793" y="1409"/>
                  </a:lnTo>
                  <a:lnTo>
                    <a:pt x="794" y="1404"/>
                  </a:lnTo>
                  <a:lnTo>
                    <a:pt x="795" y="1400"/>
                  </a:lnTo>
                  <a:lnTo>
                    <a:pt x="796" y="1396"/>
                  </a:lnTo>
                  <a:lnTo>
                    <a:pt x="797" y="1393"/>
                  </a:lnTo>
                  <a:lnTo>
                    <a:pt x="798" y="1389"/>
                  </a:lnTo>
                  <a:lnTo>
                    <a:pt x="799" y="1385"/>
                  </a:lnTo>
                  <a:lnTo>
                    <a:pt x="800" y="1382"/>
                  </a:lnTo>
                  <a:lnTo>
                    <a:pt x="802" y="1378"/>
                  </a:lnTo>
                  <a:lnTo>
                    <a:pt x="803" y="1375"/>
                  </a:lnTo>
                  <a:lnTo>
                    <a:pt x="804" y="1372"/>
                  </a:lnTo>
                  <a:lnTo>
                    <a:pt x="805" y="1369"/>
                  </a:lnTo>
                  <a:lnTo>
                    <a:pt x="806" y="1367"/>
                  </a:lnTo>
                  <a:lnTo>
                    <a:pt x="807" y="1364"/>
                  </a:lnTo>
                  <a:lnTo>
                    <a:pt x="808" y="1361"/>
                  </a:lnTo>
                  <a:lnTo>
                    <a:pt x="809" y="1359"/>
                  </a:lnTo>
                  <a:lnTo>
                    <a:pt x="810" y="1357"/>
                  </a:lnTo>
                  <a:lnTo>
                    <a:pt x="811" y="1355"/>
                  </a:lnTo>
                  <a:lnTo>
                    <a:pt x="813" y="1353"/>
                  </a:lnTo>
                  <a:lnTo>
                    <a:pt x="813" y="1352"/>
                  </a:lnTo>
                  <a:lnTo>
                    <a:pt x="815" y="1350"/>
                  </a:lnTo>
                  <a:lnTo>
                    <a:pt x="816" y="1349"/>
                  </a:lnTo>
                  <a:lnTo>
                    <a:pt x="817" y="1348"/>
                  </a:lnTo>
                  <a:lnTo>
                    <a:pt x="818" y="1347"/>
                  </a:lnTo>
                  <a:lnTo>
                    <a:pt x="819" y="1346"/>
                  </a:lnTo>
                  <a:lnTo>
                    <a:pt x="820" y="1346"/>
                  </a:lnTo>
                  <a:lnTo>
                    <a:pt x="821" y="1346"/>
                  </a:lnTo>
                  <a:lnTo>
                    <a:pt x="822" y="1345"/>
                  </a:lnTo>
                  <a:lnTo>
                    <a:pt x="823" y="1345"/>
                  </a:lnTo>
                  <a:lnTo>
                    <a:pt x="824" y="1346"/>
                  </a:lnTo>
                  <a:lnTo>
                    <a:pt x="826" y="1346"/>
                  </a:lnTo>
                  <a:lnTo>
                    <a:pt x="827" y="1347"/>
                  </a:lnTo>
                  <a:lnTo>
                    <a:pt x="828" y="1348"/>
                  </a:lnTo>
                  <a:lnTo>
                    <a:pt x="829" y="1349"/>
                  </a:lnTo>
                  <a:lnTo>
                    <a:pt x="830" y="1350"/>
                  </a:lnTo>
                  <a:lnTo>
                    <a:pt x="831" y="1352"/>
                  </a:lnTo>
                  <a:lnTo>
                    <a:pt x="832" y="1353"/>
                  </a:lnTo>
                  <a:lnTo>
                    <a:pt x="833" y="1355"/>
                  </a:lnTo>
                  <a:lnTo>
                    <a:pt x="834" y="1357"/>
                  </a:lnTo>
                  <a:lnTo>
                    <a:pt x="835" y="1359"/>
                  </a:lnTo>
                  <a:lnTo>
                    <a:pt x="837" y="1362"/>
                  </a:lnTo>
                  <a:lnTo>
                    <a:pt x="837" y="1365"/>
                  </a:lnTo>
                  <a:lnTo>
                    <a:pt x="839" y="1368"/>
                  </a:lnTo>
                  <a:lnTo>
                    <a:pt x="840" y="1371"/>
                  </a:lnTo>
                  <a:lnTo>
                    <a:pt x="841" y="1374"/>
                  </a:lnTo>
                  <a:lnTo>
                    <a:pt x="842" y="1378"/>
                  </a:lnTo>
                  <a:lnTo>
                    <a:pt x="843" y="1381"/>
                  </a:lnTo>
                  <a:lnTo>
                    <a:pt x="844" y="1385"/>
                  </a:lnTo>
                  <a:lnTo>
                    <a:pt x="845" y="1389"/>
                  </a:lnTo>
                  <a:lnTo>
                    <a:pt x="846" y="1393"/>
                  </a:lnTo>
                  <a:lnTo>
                    <a:pt x="847" y="1398"/>
                  </a:lnTo>
                  <a:lnTo>
                    <a:pt x="848" y="1402"/>
                  </a:lnTo>
                  <a:lnTo>
                    <a:pt x="850" y="1407"/>
                  </a:lnTo>
                  <a:lnTo>
                    <a:pt x="851" y="1412"/>
                  </a:lnTo>
                  <a:lnTo>
                    <a:pt x="852" y="1417"/>
                  </a:lnTo>
                  <a:lnTo>
                    <a:pt x="853" y="1423"/>
                  </a:lnTo>
                  <a:lnTo>
                    <a:pt x="854" y="1428"/>
                  </a:lnTo>
                  <a:lnTo>
                    <a:pt x="855" y="1434"/>
                  </a:lnTo>
                  <a:lnTo>
                    <a:pt x="856" y="1440"/>
                  </a:lnTo>
                  <a:lnTo>
                    <a:pt x="857" y="1446"/>
                  </a:lnTo>
                  <a:lnTo>
                    <a:pt x="858" y="1452"/>
                  </a:lnTo>
                  <a:lnTo>
                    <a:pt x="859" y="1458"/>
                  </a:lnTo>
                  <a:lnTo>
                    <a:pt x="861" y="1465"/>
                  </a:lnTo>
                  <a:lnTo>
                    <a:pt x="862" y="1471"/>
                  </a:lnTo>
                  <a:lnTo>
                    <a:pt x="862" y="1478"/>
                  </a:lnTo>
                  <a:lnTo>
                    <a:pt x="864" y="1485"/>
                  </a:lnTo>
                  <a:lnTo>
                    <a:pt x="865" y="1492"/>
                  </a:lnTo>
                  <a:lnTo>
                    <a:pt x="866" y="1499"/>
                  </a:lnTo>
                  <a:lnTo>
                    <a:pt x="867" y="1506"/>
                  </a:lnTo>
                  <a:lnTo>
                    <a:pt x="868" y="1513"/>
                  </a:lnTo>
                  <a:lnTo>
                    <a:pt x="869" y="1521"/>
                  </a:lnTo>
                  <a:lnTo>
                    <a:pt x="870" y="1528"/>
                  </a:lnTo>
                  <a:lnTo>
                    <a:pt x="872" y="1536"/>
                  </a:lnTo>
                  <a:lnTo>
                    <a:pt x="872" y="1543"/>
                  </a:lnTo>
                  <a:lnTo>
                    <a:pt x="873" y="1551"/>
                  </a:lnTo>
                  <a:lnTo>
                    <a:pt x="875" y="1559"/>
                  </a:lnTo>
                  <a:lnTo>
                    <a:pt x="876" y="1567"/>
                  </a:lnTo>
                  <a:lnTo>
                    <a:pt x="877" y="1575"/>
                  </a:lnTo>
                  <a:lnTo>
                    <a:pt x="878" y="1583"/>
                  </a:lnTo>
                  <a:lnTo>
                    <a:pt x="879" y="1591"/>
                  </a:lnTo>
                  <a:lnTo>
                    <a:pt x="880" y="1599"/>
                  </a:lnTo>
                  <a:lnTo>
                    <a:pt x="881" y="1607"/>
                  </a:lnTo>
                  <a:lnTo>
                    <a:pt x="882" y="1615"/>
                  </a:lnTo>
                  <a:lnTo>
                    <a:pt x="883" y="1623"/>
                  </a:lnTo>
                  <a:lnTo>
                    <a:pt x="884" y="1631"/>
                  </a:lnTo>
                  <a:lnTo>
                    <a:pt x="886" y="1640"/>
                  </a:lnTo>
                  <a:lnTo>
                    <a:pt x="886" y="1648"/>
                  </a:lnTo>
                  <a:lnTo>
                    <a:pt x="888" y="1656"/>
                  </a:lnTo>
                  <a:lnTo>
                    <a:pt x="889" y="1664"/>
                  </a:lnTo>
                  <a:lnTo>
                    <a:pt x="890" y="1672"/>
                  </a:lnTo>
                  <a:lnTo>
                    <a:pt x="891" y="1680"/>
                  </a:lnTo>
                  <a:lnTo>
                    <a:pt x="892" y="1688"/>
                  </a:lnTo>
                  <a:lnTo>
                    <a:pt x="893" y="1696"/>
                  </a:lnTo>
                  <a:lnTo>
                    <a:pt x="894" y="1704"/>
                  </a:lnTo>
                  <a:lnTo>
                    <a:pt x="895" y="1712"/>
                  </a:lnTo>
                  <a:lnTo>
                    <a:pt x="896" y="1719"/>
                  </a:lnTo>
                  <a:lnTo>
                    <a:pt x="897" y="1727"/>
                  </a:lnTo>
                  <a:lnTo>
                    <a:pt x="899" y="1735"/>
                  </a:lnTo>
                  <a:lnTo>
                    <a:pt x="900" y="1742"/>
                  </a:lnTo>
                  <a:lnTo>
                    <a:pt x="901" y="1749"/>
                  </a:lnTo>
                  <a:lnTo>
                    <a:pt x="902" y="1756"/>
                  </a:lnTo>
                  <a:lnTo>
                    <a:pt x="903" y="1763"/>
                  </a:lnTo>
                  <a:lnTo>
                    <a:pt x="904" y="1770"/>
                  </a:lnTo>
                  <a:lnTo>
                    <a:pt x="905" y="1777"/>
                  </a:lnTo>
                  <a:lnTo>
                    <a:pt x="906" y="1784"/>
                  </a:lnTo>
                  <a:lnTo>
                    <a:pt x="907" y="1791"/>
                  </a:lnTo>
                  <a:lnTo>
                    <a:pt x="908" y="1797"/>
                  </a:lnTo>
                  <a:lnTo>
                    <a:pt x="910" y="1803"/>
                  </a:lnTo>
                  <a:lnTo>
                    <a:pt x="911" y="1809"/>
                  </a:lnTo>
                  <a:lnTo>
                    <a:pt x="912" y="1815"/>
                  </a:lnTo>
                  <a:lnTo>
                    <a:pt x="913" y="1820"/>
                  </a:lnTo>
                  <a:lnTo>
                    <a:pt x="914" y="1826"/>
                  </a:lnTo>
                  <a:lnTo>
                    <a:pt x="915" y="1831"/>
                  </a:lnTo>
                  <a:lnTo>
                    <a:pt x="916" y="1835"/>
                  </a:lnTo>
                  <a:lnTo>
                    <a:pt x="917" y="1840"/>
                  </a:lnTo>
                  <a:lnTo>
                    <a:pt x="918" y="1844"/>
                  </a:lnTo>
                  <a:lnTo>
                    <a:pt x="919" y="1849"/>
                  </a:lnTo>
                  <a:lnTo>
                    <a:pt x="921" y="1853"/>
                  </a:lnTo>
                  <a:lnTo>
                    <a:pt x="921" y="1857"/>
                  </a:lnTo>
                  <a:lnTo>
                    <a:pt x="923" y="1860"/>
                  </a:lnTo>
                  <a:lnTo>
                    <a:pt x="924" y="1863"/>
                  </a:lnTo>
                  <a:lnTo>
                    <a:pt x="925" y="1866"/>
                  </a:lnTo>
                  <a:lnTo>
                    <a:pt x="926" y="1868"/>
                  </a:lnTo>
                  <a:lnTo>
                    <a:pt x="927" y="1871"/>
                  </a:lnTo>
                  <a:lnTo>
                    <a:pt x="928" y="1873"/>
                  </a:lnTo>
                  <a:lnTo>
                    <a:pt x="929" y="1875"/>
                  </a:lnTo>
                  <a:lnTo>
                    <a:pt x="930" y="1876"/>
                  </a:lnTo>
                  <a:lnTo>
                    <a:pt x="931" y="1877"/>
                  </a:lnTo>
                  <a:lnTo>
                    <a:pt x="932" y="1878"/>
                  </a:lnTo>
                  <a:lnTo>
                    <a:pt x="934" y="1879"/>
                  </a:lnTo>
                  <a:lnTo>
                    <a:pt x="935" y="1879"/>
                  </a:lnTo>
                  <a:lnTo>
                    <a:pt x="936" y="1879"/>
                  </a:lnTo>
                  <a:lnTo>
                    <a:pt x="937" y="1878"/>
                  </a:lnTo>
                  <a:lnTo>
                    <a:pt x="938" y="1877"/>
                  </a:lnTo>
                  <a:lnTo>
                    <a:pt x="939" y="1876"/>
                  </a:lnTo>
                  <a:lnTo>
                    <a:pt x="940" y="1874"/>
                  </a:lnTo>
                  <a:lnTo>
                    <a:pt x="941" y="1872"/>
                  </a:lnTo>
                  <a:lnTo>
                    <a:pt x="942" y="1870"/>
                  </a:lnTo>
                  <a:lnTo>
                    <a:pt x="943" y="1868"/>
                  </a:lnTo>
                  <a:lnTo>
                    <a:pt x="945" y="1865"/>
                  </a:lnTo>
                  <a:lnTo>
                    <a:pt x="945" y="1861"/>
                  </a:lnTo>
                  <a:lnTo>
                    <a:pt x="947" y="1858"/>
                  </a:lnTo>
                  <a:lnTo>
                    <a:pt x="948" y="1853"/>
                  </a:lnTo>
                  <a:lnTo>
                    <a:pt x="949" y="1849"/>
                  </a:lnTo>
                  <a:lnTo>
                    <a:pt x="950" y="1844"/>
                  </a:lnTo>
                  <a:lnTo>
                    <a:pt x="951" y="1839"/>
                  </a:lnTo>
                  <a:lnTo>
                    <a:pt x="952" y="1833"/>
                  </a:lnTo>
                  <a:lnTo>
                    <a:pt x="953" y="1828"/>
                  </a:lnTo>
                  <a:lnTo>
                    <a:pt x="954" y="1821"/>
                  </a:lnTo>
                  <a:lnTo>
                    <a:pt x="955" y="1815"/>
                  </a:lnTo>
                  <a:lnTo>
                    <a:pt x="956" y="1807"/>
                  </a:lnTo>
                  <a:lnTo>
                    <a:pt x="958" y="1800"/>
                  </a:lnTo>
                  <a:lnTo>
                    <a:pt x="959" y="1792"/>
                  </a:lnTo>
                  <a:lnTo>
                    <a:pt x="960" y="1784"/>
                  </a:lnTo>
                  <a:lnTo>
                    <a:pt x="961" y="1776"/>
                  </a:lnTo>
                  <a:lnTo>
                    <a:pt x="962" y="1767"/>
                  </a:lnTo>
                  <a:lnTo>
                    <a:pt x="963" y="1757"/>
                  </a:lnTo>
                  <a:lnTo>
                    <a:pt x="964" y="1748"/>
                  </a:lnTo>
                  <a:lnTo>
                    <a:pt x="965" y="1737"/>
                  </a:lnTo>
                  <a:lnTo>
                    <a:pt x="966" y="1727"/>
                  </a:lnTo>
                  <a:lnTo>
                    <a:pt x="967" y="1716"/>
                  </a:lnTo>
                  <a:lnTo>
                    <a:pt x="969" y="1705"/>
                  </a:lnTo>
                  <a:lnTo>
                    <a:pt x="970" y="1693"/>
                  </a:lnTo>
                  <a:lnTo>
                    <a:pt x="970" y="1681"/>
                  </a:lnTo>
                  <a:lnTo>
                    <a:pt x="972" y="1669"/>
                  </a:lnTo>
                  <a:lnTo>
                    <a:pt x="973" y="1657"/>
                  </a:lnTo>
                  <a:lnTo>
                    <a:pt x="974" y="1644"/>
                  </a:lnTo>
                  <a:lnTo>
                    <a:pt x="975" y="1630"/>
                  </a:lnTo>
                  <a:lnTo>
                    <a:pt x="976" y="1617"/>
                  </a:lnTo>
                  <a:lnTo>
                    <a:pt x="977" y="1603"/>
                  </a:lnTo>
                  <a:lnTo>
                    <a:pt x="978" y="1588"/>
                  </a:lnTo>
                  <a:lnTo>
                    <a:pt x="979" y="1574"/>
                  </a:lnTo>
                  <a:lnTo>
                    <a:pt x="980" y="1559"/>
                  </a:lnTo>
                  <a:lnTo>
                    <a:pt x="981" y="1543"/>
                  </a:lnTo>
                  <a:lnTo>
                    <a:pt x="983" y="1528"/>
                  </a:lnTo>
                  <a:lnTo>
                    <a:pt x="984" y="1512"/>
                  </a:lnTo>
                  <a:lnTo>
                    <a:pt x="985" y="1496"/>
                  </a:lnTo>
                  <a:lnTo>
                    <a:pt x="986" y="1480"/>
                  </a:lnTo>
                  <a:lnTo>
                    <a:pt x="987" y="1463"/>
                  </a:lnTo>
                  <a:lnTo>
                    <a:pt x="988" y="1446"/>
                  </a:lnTo>
                  <a:lnTo>
                    <a:pt x="989" y="1428"/>
                  </a:lnTo>
                  <a:lnTo>
                    <a:pt x="990" y="1411"/>
                  </a:lnTo>
                  <a:lnTo>
                    <a:pt x="991" y="1393"/>
                  </a:lnTo>
                  <a:lnTo>
                    <a:pt x="992" y="1375"/>
                  </a:lnTo>
                  <a:lnTo>
                    <a:pt x="994" y="1357"/>
                  </a:lnTo>
                  <a:lnTo>
                    <a:pt x="994" y="1338"/>
                  </a:lnTo>
                  <a:lnTo>
                    <a:pt x="996" y="1319"/>
                  </a:lnTo>
                  <a:lnTo>
                    <a:pt x="997" y="1300"/>
                  </a:lnTo>
                  <a:lnTo>
                    <a:pt x="998" y="1281"/>
                  </a:lnTo>
                  <a:lnTo>
                    <a:pt x="999" y="1262"/>
                  </a:lnTo>
                  <a:lnTo>
                    <a:pt x="1000" y="1242"/>
                  </a:lnTo>
                  <a:lnTo>
                    <a:pt x="1001" y="1222"/>
                  </a:lnTo>
                  <a:lnTo>
                    <a:pt x="1002" y="1203"/>
                  </a:lnTo>
                  <a:lnTo>
                    <a:pt x="1003" y="1183"/>
                  </a:lnTo>
                  <a:lnTo>
                    <a:pt x="1004" y="1162"/>
                  </a:lnTo>
                  <a:lnTo>
                    <a:pt x="1005" y="1142"/>
                  </a:lnTo>
                  <a:lnTo>
                    <a:pt x="1007" y="1122"/>
                  </a:lnTo>
                  <a:lnTo>
                    <a:pt x="1008" y="1101"/>
                  </a:lnTo>
                  <a:lnTo>
                    <a:pt x="1009" y="1080"/>
                  </a:lnTo>
                  <a:lnTo>
                    <a:pt x="1010" y="1060"/>
                  </a:lnTo>
                  <a:lnTo>
                    <a:pt x="1011" y="1039"/>
                  </a:lnTo>
                  <a:lnTo>
                    <a:pt x="1012" y="1018"/>
                  </a:lnTo>
                  <a:lnTo>
                    <a:pt x="1013" y="997"/>
                  </a:lnTo>
                  <a:lnTo>
                    <a:pt x="1014" y="976"/>
                  </a:lnTo>
                  <a:lnTo>
                    <a:pt x="1015" y="955"/>
                  </a:lnTo>
                  <a:lnTo>
                    <a:pt x="1016" y="934"/>
                  </a:lnTo>
                  <a:lnTo>
                    <a:pt x="1018" y="912"/>
                  </a:lnTo>
                  <a:lnTo>
                    <a:pt x="1019" y="891"/>
                  </a:lnTo>
                  <a:lnTo>
                    <a:pt x="1020" y="870"/>
                  </a:lnTo>
                  <a:lnTo>
                    <a:pt x="1021" y="849"/>
                  </a:lnTo>
                  <a:lnTo>
                    <a:pt x="1022" y="828"/>
                  </a:lnTo>
                  <a:lnTo>
                    <a:pt x="1023" y="807"/>
                  </a:lnTo>
                  <a:lnTo>
                    <a:pt x="1024" y="786"/>
                  </a:lnTo>
                  <a:lnTo>
                    <a:pt x="1025" y="765"/>
                  </a:lnTo>
                  <a:lnTo>
                    <a:pt x="1026" y="744"/>
                  </a:lnTo>
                  <a:lnTo>
                    <a:pt x="1027" y="723"/>
                  </a:lnTo>
                  <a:lnTo>
                    <a:pt x="1029" y="702"/>
                  </a:lnTo>
                  <a:lnTo>
                    <a:pt x="1029" y="682"/>
                  </a:lnTo>
                  <a:lnTo>
                    <a:pt x="1031" y="662"/>
                  </a:lnTo>
                  <a:lnTo>
                    <a:pt x="1032" y="641"/>
                  </a:lnTo>
                  <a:lnTo>
                    <a:pt x="1033" y="621"/>
                  </a:lnTo>
                  <a:lnTo>
                    <a:pt x="1034" y="601"/>
                  </a:lnTo>
                  <a:lnTo>
                    <a:pt x="1035" y="581"/>
                  </a:lnTo>
                  <a:lnTo>
                    <a:pt x="1036" y="561"/>
                  </a:lnTo>
                  <a:lnTo>
                    <a:pt x="1037" y="541"/>
                  </a:lnTo>
                  <a:lnTo>
                    <a:pt x="1038" y="522"/>
                  </a:lnTo>
                  <a:lnTo>
                    <a:pt x="1039" y="503"/>
                  </a:lnTo>
                  <a:lnTo>
                    <a:pt x="1040" y="484"/>
                  </a:lnTo>
                  <a:lnTo>
                    <a:pt x="1042" y="466"/>
                  </a:lnTo>
                  <a:lnTo>
                    <a:pt x="1043" y="447"/>
                  </a:lnTo>
                  <a:lnTo>
                    <a:pt x="1044" y="429"/>
                  </a:lnTo>
                  <a:lnTo>
                    <a:pt x="1045" y="411"/>
                  </a:lnTo>
                  <a:lnTo>
                    <a:pt x="1046" y="393"/>
                  </a:lnTo>
                  <a:lnTo>
                    <a:pt x="1047" y="376"/>
                  </a:lnTo>
                  <a:lnTo>
                    <a:pt x="1048" y="358"/>
                  </a:lnTo>
                  <a:lnTo>
                    <a:pt x="1049" y="342"/>
                  </a:lnTo>
                  <a:lnTo>
                    <a:pt x="1050" y="325"/>
                  </a:lnTo>
                  <a:lnTo>
                    <a:pt x="1051" y="309"/>
                  </a:lnTo>
                  <a:lnTo>
                    <a:pt x="1053" y="293"/>
                  </a:lnTo>
                  <a:lnTo>
                    <a:pt x="1053" y="277"/>
                  </a:lnTo>
                  <a:lnTo>
                    <a:pt x="1054" y="262"/>
                  </a:lnTo>
                  <a:lnTo>
                    <a:pt x="1056" y="247"/>
                  </a:lnTo>
                  <a:lnTo>
                    <a:pt x="1057" y="233"/>
                  </a:lnTo>
                  <a:lnTo>
                    <a:pt x="1058" y="219"/>
                  </a:lnTo>
                  <a:lnTo>
                    <a:pt x="1059" y="205"/>
                  </a:lnTo>
                  <a:lnTo>
                    <a:pt x="1060" y="192"/>
                  </a:lnTo>
                  <a:lnTo>
                    <a:pt x="1061" y="179"/>
                  </a:lnTo>
                  <a:lnTo>
                    <a:pt x="1062" y="166"/>
                  </a:lnTo>
                  <a:lnTo>
                    <a:pt x="1063" y="154"/>
                  </a:lnTo>
                  <a:lnTo>
                    <a:pt x="1064" y="142"/>
                  </a:lnTo>
                  <a:lnTo>
                    <a:pt x="1065" y="131"/>
                  </a:lnTo>
                  <a:lnTo>
                    <a:pt x="1067" y="120"/>
                  </a:lnTo>
                  <a:lnTo>
                    <a:pt x="1068" y="110"/>
                  </a:lnTo>
                  <a:lnTo>
                    <a:pt x="1069" y="100"/>
                  </a:lnTo>
                  <a:lnTo>
                    <a:pt x="1070" y="90"/>
                  </a:lnTo>
                  <a:lnTo>
                    <a:pt x="1071" y="81"/>
                  </a:lnTo>
                  <a:lnTo>
                    <a:pt x="1072" y="73"/>
                  </a:lnTo>
                  <a:lnTo>
                    <a:pt x="1073" y="64"/>
                  </a:lnTo>
                  <a:lnTo>
                    <a:pt x="1074" y="57"/>
                  </a:lnTo>
                  <a:lnTo>
                    <a:pt x="1075" y="50"/>
                  </a:lnTo>
                  <a:lnTo>
                    <a:pt x="1076" y="43"/>
                  </a:lnTo>
                  <a:lnTo>
                    <a:pt x="1078" y="37"/>
                  </a:lnTo>
                  <a:lnTo>
                    <a:pt x="1078" y="31"/>
                  </a:lnTo>
                  <a:lnTo>
                    <a:pt x="1080" y="26"/>
                  </a:lnTo>
                  <a:lnTo>
                    <a:pt x="1081" y="21"/>
                  </a:lnTo>
                  <a:lnTo>
                    <a:pt x="1082" y="17"/>
                  </a:lnTo>
                  <a:lnTo>
                    <a:pt x="1083" y="13"/>
                  </a:lnTo>
                  <a:lnTo>
                    <a:pt x="1084" y="10"/>
                  </a:lnTo>
                  <a:lnTo>
                    <a:pt x="1085" y="7"/>
                  </a:lnTo>
                  <a:lnTo>
                    <a:pt x="1086" y="5"/>
                  </a:lnTo>
                  <a:lnTo>
                    <a:pt x="1087" y="3"/>
                  </a:lnTo>
                  <a:lnTo>
                    <a:pt x="1088" y="1"/>
                  </a:lnTo>
                  <a:lnTo>
                    <a:pt x="1089" y="1"/>
                  </a:lnTo>
                  <a:lnTo>
                    <a:pt x="1091" y="0"/>
                  </a:lnTo>
                  <a:lnTo>
                    <a:pt x="1092" y="1"/>
                  </a:lnTo>
                  <a:lnTo>
                    <a:pt x="1093" y="1"/>
                  </a:lnTo>
                  <a:lnTo>
                    <a:pt x="1094" y="3"/>
                  </a:lnTo>
                  <a:lnTo>
                    <a:pt x="1095" y="5"/>
                  </a:lnTo>
                  <a:lnTo>
                    <a:pt x="1096" y="7"/>
                  </a:lnTo>
                  <a:lnTo>
                    <a:pt x="1097" y="10"/>
                  </a:lnTo>
                  <a:lnTo>
                    <a:pt x="1098" y="13"/>
                  </a:lnTo>
                  <a:lnTo>
                    <a:pt x="1099" y="17"/>
                  </a:lnTo>
                  <a:lnTo>
                    <a:pt x="1100" y="21"/>
                  </a:lnTo>
                  <a:lnTo>
                    <a:pt x="1102" y="26"/>
                  </a:lnTo>
                  <a:lnTo>
                    <a:pt x="1102" y="31"/>
                  </a:lnTo>
                  <a:lnTo>
                    <a:pt x="1104" y="37"/>
                  </a:lnTo>
                  <a:lnTo>
                    <a:pt x="1105" y="43"/>
                  </a:lnTo>
                  <a:lnTo>
                    <a:pt x="1106" y="50"/>
                  </a:lnTo>
                  <a:lnTo>
                    <a:pt x="1107" y="57"/>
                  </a:lnTo>
                  <a:lnTo>
                    <a:pt x="1108" y="64"/>
                  </a:lnTo>
                  <a:lnTo>
                    <a:pt x="1109" y="73"/>
                  </a:lnTo>
                  <a:lnTo>
                    <a:pt x="1110" y="81"/>
                  </a:lnTo>
                  <a:lnTo>
                    <a:pt x="1111" y="90"/>
                  </a:lnTo>
                  <a:lnTo>
                    <a:pt x="1112" y="100"/>
                  </a:lnTo>
                  <a:lnTo>
                    <a:pt x="1113" y="110"/>
                  </a:lnTo>
                  <a:lnTo>
                    <a:pt x="1115" y="120"/>
                  </a:lnTo>
                  <a:lnTo>
                    <a:pt x="1116" y="131"/>
                  </a:lnTo>
                  <a:lnTo>
                    <a:pt x="1117" y="142"/>
                  </a:lnTo>
                  <a:lnTo>
                    <a:pt x="1118" y="154"/>
                  </a:lnTo>
                  <a:lnTo>
                    <a:pt x="1119" y="166"/>
                  </a:lnTo>
                  <a:lnTo>
                    <a:pt x="1120" y="179"/>
                  </a:lnTo>
                  <a:lnTo>
                    <a:pt x="1121" y="192"/>
                  </a:lnTo>
                  <a:lnTo>
                    <a:pt x="1122" y="205"/>
                  </a:lnTo>
                  <a:lnTo>
                    <a:pt x="1123" y="219"/>
                  </a:lnTo>
                  <a:lnTo>
                    <a:pt x="1124" y="233"/>
                  </a:lnTo>
                  <a:lnTo>
                    <a:pt x="1126" y="247"/>
                  </a:lnTo>
                  <a:lnTo>
                    <a:pt x="1127" y="262"/>
                  </a:lnTo>
                  <a:lnTo>
                    <a:pt x="1128" y="277"/>
                  </a:lnTo>
                  <a:lnTo>
                    <a:pt x="1129" y="293"/>
                  </a:lnTo>
                  <a:lnTo>
                    <a:pt x="1130" y="309"/>
                  </a:lnTo>
                  <a:lnTo>
                    <a:pt x="1131" y="325"/>
                  </a:lnTo>
                  <a:lnTo>
                    <a:pt x="1132" y="342"/>
                  </a:lnTo>
                  <a:lnTo>
                    <a:pt x="1133" y="358"/>
                  </a:lnTo>
                  <a:lnTo>
                    <a:pt x="1134" y="376"/>
                  </a:lnTo>
                  <a:lnTo>
                    <a:pt x="1135" y="393"/>
                  </a:lnTo>
                  <a:lnTo>
                    <a:pt x="1137" y="411"/>
                  </a:lnTo>
                  <a:lnTo>
                    <a:pt x="1137" y="429"/>
                  </a:lnTo>
                  <a:lnTo>
                    <a:pt x="1139" y="447"/>
                  </a:lnTo>
                  <a:lnTo>
                    <a:pt x="1140" y="466"/>
                  </a:lnTo>
                  <a:lnTo>
                    <a:pt x="1141" y="484"/>
                  </a:lnTo>
                  <a:lnTo>
                    <a:pt x="1142" y="503"/>
                  </a:lnTo>
                  <a:lnTo>
                    <a:pt x="1143" y="522"/>
                  </a:lnTo>
                  <a:lnTo>
                    <a:pt x="1144" y="541"/>
                  </a:lnTo>
                  <a:lnTo>
                    <a:pt x="1145" y="561"/>
                  </a:lnTo>
                  <a:lnTo>
                    <a:pt x="1146" y="581"/>
                  </a:lnTo>
                  <a:lnTo>
                    <a:pt x="1147" y="601"/>
                  </a:lnTo>
                  <a:lnTo>
                    <a:pt x="1148" y="621"/>
                  </a:lnTo>
                  <a:lnTo>
                    <a:pt x="1150" y="641"/>
                  </a:lnTo>
                  <a:lnTo>
                    <a:pt x="1151" y="662"/>
                  </a:lnTo>
                  <a:lnTo>
                    <a:pt x="1151" y="682"/>
                  </a:lnTo>
                  <a:lnTo>
                    <a:pt x="1153" y="702"/>
                  </a:lnTo>
                  <a:lnTo>
                    <a:pt x="1154" y="723"/>
                  </a:lnTo>
                  <a:lnTo>
                    <a:pt x="1155" y="744"/>
                  </a:lnTo>
                  <a:lnTo>
                    <a:pt x="1156" y="765"/>
                  </a:lnTo>
                  <a:lnTo>
                    <a:pt x="1157" y="786"/>
                  </a:lnTo>
                  <a:lnTo>
                    <a:pt x="1158" y="807"/>
                  </a:lnTo>
                  <a:lnTo>
                    <a:pt x="1159" y="828"/>
                  </a:lnTo>
                  <a:lnTo>
                    <a:pt x="1161" y="849"/>
                  </a:lnTo>
                  <a:lnTo>
                    <a:pt x="1161" y="870"/>
                  </a:lnTo>
                  <a:lnTo>
                    <a:pt x="1162" y="891"/>
                  </a:lnTo>
                  <a:lnTo>
                    <a:pt x="1164" y="912"/>
                  </a:lnTo>
                  <a:lnTo>
                    <a:pt x="1165" y="934"/>
                  </a:lnTo>
                  <a:lnTo>
                    <a:pt x="1166" y="955"/>
                  </a:lnTo>
                  <a:lnTo>
                    <a:pt x="1167" y="976"/>
                  </a:lnTo>
                  <a:lnTo>
                    <a:pt x="1168" y="997"/>
                  </a:lnTo>
                  <a:lnTo>
                    <a:pt x="1169" y="1018"/>
                  </a:lnTo>
                  <a:lnTo>
                    <a:pt x="1170" y="1039"/>
                  </a:lnTo>
                  <a:lnTo>
                    <a:pt x="1171" y="1060"/>
                  </a:lnTo>
                  <a:lnTo>
                    <a:pt x="1172" y="1080"/>
                  </a:lnTo>
                  <a:lnTo>
                    <a:pt x="1173" y="1101"/>
                  </a:lnTo>
                  <a:lnTo>
                    <a:pt x="1175" y="1122"/>
                  </a:lnTo>
                  <a:lnTo>
                    <a:pt x="1175" y="1142"/>
                  </a:lnTo>
                  <a:lnTo>
                    <a:pt x="1177" y="1162"/>
                  </a:lnTo>
                  <a:lnTo>
                    <a:pt x="1178" y="1183"/>
                  </a:lnTo>
                  <a:lnTo>
                    <a:pt x="1179" y="1203"/>
                  </a:lnTo>
                  <a:lnTo>
                    <a:pt x="1180" y="1222"/>
                  </a:lnTo>
                  <a:lnTo>
                    <a:pt x="1181" y="1242"/>
                  </a:lnTo>
                  <a:lnTo>
                    <a:pt x="1182" y="1262"/>
                  </a:lnTo>
                  <a:lnTo>
                    <a:pt x="1183" y="1281"/>
                  </a:lnTo>
                  <a:lnTo>
                    <a:pt x="1184" y="1300"/>
                  </a:lnTo>
                  <a:lnTo>
                    <a:pt x="1185" y="1319"/>
                  </a:lnTo>
                  <a:lnTo>
                    <a:pt x="1186" y="1338"/>
                  </a:lnTo>
                  <a:lnTo>
                    <a:pt x="1188" y="1357"/>
                  </a:lnTo>
                  <a:lnTo>
                    <a:pt x="1189" y="1375"/>
                  </a:lnTo>
                  <a:lnTo>
                    <a:pt x="1190" y="1393"/>
                  </a:lnTo>
                  <a:lnTo>
                    <a:pt x="1191" y="1411"/>
                  </a:lnTo>
                  <a:lnTo>
                    <a:pt x="1192" y="1428"/>
                  </a:lnTo>
                  <a:lnTo>
                    <a:pt x="1193" y="1446"/>
                  </a:lnTo>
                  <a:lnTo>
                    <a:pt x="1194" y="1463"/>
                  </a:lnTo>
                  <a:lnTo>
                    <a:pt x="1195" y="1480"/>
                  </a:lnTo>
                  <a:lnTo>
                    <a:pt x="1196" y="1496"/>
                  </a:lnTo>
                  <a:lnTo>
                    <a:pt x="1197" y="1512"/>
                  </a:lnTo>
                  <a:lnTo>
                    <a:pt x="1199" y="1528"/>
                  </a:lnTo>
                  <a:lnTo>
                    <a:pt x="1200" y="1543"/>
                  </a:lnTo>
                  <a:lnTo>
                    <a:pt x="1201" y="1559"/>
                  </a:lnTo>
                  <a:lnTo>
                    <a:pt x="1202" y="1574"/>
                  </a:lnTo>
                  <a:lnTo>
                    <a:pt x="1203" y="1588"/>
                  </a:lnTo>
                  <a:lnTo>
                    <a:pt x="1204" y="1603"/>
                  </a:lnTo>
                  <a:lnTo>
                    <a:pt x="1205" y="1617"/>
                  </a:lnTo>
                  <a:lnTo>
                    <a:pt x="1206" y="1630"/>
                  </a:lnTo>
                  <a:lnTo>
                    <a:pt x="1207" y="1644"/>
                  </a:lnTo>
                  <a:lnTo>
                    <a:pt x="1208" y="1657"/>
                  </a:lnTo>
                  <a:lnTo>
                    <a:pt x="1210" y="1669"/>
                  </a:lnTo>
                  <a:lnTo>
                    <a:pt x="1210" y="1681"/>
                  </a:lnTo>
                  <a:lnTo>
                    <a:pt x="1212" y="1693"/>
                  </a:lnTo>
                  <a:lnTo>
                    <a:pt x="1213" y="1705"/>
                  </a:lnTo>
                  <a:lnTo>
                    <a:pt x="1214" y="1716"/>
                  </a:lnTo>
                  <a:lnTo>
                    <a:pt x="1215" y="1727"/>
                  </a:lnTo>
                  <a:lnTo>
                    <a:pt x="1216" y="1737"/>
                  </a:lnTo>
                  <a:lnTo>
                    <a:pt x="1217" y="1748"/>
                  </a:lnTo>
                  <a:lnTo>
                    <a:pt x="1218" y="1757"/>
                  </a:lnTo>
                  <a:lnTo>
                    <a:pt x="1219" y="1767"/>
                  </a:lnTo>
                  <a:lnTo>
                    <a:pt x="1220" y="1776"/>
                  </a:lnTo>
                  <a:lnTo>
                    <a:pt x="1221" y="1784"/>
                  </a:lnTo>
                  <a:lnTo>
                    <a:pt x="1223" y="1792"/>
                  </a:lnTo>
                  <a:lnTo>
                    <a:pt x="1224" y="1800"/>
                  </a:lnTo>
                  <a:lnTo>
                    <a:pt x="1225" y="1807"/>
                  </a:lnTo>
                  <a:lnTo>
                    <a:pt x="1226" y="1815"/>
                  </a:lnTo>
                  <a:lnTo>
                    <a:pt x="1227" y="1821"/>
                  </a:lnTo>
                  <a:lnTo>
                    <a:pt x="1228" y="1828"/>
                  </a:lnTo>
                  <a:lnTo>
                    <a:pt x="1229" y="1833"/>
                  </a:lnTo>
                  <a:lnTo>
                    <a:pt x="1230" y="1839"/>
                  </a:lnTo>
                  <a:lnTo>
                    <a:pt x="1231" y="1844"/>
                  </a:lnTo>
                  <a:lnTo>
                    <a:pt x="1232" y="1849"/>
                  </a:lnTo>
                  <a:lnTo>
                    <a:pt x="1234" y="1853"/>
                  </a:lnTo>
                  <a:lnTo>
                    <a:pt x="1234" y="1858"/>
                  </a:lnTo>
                  <a:lnTo>
                    <a:pt x="1236" y="1861"/>
                  </a:lnTo>
                  <a:lnTo>
                    <a:pt x="1237" y="1865"/>
                  </a:lnTo>
                  <a:lnTo>
                    <a:pt x="1238" y="1868"/>
                  </a:lnTo>
                  <a:lnTo>
                    <a:pt x="1239" y="1870"/>
                  </a:lnTo>
                  <a:lnTo>
                    <a:pt x="1240" y="1872"/>
                  </a:lnTo>
                  <a:lnTo>
                    <a:pt x="1241" y="1874"/>
                  </a:lnTo>
                  <a:lnTo>
                    <a:pt x="1242" y="1876"/>
                  </a:lnTo>
                  <a:lnTo>
                    <a:pt x="1243" y="1877"/>
                  </a:lnTo>
                  <a:lnTo>
                    <a:pt x="1244" y="1878"/>
                  </a:lnTo>
                  <a:lnTo>
                    <a:pt x="1245" y="1879"/>
                  </a:lnTo>
                  <a:lnTo>
                    <a:pt x="1247" y="1879"/>
                  </a:lnTo>
                  <a:lnTo>
                    <a:pt x="1248" y="1879"/>
                  </a:lnTo>
                  <a:lnTo>
                    <a:pt x="1249" y="1878"/>
                  </a:lnTo>
                  <a:lnTo>
                    <a:pt x="1250" y="1877"/>
                  </a:lnTo>
                  <a:lnTo>
                    <a:pt x="1251" y="1876"/>
                  </a:lnTo>
                  <a:lnTo>
                    <a:pt x="1252" y="1875"/>
                  </a:lnTo>
                  <a:lnTo>
                    <a:pt x="1253" y="1873"/>
                  </a:lnTo>
                  <a:lnTo>
                    <a:pt x="1254" y="1871"/>
                  </a:lnTo>
                  <a:lnTo>
                    <a:pt x="1255" y="1868"/>
                  </a:lnTo>
                  <a:lnTo>
                    <a:pt x="1256" y="1866"/>
                  </a:lnTo>
                  <a:lnTo>
                    <a:pt x="1258" y="1863"/>
                  </a:lnTo>
                  <a:lnTo>
                    <a:pt x="1259" y="1860"/>
                  </a:lnTo>
                  <a:lnTo>
                    <a:pt x="1259" y="1857"/>
                  </a:lnTo>
                  <a:lnTo>
                    <a:pt x="1261" y="1853"/>
                  </a:lnTo>
                  <a:lnTo>
                    <a:pt x="1262" y="1849"/>
                  </a:lnTo>
                  <a:lnTo>
                    <a:pt x="1263" y="1844"/>
                  </a:lnTo>
                  <a:lnTo>
                    <a:pt x="1264" y="1840"/>
                  </a:lnTo>
                  <a:lnTo>
                    <a:pt x="1265" y="1835"/>
                  </a:lnTo>
                  <a:lnTo>
                    <a:pt x="1266" y="1831"/>
                  </a:lnTo>
                  <a:lnTo>
                    <a:pt x="1267" y="1826"/>
                  </a:lnTo>
                  <a:lnTo>
                    <a:pt x="1268" y="1820"/>
                  </a:lnTo>
                  <a:lnTo>
                    <a:pt x="1269" y="1815"/>
                  </a:lnTo>
                  <a:lnTo>
                    <a:pt x="1270" y="1809"/>
                  </a:lnTo>
                  <a:lnTo>
                    <a:pt x="1272" y="1803"/>
                  </a:lnTo>
                  <a:lnTo>
                    <a:pt x="1273" y="1797"/>
                  </a:lnTo>
                  <a:lnTo>
                    <a:pt x="1274" y="1791"/>
                  </a:lnTo>
                  <a:lnTo>
                    <a:pt x="1275" y="1784"/>
                  </a:lnTo>
                  <a:lnTo>
                    <a:pt x="1276" y="1777"/>
                  </a:lnTo>
                  <a:lnTo>
                    <a:pt x="1277" y="1770"/>
                  </a:lnTo>
                  <a:lnTo>
                    <a:pt x="1278" y="1763"/>
                  </a:lnTo>
                  <a:lnTo>
                    <a:pt x="1279" y="1756"/>
                  </a:lnTo>
                  <a:lnTo>
                    <a:pt x="1280" y="1749"/>
                  </a:lnTo>
                  <a:lnTo>
                    <a:pt x="1281" y="1742"/>
                  </a:lnTo>
                  <a:lnTo>
                    <a:pt x="1283" y="1735"/>
                  </a:lnTo>
                  <a:lnTo>
                    <a:pt x="1283" y="1727"/>
                  </a:lnTo>
                  <a:lnTo>
                    <a:pt x="1285" y="1719"/>
                  </a:lnTo>
                  <a:lnTo>
                    <a:pt x="1286" y="1712"/>
                  </a:lnTo>
                  <a:lnTo>
                    <a:pt x="1287" y="1704"/>
                  </a:lnTo>
                  <a:lnTo>
                    <a:pt x="1288" y="1696"/>
                  </a:lnTo>
                  <a:lnTo>
                    <a:pt x="1289" y="1688"/>
                  </a:lnTo>
                  <a:lnTo>
                    <a:pt x="1290" y="1680"/>
                  </a:lnTo>
                  <a:lnTo>
                    <a:pt x="1291" y="1672"/>
                  </a:lnTo>
                  <a:lnTo>
                    <a:pt x="1292" y="1664"/>
                  </a:lnTo>
                  <a:lnTo>
                    <a:pt x="1293" y="1656"/>
                  </a:lnTo>
                  <a:lnTo>
                    <a:pt x="1294" y="1648"/>
                  </a:lnTo>
                  <a:lnTo>
                    <a:pt x="1296" y="1640"/>
                  </a:lnTo>
                  <a:lnTo>
                    <a:pt x="1297" y="1631"/>
                  </a:lnTo>
                  <a:lnTo>
                    <a:pt x="1298" y="1623"/>
                  </a:lnTo>
                  <a:lnTo>
                    <a:pt x="1299" y="1615"/>
                  </a:lnTo>
                  <a:lnTo>
                    <a:pt x="1300" y="1607"/>
                  </a:lnTo>
                  <a:lnTo>
                    <a:pt x="1301" y="1599"/>
                  </a:lnTo>
                  <a:lnTo>
                    <a:pt x="1302" y="1591"/>
                  </a:lnTo>
                  <a:lnTo>
                    <a:pt x="1303" y="1583"/>
                  </a:lnTo>
                  <a:lnTo>
                    <a:pt x="1304" y="1575"/>
                  </a:lnTo>
                  <a:lnTo>
                    <a:pt x="1305" y="1567"/>
                  </a:lnTo>
                  <a:lnTo>
                    <a:pt x="1307" y="1559"/>
                  </a:lnTo>
                  <a:lnTo>
                    <a:pt x="1308" y="1551"/>
                  </a:lnTo>
                  <a:lnTo>
                    <a:pt x="1309" y="1543"/>
                  </a:lnTo>
                  <a:lnTo>
                    <a:pt x="1310" y="1536"/>
                  </a:lnTo>
                  <a:lnTo>
                    <a:pt x="1311" y="1528"/>
                  </a:lnTo>
                  <a:lnTo>
                    <a:pt x="1312" y="1521"/>
                  </a:lnTo>
                  <a:lnTo>
                    <a:pt x="1313" y="1513"/>
                  </a:lnTo>
                  <a:lnTo>
                    <a:pt x="1314" y="1506"/>
                  </a:lnTo>
                  <a:lnTo>
                    <a:pt x="1315" y="1499"/>
                  </a:lnTo>
                  <a:lnTo>
                    <a:pt x="1316" y="1492"/>
                  </a:lnTo>
                  <a:lnTo>
                    <a:pt x="1318" y="1485"/>
                  </a:lnTo>
                  <a:lnTo>
                    <a:pt x="1318" y="1478"/>
                  </a:lnTo>
                  <a:lnTo>
                    <a:pt x="1320" y="1471"/>
                  </a:lnTo>
                  <a:lnTo>
                    <a:pt x="1321" y="1465"/>
                  </a:lnTo>
                  <a:lnTo>
                    <a:pt x="1322" y="1458"/>
                  </a:lnTo>
                  <a:lnTo>
                    <a:pt x="1323" y="1452"/>
                  </a:lnTo>
                  <a:lnTo>
                    <a:pt x="1324" y="1446"/>
                  </a:lnTo>
                  <a:lnTo>
                    <a:pt x="1325" y="1440"/>
                  </a:lnTo>
                  <a:lnTo>
                    <a:pt x="1326" y="1434"/>
                  </a:lnTo>
                  <a:lnTo>
                    <a:pt x="1327" y="1428"/>
                  </a:lnTo>
                  <a:lnTo>
                    <a:pt x="1328" y="1423"/>
                  </a:lnTo>
                  <a:lnTo>
                    <a:pt x="1329" y="1417"/>
                  </a:lnTo>
                  <a:lnTo>
                    <a:pt x="1331" y="1412"/>
                  </a:lnTo>
                  <a:lnTo>
                    <a:pt x="1332" y="1407"/>
                  </a:lnTo>
                  <a:lnTo>
                    <a:pt x="1332" y="1402"/>
                  </a:lnTo>
                  <a:lnTo>
                    <a:pt x="1334" y="1398"/>
                  </a:lnTo>
                  <a:lnTo>
                    <a:pt x="1335" y="1393"/>
                  </a:lnTo>
                  <a:lnTo>
                    <a:pt x="1336" y="1389"/>
                  </a:lnTo>
                  <a:lnTo>
                    <a:pt x="1337" y="1385"/>
                  </a:lnTo>
                  <a:lnTo>
                    <a:pt x="1338" y="1381"/>
                  </a:lnTo>
                  <a:lnTo>
                    <a:pt x="1339" y="1378"/>
                  </a:lnTo>
                  <a:lnTo>
                    <a:pt x="1340" y="1374"/>
                  </a:lnTo>
                  <a:lnTo>
                    <a:pt x="1342" y="1371"/>
                  </a:lnTo>
                  <a:lnTo>
                    <a:pt x="1342" y="1368"/>
                  </a:lnTo>
                  <a:lnTo>
                    <a:pt x="1343" y="1365"/>
                  </a:lnTo>
                  <a:lnTo>
                    <a:pt x="1345" y="1362"/>
                  </a:lnTo>
                  <a:lnTo>
                    <a:pt x="1346" y="1359"/>
                  </a:lnTo>
                  <a:lnTo>
                    <a:pt x="1347" y="1357"/>
                  </a:lnTo>
                  <a:lnTo>
                    <a:pt x="1348" y="1355"/>
                  </a:lnTo>
                  <a:lnTo>
                    <a:pt x="1349" y="1353"/>
                  </a:lnTo>
                  <a:lnTo>
                    <a:pt x="1350" y="1352"/>
                  </a:lnTo>
                  <a:lnTo>
                    <a:pt x="1351" y="1350"/>
                  </a:lnTo>
                  <a:lnTo>
                    <a:pt x="1352" y="1349"/>
                  </a:lnTo>
                  <a:lnTo>
                    <a:pt x="1353" y="1348"/>
                  </a:lnTo>
                  <a:lnTo>
                    <a:pt x="1354" y="1347"/>
                  </a:lnTo>
                  <a:lnTo>
                    <a:pt x="1356" y="1346"/>
                  </a:lnTo>
                  <a:lnTo>
                    <a:pt x="1357" y="1346"/>
                  </a:lnTo>
                  <a:lnTo>
                    <a:pt x="1358" y="1345"/>
                  </a:lnTo>
                  <a:lnTo>
                    <a:pt x="1359" y="1345"/>
                  </a:lnTo>
                  <a:lnTo>
                    <a:pt x="1360" y="1346"/>
                  </a:lnTo>
                  <a:lnTo>
                    <a:pt x="1361" y="1346"/>
                  </a:lnTo>
                  <a:lnTo>
                    <a:pt x="1362" y="1346"/>
                  </a:lnTo>
                  <a:lnTo>
                    <a:pt x="1363" y="1347"/>
                  </a:lnTo>
                  <a:lnTo>
                    <a:pt x="1364" y="1348"/>
                  </a:lnTo>
                  <a:lnTo>
                    <a:pt x="1365" y="1349"/>
                  </a:lnTo>
                  <a:lnTo>
                    <a:pt x="1367" y="1350"/>
                  </a:lnTo>
                  <a:lnTo>
                    <a:pt x="1367" y="1352"/>
                  </a:lnTo>
                  <a:lnTo>
                    <a:pt x="1369" y="1353"/>
                  </a:lnTo>
                  <a:lnTo>
                    <a:pt x="1370" y="1355"/>
                  </a:lnTo>
                  <a:lnTo>
                    <a:pt x="1371" y="1357"/>
                  </a:lnTo>
                  <a:lnTo>
                    <a:pt x="1372" y="1359"/>
                  </a:lnTo>
                  <a:lnTo>
                    <a:pt x="1373" y="1361"/>
                  </a:lnTo>
                  <a:lnTo>
                    <a:pt x="1374" y="1364"/>
                  </a:lnTo>
                  <a:lnTo>
                    <a:pt x="1375" y="1367"/>
                  </a:lnTo>
                  <a:lnTo>
                    <a:pt x="1376" y="1369"/>
                  </a:lnTo>
                  <a:lnTo>
                    <a:pt x="1377" y="1372"/>
                  </a:lnTo>
                  <a:lnTo>
                    <a:pt x="1378" y="1375"/>
                  </a:lnTo>
                  <a:lnTo>
                    <a:pt x="1380" y="1378"/>
                  </a:lnTo>
                  <a:lnTo>
                    <a:pt x="1381" y="1382"/>
                  </a:lnTo>
                  <a:lnTo>
                    <a:pt x="1382" y="1385"/>
                  </a:lnTo>
                  <a:lnTo>
                    <a:pt x="1383" y="1389"/>
                  </a:lnTo>
                  <a:lnTo>
                    <a:pt x="1384" y="1393"/>
                  </a:lnTo>
                  <a:lnTo>
                    <a:pt x="1385" y="1396"/>
                  </a:lnTo>
                  <a:lnTo>
                    <a:pt x="1386" y="1400"/>
                  </a:lnTo>
                  <a:lnTo>
                    <a:pt x="1387" y="1404"/>
                  </a:lnTo>
                  <a:lnTo>
                    <a:pt x="1388" y="1409"/>
                  </a:lnTo>
                  <a:lnTo>
                    <a:pt x="1389" y="1413"/>
                  </a:lnTo>
                  <a:lnTo>
                    <a:pt x="1391" y="1417"/>
                  </a:lnTo>
                  <a:lnTo>
                    <a:pt x="1391" y="1422"/>
                  </a:lnTo>
                  <a:lnTo>
                    <a:pt x="1393" y="1426"/>
                  </a:lnTo>
                  <a:lnTo>
                    <a:pt x="1394" y="1431"/>
                  </a:lnTo>
                  <a:lnTo>
                    <a:pt x="1395" y="1435"/>
                  </a:lnTo>
                  <a:lnTo>
                    <a:pt x="1396" y="1441"/>
                  </a:lnTo>
                  <a:lnTo>
                    <a:pt x="1397" y="1445"/>
                  </a:lnTo>
                  <a:lnTo>
                    <a:pt x="1398" y="1450"/>
                  </a:lnTo>
                  <a:lnTo>
                    <a:pt x="1399" y="1455"/>
                  </a:lnTo>
                  <a:lnTo>
                    <a:pt x="1400" y="1460"/>
                  </a:lnTo>
                  <a:lnTo>
                    <a:pt x="1401" y="1465"/>
                  </a:lnTo>
                  <a:lnTo>
                    <a:pt x="1402" y="1470"/>
                  </a:lnTo>
                  <a:lnTo>
                    <a:pt x="1404" y="1476"/>
                  </a:lnTo>
                  <a:lnTo>
                    <a:pt x="1405" y="1481"/>
                  </a:lnTo>
                  <a:lnTo>
                    <a:pt x="1406" y="1486"/>
                  </a:lnTo>
                  <a:lnTo>
                    <a:pt x="1407" y="1491"/>
                  </a:lnTo>
                  <a:lnTo>
                    <a:pt x="1408" y="1496"/>
                  </a:lnTo>
                  <a:lnTo>
                    <a:pt x="1409" y="1502"/>
                  </a:lnTo>
                  <a:lnTo>
                    <a:pt x="1410" y="1507"/>
                  </a:lnTo>
                  <a:lnTo>
                    <a:pt x="1411" y="1512"/>
                  </a:lnTo>
                  <a:lnTo>
                    <a:pt x="1412" y="1517"/>
                  </a:lnTo>
                  <a:lnTo>
                    <a:pt x="1413" y="1523"/>
                  </a:lnTo>
                  <a:lnTo>
                    <a:pt x="1415" y="1528"/>
                  </a:lnTo>
                  <a:lnTo>
                    <a:pt x="1416" y="1533"/>
                  </a:lnTo>
                  <a:lnTo>
                    <a:pt x="1417" y="1538"/>
                  </a:lnTo>
                  <a:lnTo>
                    <a:pt x="1418" y="1543"/>
                  </a:lnTo>
                  <a:lnTo>
                    <a:pt x="1419" y="1548"/>
                  </a:lnTo>
                  <a:lnTo>
                    <a:pt x="1420" y="1554"/>
                  </a:lnTo>
                  <a:lnTo>
                    <a:pt x="1421" y="1559"/>
                  </a:lnTo>
                  <a:lnTo>
                    <a:pt x="1422" y="1564"/>
                  </a:lnTo>
                  <a:lnTo>
                    <a:pt x="1423" y="1569"/>
                  </a:lnTo>
                  <a:lnTo>
                    <a:pt x="1424" y="1574"/>
                  </a:lnTo>
                  <a:lnTo>
                    <a:pt x="1426" y="1578"/>
                  </a:lnTo>
                  <a:lnTo>
                    <a:pt x="1426" y="1583"/>
                  </a:lnTo>
                  <a:lnTo>
                    <a:pt x="1428" y="1588"/>
                  </a:lnTo>
                  <a:lnTo>
                    <a:pt x="1429" y="1593"/>
                  </a:lnTo>
                  <a:lnTo>
                    <a:pt x="1430" y="1597"/>
                  </a:lnTo>
                  <a:lnTo>
                    <a:pt x="1431" y="1602"/>
                  </a:lnTo>
                  <a:lnTo>
                    <a:pt x="1432" y="1606"/>
                  </a:lnTo>
                  <a:lnTo>
                    <a:pt x="1433" y="1610"/>
                  </a:lnTo>
                  <a:lnTo>
                    <a:pt x="1434" y="1614"/>
                  </a:lnTo>
                  <a:lnTo>
                    <a:pt x="1435" y="1618"/>
                  </a:lnTo>
                  <a:lnTo>
                    <a:pt x="1436" y="1622"/>
                  </a:lnTo>
                  <a:lnTo>
                    <a:pt x="1437" y="1626"/>
                  </a:lnTo>
                  <a:lnTo>
                    <a:pt x="1439" y="1630"/>
                  </a:lnTo>
                  <a:lnTo>
                    <a:pt x="1440" y="1634"/>
                  </a:lnTo>
                  <a:lnTo>
                    <a:pt x="1440" y="1637"/>
                  </a:lnTo>
                  <a:lnTo>
                    <a:pt x="1442" y="1641"/>
                  </a:lnTo>
                  <a:lnTo>
                    <a:pt x="1443" y="1644"/>
                  </a:lnTo>
                  <a:lnTo>
                    <a:pt x="1444" y="1647"/>
                  </a:lnTo>
                  <a:lnTo>
                    <a:pt x="1445" y="1650"/>
                  </a:lnTo>
                  <a:lnTo>
                    <a:pt x="1446" y="1653"/>
                  </a:lnTo>
                  <a:lnTo>
                    <a:pt x="1447" y="1656"/>
                  </a:lnTo>
                  <a:lnTo>
                    <a:pt x="1448" y="1659"/>
                  </a:lnTo>
                  <a:lnTo>
                    <a:pt x="1450" y="1661"/>
                  </a:lnTo>
                  <a:lnTo>
                    <a:pt x="1450" y="1664"/>
                  </a:lnTo>
                  <a:lnTo>
                    <a:pt x="1451" y="1666"/>
                  </a:lnTo>
                  <a:lnTo>
                    <a:pt x="1453" y="1668"/>
                  </a:lnTo>
                  <a:lnTo>
                    <a:pt x="1454" y="1670"/>
                  </a:lnTo>
                  <a:lnTo>
                    <a:pt x="1455" y="1672"/>
                  </a:lnTo>
                  <a:lnTo>
                    <a:pt x="1456" y="1674"/>
                  </a:lnTo>
                  <a:lnTo>
                    <a:pt x="1457" y="1676"/>
                  </a:lnTo>
                  <a:lnTo>
                    <a:pt x="1458" y="1677"/>
                  </a:lnTo>
                  <a:lnTo>
                    <a:pt x="1459" y="1679"/>
                  </a:lnTo>
                  <a:lnTo>
                    <a:pt x="1460" y="1680"/>
                  </a:lnTo>
                  <a:lnTo>
                    <a:pt x="1461" y="1681"/>
                  </a:lnTo>
                  <a:lnTo>
                    <a:pt x="1462" y="1682"/>
                  </a:lnTo>
                  <a:lnTo>
                    <a:pt x="1464" y="1683"/>
                  </a:lnTo>
                  <a:lnTo>
                    <a:pt x="1465" y="1683"/>
                  </a:lnTo>
                  <a:lnTo>
                    <a:pt x="1466" y="1684"/>
                  </a:lnTo>
                  <a:lnTo>
                    <a:pt x="1467" y="1684"/>
                  </a:lnTo>
                  <a:lnTo>
                    <a:pt x="1468" y="1684"/>
                  </a:lnTo>
                  <a:lnTo>
                    <a:pt x="1469" y="1684"/>
                  </a:lnTo>
                  <a:lnTo>
                    <a:pt x="1470" y="1684"/>
                  </a:lnTo>
                  <a:lnTo>
                    <a:pt x="1471" y="1684"/>
                  </a:lnTo>
                  <a:lnTo>
                    <a:pt x="1472" y="1684"/>
                  </a:lnTo>
                  <a:lnTo>
                    <a:pt x="1473" y="1683"/>
                  </a:lnTo>
                  <a:lnTo>
                    <a:pt x="1475" y="1683"/>
                  </a:lnTo>
                  <a:lnTo>
                    <a:pt x="1475" y="1682"/>
                  </a:lnTo>
                  <a:lnTo>
                    <a:pt x="1477" y="1681"/>
                  </a:lnTo>
                  <a:lnTo>
                    <a:pt x="1478" y="1680"/>
                  </a:lnTo>
                  <a:lnTo>
                    <a:pt x="1479" y="1679"/>
                  </a:lnTo>
                  <a:lnTo>
                    <a:pt x="1480" y="1678"/>
                  </a:lnTo>
                  <a:lnTo>
                    <a:pt x="1481" y="1676"/>
                  </a:lnTo>
                  <a:lnTo>
                    <a:pt x="1482" y="1675"/>
                  </a:lnTo>
                  <a:lnTo>
                    <a:pt x="1483" y="1673"/>
                  </a:lnTo>
                  <a:lnTo>
                    <a:pt x="1484" y="1672"/>
                  </a:lnTo>
                  <a:lnTo>
                    <a:pt x="1485" y="1670"/>
                  </a:lnTo>
                  <a:lnTo>
                    <a:pt x="1486" y="1668"/>
                  </a:lnTo>
                  <a:lnTo>
                    <a:pt x="1488" y="1666"/>
                  </a:lnTo>
                  <a:lnTo>
                    <a:pt x="1489" y="1663"/>
                  </a:lnTo>
                  <a:lnTo>
                    <a:pt x="1490" y="1661"/>
                  </a:lnTo>
                  <a:lnTo>
                    <a:pt x="1491" y="1659"/>
                  </a:lnTo>
                  <a:lnTo>
                    <a:pt x="1492" y="1656"/>
                  </a:lnTo>
                  <a:lnTo>
                    <a:pt x="1493" y="1654"/>
                  </a:lnTo>
                  <a:lnTo>
                    <a:pt x="1494" y="1651"/>
                  </a:lnTo>
                  <a:lnTo>
                    <a:pt x="1495" y="1648"/>
                  </a:lnTo>
                  <a:lnTo>
                    <a:pt x="1496" y="1645"/>
                  </a:lnTo>
                  <a:lnTo>
                    <a:pt x="1497" y="1642"/>
                  </a:lnTo>
                  <a:lnTo>
                    <a:pt x="1499" y="1639"/>
                  </a:lnTo>
                  <a:lnTo>
                    <a:pt x="1499" y="1636"/>
                  </a:lnTo>
                  <a:lnTo>
                    <a:pt x="1501" y="1633"/>
                  </a:lnTo>
                  <a:lnTo>
                    <a:pt x="1502" y="1630"/>
                  </a:lnTo>
                  <a:lnTo>
                    <a:pt x="1503" y="1626"/>
                  </a:lnTo>
                  <a:lnTo>
                    <a:pt x="1504" y="1623"/>
                  </a:lnTo>
                  <a:lnTo>
                    <a:pt x="1505" y="1619"/>
                  </a:lnTo>
                  <a:lnTo>
                    <a:pt x="1506" y="1616"/>
                  </a:lnTo>
                  <a:lnTo>
                    <a:pt x="1507" y="1612"/>
                  </a:lnTo>
                  <a:lnTo>
                    <a:pt x="1508" y="1609"/>
                  </a:lnTo>
                  <a:lnTo>
                    <a:pt x="1509" y="1605"/>
                  </a:lnTo>
                  <a:lnTo>
                    <a:pt x="1510" y="1602"/>
                  </a:lnTo>
                  <a:lnTo>
                    <a:pt x="1512" y="1598"/>
                  </a:lnTo>
                  <a:lnTo>
                    <a:pt x="1513" y="1594"/>
                  </a:lnTo>
                  <a:lnTo>
                    <a:pt x="1514" y="1590"/>
                  </a:lnTo>
                  <a:lnTo>
                    <a:pt x="1515" y="1586"/>
                  </a:lnTo>
                  <a:lnTo>
                    <a:pt x="1516" y="1582"/>
                  </a:lnTo>
                  <a:lnTo>
                    <a:pt x="1517" y="1579"/>
                  </a:lnTo>
                  <a:lnTo>
                    <a:pt x="1518" y="1575"/>
                  </a:lnTo>
                  <a:lnTo>
                    <a:pt x="1519" y="1571"/>
                  </a:lnTo>
                  <a:lnTo>
                    <a:pt x="1520" y="1567"/>
                  </a:lnTo>
                  <a:lnTo>
                    <a:pt x="1521" y="1563"/>
                  </a:lnTo>
                  <a:lnTo>
                    <a:pt x="1523" y="1559"/>
                  </a:lnTo>
                  <a:lnTo>
                    <a:pt x="1524" y="1555"/>
                  </a:lnTo>
                  <a:lnTo>
                    <a:pt x="1525" y="1551"/>
                  </a:lnTo>
                  <a:lnTo>
                    <a:pt x="1526" y="1547"/>
                  </a:lnTo>
                  <a:lnTo>
                    <a:pt x="1527" y="1543"/>
                  </a:lnTo>
                  <a:lnTo>
                    <a:pt x="1528" y="1540"/>
                  </a:lnTo>
                  <a:lnTo>
                    <a:pt x="1529" y="1536"/>
                  </a:lnTo>
                  <a:lnTo>
                    <a:pt x="1530" y="1532"/>
                  </a:lnTo>
                  <a:lnTo>
                    <a:pt x="1531" y="1528"/>
                  </a:lnTo>
                  <a:lnTo>
                    <a:pt x="1532" y="1524"/>
                  </a:lnTo>
                  <a:lnTo>
                    <a:pt x="1534" y="1521"/>
                  </a:lnTo>
                  <a:lnTo>
                    <a:pt x="1534" y="1517"/>
                  </a:lnTo>
                  <a:lnTo>
                    <a:pt x="1536" y="1513"/>
                  </a:lnTo>
                  <a:lnTo>
                    <a:pt x="1537" y="1510"/>
                  </a:lnTo>
                  <a:lnTo>
                    <a:pt x="1538" y="1506"/>
                  </a:lnTo>
                  <a:lnTo>
                    <a:pt x="1539" y="1503"/>
                  </a:lnTo>
                  <a:lnTo>
                    <a:pt x="1540" y="1500"/>
                  </a:lnTo>
                  <a:lnTo>
                    <a:pt x="1541" y="1496"/>
                  </a:lnTo>
                  <a:lnTo>
                    <a:pt x="1542" y="1493"/>
                  </a:lnTo>
                  <a:lnTo>
                    <a:pt x="1543" y="1490"/>
                  </a:lnTo>
                  <a:lnTo>
                    <a:pt x="1544" y="1487"/>
                  </a:lnTo>
                  <a:lnTo>
                    <a:pt x="1545" y="1483"/>
                  </a:lnTo>
                  <a:lnTo>
                    <a:pt x="1547" y="1481"/>
                  </a:lnTo>
                  <a:lnTo>
                    <a:pt x="1548" y="1478"/>
                  </a:lnTo>
                  <a:lnTo>
                    <a:pt x="1548" y="1475"/>
                  </a:lnTo>
                  <a:lnTo>
                    <a:pt x="1550" y="1472"/>
                  </a:lnTo>
                  <a:lnTo>
                    <a:pt x="1551" y="1469"/>
                  </a:lnTo>
                  <a:lnTo>
                    <a:pt x="1552" y="1467"/>
                  </a:lnTo>
                  <a:lnTo>
                    <a:pt x="1553" y="1464"/>
                  </a:lnTo>
                  <a:lnTo>
                    <a:pt x="1554" y="1462"/>
                  </a:lnTo>
                  <a:lnTo>
                    <a:pt x="1555" y="1459"/>
                  </a:lnTo>
                  <a:lnTo>
                    <a:pt x="1556" y="1457"/>
                  </a:lnTo>
                  <a:lnTo>
                    <a:pt x="1557" y="1455"/>
                  </a:lnTo>
                  <a:lnTo>
                    <a:pt x="1558" y="1453"/>
                  </a:lnTo>
                  <a:lnTo>
                    <a:pt x="1559" y="1451"/>
                  </a:lnTo>
                  <a:lnTo>
                    <a:pt x="1561" y="1449"/>
                  </a:lnTo>
                  <a:lnTo>
                    <a:pt x="1562" y="1448"/>
                  </a:lnTo>
                  <a:lnTo>
                    <a:pt x="1563" y="1446"/>
                  </a:lnTo>
                  <a:lnTo>
                    <a:pt x="1564" y="1445"/>
                  </a:lnTo>
                  <a:lnTo>
                    <a:pt x="1565" y="1443"/>
                  </a:lnTo>
                  <a:lnTo>
                    <a:pt x="1566" y="1442"/>
                  </a:lnTo>
                  <a:lnTo>
                    <a:pt x="1567" y="1440"/>
                  </a:lnTo>
                  <a:lnTo>
                    <a:pt x="1568" y="1439"/>
                  </a:lnTo>
                  <a:lnTo>
                    <a:pt x="1569" y="1438"/>
                  </a:lnTo>
                  <a:lnTo>
                    <a:pt x="1570" y="1437"/>
                  </a:lnTo>
                  <a:lnTo>
                    <a:pt x="1572" y="1437"/>
                  </a:lnTo>
                  <a:lnTo>
                    <a:pt x="1573" y="1436"/>
                  </a:lnTo>
                  <a:lnTo>
                    <a:pt x="1574" y="1435"/>
                  </a:lnTo>
                  <a:lnTo>
                    <a:pt x="1575" y="1435"/>
                  </a:lnTo>
                  <a:lnTo>
                    <a:pt x="1576" y="1435"/>
                  </a:lnTo>
                  <a:lnTo>
                    <a:pt x="1577" y="1434"/>
                  </a:lnTo>
                  <a:lnTo>
                    <a:pt x="1578" y="1434"/>
                  </a:lnTo>
                  <a:lnTo>
                    <a:pt x="1579" y="1434"/>
                  </a:lnTo>
                  <a:lnTo>
                    <a:pt x="1580" y="1434"/>
                  </a:lnTo>
                  <a:lnTo>
                    <a:pt x="1581" y="1434"/>
                  </a:lnTo>
                  <a:lnTo>
                    <a:pt x="1583" y="1435"/>
                  </a:lnTo>
                  <a:lnTo>
                    <a:pt x="1583" y="1435"/>
                  </a:lnTo>
                  <a:lnTo>
                    <a:pt x="1585" y="1435"/>
                  </a:lnTo>
                  <a:lnTo>
                    <a:pt x="1586" y="1436"/>
                  </a:lnTo>
                  <a:lnTo>
                    <a:pt x="1587" y="1437"/>
                  </a:lnTo>
                  <a:lnTo>
                    <a:pt x="1588" y="1438"/>
                  </a:lnTo>
                  <a:lnTo>
                    <a:pt x="1589" y="1439"/>
                  </a:lnTo>
                  <a:lnTo>
                    <a:pt x="1590" y="1440"/>
                  </a:lnTo>
                  <a:lnTo>
                    <a:pt x="1591" y="1441"/>
                  </a:lnTo>
                  <a:lnTo>
                    <a:pt x="1592" y="1442"/>
                  </a:lnTo>
                  <a:lnTo>
                    <a:pt x="1593" y="1443"/>
                  </a:lnTo>
                  <a:lnTo>
                    <a:pt x="1594" y="1445"/>
                  </a:lnTo>
                  <a:lnTo>
                    <a:pt x="1596" y="1446"/>
                  </a:lnTo>
                  <a:lnTo>
                    <a:pt x="1597" y="1448"/>
                  </a:lnTo>
                  <a:lnTo>
                    <a:pt x="1598" y="1449"/>
                  </a:lnTo>
                  <a:lnTo>
                    <a:pt x="1599" y="1451"/>
                  </a:lnTo>
                  <a:lnTo>
                    <a:pt x="1600" y="1453"/>
                  </a:lnTo>
                  <a:lnTo>
                    <a:pt x="1601" y="1455"/>
                  </a:lnTo>
                  <a:lnTo>
                    <a:pt x="1602" y="1457"/>
                  </a:lnTo>
                  <a:lnTo>
                    <a:pt x="1603" y="1459"/>
                  </a:lnTo>
                  <a:lnTo>
                    <a:pt x="1604" y="1461"/>
                  </a:lnTo>
                  <a:lnTo>
                    <a:pt x="1605" y="1463"/>
                  </a:lnTo>
                  <a:lnTo>
                    <a:pt x="1607" y="1466"/>
                  </a:lnTo>
                  <a:lnTo>
                    <a:pt x="1607" y="1468"/>
                  </a:lnTo>
                  <a:lnTo>
                    <a:pt x="1609" y="1470"/>
                  </a:lnTo>
                  <a:lnTo>
                    <a:pt x="1610" y="1473"/>
                  </a:lnTo>
                  <a:lnTo>
                    <a:pt x="1611" y="1475"/>
                  </a:lnTo>
                  <a:lnTo>
                    <a:pt x="1612" y="1478"/>
                  </a:lnTo>
                  <a:lnTo>
                    <a:pt x="1613" y="1481"/>
                  </a:lnTo>
                  <a:lnTo>
                    <a:pt x="1614" y="1483"/>
                  </a:lnTo>
                  <a:lnTo>
                    <a:pt x="1615" y="1486"/>
                  </a:lnTo>
                  <a:lnTo>
                    <a:pt x="1616" y="1489"/>
                  </a:lnTo>
                  <a:lnTo>
                    <a:pt x="1617" y="1492"/>
                  </a:lnTo>
                  <a:lnTo>
                    <a:pt x="1618" y="1494"/>
                  </a:lnTo>
                  <a:lnTo>
                    <a:pt x="1620" y="1498"/>
                  </a:lnTo>
                  <a:lnTo>
                    <a:pt x="1621" y="1500"/>
                  </a:lnTo>
                  <a:lnTo>
                    <a:pt x="1622" y="1504"/>
                  </a:lnTo>
                  <a:lnTo>
                    <a:pt x="1623" y="1506"/>
                  </a:lnTo>
                  <a:lnTo>
                    <a:pt x="1624" y="1509"/>
                  </a:lnTo>
                  <a:lnTo>
                    <a:pt x="1625" y="1513"/>
                  </a:lnTo>
                  <a:lnTo>
                    <a:pt x="1626" y="1516"/>
                  </a:lnTo>
                  <a:lnTo>
                    <a:pt x="1627" y="1519"/>
                  </a:lnTo>
                  <a:lnTo>
                    <a:pt x="1628" y="1522"/>
                  </a:lnTo>
                  <a:lnTo>
                    <a:pt x="1629" y="1525"/>
                  </a:lnTo>
                  <a:lnTo>
                    <a:pt x="1631" y="1528"/>
                  </a:lnTo>
                  <a:lnTo>
                    <a:pt x="1632" y="1531"/>
                  </a:lnTo>
                  <a:lnTo>
                    <a:pt x="1632" y="1534"/>
                  </a:lnTo>
                  <a:lnTo>
                    <a:pt x="1634" y="1537"/>
                  </a:lnTo>
                  <a:lnTo>
                    <a:pt x="1635" y="1541"/>
                  </a:lnTo>
                  <a:lnTo>
                    <a:pt x="1636" y="1543"/>
                  </a:lnTo>
                  <a:lnTo>
                    <a:pt x="1637" y="1546"/>
                  </a:lnTo>
                  <a:lnTo>
                    <a:pt x="1638" y="1550"/>
                  </a:lnTo>
                  <a:lnTo>
                    <a:pt x="1639" y="1553"/>
                  </a:lnTo>
                  <a:lnTo>
                    <a:pt x="1640" y="1556"/>
                  </a:lnTo>
                  <a:lnTo>
                    <a:pt x="1642" y="1559"/>
                  </a:lnTo>
                  <a:lnTo>
                    <a:pt x="1642" y="1562"/>
                  </a:lnTo>
                  <a:lnTo>
                    <a:pt x="1643" y="1565"/>
                  </a:lnTo>
                  <a:lnTo>
                    <a:pt x="1645" y="1568"/>
                  </a:lnTo>
                  <a:lnTo>
                    <a:pt x="1646" y="1570"/>
                  </a:lnTo>
                  <a:lnTo>
                    <a:pt x="1647" y="1573"/>
                  </a:lnTo>
                  <a:lnTo>
                    <a:pt x="1648" y="1576"/>
                  </a:lnTo>
                  <a:lnTo>
                    <a:pt x="1649" y="1579"/>
                  </a:lnTo>
                  <a:lnTo>
                    <a:pt x="1650" y="1581"/>
                  </a:lnTo>
                  <a:lnTo>
                    <a:pt x="1651" y="1584"/>
                  </a:lnTo>
                  <a:lnTo>
                    <a:pt x="1652" y="1587"/>
                  </a:lnTo>
                  <a:lnTo>
                    <a:pt x="1653" y="1589"/>
                  </a:lnTo>
                  <a:lnTo>
                    <a:pt x="1654" y="1592"/>
                  </a:lnTo>
                  <a:lnTo>
                    <a:pt x="1656" y="1594"/>
                  </a:lnTo>
                  <a:lnTo>
                    <a:pt x="1656" y="1597"/>
                  </a:lnTo>
                  <a:lnTo>
                    <a:pt x="1658" y="1599"/>
                  </a:lnTo>
                  <a:lnTo>
                    <a:pt x="1659" y="1601"/>
                  </a:lnTo>
                  <a:lnTo>
                    <a:pt x="1660" y="1604"/>
                  </a:lnTo>
                  <a:lnTo>
                    <a:pt x="1661" y="1606"/>
                  </a:lnTo>
                  <a:lnTo>
                    <a:pt x="1662" y="1607"/>
                  </a:lnTo>
                  <a:lnTo>
                    <a:pt x="1663" y="1610"/>
                  </a:lnTo>
                  <a:lnTo>
                    <a:pt x="1664" y="1611"/>
                  </a:lnTo>
                  <a:lnTo>
                    <a:pt x="1665" y="1613"/>
                  </a:lnTo>
                  <a:lnTo>
                    <a:pt x="1666" y="1615"/>
                  </a:lnTo>
                  <a:lnTo>
                    <a:pt x="1667" y="1617"/>
                  </a:lnTo>
                  <a:lnTo>
                    <a:pt x="1669" y="1618"/>
                  </a:lnTo>
                  <a:lnTo>
                    <a:pt x="1670" y="1620"/>
                  </a:lnTo>
                  <a:lnTo>
                    <a:pt x="1671" y="1622"/>
                  </a:lnTo>
                  <a:lnTo>
                    <a:pt x="1672" y="1623"/>
                  </a:lnTo>
                  <a:lnTo>
                    <a:pt x="1673" y="1624"/>
                  </a:lnTo>
                  <a:lnTo>
                    <a:pt x="1674" y="1625"/>
                  </a:lnTo>
                  <a:lnTo>
                    <a:pt x="1675" y="1626"/>
                  </a:lnTo>
                  <a:lnTo>
                    <a:pt x="1676" y="1628"/>
                  </a:lnTo>
                  <a:lnTo>
                    <a:pt x="1677" y="1628"/>
                  </a:lnTo>
                  <a:lnTo>
                    <a:pt x="1678" y="1629"/>
                  </a:lnTo>
                  <a:lnTo>
                    <a:pt x="1680" y="1630"/>
                  </a:lnTo>
                  <a:lnTo>
                    <a:pt x="1681" y="1631"/>
                  </a:lnTo>
                  <a:lnTo>
                    <a:pt x="1682" y="1631"/>
                  </a:lnTo>
                  <a:lnTo>
                    <a:pt x="1683" y="1632"/>
                  </a:lnTo>
                  <a:lnTo>
                    <a:pt x="1684" y="1632"/>
                  </a:lnTo>
                  <a:lnTo>
                    <a:pt x="1685" y="1633"/>
                  </a:lnTo>
                  <a:lnTo>
                    <a:pt x="1686" y="1633"/>
                  </a:lnTo>
                  <a:lnTo>
                    <a:pt x="1687" y="1633"/>
                  </a:lnTo>
                  <a:lnTo>
                    <a:pt x="1688" y="1633"/>
                  </a:lnTo>
                  <a:lnTo>
                    <a:pt x="1689" y="1633"/>
                  </a:lnTo>
                  <a:lnTo>
                    <a:pt x="1691" y="1633"/>
                  </a:lnTo>
                  <a:lnTo>
                    <a:pt x="1691" y="1633"/>
                  </a:lnTo>
                  <a:lnTo>
                    <a:pt x="1693" y="1632"/>
                  </a:lnTo>
                  <a:lnTo>
                    <a:pt x="1694" y="1632"/>
                  </a:lnTo>
                  <a:lnTo>
                    <a:pt x="1695" y="1631"/>
                  </a:lnTo>
                  <a:lnTo>
                    <a:pt x="1696" y="1631"/>
                  </a:lnTo>
                  <a:lnTo>
                    <a:pt x="1697" y="1630"/>
                  </a:lnTo>
                  <a:lnTo>
                    <a:pt x="1698" y="1630"/>
                  </a:lnTo>
                  <a:lnTo>
                    <a:pt x="1699" y="1629"/>
                  </a:lnTo>
                  <a:lnTo>
                    <a:pt x="1700" y="1628"/>
                  </a:lnTo>
                  <a:lnTo>
                    <a:pt x="1701" y="1627"/>
                  </a:lnTo>
                  <a:lnTo>
                    <a:pt x="1702" y="1626"/>
                  </a:lnTo>
                  <a:lnTo>
                    <a:pt x="1704" y="1625"/>
                  </a:lnTo>
                  <a:lnTo>
                    <a:pt x="1705" y="1624"/>
                  </a:lnTo>
                  <a:lnTo>
                    <a:pt x="1706" y="1622"/>
                  </a:lnTo>
                  <a:lnTo>
                    <a:pt x="1707" y="1621"/>
                  </a:lnTo>
                  <a:lnTo>
                    <a:pt x="1708" y="1620"/>
                  </a:lnTo>
                  <a:lnTo>
                    <a:pt x="1709" y="1618"/>
                  </a:lnTo>
                  <a:lnTo>
                    <a:pt x="1710" y="1617"/>
                  </a:lnTo>
                  <a:lnTo>
                    <a:pt x="1711" y="1615"/>
                  </a:lnTo>
                  <a:lnTo>
                    <a:pt x="1712" y="1613"/>
                  </a:lnTo>
                  <a:lnTo>
                    <a:pt x="1713" y="1611"/>
                  </a:lnTo>
                  <a:lnTo>
                    <a:pt x="1715" y="1610"/>
                  </a:lnTo>
                  <a:lnTo>
                    <a:pt x="1715" y="1608"/>
                  </a:lnTo>
                  <a:lnTo>
                    <a:pt x="1717" y="1606"/>
                  </a:lnTo>
                  <a:lnTo>
                    <a:pt x="1718" y="1604"/>
                  </a:lnTo>
                  <a:lnTo>
                    <a:pt x="1719" y="1602"/>
                  </a:lnTo>
                  <a:lnTo>
                    <a:pt x="1720" y="1600"/>
                  </a:lnTo>
                  <a:lnTo>
                    <a:pt x="1721" y="1598"/>
                  </a:lnTo>
                  <a:lnTo>
                    <a:pt x="1722" y="1596"/>
                  </a:lnTo>
                  <a:lnTo>
                    <a:pt x="1723" y="1593"/>
                  </a:lnTo>
                  <a:lnTo>
                    <a:pt x="1724" y="1591"/>
                  </a:lnTo>
                  <a:lnTo>
                    <a:pt x="1725" y="1589"/>
                  </a:lnTo>
                  <a:lnTo>
                    <a:pt x="1726" y="1586"/>
                  </a:lnTo>
                  <a:lnTo>
                    <a:pt x="1728" y="1584"/>
                  </a:lnTo>
                  <a:lnTo>
                    <a:pt x="1729" y="1581"/>
                  </a:lnTo>
                  <a:lnTo>
                    <a:pt x="1730" y="1579"/>
                  </a:lnTo>
                  <a:lnTo>
                    <a:pt x="1731" y="1577"/>
                  </a:lnTo>
                  <a:lnTo>
                    <a:pt x="1732" y="1574"/>
                  </a:lnTo>
                  <a:lnTo>
                    <a:pt x="1733" y="1572"/>
                  </a:lnTo>
                  <a:lnTo>
                    <a:pt x="1734" y="1569"/>
                  </a:lnTo>
                  <a:lnTo>
                    <a:pt x="1735" y="1567"/>
                  </a:lnTo>
                  <a:lnTo>
                    <a:pt x="1736" y="1564"/>
                  </a:lnTo>
                  <a:lnTo>
                    <a:pt x="1737" y="1561"/>
                  </a:lnTo>
                  <a:lnTo>
                    <a:pt x="1739" y="1559"/>
                  </a:lnTo>
                  <a:lnTo>
                    <a:pt x="1740" y="1556"/>
                  </a:lnTo>
                  <a:lnTo>
                    <a:pt x="1740" y="1554"/>
                  </a:lnTo>
                  <a:lnTo>
                    <a:pt x="1742" y="1551"/>
                  </a:lnTo>
                  <a:lnTo>
                    <a:pt x="1743" y="1549"/>
                  </a:lnTo>
                  <a:lnTo>
                    <a:pt x="1744" y="1546"/>
                  </a:lnTo>
                  <a:lnTo>
                    <a:pt x="1745" y="1543"/>
                  </a:lnTo>
                  <a:lnTo>
                    <a:pt x="1746" y="1541"/>
                  </a:lnTo>
                  <a:lnTo>
                    <a:pt x="1747" y="1538"/>
                  </a:lnTo>
                  <a:lnTo>
                    <a:pt x="1748" y="1536"/>
                  </a:lnTo>
                  <a:lnTo>
                    <a:pt x="1750" y="1533"/>
                  </a:lnTo>
                  <a:lnTo>
                    <a:pt x="1750" y="1531"/>
                  </a:lnTo>
                  <a:lnTo>
                    <a:pt x="1751" y="1528"/>
                  </a:lnTo>
                  <a:lnTo>
                    <a:pt x="1753" y="1526"/>
                  </a:lnTo>
                  <a:lnTo>
                    <a:pt x="1754" y="1523"/>
                  </a:lnTo>
                  <a:lnTo>
                    <a:pt x="1755" y="1521"/>
                  </a:lnTo>
                  <a:lnTo>
                    <a:pt x="1756" y="1519"/>
                  </a:lnTo>
                  <a:lnTo>
                    <a:pt x="1757" y="1516"/>
                  </a:lnTo>
                  <a:lnTo>
                    <a:pt x="1758" y="1514"/>
                  </a:lnTo>
                  <a:lnTo>
                    <a:pt x="1759" y="1512"/>
                  </a:lnTo>
                  <a:lnTo>
                    <a:pt x="1760" y="1509"/>
                  </a:lnTo>
                  <a:lnTo>
                    <a:pt x="1761" y="1507"/>
                  </a:lnTo>
                  <a:lnTo>
                    <a:pt x="1762" y="1505"/>
                  </a:lnTo>
                  <a:lnTo>
                    <a:pt x="1764" y="1503"/>
                  </a:lnTo>
                  <a:lnTo>
                    <a:pt x="1764" y="1501"/>
                  </a:lnTo>
                  <a:lnTo>
                    <a:pt x="1766" y="1499"/>
                  </a:lnTo>
                  <a:lnTo>
                    <a:pt x="1767" y="1497"/>
                  </a:lnTo>
                  <a:lnTo>
                    <a:pt x="1768" y="1495"/>
                  </a:lnTo>
                  <a:lnTo>
                    <a:pt x="1769" y="1493"/>
                  </a:lnTo>
                  <a:lnTo>
                    <a:pt x="1770" y="1491"/>
                  </a:lnTo>
                  <a:lnTo>
                    <a:pt x="1771" y="1490"/>
                  </a:lnTo>
                  <a:lnTo>
                    <a:pt x="1772" y="1488"/>
                  </a:lnTo>
                  <a:lnTo>
                    <a:pt x="1773" y="1486"/>
                  </a:lnTo>
                  <a:lnTo>
                    <a:pt x="1774" y="1485"/>
                  </a:lnTo>
                  <a:lnTo>
                    <a:pt x="1775" y="1483"/>
                  </a:lnTo>
                  <a:lnTo>
                    <a:pt x="1777" y="1482"/>
                  </a:lnTo>
                  <a:lnTo>
                    <a:pt x="1778" y="1480"/>
                  </a:lnTo>
                  <a:lnTo>
                    <a:pt x="1779" y="1479"/>
                  </a:lnTo>
                  <a:lnTo>
                    <a:pt x="1780" y="1478"/>
                  </a:lnTo>
                  <a:lnTo>
                    <a:pt x="1781" y="1477"/>
                  </a:lnTo>
                  <a:lnTo>
                    <a:pt x="1782" y="1476"/>
                  </a:lnTo>
                  <a:lnTo>
                    <a:pt x="1783" y="1474"/>
                  </a:lnTo>
                  <a:lnTo>
                    <a:pt x="1784" y="1474"/>
                  </a:lnTo>
                  <a:lnTo>
                    <a:pt x="1785" y="1473"/>
                  </a:lnTo>
                  <a:lnTo>
                    <a:pt x="1786" y="1472"/>
                  </a:lnTo>
                  <a:lnTo>
                    <a:pt x="1788" y="1471"/>
                  </a:lnTo>
                  <a:lnTo>
                    <a:pt x="1789" y="1470"/>
                  </a:lnTo>
                  <a:lnTo>
                    <a:pt x="1790" y="1470"/>
                  </a:lnTo>
                  <a:lnTo>
                    <a:pt x="1791" y="1469"/>
                  </a:lnTo>
                  <a:lnTo>
                    <a:pt x="1792" y="1469"/>
                  </a:lnTo>
                  <a:lnTo>
                    <a:pt x="1793" y="1469"/>
                  </a:lnTo>
                  <a:lnTo>
                    <a:pt x="1794" y="1468"/>
                  </a:lnTo>
                  <a:lnTo>
                    <a:pt x="1795" y="1468"/>
                  </a:lnTo>
                  <a:lnTo>
                    <a:pt x="1796" y="1468"/>
                  </a:lnTo>
                  <a:lnTo>
                    <a:pt x="1797" y="1468"/>
                  </a:lnTo>
                  <a:lnTo>
                    <a:pt x="1799" y="1468"/>
                  </a:lnTo>
                  <a:lnTo>
                    <a:pt x="1799" y="1468"/>
                  </a:lnTo>
                  <a:lnTo>
                    <a:pt x="1801" y="1468"/>
                  </a:lnTo>
                  <a:lnTo>
                    <a:pt x="1802" y="1468"/>
                  </a:lnTo>
                  <a:lnTo>
                    <a:pt x="1803" y="1469"/>
                  </a:lnTo>
                  <a:lnTo>
                    <a:pt x="1804" y="1469"/>
                  </a:lnTo>
                  <a:lnTo>
                    <a:pt x="1805" y="1469"/>
                  </a:lnTo>
                  <a:lnTo>
                    <a:pt x="1806" y="1470"/>
                  </a:lnTo>
                  <a:lnTo>
                    <a:pt x="1807" y="1470"/>
                  </a:lnTo>
                  <a:lnTo>
                    <a:pt x="1808" y="1471"/>
                  </a:lnTo>
                  <a:lnTo>
                    <a:pt x="1809" y="1472"/>
                  </a:lnTo>
                  <a:lnTo>
                    <a:pt x="1810" y="1473"/>
                  </a:lnTo>
                  <a:lnTo>
                    <a:pt x="1812" y="1474"/>
                  </a:lnTo>
                  <a:lnTo>
                    <a:pt x="1813" y="1474"/>
                  </a:lnTo>
                  <a:lnTo>
                    <a:pt x="1814" y="1476"/>
                  </a:lnTo>
                  <a:lnTo>
                    <a:pt x="1815" y="1476"/>
                  </a:lnTo>
                  <a:lnTo>
                    <a:pt x="1816" y="1478"/>
                  </a:lnTo>
                  <a:lnTo>
                    <a:pt x="1817" y="1479"/>
                  </a:lnTo>
                  <a:lnTo>
                    <a:pt x="1818" y="1480"/>
                  </a:lnTo>
                  <a:lnTo>
                    <a:pt x="1819" y="1482"/>
                  </a:lnTo>
                  <a:lnTo>
                    <a:pt x="1820" y="1483"/>
                  </a:lnTo>
                  <a:lnTo>
                    <a:pt x="1821" y="1484"/>
                  </a:lnTo>
                  <a:lnTo>
                    <a:pt x="1823" y="1486"/>
                  </a:lnTo>
                  <a:lnTo>
                    <a:pt x="1823" y="1487"/>
                  </a:lnTo>
                  <a:lnTo>
                    <a:pt x="1825" y="1489"/>
                  </a:lnTo>
                  <a:lnTo>
                    <a:pt x="1826" y="1491"/>
                  </a:lnTo>
                  <a:lnTo>
                    <a:pt x="1827" y="1492"/>
                  </a:lnTo>
                  <a:lnTo>
                    <a:pt x="1828" y="1494"/>
                  </a:lnTo>
                  <a:lnTo>
                    <a:pt x="1829" y="1496"/>
                  </a:lnTo>
                  <a:lnTo>
                    <a:pt x="1830" y="1497"/>
                  </a:lnTo>
                  <a:lnTo>
                    <a:pt x="1831" y="1499"/>
                  </a:lnTo>
                  <a:lnTo>
                    <a:pt x="1832" y="1501"/>
                  </a:lnTo>
                  <a:lnTo>
                    <a:pt x="1833" y="1503"/>
                  </a:lnTo>
                  <a:lnTo>
                    <a:pt x="1834" y="1505"/>
                  </a:lnTo>
                  <a:lnTo>
                    <a:pt x="1835" y="1507"/>
                  </a:lnTo>
                  <a:lnTo>
                    <a:pt x="1837" y="1509"/>
                  </a:lnTo>
                  <a:lnTo>
                    <a:pt x="1838" y="1511"/>
                  </a:lnTo>
                  <a:lnTo>
                    <a:pt x="1839" y="1513"/>
                  </a:lnTo>
                  <a:lnTo>
                    <a:pt x="1840" y="1515"/>
                  </a:lnTo>
                  <a:lnTo>
                    <a:pt x="1841" y="1517"/>
                  </a:lnTo>
                  <a:lnTo>
                    <a:pt x="1842" y="1519"/>
                  </a:lnTo>
                  <a:lnTo>
                    <a:pt x="1843" y="1522"/>
                  </a:lnTo>
                  <a:lnTo>
                    <a:pt x="1844" y="1524"/>
                  </a:lnTo>
                  <a:lnTo>
                    <a:pt x="1845" y="1526"/>
                  </a:lnTo>
                  <a:lnTo>
                    <a:pt x="1846" y="1528"/>
                  </a:lnTo>
                  <a:lnTo>
                    <a:pt x="1848" y="1530"/>
                  </a:lnTo>
                  <a:lnTo>
                    <a:pt x="1848" y="1532"/>
                  </a:lnTo>
                  <a:lnTo>
                    <a:pt x="1850" y="1535"/>
                  </a:lnTo>
                  <a:lnTo>
                    <a:pt x="1851" y="1537"/>
                  </a:lnTo>
                  <a:lnTo>
                    <a:pt x="1852" y="1539"/>
                  </a:lnTo>
                  <a:lnTo>
                    <a:pt x="1853" y="1541"/>
                  </a:lnTo>
                  <a:lnTo>
                    <a:pt x="1854" y="1543"/>
                  </a:lnTo>
                  <a:lnTo>
                    <a:pt x="1855" y="1546"/>
                  </a:lnTo>
                  <a:lnTo>
                    <a:pt x="1856" y="1548"/>
                  </a:lnTo>
                  <a:lnTo>
                    <a:pt x="1857" y="1550"/>
                  </a:lnTo>
                  <a:lnTo>
                    <a:pt x="1858" y="1552"/>
                  </a:lnTo>
                  <a:lnTo>
                    <a:pt x="1859" y="1554"/>
                  </a:lnTo>
                  <a:lnTo>
                    <a:pt x="1861" y="1557"/>
                  </a:lnTo>
                  <a:lnTo>
                    <a:pt x="1862" y="1559"/>
                  </a:lnTo>
                  <a:lnTo>
                    <a:pt x="1863" y="1561"/>
                  </a:lnTo>
                  <a:lnTo>
                    <a:pt x="1864" y="1563"/>
                  </a:lnTo>
                  <a:lnTo>
                    <a:pt x="1865" y="1565"/>
                  </a:lnTo>
                  <a:lnTo>
                    <a:pt x="1866" y="1567"/>
                  </a:lnTo>
                  <a:lnTo>
                    <a:pt x="1867" y="1569"/>
                  </a:lnTo>
                  <a:lnTo>
                    <a:pt x="1868" y="1571"/>
                  </a:lnTo>
                  <a:lnTo>
                    <a:pt x="1869" y="1573"/>
                  </a:lnTo>
                  <a:lnTo>
                    <a:pt x="1870" y="1575"/>
                  </a:lnTo>
                  <a:lnTo>
                    <a:pt x="1872" y="1576"/>
                  </a:lnTo>
                  <a:lnTo>
                    <a:pt x="1872" y="1578"/>
                  </a:lnTo>
                  <a:lnTo>
                    <a:pt x="1874" y="1580"/>
                  </a:lnTo>
                  <a:lnTo>
                    <a:pt x="1875" y="1582"/>
                  </a:lnTo>
                  <a:lnTo>
                    <a:pt x="1876" y="1583"/>
                  </a:lnTo>
                  <a:lnTo>
                    <a:pt x="1877" y="1585"/>
                  </a:lnTo>
                  <a:lnTo>
                    <a:pt x="1878" y="1587"/>
                  </a:lnTo>
                  <a:lnTo>
                    <a:pt x="1879" y="1589"/>
                  </a:lnTo>
                  <a:lnTo>
                    <a:pt x="1880" y="1590"/>
                  </a:lnTo>
                  <a:lnTo>
                    <a:pt x="1881" y="1591"/>
                  </a:lnTo>
                  <a:lnTo>
                    <a:pt x="1882" y="1593"/>
                  </a:lnTo>
                  <a:lnTo>
                    <a:pt x="1883" y="1594"/>
                  </a:lnTo>
                  <a:lnTo>
                    <a:pt x="1885" y="1596"/>
                  </a:lnTo>
                  <a:lnTo>
                    <a:pt x="1886" y="1597"/>
                  </a:lnTo>
                  <a:lnTo>
                    <a:pt x="1887" y="1598"/>
                  </a:lnTo>
                  <a:lnTo>
                    <a:pt x="1888" y="1599"/>
                  </a:lnTo>
                  <a:lnTo>
                    <a:pt x="1889" y="1600"/>
                  </a:lnTo>
                  <a:lnTo>
                    <a:pt x="1890" y="1601"/>
                  </a:lnTo>
                  <a:lnTo>
                    <a:pt x="1891" y="1602"/>
                  </a:lnTo>
                  <a:lnTo>
                    <a:pt x="1892" y="1603"/>
                  </a:lnTo>
                  <a:lnTo>
                    <a:pt x="1893" y="1604"/>
                  </a:lnTo>
                  <a:lnTo>
                    <a:pt x="1894" y="1605"/>
                  </a:lnTo>
                  <a:lnTo>
                    <a:pt x="1896" y="1606"/>
                  </a:lnTo>
                  <a:lnTo>
                    <a:pt x="1896" y="1606"/>
                  </a:lnTo>
                  <a:lnTo>
                    <a:pt x="1898" y="1607"/>
                  </a:lnTo>
                  <a:lnTo>
                    <a:pt x="1899" y="1607"/>
                  </a:lnTo>
                  <a:lnTo>
                    <a:pt x="1900" y="1607"/>
                  </a:lnTo>
                  <a:lnTo>
                    <a:pt x="1901" y="1608"/>
                  </a:lnTo>
                  <a:lnTo>
                    <a:pt x="1902" y="1608"/>
                  </a:lnTo>
                  <a:lnTo>
                    <a:pt x="1903" y="1609"/>
                  </a:lnTo>
                  <a:lnTo>
                    <a:pt x="1904" y="1609"/>
                  </a:lnTo>
                  <a:lnTo>
                    <a:pt x="1905" y="1609"/>
                  </a:lnTo>
                  <a:lnTo>
                    <a:pt x="1906" y="1609"/>
                  </a:lnTo>
                  <a:lnTo>
                    <a:pt x="1907" y="1609"/>
                  </a:lnTo>
                  <a:lnTo>
                    <a:pt x="1909" y="1609"/>
                  </a:lnTo>
                  <a:lnTo>
                    <a:pt x="1910" y="1609"/>
                  </a:lnTo>
                  <a:lnTo>
                    <a:pt x="1911" y="1609"/>
                  </a:lnTo>
                  <a:lnTo>
                    <a:pt x="1912" y="1608"/>
                  </a:lnTo>
                  <a:lnTo>
                    <a:pt x="1913" y="1608"/>
                  </a:lnTo>
                  <a:lnTo>
                    <a:pt x="1914" y="1608"/>
                  </a:lnTo>
                  <a:lnTo>
                    <a:pt x="1915" y="1607"/>
                  </a:lnTo>
                  <a:lnTo>
                    <a:pt x="1916" y="1607"/>
                  </a:lnTo>
                  <a:lnTo>
                    <a:pt x="1917" y="1606"/>
                  </a:lnTo>
                  <a:lnTo>
                    <a:pt x="1918" y="1606"/>
                  </a:lnTo>
                  <a:lnTo>
                    <a:pt x="1920" y="1605"/>
                  </a:lnTo>
                  <a:lnTo>
                    <a:pt x="1921" y="1604"/>
                  </a:lnTo>
                  <a:lnTo>
                    <a:pt x="1921" y="1604"/>
                  </a:lnTo>
                  <a:lnTo>
                    <a:pt x="1923" y="1603"/>
                  </a:lnTo>
                  <a:lnTo>
                    <a:pt x="1924" y="1602"/>
                  </a:lnTo>
                  <a:lnTo>
                    <a:pt x="1925" y="1601"/>
                  </a:lnTo>
                  <a:lnTo>
                    <a:pt x="1926" y="1600"/>
                  </a:lnTo>
                  <a:lnTo>
                    <a:pt x="1927" y="1598"/>
                  </a:lnTo>
                  <a:lnTo>
                    <a:pt x="1928" y="1598"/>
                  </a:lnTo>
                  <a:lnTo>
                    <a:pt x="1929" y="1596"/>
                  </a:lnTo>
                  <a:lnTo>
                    <a:pt x="1931" y="1595"/>
                  </a:lnTo>
                  <a:lnTo>
                    <a:pt x="1931" y="1594"/>
                  </a:lnTo>
                  <a:lnTo>
                    <a:pt x="1932" y="1593"/>
                  </a:lnTo>
                  <a:lnTo>
                    <a:pt x="1934" y="1591"/>
                  </a:lnTo>
                  <a:lnTo>
                    <a:pt x="1935" y="1590"/>
                  </a:lnTo>
                  <a:lnTo>
                    <a:pt x="1936" y="1588"/>
                  </a:lnTo>
                  <a:lnTo>
                    <a:pt x="1937" y="1587"/>
                  </a:lnTo>
                  <a:lnTo>
                    <a:pt x="1938" y="1585"/>
                  </a:lnTo>
                  <a:lnTo>
                    <a:pt x="1939" y="1584"/>
                  </a:lnTo>
                  <a:lnTo>
                    <a:pt x="1940" y="1582"/>
                  </a:lnTo>
                  <a:lnTo>
                    <a:pt x="1941" y="1580"/>
                  </a:lnTo>
                  <a:lnTo>
                    <a:pt x="1942" y="1579"/>
                  </a:lnTo>
                  <a:lnTo>
                    <a:pt x="1943" y="1577"/>
                  </a:lnTo>
                  <a:lnTo>
                    <a:pt x="1945" y="1576"/>
                  </a:lnTo>
                  <a:lnTo>
                    <a:pt x="1945" y="1574"/>
                  </a:lnTo>
                  <a:lnTo>
                    <a:pt x="1947" y="1572"/>
                  </a:lnTo>
                  <a:lnTo>
                    <a:pt x="1948" y="1570"/>
                  </a:lnTo>
                  <a:lnTo>
                    <a:pt x="1949" y="1568"/>
                  </a:lnTo>
                  <a:lnTo>
                    <a:pt x="1950" y="1567"/>
                  </a:lnTo>
                  <a:lnTo>
                    <a:pt x="1951" y="1565"/>
                  </a:lnTo>
                  <a:lnTo>
                    <a:pt x="1952" y="1563"/>
                  </a:lnTo>
                  <a:lnTo>
                    <a:pt x="1953" y="1561"/>
                  </a:lnTo>
                  <a:lnTo>
                    <a:pt x="1954" y="1559"/>
                  </a:lnTo>
                  <a:lnTo>
                    <a:pt x="1955" y="1557"/>
                  </a:lnTo>
                  <a:lnTo>
                    <a:pt x="1956" y="1555"/>
                  </a:lnTo>
                  <a:lnTo>
                    <a:pt x="1958" y="1553"/>
                  </a:lnTo>
                  <a:lnTo>
                    <a:pt x="1959" y="1551"/>
                  </a:lnTo>
                  <a:lnTo>
                    <a:pt x="1960" y="1549"/>
                  </a:lnTo>
                  <a:lnTo>
                    <a:pt x="1961" y="1547"/>
                  </a:lnTo>
                  <a:lnTo>
                    <a:pt x="1962" y="1545"/>
                  </a:lnTo>
                  <a:lnTo>
                    <a:pt x="1963" y="1543"/>
                  </a:lnTo>
                  <a:lnTo>
                    <a:pt x="1964" y="1542"/>
                  </a:lnTo>
                  <a:lnTo>
                    <a:pt x="1965" y="1540"/>
                  </a:lnTo>
                  <a:lnTo>
                    <a:pt x="1966" y="1538"/>
                  </a:lnTo>
                  <a:lnTo>
                    <a:pt x="1967" y="1536"/>
                  </a:lnTo>
                  <a:lnTo>
                    <a:pt x="1969" y="1534"/>
                  </a:lnTo>
                  <a:lnTo>
                    <a:pt x="1970" y="1532"/>
                  </a:lnTo>
                  <a:lnTo>
                    <a:pt x="1971" y="1530"/>
                  </a:lnTo>
                  <a:lnTo>
                    <a:pt x="1972" y="1528"/>
                  </a:lnTo>
                  <a:lnTo>
                    <a:pt x="1973" y="1526"/>
                  </a:lnTo>
                  <a:lnTo>
                    <a:pt x="1974" y="1525"/>
                  </a:lnTo>
                  <a:lnTo>
                    <a:pt x="1975" y="1523"/>
                  </a:lnTo>
                  <a:lnTo>
                    <a:pt x="1976" y="1521"/>
                  </a:lnTo>
                  <a:lnTo>
                    <a:pt x="1977" y="1520"/>
                  </a:lnTo>
                  <a:lnTo>
                    <a:pt x="1978" y="1518"/>
                  </a:lnTo>
                  <a:lnTo>
                    <a:pt x="1980" y="1516"/>
                  </a:lnTo>
                  <a:lnTo>
                    <a:pt x="1980" y="1515"/>
                  </a:lnTo>
                  <a:lnTo>
                    <a:pt x="1982" y="1513"/>
                  </a:lnTo>
                  <a:lnTo>
                    <a:pt x="1983" y="1511"/>
                  </a:lnTo>
                  <a:lnTo>
                    <a:pt x="1984" y="1510"/>
                  </a:lnTo>
                  <a:lnTo>
                    <a:pt x="1985" y="1508"/>
                  </a:lnTo>
                  <a:lnTo>
                    <a:pt x="1986" y="1507"/>
                  </a:lnTo>
                  <a:lnTo>
                    <a:pt x="1987" y="1506"/>
                  </a:lnTo>
                  <a:lnTo>
                    <a:pt x="1988" y="1504"/>
                  </a:lnTo>
                  <a:lnTo>
                    <a:pt x="1989" y="1503"/>
                  </a:lnTo>
                  <a:lnTo>
                    <a:pt x="1990" y="1502"/>
                  </a:lnTo>
                  <a:lnTo>
                    <a:pt x="1991" y="1500"/>
                  </a:lnTo>
                  <a:lnTo>
                    <a:pt x="1993" y="1499"/>
                  </a:lnTo>
                  <a:lnTo>
                    <a:pt x="1994" y="1498"/>
                  </a:lnTo>
                  <a:lnTo>
                    <a:pt x="1995" y="1497"/>
                  </a:lnTo>
                  <a:lnTo>
                    <a:pt x="1996" y="1496"/>
                  </a:lnTo>
                  <a:lnTo>
                    <a:pt x="1997" y="1494"/>
                  </a:lnTo>
                  <a:lnTo>
                    <a:pt x="1998" y="1494"/>
                  </a:lnTo>
                  <a:lnTo>
                    <a:pt x="1999" y="1493"/>
                  </a:lnTo>
                  <a:lnTo>
                    <a:pt x="2000" y="1492"/>
                  </a:lnTo>
                  <a:lnTo>
                    <a:pt x="2001" y="1491"/>
                  </a:lnTo>
                  <a:lnTo>
                    <a:pt x="2002" y="1490"/>
                  </a:lnTo>
                  <a:lnTo>
                    <a:pt x="2004" y="1490"/>
                  </a:lnTo>
                  <a:lnTo>
                    <a:pt x="2004" y="1489"/>
                  </a:lnTo>
                  <a:lnTo>
                    <a:pt x="2006" y="1489"/>
                  </a:lnTo>
                  <a:lnTo>
                    <a:pt x="2007" y="1488"/>
                  </a:lnTo>
                  <a:lnTo>
                    <a:pt x="2008" y="1487"/>
                  </a:lnTo>
                  <a:lnTo>
                    <a:pt x="2009" y="1487"/>
                  </a:lnTo>
                  <a:lnTo>
                    <a:pt x="2010" y="1487"/>
                  </a:lnTo>
                  <a:lnTo>
                    <a:pt x="2011" y="1486"/>
                  </a:lnTo>
                  <a:lnTo>
                    <a:pt x="2012" y="1486"/>
                  </a:lnTo>
                  <a:lnTo>
                    <a:pt x="2013" y="1486"/>
                  </a:lnTo>
                  <a:lnTo>
                    <a:pt x="2014" y="1486"/>
                  </a:lnTo>
                  <a:lnTo>
                    <a:pt x="2015" y="1486"/>
                  </a:lnTo>
                  <a:lnTo>
                    <a:pt x="2017" y="1486"/>
                  </a:lnTo>
                  <a:lnTo>
                    <a:pt x="2018" y="1486"/>
                  </a:lnTo>
                  <a:lnTo>
                    <a:pt x="2019" y="1486"/>
                  </a:lnTo>
                  <a:lnTo>
                    <a:pt x="2020" y="1486"/>
                  </a:lnTo>
                  <a:lnTo>
                    <a:pt x="2021" y="1486"/>
                  </a:lnTo>
                  <a:lnTo>
                    <a:pt x="2022" y="1487"/>
                  </a:lnTo>
                  <a:lnTo>
                    <a:pt x="2023" y="1487"/>
                  </a:lnTo>
                  <a:lnTo>
                    <a:pt x="2024" y="1487"/>
                  </a:lnTo>
                  <a:lnTo>
                    <a:pt x="2025" y="1487"/>
                  </a:lnTo>
                  <a:lnTo>
                    <a:pt x="2026" y="1488"/>
                  </a:lnTo>
                  <a:lnTo>
                    <a:pt x="2028" y="1489"/>
                  </a:lnTo>
                  <a:lnTo>
                    <a:pt x="2029" y="1489"/>
                  </a:lnTo>
                  <a:lnTo>
                    <a:pt x="2029" y="1490"/>
                  </a:lnTo>
                  <a:lnTo>
                    <a:pt x="2031" y="1491"/>
                  </a:lnTo>
                  <a:lnTo>
                    <a:pt x="2032" y="1491"/>
                  </a:lnTo>
                  <a:lnTo>
                    <a:pt x="2033" y="1492"/>
                  </a:lnTo>
                  <a:lnTo>
                    <a:pt x="2034" y="1493"/>
                  </a:lnTo>
                  <a:lnTo>
                    <a:pt x="2035" y="1494"/>
                  </a:lnTo>
                  <a:lnTo>
                    <a:pt x="2036" y="1495"/>
                  </a:lnTo>
                  <a:lnTo>
                    <a:pt x="2037" y="1496"/>
                  </a:lnTo>
                  <a:lnTo>
                    <a:pt x="2039" y="1497"/>
                  </a:lnTo>
                  <a:lnTo>
                    <a:pt x="2039" y="1498"/>
                  </a:lnTo>
                  <a:lnTo>
                    <a:pt x="2040" y="1499"/>
                  </a:lnTo>
                  <a:lnTo>
                    <a:pt x="2042" y="1500"/>
                  </a:lnTo>
                  <a:lnTo>
                    <a:pt x="2043" y="1501"/>
                  </a:lnTo>
                  <a:lnTo>
                    <a:pt x="2044" y="1502"/>
                  </a:lnTo>
                  <a:lnTo>
                    <a:pt x="2045" y="1504"/>
                  </a:lnTo>
                  <a:lnTo>
                    <a:pt x="2046" y="1505"/>
                  </a:lnTo>
                  <a:lnTo>
                    <a:pt x="2047" y="1506"/>
                  </a:lnTo>
                  <a:lnTo>
                    <a:pt x="2048" y="1508"/>
                  </a:lnTo>
                  <a:lnTo>
                    <a:pt x="2049" y="1509"/>
                  </a:lnTo>
                  <a:lnTo>
                    <a:pt x="2050" y="1511"/>
                  </a:lnTo>
                  <a:lnTo>
                    <a:pt x="2051" y="1512"/>
                  </a:lnTo>
                  <a:lnTo>
                    <a:pt x="2053" y="1514"/>
                  </a:lnTo>
                  <a:lnTo>
                    <a:pt x="2053" y="1515"/>
                  </a:lnTo>
                  <a:lnTo>
                    <a:pt x="2055" y="1517"/>
                  </a:lnTo>
                  <a:lnTo>
                    <a:pt x="2056" y="1518"/>
                  </a:lnTo>
                  <a:lnTo>
                    <a:pt x="2057" y="1520"/>
                  </a:lnTo>
                  <a:lnTo>
                    <a:pt x="2058" y="1522"/>
                  </a:lnTo>
                  <a:lnTo>
                    <a:pt x="2059" y="1523"/>
                  </a:lnTo>
                  <a:lnTo>
                    <a:pt x="2060" y="1525"/>
                  </a:lnTo>
                  <a:lnTo>
                    <a:pt x="2061" y="1526"/>
                  </a:lnTo>
                  <a:lnTo>
                    <a:pt x="2062" y="1528"/>
                  </a:lnTo>
                  <a:lnTo>
                    <a:pt x="2063" y="1530"/>
                  </a:lnTo>
                  <a:lnTo>
                    <a:pt x="2064" y="1531"/>
                  </a:lnTo>
                  <a:lnTo>
                    <a:pt x="2066" y="1533"/>
                  </a:lnTo>
                  <a:lnTo>
                    <a:pt x="2067" y="1535"/>
                  </a:lnTo>
                  <a:lnTo>
                    <a:pt x="2068" y="1537"/>
                  </a:lnTo>
                  <a:lnTo>
                    <a:pt x="2069" y="1538"/>
                  </a:lnTo>
                  <a:lnTo>
                    <a:pt x="2070" y="1540"/>
                  </a:lnTo>
                  <a:lnTo>
                    <a:pt x="2071" y="1542"/>
                  </a:lnTo>
                  <a:lnTo>
                    <a:pt x="2072" y="1543"/>
                  </a:lnTo>
                  <a:lnTo>
                    <a:pt x="2073" y="1545"/>
                  </a:lnTo>
                  <a:lnTo>
                    <a:pt x="2074" y="1547"/>
                  </a:lnTo>
                  <a:lnTo>
                    <a:pt x="2075" y="1548"/>
                  </a:lnTo>
                  <a:lnTo>
                    <a:pt x="2077" y="1550"/>
                  </a:lnTo>
                  <a:lnTo>
                    <a:pt x="2078" y="1552"/>
                  </a:lnTo>
                  <a:lnTo>
                    <a:pt x="2079" y="1554"/>
                  </a:lnTo>
                  <a:lnTo>
                    <a:pt x="2080" y="1555"/>
                  </a:lnTo>
                  <a:lnTo>
                    <a:pt x="2081" y="1557"/>
                  </a:lnTo>
                  <a:lnTo>
                    <a:pt x="2082" y="1559"/>
                  </a:lnTo>
                  <a:lnTo>
                    <a:pt x="2083" y="1560"/>
                  </a:lnTo>
                  <a:lnTo>
                    <a:pt x="2084" y="1562"/>
                  </a:lnTo>
                  <a:lnTo>
                    <a:pt x="2085" y="1563"/>
                  </a:lnTo>
                  <a:lnTo>
                    <a:pt x="2086" y="1565"/>
                  </a:lnTo>
                  <a:lnTo>
                    <a:pt x="2088" y="1567"/>
                  </a:lnTo>
                  <a:lnTo>
                    <a:pt x="2088" y="1568"/>
                  </a:lnTo>
                  <a:lnTo>
                    <a:pt x="2090" y="1569"/>
                  </a:lnTo>
                  <a:lnTo>
                    <a:pt x="2091" y="1571"/>
                  </a:lnTo>
                  <a:lnTo>
                    <a:pt x="2092" y="1572"/>
                  </a:lnTo>
                  <a:lnTo>
                    <a:pt x="2093" y="1574"/>
                  </a:lnTo>
                  <a:lnTo>
                    <a:pt x="2094" y="1575"/>
                  </a:lnTo>
                  <a:lnTo>
                    <a:pt x="2095" y="1576"/>
                  </a:lnTo>
                  <a:lnTo>
                    <a:pt x="2096" y="1578"/>
                  </a:lnTo>
                  <a:lnTo>
                    <a:pt x="2097" y="1579"/>
                  </a:lnTo>
                  <a:lnTo>
                    <a:pt x="2098" y="1580"/>
                  </a:lnTo>
                  <a:lnTo>
                    <a:pt x="2099" y="1581"/>
                  </a:lnTo>
                  <a:lnTo>
                    <a:pt x="2101" y="1582"/>
                  </a:lnTo>
                  <a:lnTo>
                    <a:pt x="2102" y="1583"/>
                  </a:lnTo>
                  <a:lnTo>
                    <a:pt x="2103" y="1584"/>
                  </a:lnTo>
                  <a:lnTo>
                    <a:pt x="2104" y="1585"/>
                  </a:lnTo>
                  <a:lnTo>
                    <a:pt x="2105" y="1586"/>
                  </a:lnTo>
                  <a:lnTo>
                    <a:pt x="2106" y="1587"/>
                  </a:lnTo>
                  <a:lnTo>
                    <a:pt x="2107" y="1588"/>
                  </a:lnTo>
                  <a:lnTo>
                    <a:pt x="2108" y="1589"/>
                  </a:lnTo>
                  <a:lnTo>
                    <a:pt x="2109" y="1590"/>
                  </a:lnTo>
                  <a:lnTo>
                    <a:pt x="2110" y="1590"/>
                  </a:lnTo>
                  <a:lnTo>
                    <a:pt x="2112" y="1591"/>
                  </a:lnTo>
                  <a:lnTo>
                    <a:pt x="2112" y="1592"/>
                  </a:lnTo>
                  <a:lnTo>
                    <a:pt x="2114" y="1592"/>
                  </a:lnTo>
                  <a:lnTo>
                    <a:pt x="2115" y="1593"/>
                  </a:lnTo>
                  <a:lnTo>
                    <a:pt x="2116" y="1593"/>
                  </a:lnTo>
                  <a:lnTo>
                    <a:pt x="2117" y="1594"/>
                  </a:lnTo>
                  <a:lnTo>
                    <a:pt x="2118" y="1594"/>
                  </a:lnTo>
                  <a:lnTo>
                    <a:pt x="2119" y="1594"/>
                  </a:lnTo>
                  <a:lnTo>
                    <a:pt x="2120" y="1594"/>
                  </a:lnTo>
                  <a:lnTo>
                    <a:pt x="2121" y="1595"/>
                  </a:lnTo>
                  <a:lnTo>
                    <a:pt x="2122" y="1595"/>
                  </a:lnTo>
                  <a:lnTo>
                    <a:pt x="2123" y="1595"/>
                  </a:lnTo>
                  <a:lnTo>
                    <a:pt x="2124" y="1595"/>
                  </a:lnTo>
                  <a:lnTo>
                    <a:pt x="2126" y="1595"/>
                  </a:lnTo>
                  <a:lnTo>
                    <a:pt x="2127" y="1595"/>
                  </a:lnTo>
                  <a:lnTo>
                    <a:pt x="2128" y="1595"/>
                  </a:lnTo>
                  <a:lnTo>
                    <a:pt x="2129" y="1595"/>
                  </a:lnTo>
                  <a:lnTo>
                    <a:pt x="2130" y="1595"/>
                  </a:lnTo>
                  <a:lnTo>
                    <a:pt x="2131" y="1594"/>
                  </a:lnTo>
                  <a:lnTo>
                    <a:pt x="2132" y="1594"/>
                  </a:lnTo>
                  <a:lnTo>
                    <a:pt x="2133" y="1594"/>
                  </a:lnTo>
                  <a:lnTo>
                    <a:pt x="2134" y="1594"/>
                  </a:lnTo>
                  <a:lnTo>
                    <a:pt x="2135" y="1593"/>
                  </a:lnTo>
                  <a:lnTo>
                    <a:pt x="2137" y="1593"/>
                  </a:lnTo>
                  <a:lnTo>
                    <a:pt x="2137" y="1592"/>
                  </a:lnTo>
                  <a:lnTo>
                    <a:pt x="2139" y="1592"/>
                  </a:lnTo>
                  <a:lnTo>
                    <a:pt x="2140" y="1591"/>
                  </a:lnTo>
                  <a:lnTo>
                    <a:pt x="2141" y="1590"/>
                  </a:lnTo>
                  <a:lnTo>
                    <a:pt x="2142" y="1590"/>
                  </a:lnTo>
                  <a:lnTo>
                    <a:pt x="2143" y="1589"/>
                  </a:lnTo>
                  <a:lnTo>
                    <a:pt x="2144" y="1588"/>
                  </a:lnTo>
                  <a:lnTo>
                    <a:pt x="2145" y="1587"/>
                  </a:lnTo>
                  <a:lnTo>
                    <a:pt x="2146" y="1586"/>
                  </a:lnTo>
                  <a:lnTo>
                    <a:pt x="2147" y="1585"/>
                  </a:lnTo>
                  <a:lnTo>
                    <a:pt x="2148" y="1585"/>
                  </a:lnTo>
                  <a:lnTo>
                    <a:pt x="2150" y="1583"/>
                  </a:lnTo>
                  <a:lnTo>
                    <a:pt x="2151" y="1582"/>
                  </a:lnTo>
                  <a:lnTo>
                    <a:pt x="2152" y="1581"/>
                  </a:lnTo>
                  <a:lnTo>
                    <a:pt x="2153" y="1580"/>
                  </a:lnTo>
                  <a:lnTo>
                    <a:pt x="2154" y="1579"/>
                  </a:lnTo>
                  <a:lnTo>
                    <a:pt x="2155" y="1578"/>
                  </a:lnTo>
                  <a:lnTo>
                    <a:pt x="2156" y="1577"/>
                  </a:lnTo>
                  <a:lnTo>
                    <a:pt x="2157" y="1576"/>
                  </a:lnTo>
                  <a:lnTo>
                    <a:pt x="2158" y="1574"/>
                  </a:lnTo>
                  <a:lnTo>
                    <a:pt x="2159" y="1573"/>
                  </a:lnTo>
                  <a:lnTo>
                    <a:pt x="2161" y="1572"/>
                  </a:lnTo>
                  <a:lnTo>
                    <a:pt x="2161" y="1570"/>
                  </a:lnTo>
                  <a:lnTo>
                    <a:pt x="2163" y="1569"/>
                  </a:lnTo>
                  <a:lnTo>
                    <a:pt x="2164" y="1568"/>
                  </a:lnTo>
                  <a:lnTo>
                    <a:pt x="2165" y="1566"/>
                  </a:lnTo>
                  <a:lnTo>
                    <a:pt x="2166" y="1565"/>
                  </a:lnTo>
                  <a:lnTo>
                    <a:pt x="2167" y="1563"/>
                  </a:lnTo>
                  <a:lnTo>
                    <a:pt x="2168" y="1562"/>
                  </a:lnTo>
                  <a:lnTo>
                    <a:pt x="2169" y="1560"/>
                  </a:lnTo>
                  <a:lnTo>
                    <a:pt x="2170" y="1559"/>
                  </a:lnTo>
                  <a:lnTo>
                    <a:pt x="2171" y="1557"/>
                  </a:lnTo>
                  <a:lnTo>
                    <a:pt x="2172" y="1556"/>
                  </a:lnTo>
                  <a:lnTo>
                    <a:pt x="2174" y="1554"/>
                  </a:lnTo>
                  <a:lnTo>
                    <a:pt x="2175" y="1553"/>
                  </a:lnTo>
                  <a:lnTo>
                    <a:pt x="2176" y="1551"/>
                  </a:lnTo>
                  <a:lnTo>
                    <a:pt x="2177" y="1550"/>
                  </a:lnTo>
                  <a:lnTo>
                    <a:pt x="2178" y="1548"/>
                  </a:lnTo>
                  <a:lnTo>
                    <a:pt x="2179" y="1546"/>
                  </a:lnTo>
                  <a:lnTo>
                    <a:pt x="2180" y="1545"/>
                  </a:lnTo>
                  <a:lnTo>
                    <a:pt x="2181" y="1543"/>
                  </a:lnTo>
                </a:path>
              </a:pathLst>
            </a:custGeom>
            <a:noFill/>
            <a:ln w="39688"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1"/>
            <p:cNvSpPr/>
            <p:nvPr/>
          </p:nvSpPr>
          <p:spPr>
            <a:xfrm>
              <a:off x="11469881" y="5502220"/>
              <a:ext cx="899532" cy="634654"/>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Oval 22"/>
            <p:cNvSpPr/>
            <p:nvPr/>
          </p:nvSpPr>
          <p:spPr>
            <a:xfrm>
              <a:off x="14597327" y="4677667"/>
              <a:ext cx="341971" cy="1358206"/>
            </a:xfrm>
            <a:prstGeom prst="ellipse">
              <a:avLst/>
            </a:prstGeom>
            <a:noFill/>
            <a:ln>
              <a:solidFill>
                <a:schemeClr val="accent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cxnSp>
        <p:nvCxnSpPr>
          <p:cNvPr id="287" name="Straight Connector 286"/>
          <p:cNvCxnSpPr/>
          <p:nvPr/>
        </p:nvCxnSpPr>
        <p:spPr>
          <a:xfrm flipV="1">
            <a:off x="2612164" y="1198829"/>
            <a:ext cx="0" cy="1638819"/>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9" name="Rectangle 288"/>
              <p:cNvSpPr/>
              <p:nvPr/>
            </p:nvSpPr>
            <p:spPr>
              <a:xfrm>
                <a:off x="1661759" y="1087870"/>
                <a:ext cx="8122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𝑥</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oMath>
                  </m:oMathPara>
                </a14:m>
                <a:endParaRPr lang="en-US" sz="2400" dirty="0"/>
              </a:p>
            </p:txBody>
          </p:sp>
        </mc:Choice>
        <mc:Fallback>
          <p:sp>
            <p:nvSpPr>
              <p:cNvPr id="289" name="Rectangle 288"/>
              <p:cNvSpPr>
                <a:spLocks noRot="1" noChangeAspect="1" noMove="1" noResize="1" noEditPoints="1" noAdjustHandles="1" noChangeArrowheads="1" noChangeShapeType="1" noTextEdit="1"/>
              </p:cNvSpPr>
              <p:nvPr/>
            </p:nvSpPr>
            <p:spPr>
              <a:xfrm>
                <a:off x="1661759" y="1087870"/>
                <a:ext cx="812209" cy="461665"/>
              </a:xfrm>
              <a:prstGeom prst="rect">
                <a:avLst/>
              </a:prstGeom>
              <a:blipFill>
                <a:blip r:embed="rId18"/>
                <a:stretch>
                  <a:fillRect r="-1504" b="-17105"/>
                </a:stretch>
              </a:blipFill>
            </p:spPr>
            <p:txBody>
              <a:bodyPr/>
              <a:lstStyle/>
              <a:p>
                <a:r>
                  <a:rPr lang="en-US">
                    <a:noFill/>
                  </a:rPr>
                  <a:t> </a:t>
                </a:r>
              </a:p>
            </p:txBody>
          </p:sp>
        </mc:Fallback>
      </mc:AlternateContent>
      <p:sp>
        <p:nvSpPr>
          <p:cNvPr id="290" name="Rectangle 289"/>
          <p:cNvSpPr/>
          <p:nvPr/>
        </p:nvSpPr>
        <p:spPr>
          <a:xfrm>
            <a:off x="1179149" y="1864595"/>
            <a:ext cx="2862146" cy="8175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1" name="Rectangle 290"/>
              <p:cNvSpPr/>
              <p:nvPr/>
            </p:nvSpPr>
            <p:spPr>
              <a:xfrm>
                <a:off x="3706187" y="1192643"/>
                <a:ext cx="8760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𝑤</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oMath>
                  </m:oMathPara>
                </a14:m>
                <a:endParaRPr lang="en-US" sz="2400" dirty="0"/>
              </a:p>
            </p:txBody>
          </p:sp>
        </mc:Choice>
        <mc:Fallback>
          <p:sp>
            <p:nvSpPr>
              <p:cNvPr id="291" name="Rectangle 290"/>
              <p:cNvSpPr>
                <a:spLocks noRot="1" noChangeAspect="1" noMove="1" noResize="1" noEditPoints="1" noAdjustHandles="1" noChangeArrowheads="1" noChangeShapeType="1" noTextEdit="1"/>
              </p:cNvSpPr>
              <p:nvPr/>
            </p:nvSpPr>
            <p:spPr>
              <a:xfrm>
                <a:off x="3706187" y="1192643"/>
                <a:ext cx="876074" cy="461665"/>
              </a:xfrm>
              <a:prstGeom prst="rect">
                <a:avLst/>
              </a:prstGeom>
              <a:blipFill>
                <a:blip r:embed="rId19"/>
                <a:stretch>
                  <a:fillRect r="-1389" b="-18667"/>
                </a:stretch>
              </a:blipFill>
            </p:spPr>
            <p:txBody>
              <a:bodyPr/>
              <a:lstStyle/>
              <a:p>
                <a:r>
                  <a:rPr lang="en-US">
                    <a:noFill/>
                  </a:rPr>
                  <a:t> </a:t>
                </a:r>
              </a:p>
            </p:txBody>
          </p:sp>
        </mc:Fallback>
      </mc:AlternateContent>
      <p:pic>
        <p:nvPicPr>
          <p:cNvPr id="292" name="Picture 291"/>
          <p:cNvPicPr>
            <a:picLocks noChangeAspect="1"/>
          </p:cNvPicPr>
          <p:nvPr/>
        </p:nvPicPr>
        <p:blipFill rotWithShape="1">
          <a:blip r:embed="rId20"/>
          <a:srcRect l="12709" r="25338"/>
          <a:stretch/>
        </p:blipFill>
        <p:spPr>
          <a:xfrm>
            <a:off x="1185863" y="1856192"/>
            <a:ext cx="2857500" cy="1615580"/>
          </a:xfrm>
          <a:prstGeom prst="rect">
            <a:avLst/>
          </a:prstGeom>
        </p:spPr>
      </p:pic>
      <mc:AlternateContent xmlns:mc="http://schemas.openxmlformats.org/markup-compatibility/2006">
        <mc:Choice xmlns:a14="http://schemas.microsoft.com/office/drawing/2010/main" Requires="a14">
          <p:sp>
            <p:nvSpPr>
              <p:cNvPr id="294" name="Rectangle 293"/>
              <p:cNvSpPr/>
              <p:nvPr/>
            </p:nvSpPr>
            <p:spPr>
              <a:xfrm>
                <a:off x="73631" y="3937196"/>
                <a:ext cx="3351422" cy="52322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𝐴</m:t>
                      </m:r>
                      <m:func>
                        <m:funcPr>
                          <m:ctrlPr>
                            <a:rPr lang="en-US" sz="2800" i="1">
                              <a:latin typeface="Cambria Math" panose="02040503050406030204" pitchFamily="18" charset="0"/>
                              <a:ea typeface="Cambria Math" panose="02040503050406030204" pitchFamily="18" charset="0"/>
                              <a:cs typeface="Arial" pitchFamily="34" charset="0"/>
                            </a:rPr>
                          </m:ctrlPr>
                        </m:funcPr>
                        <m:fName>
                          <m:r>
                            <m:rPr>
                              <m:sty m:val="p"/>
                            </m:rPr>
                            <a:rPr lang="en-US" sz="2800" b="0" i="0" smtClean="0">
                              <a:latin typeface="Cambria Math" panose="02040503050406030204" pitchFamily="18" charset="0"/>
                              <a:ea typeface="Cambria Math" panose="02040503050406030204" pitchFamily="18" charset="0"/>
                              <a:cs typeface="Arial" pitchFamily="34" charset="0"/>
                            </a:rPr>
                            <m:t>cos</m:t>
                          </m:r>
                        </m:fName>
                        <m:e>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b="0" i="1" smtClean="0">
                              <a:latin typeface="Cambria Math" panose="02040503050406030204" pitchFamily="18" charset="0"/>
                              <a:cs typeface="Arial" pitchFamily="34" charset="0"/>
                            </a:rPr>
                            <m:t>𝑝</m:t>
                          </m:r>
                          <m:r>
                            <a:rPr lang="en-US" sz="2800" i="1">
                              <a:latin typeface="Cambria Math" panose="02040503050406030204" pitchFamily="18" charset="0"/>
                              <a:cs typeface="Arial" pitchFamily="34" charset="0"/>
                            </a:rPr>
                            <m:t>𝑡</m:t>
                          </m:r>
                        </m:e>
                      </m:func>
                    </m:oMath>
                  </m:oMathPara>
                </a14:m>
                <a:endParaRPr lang="en-US" sz="2800" dirty="0"/>
              </a:p>
            </p:txBody>
          </p:sp>
        </mc:Choice>
        <mc:Fallback>
          <p:sp>
            <p:nvSpPr>
              <p:cNvPr id="294" name="Rectangle 293"/>
              <p:cNvSpPr>
                <a:spLocks noRot="1" noChangeAspect="1" noMove="1" noResize="1" noEditPoints="1" noAdjustHandles="1" noChangeArrowheads="1" noChangeShapeType="1" noTextEdit="1"/>
              </p:cNvSpPr>
              <p:nvPr/>
            </p:nvSpPr>
            <p:spPr>
              <a:xfrm>
                <a:off x="73631" y="3937196"/>
                <a:ext cx="3351422" cy="52322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8" name="Rectangle 297"/>
              <p:cNvSpPr/>
              <p:nvPr/>
            </p:nvSpPr>
            <p:spPr>
              <a:xfrm>
                <a:off x="234668" y="4741116"/>
                <a:ext cx="6096000" cy="954107"/>
              </a:xfrm>
              <a:prstGeom prst="rect">
                <a:avLst/>
              </a:prstGeom>
            </p:spPr>
            <p:txBody>
              <a:bodyPr>
                <a:spAutoFit/>
              </a:bodyPr>
              <a:lstStyle/>
              <a:p>
                <a14:m>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𝑤</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𝑎</m:t>
                    </m:r>
                  </m:oMath>
                </a14:m>
                <a:r>
                  <a:rPr lang="en-US" sz="2800" dirty="0" smtClean="0"/>
                  <a:t>  for </a:t>
                </a:r>
                <a14:m>
                  <m:oMath xmlns:m="http://schemas.openxmlformats.org/officeDocument/2006/math">
                    <m:r>
                      <a:rPr lang="en-US" sz="2800" b="0" i="0" smtClean="0">
                        <a:latin typeface="Cambria Math" panose="02040503050406030204" pitchFamily="18" charset="0"/>
                        <a:ea typeface="Cambria Math" panose="02040503050406030204" pitchFamily="18" charset="0"/>
                        <a:cs typeface="Arial" pitchFamily="34" charset="0"/>
                      </a:rPr>
                      <m:t> </m:t>
                    </m:r>
                    <m:d>
                      <m:dPr>
                        <m:begChr m:val="|"/>
                        <m:endChr m:val="|"/>
                        <m:ctrlPr>
                          <a:rPr lang="en-US" sz="280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i="1" smtClean="0">
                        <a:latin typeface="Cambria Math" panose="02040503050406030204" pitchFamily="18" charset="0"/>
                        <a:ea typeface="Cambria Math" panose="02040503050406030204" pitchFamily="18" charset="0"/>
                        <a:cs typeface="Arial" pitchFamily="34" charset="0"/>
                      </a:rPr>
                      <m:t>&lt;</m:t>
                    </m:r>
                  </m:oMath>
                </a14:m>
                <a:r>
                  <a:rPr lang="en-US" sz="2800" dirty="0" smtClean="0">
                    <a:ea typeface="Cambria Math" panose="02040503050406030204" pitchFamily="18" charset="0"/>
                    <a:cs typeface="Arial" pitchFamily="34" charset="0"/>
                  </a:rPr>
                  <a:t> </a:t>
                </a:r>
                <a:r>
                  <a:rPr lang="en-US" sz="2800" dirty="0" smtClean="0">
                    <a:ea typeface="Cambria Math" panose="02040503050406030204" pitchFamily="18" charset="0"/>
                    <a:cs typeface="Arial" pitchFamily="34" charset="0"/>
                  </a:rPr>
                  <a:t>b</a:t>
                </a:r>
              </a:p>
              <a:p>
                <a:r>
                  <a:rPr lang="en-US" sz="2800" dirty="0" smtClean="0"/>
                  <a:t>     </a:t>
                </a:r>
                <a:r>
                  <a:rPr lang="en-US" sz="2800" dirty="0" smtClean="0"/>
                  <a:t> </a:t>
                </a:r>
                <a:r>
                  <a:rPr lang="en-US" sz="2800" dirty="0" smtClean="0"/>
                  <a:t>   </a:t>
                </a:r>
                <a14:m>
                  <m:oMath xmlns:m="http://schemas.openxmlformats.org/officeDocument/2006/math">
                    <m:r>
                      <a:rPr lang="en-US" sz="2800" b="0" i="0" smtClean="0">
                        <a:latin typeface="Cambria Math" panose="02040503050406030204" pitchFamily="18" charset="0"/>
                        <a:ea typeface="Cambria Math" panose="02040503050406030204" pitchFamily="18" charset="0"/>
                        <a:cs typeface="Arial" pitchFamily="34" charset="0"/>
                      </a:rPr>
                      <m:t> </m:t>
                    </m:r>
                    <m:r>
                      <a:rPr lang="en-US" sz="2800" i="1">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0</m:t>
                    </m:r>
                  </m:oMath>
                </a14:m>
                <a:r>
                  <a:rPr lang="en-US" sz="2800" dirty="0" smtClean="0"/>
                  <a:t>   </a:t>
                </a:r>
                <a:r>
                  <a:rPr lang="en-US" sz="2800" dirty="0"/>
                  <a:t>for </a:t>
                </a:r>
                <a14:m>
                  <m:oMath xmlns:m="http://schemas.openxmlformats.org/officeDocument/2006/math">
                    <m:d>
                      <m:dPr>
                        <m:begChr m:val="|"/>
                        <m:endChr m:val="|"/>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&gt;</m:t>
                    </m:r>
                    <m:r>
                      <a:rPr lang="en-US" sz="2800" b="0" i="1" smtClean="0">
                        <a:latin typeface="Cambria Math" panose="02040503050406030204" pitchFamily="18" charset="0"/>
                        <a:ea typeface="Cambria Math" panose="02040503050406030204" pitchFamily="18" charset="0"/>
                        <a:cs typeface="Arial" pitchFamily="34" charset="0"/>
                      </a:rPr>
                      <m:t> </m:t>
                    </m:r>
                  </m:oMath>
                </a14:m>
                <a:r>
                  <a:rPr lang="en-US" sz="2800" dirty="0" smtClean="0">
                    <a:ea typeface="Cambria Math" panose="02040503050406030204" pitchFamily="18" charset="0"/>
                    <a:cs typeface="Arial" pitchFamily="34" charset="0"/>
                  </a:rPr>
                  <a:t>b</a:t>
                </a:r>
                <a:endParaRPr lang="en-US" sz="2800" dirty="0">
                  <a:ea typeface="Cambria Math" panose="02040503050406030204" pitchFamily="18" charset="0"/>
                  <a:cs typeface="Arial" pitchFamily="34" charset="0"/>
                </a:endParaRPr>
              </a:p>
            </p:txBody>
          </p:sp>
        </mc:Choice>
        <mc:Fallback>
          <p:sp>
            <p:nvSpPr>
              <p:cNvPr id="298" name="Rectangle 297"/>
              <p:cNvSpPr>
                <a:spLocks noRot="1" noChangeAspect="1" noMove="1" noResize="1" noEditPoints="1" noAdjustHandles="1" noChangeArrowheads="1" noChangeShapeType="1" noTextEdit="1"/>
              </p:cNvSpPr>
              <p:nvPr/>
            </p:nvSpPr>
            <p:spPr>
              <a:xfrm>
                <a:off x="234668" y="4741116"/>
                <a:ext cx="6096000" cy="954107"/>
              </a:xfrm>
              <a:prstGeom prst="rect">
                <a:avLst/>
              </a:prstGeom>
              <a:blipFill>
                <a:blip r:embed="rId22"/>
                <a:stretch>
                  <a:fillRect t="-6410" b="-17949"/>
                </a:stretch>
              </a:blipFill>
            </p:spPr>
            <p:txBody>
              <a:bodyPr/>
              <a:lstStyle/>
              <a:p>
                <a:r>
                  <a:rPr lang="en-US">
                    <a:noFill/>
                  </a:rPr>
                  <a:t> </a:t>
                </a:r>
              </a:p>
            </p:txBody>
          </p:sp>
        </mc:Fallback>
      </mc:AlternateContent>
      <p:grpSp>
        <p:nvGrpSpPr>
          <p:cNvPr id="310" name="Group 309"/>
          <p:cNvGrpSpPr/>
          <p:nvPr/>
        </p:nvGrpSpPr>
        <p:grpSpPr>
          <a:xfrm>
            <a:off x="7675755" y="2813704"/>
            <a:ext cx="3315705" cy="1863963"/>
            <a:chOff x="6874350" y="5551353"/>
            <a:chExt cx="3938855" cy="2174035"/>
          </a:xfrm>
        </p:grpSpPr>
        <p:cxnSp>
          <p:nvCxnSpPr>
            <p:cNvPr id="300" name="Straight Connector 299"/>
            <p:cNvCxnSpPr/>
            <p:nvPr/>
          </p:nvCxnSpPr>
          <p:spPr>
            <a:xfrm flipV="1">
              <a:off x="8781562" y="5765482"/>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1" name="Rectangle 300"/>
                <p:cNvSpPr/>
                <p:nvPr/>
              </p:nvSpPr>
              <p:spPr>
                <a:xfrm>
                  <a:off x="10422264" y="7325278"/>
                  <a:ext cx="3909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𝑓</m:t>
                        </m:r>
                      </m:oMath>
                    </m:oMathPara>
                  </a14:m>
                  <a:endParaRPr lang="en-US" sz="2000" dirty="0"/>
                </a:p>
              </p:txBody>
            </p:sp>
          </mc:Choice>
          <mc:Fallback>
            <p:sp>
              <p:nvSpPr>
                <p:cNvPr id="301" name="Rectangle 300"/>
                <p:cNvSpPr>
                  <a:spLocks noRot="1" noChangeAspect="1" noMove="1" noResize="1" noEditPoints="1" noAdjustHandles="1" noChangeArrowheads="1" noChangeShapeType="1" noTextEdit="1"/>
                </p:cNvSpPr>
                <p:nvPr/>
              </p:nvSpPr>
              <p:spPr>
                <a:xfrm>
                  <a:off x="10422264" y="7325278"/>
                  <a:ext cx="390941" cy="400110"/>
                </a:xfrm>
                <a:prstGeom prst="rect">
                  <a:avLst/>
                </a:prstGeom>
                <a:blipFill>
                  <a:blip r:embed="rId23"/>
                  <a:stretch>
                    <a:fillRect l="-7407" r="-7407" b="-33929"/>
                  </a:stretch>
                </a:blipFill>
              </p:spPr>
              <p:txBody>
                <a:bodyPr/>
                <a:lstStyle/>
                <a:p>
                  <a:r>
                    <a:rPr lang="en-US">
                      <a:noFill/>
                    </a:rPr>
                    <a:t> </a:t>
                  </a:r>
                </a:p>
              </p:txBody>
            </p:sp>
          </mc:Fallback>
        </mc:AlternateContent>
        <p:cxnSp>
          <p:nvCxnSpPr>
            <p:cNvPr id="302" name="Straight Connector 301"/>
            <p:cNvCxnSpPr/>
            <p:nvPr/>
          </p:nvCxnSpPr>
          <p:spPr>
            <a:xfrm>
              <a:off x="6966037" y="7248748"/>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3" name="Rectangle 302"/>
                <p:cNvSpPr/>
                <p:nvPr/>
              </p:nvSpPr>
              <p:spPr>
                <a:xfrm>
                  <a:off x="7452137" y="5551353"/>
                  <a:ext cx="115217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cs typeface="Arial" pitchFamily="34" charset="0"/>
                              </a:rPr>
                            </m:ctrlPr>
                          </m:dPr>
                          <m:e>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i="1">
                                    <a:latin typeface="Cambria Math" panose="02040503050406030204" pitchFamily="18" charset="0"/>
                                    <a:ea typeface="Cambria Math" panose="02040503050406030204" pitchFamily="18" charset="0"/>
                                    <a:cs typeface="Arial" pitchFamily="34" charset="0"/>
                                  </a:rPr>
                                  <m:t>𝑋</m:t>
                                </m:r>
                              </m:e>
                              <m:sub>
                                <m:r>
                                  <a:rPr lang="en-US" sz="2000" b="0" i="1" smtClean="0">
                                    <a:latin typeface="Cambria Math" panose="02040503050406030204" pitchFamily="18" charset="0"/>
                                    <a:ea typeface="Cambria Math" panose="02040503050406030204" pitchFamily="18" charset="0"/>
                                    <a:cs typeface="Arial" pitchFamily="34" charset="0"/>
                                  </a:rPr>
                                  <m:t>1</m:t>
                                </m:r>
                              </m:sub>
                            </m:sSub>
                            <m:r>
                              <a:rPr lang="en-US" sz="2000" b="0" i="1" smtClean="0">
                                <a:latin typeface="Cambria Math" panose="02040503050406030204" pitchFamily="18" charset="0"/>
                                <a:ea typeface="Cambria Math" panose="02040503050406030204" pitchFamily="18" charset="0"/>
                                <a:cs typeface="Arial" pitchFamily="34" charset="0"/>
                              </a:rPr>
                              <m:t> </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r>
                              <m:rPr>
                                <m:nor/>
                              </m:rPr>
                              <a:rPr lang="en-US" sz="2000" dirty="0"/>
                              <m:t> </m:t>
                            </m:r>
                          </m:e>
                        </m:d>
                      </m:oMath>
                    </m:oMathPara>
                  </a14:m>
                  <a:endParaRPr lang="en-US" sz="2000" dirty="0"/>
                </a:p>
              </p:txBody>
            </p:sp>
          </mc:Choice>
          <mc:Fallback>
            <p:sp>
              <p:nvSpPr>
                <p:cNvPr id="303" name="Rectangle 302"/>
                <p:cNvSpPr>
                  <a:spLocks noRot="1" noChangeAspect="1" noMove="1" noResize="1" noEditPoints="1" noAdjustHandles="1" noChangeArrowheads="1" noChangeShapeType="1" noTextEdit="1"/>
                </p:cNvSpPr>
                <p:nvPr/>
              </p:nvSpPr>
              <p:spPr>
                <a:xfrm>
                  <a:off x="7452137" y="5551353"/>
                  <a:ext cx="1152175" cy="400110"/>
                </a:xfrm>
                <a:prstGeom prst="rect">
                  <a:avLst/>
                </a:prstGeom>
                <a:blipFill>
                  <a:blip r:embed="rId24"/>
                  <a:stretch>
                    <a:fillRect b="-33929"/>
                  </a:stretch>
                </a:blipFill>
              </p:spPr>
              <p:txBody>
                <a:bodyPr/>
                <a:lstStyle/>
                <a:p>
                  <a:r>
                    <a:rPr lang="en-US">
                      <a:noFill/>
                    </a:rPr>
                    <a:t> </a:t>
                  </a:r>
                </a:p>
              </p:txBody>
            </p:sp>
          </mc:Fallback>
        </mc:AlternateContent>
        <p:cxnSp>
          <p:nvCxnSpPr>
            <p:cNvPr id="304" name="Straight Arrow Connector 303"/>
            <p:cNvCxnSpPr/>
            <p:nvPr/>
          </p:nvCxnSpPr>
          <p:spPr>
            <a:xfrm flipV="1">
              <a:off x="7432258" y="6584891"/>
              <a:ext cx="0" cy="6638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p:nvPr/>
          </p:nvCxnSpPr>
          <p:spPr>
            <a:xfrm flipV="1">
              <a:off x="10030678" y="6584891"/>
              <a:ext cx="0" cy="6638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6" name="Rectangle 305"/>
                <p:cNvSpPr/>
                <p:nvPr/>
              </p:nvSpPr>
              <p:spPr>
                <a:xfrm>
                  <a:off x="6874350" y="6295975"/>
                  <a:ext cx="57778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𝐴</m:t>
                        </m:r>
                        <m:r>
                          <a:rPr lang="en-US" sz="1600" b="0" i="1" smtClean="0">
                            <a:latin typeface="Cambria Math" panose="02040503050406030204" pitchFamily="18" charset="0"/>
                            <a:cs typeface="Arial" pitchFamily="34" charset="0"/>
                          </a:rPr>
                          <m:t>/2</m:t>
                        </m:r>
                      </m:oMath>
                    </m:oMathPara>
                  </a14:m>
                  <a:endParaRPr lang="en-US" sz="1600" dirty="0"/>
                </a:p>
              </p:txBody>
            </p:sp>
          </mc:Choice>
          <mc:Fallback>
            <p:sp>
              <p:nvSpPr>
                <p:cNvPr id="306" name="Rectangle 305"/>
                <p:cNvSpPr>
                  <a:spLocks noRot="1" noChangeAspect="1" noMove="1" noResize="1" noEditPoints="1" noAdjustHandles="1" noChangeArrowheads="1" noChangeShapeType="1" noTextEdit="1"/>
                </p:cNvSpPr>
                <p:nvPr/>
              </p:nvSpPr>
              <p:spPr>
                <a:xfrm>
                  <a:off x="6874350" y="6295975"/>
                  <a:ext cx="577787" cy="338554"/>
                </a:xfrm>
                <a:prstGeom prst="rect">
                  <a:avLst/>
                </a:prstGeom>
                <a:blipFill>
                  <a:blip r:embed="rId25"/>
                  <a:stretch>
                    <a:fillRect r="-3750" b="-27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7" name="Rectangle 306"/>
                <p:cNvSpPr/>
                <p:nvPr/>
              </p:nvSpPr>
              <p:spPr>
                <a:xfrm>
                  <a:off x="9452891" y="6295975"/>
                  <a:ext cx="57778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𝐴</m:t>
                        </m:r>
                        <m:r>
                          <a:rPr lang="en-US" sz="1600" b="0" i="1" smtClean="0">
                            <a:latin typeface="Cambria Math" panose="02040503050406030204" pitchFamily="18" charset="0"/>
                            <a:cs typeface="Arial" pitchFamily="34" charset="0"/>
                          </a:rPr>
                          <m:t>/2</m:t>
                        </m:r>
                      </m:oMath>
                    </m:oMathPara>
                  </a14:m>
                  <a:endParaRPr lang="en-US" sz="1600" dirty="0"/>
                </a:p>
              </p:txBody>
            </p:sp>
          </mc:Choice>
          <mc:Fallback>
            <p:sp>
              <p:nvSpPr>
                <p:cNvPr id="307" name="Rectangle 306"/>
                <p:cNvSpPr>
                  <a:spLocks noRot="1" noChangeAspect="1" noMove="1" noResize="1" noEditPoints="1" noAdjustHandles="1" noChangeArrowheads="1" noChangeShapeType="1" noTextEdit="1"/>
                </p:cNvSpPr>
                <p:nvPr/>
              </p:nvSpPr>
              <p:spPr>
                <a:xfrm>
                  <a:off x="9452891" y="6295975"/>
                  <a:ext cx="577787" cy="338554"/>
                </a:xfrm>
                <a:prstGeom prst="rect">
                  <a:avLst/>
                </a:prstGeom>
                <a:blipFill>
                  <a:blip r:embed="rId26"/>
                  <a:stretch>
                    <a:fillRect r="-3750" b="-27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8" name="Rectangle 307"/>
                <p:cNvSpPr/>
                <p:nvPr/>
              </p:nvSpPr>
              <p:spPr>
                <a:xfrm>
                  <a:off x="7174123" y="7316249"/>
                  <a:ext cx="50135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m:t>
                        </m:r>
                        <m:r>
                          <a:rPr lang="en-US" sz="1600" b="0" i="1" smtClean="0">
                            <a:latin typeface="Cambria Math" panose="02040503050406030204" pitchFamily="18" charset="0"/>
                            <a:cs typeface="Arial" pitchFamily="34" charset="0"/>
                          </a:rPr>
                          <m:t>𝑝</m:t>
                        </m:r>
                      </m:oMath>
                    </m:oMathPara>
                  </a14:m>
                  <a:endParaRPr lang="en-US" sz="1600" dirty="0"/>
                </a:p>
              </p:txBody>
            </p:sp>
          </mc:Choice>
          <mc:Fallback>
            <p:sp>
              <p:nvSpPr>
                <p:cNvPr id="308" name="Rectangle 307"/>
                <p:cNvSpPr>
                  <a:spLocks noRot="1" noChangeAspect="1" noMove="1" noResize="1" noEditPoints="1" noAdjustHandles="1" noChangeArrowheads="1" noChangeShapeType="1" noTextEdit="1"/>
                </p:cNvSpPr>
                <p:nvPr/>
              </p:nvSpPr>
              <p:spPr>
                <a:xfrm>
                  <a:off x="7174123" y="7316249"/>
                  <a:ext cx="501355" cy="338554"/>
                </a:xfrm>
                <a:prstGeom prst="rect">
                  <a:avLst/>
                </a:prstGeom>
                <a:blipFill>
                  <a:blip r:embed="rId27"/>
                  <a:stretch>
                    <a:fillRect r="-1449" b="-212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9" name="Rectangle 308"/>
                <p:cNvSpPr/>
                <p:nvPr/>
              </p:nvSpPr>
              <p:spPr>
                <a:xfrm>
                  <a:off x="9861804" y="7316249"/>
                  <a:ext cx="34746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𝑝</m:t>
                        </m:r>
                      </m:oMath>
                    </m:oMathPara>
                  </a14:m>
                  <a:endParaRPr lang="en-US" sz="1600" dirty="0"/>
                </a:p>
              </p:txBody>
            </p:sp>
          </mc:Choice>
          <mc:Fallback>
            <p:sp>
              <p:nvSpPr>
                <p:cNvPr id="309" name="Rectangle 308"/>
                <p:cNvSpPr>
                  <a:spLocks noRot="1" noChangeAspect="1" noMove="1" noResize="1" noEditPoints="1" noAdjustHandles="1" noChangeArrowheads="1" noChangeShapeType="1" noTextEdit="1"/>
                </p:cNvSpPr>
                <p:nvPr/>
              </p:nvSpPr>
              <p:spPr>
                <a:xfrm>
                  <a:off x="9861804" y="7316249"/>
                  <a:ext cx="347466" cy="338554"/>
                </a:xfrm>
                <a:prstGeom prst="rect">
                  <a:avLst/>
                </a:prstGeom>
                <a:blipFill>
                  <a:blip r:embed="rId28"/>
                  <a:stretch>
                    <a:fillRect b="-21277"/>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12" name="Rectangle 311"/>
              <p:cNvSpPr/>
              <p:nvPr/>
            </p:nvSpPr>
            <p:spPr>
              <a:xfrm>
                <a:off x="-94271" y="5999763"/>
                <a:ext cx="3351422" cy="52322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𝑥</m:t>
                          </m:r>
                        </m:e>
                        <m:sub>
                          <m:r>
                            <a:rPr lang="en-US" sz="2800" b="0" i="1" smtClean="0">
                              <a:latin typeface="Cambria Math" panose="02040503050406030204" pitchFamily="18" charset="0"/>
                              <a:ea typeface="Cambria Math" panose="02040503050406030204" pitchFamily="18" charset="0"/>
                              <a:cs typeface="Arial" pitchFamily="34" charset="0"/>
                            </a:rPr>
                            <m:t>𝑇</m:t>
                          </m:r>
                        </m:sub>
                      </m:sSub>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r>
                        <a:rPr lang="en-US" sz="2800" b="0" i="1" smtClean="0">
                          <a:latin typeface="Cambria Math" panose="02040503050406030204" pitchFamily="18" charset="0"/>
                          <a:ea typeface="Cambria Math" panose="02040503050406030204" pitchFamily="18" charset="0"/>
                          <a:cs typeface="Arial" pitchFamily="34" charset="0"/>
                        </a:rPr>
                        <m:t>𝑤</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𝑡</m:t>
                      </m:r>
                      <m:r>
                        <a:rPr lang="en-US" sz="2800" b="0" i="1" smtClean="0">
                          <a:latin typeface="Cambria Math" panose="02040503050406030204" pitchFamily="18" charset="0"/>
                          <a:ea typeface="Cambria Math" panose="02040503050406030204" pitchFamily="18" charset="0"/>
                          <a:cs typeface="Arial" pitchFamily="34" charset="0"/>
                        </a:rPr>
                        <m:t>)</m:t>
                      </m:r>
                    </m:oMath>
                  </m:oMathPara>
                </a14:m>
                <a:endParaRPr lang="en-US" sz="2800" dirty="0"/>
              </a:p>
            </p:txBody>
          </p:sp>
        </mc:Choice>
        <mc:Fallback>
          <p:sp>
            <p:nvSpPr>
              <p:cNvPr id="312" name="Rectangle 311"/>
              <p:cNvSpPr>
                <a:spLocks noRot="1" noChangeAspect="1" noMove="1" noResize="1" noEditPoints="1" noAdjustHandles="1" noChangeArrowheads="1" noChangeShapeType="1" noTextEdit="1"/>
              </p:cNvSpPr>
              <p:nvPr/>
            </p:nvSpPr>
            <p:spPr>
              <a:xfrm>
                <a:off x="-94271" y="5999763"/>
                <a:ext cx="3351422" cy="523220"/>
              </a:xfrm>
              <a:prstGeom prst="rect">
                <a:avLst/>
              </a:prstGeom>
              <a:blipFill>
                <a:blip r:embed="rId2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62030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Effect of Data </a:t>
            </a:r>
            <a:r>
              <a:rPr lang="en-US" dirty="0" smtClean="0"/>
              <a:t>Truncation: Frequency Separation</a:t>
            </a:r>
            <a:endParaRPr lang="en-US" dirty="0"/>
          </a:p>
        </p:txBody>
      </p:sp>
      <p:cxnSp>
        <p:nvCxnSpPr>
          <p:cNvPr id="4" name="Straight Connector 3"/>
          <p:cNvCxnSpPr/>
          <p:nvPr/>
        </p:nvCxnSpPr>
        <p:spPr>
          <a:xfrm flipV="1">
            <a:off x="2585395" y="1248361"/>
            <a:ext cx="0" cy="1313166"/>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171923" y="2436884"/>
            <a:ext cx="3197976"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1518649" y="1159451"/>
                <a:ext cx="9939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𝑋</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r>
                            <m:rPr>
                              <m:nor/>
                            </m:rPr>
                            <a:rPr lang="en-US" sz="2000" dirty="0"/>
                            <m:t> </m:t>
                          </m:r>
                        </m:e>
                      </m:d>
                    </m:oMath>
                  </m:oMathPara>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1518649" y="1159451"/>
                <a:ext cx="993990" cy="400110"/>
              </a:xfrm>
              <a:prstGeom prst="rect">
                <a:avLst/>
              </a:prstGeom>
              <a:blipFill>
                <a:blip r:embed="rId17"/>
                <a:stretch>
                  <a:fillRect b="-15152"/>
                </a:stretch>
              </a:blipFill>
            </p:spPr>
            <p:txBody>
              <a:bodyPr/>
              <a:lstStyle/>
              <a:p>
                <a:r>
                  <a:rPr lang="en-US">
                    <a:noFill/>
                  </a:rPr>
                  <a:t> </a:t>
                </a:r>
              </a:p>
            </p:txBody>
          </p:sp>
        </mc:Fallback>
      </mc:AlternateContent>
      <p:cxnSp>
        <p:nvCxnSpPr>
          <p:cNvPr id="7" name="Straight Arrow Connector 6"/>
          <p:cNvCxnSpPr/>
          <p:nvPr/>
        </p:nvCxnSpPr>
        <p:spPr>
          <a:xfrm flipV="1">
            <a:off x="3275202" y="1775441"/>
            <a:ext cx="0" cy="6540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072006" y="2490972"/>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0</m:t>
                          </m:r>
                        </m:sub>
                      </m:sSub>
                    </m:oMath>
                  </m:oMathPara>
                </a14:m>
                <a:endParaRPr lang="en-US" sz="1600" dirty="0"/>
              </a:p>
            </p:txBody>
          </p:sp>
        </mc:Choice>
        <mc:Fallback xmlns="">
          <p:sp>
            <p:nvSpPr>
              <p:cNvPr id="12" name="Rectangle 11"/>
              <p:cNvSpPr>
                <a:spLocks noRot="1" noChangeAspect="1" noMove="1" noResize="1" noEditPoints="1" noAdjustHandles="1" noChangeArrowheads="1" noChangeShapeType="1" noTextEdit="1"/>
              </p:cNvSpPr>
              <p:nvPr/>
            </p:nvSpPr>
            <p:spPr>
              <a:xfrm>
                <a:off x="3072006" y="2490972"/>
                <a:ext cx="406393" cy="338554"/>
              </a:xfrm>
              <a:prstGeom prst="rect">
                <a:avLst/>
              </a:prstGeom>
              <a:blipFill>
                <a:blip r:embed="rId21"/>
                <a:stretch>
                  <a:fillRect b="-10909"/>
                </a:stretch>
              </a:blipFill>
            </p:spPr>
            <p:txBody>
              <a:bodyPr/>
              <a:lstStyle/>
              <a:p>
                <a:r>
                  <a:rPr lang="en-US">
                    <a:noFill/>
                  </a:rPr>
                  <a:t> </a:t>
                </a:r>
              </a:p>
            </p:txBody>
          </p:sp>
        </mc:Fallback>
      </mc:AlternateContent>
      <p:cxnSp>
        <p:nvCxnSpPr>
          <p:cNvPr id="15" name="Straight Connector 14"/>
          <p:cNvCxnSpPr/>
          <p:nvPr/>
        </p:nvCxnSpPr>
        <p:spPr>
          <a:xfrm>
            <a:off x="2171923" y="4336926"/>
            <a:ext cx="3197976"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171923" y="6335784"/>
            <a:ext cx="3197976"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051264" y="3106096"/>
            <a:ext cx="0" cy="34788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rot="16200000">
                <a:off x="-1056839" y="3566543"/>
                <a:ext cx="3262339" cy="556434"/>
              </a:xfrm>
              <a:prstGeom prst="rect">
                <a:avLst/>
              </a:prstGeom>
            </p:spPr>
            <p:txBody>
              <a:bodyPr wrap="square">
                <a:spAutoFit/>
              </a:bodyPr>
              <a:lstStyle/>
              <a:p>
                <a:pPr algn="ctr"/>
                <a14:m>
                  <m:oMath xmlns:m="http://schemas.openxmlformats.org/officeDocument/2006/math">
                    <m:sSub>
                      <m:sSubPr>
                        <m:ctrlPr>
                          <a:rPr lang="en-US" sz="2800" b="0" i="1" smtClean="0">
                            <a:latin typeface="Cambria Math" panose="02040503050406030204" pitchFamily="18" charset="0"/>
                            <a:cs typeface="Arial" pitchFamily="34" charset="0"/>
                          </a:rPr>
                        </m:ctrlPr>
                      </m:sSubPr>
                      <m:e>
                        <m:r>
                          <a:rPr lang="en-US" sz="2800" b="0" i="1" smtClean="0">
                            <a:latin typeface="Cambria Math" panose="02040503050406030204" pitchFamily="18" charset="0"/>
                            <a:cs typeface="Arial" pitchFamily="34" charset="0"/>
                          </a:rPr>
                          <m:t>𝑇</m:t>
                        </m:r>
                      </m:e>
                      <m:sub>
                        <m:r>
                          <a:rPr lang="en-US" sz="2800" b="0" i="1" smtClean="0">
                            <a:latin typeface="Cambria Math" panose="02040503050406030204" pitchFamily="18" charset="0"/>
                            <a:cs typeface="Arial" pitchFamily="34" charset="0"/>
                          </a:rPr>
                          <m:t>𝑝</m:t>
                        </m:r>
                      </m:sub>
                    </m:sSub>
                  </m:oMath>
                </a14:m>
                <a:r>
                  <a:rPr lang="en-US" sz="2800" dirty="0" smtClean="0"/>
                  <a:t> Increase</a:t>
                </a:r>
                <a:endParaRPr lang="en-US" sz="2800" dirty="0"/>
              </a:p>
            </p:txBody>
          </p:sp>
        </mc:Choice>
        <mc:Fallback xmlns="">
          <p:sp>
            <p:nvSpPr>
              <p:cNvPr id="38" name="Rectangle 37"/>
              <p:cNvSpPr>
                <a:spLocks noRot="1" noChangeAspect="1" noMove="1" noResize="1" noEditPoints="1" noAdjustHandles="1" noChangeArrowheads="1" noChangeShapeType="1" noTextEdit="1"/>
              </p:cNvSpPr>
              <p:nvPr/>
            </p:nvSpPr>
            <p:spPr>
              <a:xfrm rot="16200000">
                <a:off x="-1056839" y="3566543"/>
                <a:ext cx="3262339" cy="556434"/>
              </a:xfrm>
              <a:prstGeom prst="rect">
                <a:avLst/>
              </a:prstGeom>
              <a:blipFill>
                <a:blip r:embed="rId28"/>
                <a:stretch>
                  <a:fillRect l="-10989" r="-25275"/>
                </a:stretch>
              </a:blipFill>
            </p:spPr>
            <p:txBody>
              <a:bodyPr/>
              <a:lstStyle/>
              <a:p>
                <a:r>
                  <a:rPr lang="en-US">
                    <a:noFill/>
                  </a:rPr>
                  <a:t> </a:t>
                </a:r>
              </a:p>
            </p:txBody>
          </p:sp>
        </mc:Fallback>
      </mc:AlternateContent>
      <p:cxnSp>
        <p:nvCxnSpPr>
          <p:cNvPr id="42" name="Straight Connector 41"/>
          <p:cNvCxnSpPr/>
          <p:nvPr/>
        </p:nvCxnSpPr>
        <p:spPr>
          <a:xfrm flipV="1">
            <a:off x="2585395" y="3195006"/>
            <a:ext cx="0" cy="1313166"/>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1518649" y="3106096"/>
                <a:ext cx="9939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𝑋</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r>
                            <m:rPr>
                              <m:nor/>
                            </m:rPr>
                            <a:rPr lang="en-US" sz="2000" dirty="0"/>
                            <m:t> </m:t>
                          </m:r>
                        </m:e>
                      </m:d>
                    </m:oMath>
                  </m:oMathPara>
                </a14:m>
                <a:endParaRPr lang="en-US" sz="2000" dirty="0"/>
              </a:p>
            </p:txBody>
          </p:sp>
        </mc:Choice>
        <mc:Fallback xmlns="">
          <p:sp>
            <p:nvSpPr>
              <p:cNvPr id="43" name="Rectangle 42"/>
              <p:cNvSpPr>
                <a:spLocks noRot="1" noChangeAspect="1" noMove="1" noResize="1" noEditPoints="1" noAdjustHandles="1" noChangeArrowheads="1" noChangeShapeType="1" noTextEdit="1"/>
              </p:cNvSpPr>
              <p:nvPr/>
            </p:nvSpPr>
            <p:spPr>
              <a:xfrm>
                <a:off x="1518649" y="3106096"/>
                <a:ext cx="993990" cy="400110"/>
              </a:xfrm>
              <a:prstGeom prst="rect">
                <a:avLst/>
              </a:prstGeom>
              <a:blipFill>
                <a:blip r:embed="rId29"/>
                <a:stretch>
                  <a:fillRect b="-15385"/>
                </a:stretch>
              </a:blipFill>
            </p:spPr>
            <p:txBody>
              <a:bodyPr/>
              <a:lstStyle/>
              <a:p>
                <a:r>
                  <a:rPr lang="en-US">
                    <a:noFill/>
                  </a:rPr>
                  <a:t> </a:t>
                </a:r>
              </a:p>
            </p:txBody>
          </p:sp>
        </mc:Fallback>
      </mc:AlternateContent>
      <p:cxnSp>
        <p:nvCxnSpPr>
          <p:cNvPr id="44" name="Straight Connector 43"/>
          <p:cNvCxnSpPr/>
          <p:nvPr/>
        </p:nvCxnSpPr>
        <p:spPr>
          <a:xfrm flipV="1">
            <a:off x="2585395" y="5219526"/>
            <a:ext cx="0" cy="1313166"/>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ectangle 44"/>
              <p:cNvSpPr/>
              <p:nvPr/>
            </p:nvSpPr>
            <p:spPr>
              <a:xfrm>
                <a:off x="1518649" y="5130616"/>
                <a:ext cx="9939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ea typeface="Cambria Math" panose="02040503050406030204" pitchFamily="18" charset="0"/>
                              <a:cs typeface="Arial" pitchFamily="34" charset="0"/>
                            </a:rPr>
                          </m:ctrlPr>
                        </m:dPr>
                        <m:e>
                          <m:r>
                            <a:rPr lang="en-US" sz="2000" i="1">
                              <a:latin typeface="Cambria Math" panose="02040503050406030204" pitchFamily="18" charset="0"/>
                              <a:ea typeface="Cambria Math" panose="02040503050406030204" pitchFamily="18" charset="0"/>
                              <a:cs typeface="Arial" pitchFamily="34" charset="0"/>
                            </a:rPr>
                            <m:t>𝑋</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r>
                            <m:rPr>
                              <m:nor/>
                            </m:rPr>
                            <a:rPr lang="en-US" sz="2000" dirty="0"/>
                            <m:t> </m:t>
                          </m:r>
                        </m:e>
                      </m:d>
                    </m:oMath>
                  </m:oMathPara>
                </a14:m>
                <a:endParaRPr lang="en-US" sz="2000" dirty="0"/>
              </a:p>
            </p:txBody>
          </p:sp>
        </mc:Choice>
        <mc:Fallback xmlns="">
          <p:sp>
            <p:nvSpPr>
              <p:cNvPr id="45" name="Rectangle 44"/>
              <p:cNvSpPr>
                <a:spLocks noRot="1" noChangeAspect="1" noMove="1" noResize="1" noEditPoints="1" noAdjustHandles="1" noChangeArrowheads="1" noChangeShapeType="1" noTextEdit="1"/>
              </p:cNvSpPr>
              <p:nvPr/>
            </p:nvSpPr>
            <p:spPr>
              <a:xfrm>
                <a:off x="1518649" y="5130616"/>
                <a:ext cx="993990" cy="400110"/>
              </a:xfrm>
              <a:prstGeom prst="rect">
                <a:avLst/>
              </a:prstGeom>
              <a:blipFill>
                <a:blip r:embed="rId30"/>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4168206" y="2490972"/>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1</m:t>
                          </m:r>
                        </m:sub>
                      </m:sSub>
                    </m:oMath>
                  </m:oMathPara>
                </a14:m>
                <a:endParaRPr lang="en-US" sz="1600" dirty="0"/>
              </a:p>
            </p:txBody>
          </p:sp>
        </mc:Choice>
        <mc:Fallback xmlns="">
          <p:sp>
            <p:nvSpPr>
              <p:cNvPr id="46" name="Rectangle 45"/>
              <p:cNvSpPr>
                <a:spLocks noRot="1" noChangeAspect="1" noMove="1" noResize="1" noEditPoints="1" noAdjustHandles="1" noChangeArrowheads="1" noChangeShapeType="1" noTextEdit="1"/>
              </p:cNvSpPr>
              <p:nvPr/>
            </p:nvSpPr>
            <p:spPr>
              <a:xfrm>
                <a:off x="4168206" y="2490972"/>
                <a:ext cx="406393" cy="338554"/>
              </a:xfrm>
              <a:prstGeom prst="rect">
                <a:avLst/>
              </a:prstGeom>
              <a:blipFill>
                <a:blip r:embed="rId43"/>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4371402" y="2490972"/>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2</m:t>
                          </m:r>
                        </m:sub>
                      </m:sSub>
                    </m:oMath>
                  </m:oMathPara>
                </a14:m>
                <a:endParaRPr lang="en-US" sz="1600" dirty="0"/>
              </a:p>
            </p:txBody>
          </p:sp>
        </mc:Choice>
        <mc:Fallback xmlns="">
          <p:sp>
            <p:nvSpPr>
              <p:cNvPr id="47" name="Rectangle 46"/>
              <p:cNvSpPr>
                <a:spLocks noRot="1" noChangeAspect="1" noMove="1" noResize="1" noEditPoints="1" noAdjustHandles="1" noChangeArrowheads="1" noChangeShapeType="1" noTextEdit="1"/>
              </p:cNvSpPr>
              <p:nvPr/>
            </p:nvSpPr>
            <p:spPr>
              <a:xfrm>
                <a:off x="4371402" y="2490972"/>
                <a:ext cx="406393" cy="338554"/>
              </a:xfrm>
              <a:prstGeom prst="rect">
                <a:avLst/>
              </a:prstGeom>
              <a:blipFill>
                <a:blip r:embed="rId32"/>
                <a:stretch>
                  <a:fillRect b="-10909"/>
                </a:stretch>
              </a:blipFill>
            </p:spPr>
            <p:txBody>
              <a:bodyPr/>
              <a:lstStyle/>
              <a:p>
                <a:r>
                  <a:rPr lang="en-US">
                    <a:noFill/>
                  </a:rPr>
                  <a:t> </a:t>
                </a:r>
              </a:p>
            </p:txBody>
          </p:sp>
        </mc:Fallback>
      </mc:AlternateContent>
      <p:cxnSp>
        <p:nvCxnSpPr>
          <p:cNvPr id="53" name="Straight Arrow Connector 52"/>
          <p:cNvCxnSpPr/>
          <p:nvPr/>
        </p:nvCxnSpPr>
        <p:spPr>
          <a:xfrm flipV="1">
            <a:off x="4371402" y="1775441"/>
            <a:ext cx="0" cy="6540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42329" y="1775441"/>
            <a:ext cx="0" cy="6540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75202" y="3678753"/>
            <a:ext cx="0" cy="654029"/>
          </a:xfrm>
          <a:prstGeom prst="straightConnector1">
            <a:avLst/>
          </a:prstGeom>
          <a:ln w="28575">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59"/>
              <p:cNvSpPr/>
              <p:nvPr/>
            </p:nvSpPr>
            <p:spPr>
              <a:xfrm>
                <a:off x="3072006" y="4394284"/>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0</m:t>
                          </m:r>
                        </m:sub>
                      </m:sSub>
                    </m:oMath>
                  </m:oMathPara>
                </a14:m>
                <a:endParaRPr lang="en-US" sz="1600" dirty="0"/>
              </a:p>
            </p:txBody>
          </p:sp>
        </mc:Choice>
        <mc:Fallback xmlns="">
          <p:sp>
            <p:nvSpPr>
              <p:cNvPr id="60" name="Rectangle 59"/>
              <p:cNvSpPr>
                <a:spLocks noRot="1" noChangeAspect="1" noMove="1" noResize="1" noEditPoints="1" noAdjustHandles="1" noChangeArrowheads="1" noChangeShapeType="1" noTextEdit="1"/>
              </p:cNvSpPr>
              <p:nvPr/>
            </p:nvSpPr>
            <p:spPr>
              <a:xfrm>
                <a:off x="3072006" y="4394284"/>
                <a:ext cx="406393" cy="338554"/>
              </a:xfrm>
              <a:prstGeom prst="rect">
                <a:avLst/>
              </a:prstGeom>
              <a:blipFill>
                <a:blip r:embed="rId36"/>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4168206" y="4394284"/>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1</m:t>
                          </m:r>
                        </m:sub>
                      </m:sSub>
                    </m:oMath>
                  </m:oMathPara>
                </a14:m>
                <a:endParaRPr 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4168206" y="4394284"/>
                <a:ext cx="406393" cy="338554"/>
              </a:xfrm>
              <a:prstGeom prst="rect">
                <a:avLst/>
              </a:prstGeom>
              <a:blipFill>
                <a:blip r:embed="rId44"/>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4371402" y="4394284"/>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2</m:t>
                          </m:r>
                        </m:sub>
                      </m:sSub>
                    </m:oMath>
                  </m:oMathPara>
                </a14:m>
                <a:endParaRPr lang="en-US" sz="1600" dirty="0"/>
              </a:p>
            </p:txBody>
          </p:sp>
        </mc:Choice>
        <mc:Fallback xmlns="">
          <p:sp>
            <p:nvSpPr>
              <p:cNvPr id="62" name="Rectangle 61"/>
              <p:cNvSpPr>
                <a:spLocks noRot="1" noChangeAspect="1" noMove="1" noResize="1" noEditPoints="1" noAdjustHandles="1" noChangeArrowheads="1" noChangeShapeType="1" noTextEdit="1"/>
              </p:cNvSpPr>
              <p:nvPr/>
            </p:nvSpPr>
            <p:spPr>
              <a:xfrm>
                <a:off x="4371402" y="4394284"/>
                <a:ext cx="406393" cy="338554"/>
              </a:xfrm>
              <a:prstGeom prst="rect">
                <a:avLst/>
              </a:prstGeom>
              <a:blipFill>
                <a:blip r:embed="rId38"/>
                <a:stretch>
                  <a:fillRect b="-10909"/>
                </a:stretch>
              </a:blipFill>
            </p:spPr>
            <p:txBody>
              <a:bodyPr/>
              <a:lstStyle/>
              <a:p>
                <a:r>
                  <a:rPr lang="en-US">
                    <a:noFill/>
                  </a:rPr>
                  <a:t> </a:t>
                </a:r>
              </a:p>
            </p:txBody>
          </p:sp>
        </mc:Fallback>
      </mc:AlternateContent>
      <p:cxnSp>
        <p:nvCxnSpPr>
          <p:cNvPr id="63" name="Straight Arrow Connector 62"/>
          <p:cNvCxnSpPr/>
          <p:nvPr/>
        </p:nvCxnSpPr>
        <p:spPr>
          <a:xfrm flipV="1">
            <a:off x="4371402" y="3678753"/>
            <a:ext cx="0" cy="654029"/>
          </a:xfrm>
          <a:prstGeom prst="straightConnector1">
            <a:avLst/>
          </a:prstGeom>
          <a:ln w="28575">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542329" y="3678753"/>
            <a:ext cx="0" cy="654029"/>
          </a:xfrm>
          <a:prstGeom prst="straightConnector1">
            <a:avLst/>
          </a:prstGeom>
          <a:ln w="28575">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3275202" y="5703010"/>
            <a:ext cx="0" cy="654029"/>
          </a:xfrm>
          <a:prstGeom prst="straightConnector1">
            <a:avLst/>
          </a:prstGeom>
          <a:ln w="28575">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3072006" y="6374091"/>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0</m:t>
                          </m:r>
                        </m:sub>
                      </m:sSub>
                    </m:oMath>
                  </m:oMathPara>
                </a14:m>
                <a:endParaRPr lang="en-US" sz="1600" dirty="0"/>
              </a:p>
            </p:txBody>
          </p:sp>
        </mc:Choice>
        <mc:Fallback xmlns="">
          <p:sp>
            <p:nvSpPr>
              <p:cNvPr id="66" name="Rectangle 65"/>
              <p:cNvSpPr>
                <a:spLocks noRot="1" noChangeAspect="1" noMove="1" noResize="1" noEditPoints="1" noAdjustHandles="1" noChangeArrowheads="1" noChangeShapeType="1" noTextEdit="1"/>
              </p:cNvSpPr>
              <p:nvPr/>
            </p:nvSpPr>
            <p:spPr>
              <a:xfrm>
                <a:off x="3072006" y="6374091"/>
                <a:ext cx="406393" cy="338554"/>
              </a:xfrm>
              <a:prstGeom prst="rect">
                <a:avLst/>
              </a:prstGeom>
              <a:blipFill>
                <a:blip r:embed="rId45"/>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4168206" y="6374091"/>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1</m:t>
                          </m:r>
                        </m:sub>
                      </m:sSub>
                    </m:oMath>
                  </m:oMathPara>
                </a14:m>
                <a:endParaRPr lang="en-US" sz="1600" dirty="0"/>
              </a:p>
            </p:txBody>
          </p:sp>
        </mc:Choice>
        <mc:Fallback xmlns="">
          <p:sp>
            <p:nvSpPr>
              <p:cNvPr id="67" name="Rectangle 66"/>
              <p:cNvSpPr>
                <a:spLocks noRot="1" noChangeAspect="1" noMove="1" noResize="1" noEditPoints="1" noAdjustHandles="1" noChangeArrowheads="1" noChangeShapeType="1" noTextEdit="1"/>
              </p:cNvSpPr>
              <p:nvPr/>
            </p:nvSpPr>
            <p:spPr>
              <a:xfrm>
                <a:off x="4168206" y="6374091"/>
                <a:ext cx="406393" cy="338554"/>
              </a:xfrm>
              <a:prstGeom prst="rect">
                <a:avLst/>
              </a:prstGeom>
              <a:blipFill>
                <a:blip r:embed="rId46"/>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4371402" y="6374091"/>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2</m:t>
                          </m:r>
                        </m:sub>
                      </m:sSub>
                    </m:oMath>
                  </m:oMathPara>
                </a14:m>
                <a:endParaRPr lang="en-US" sz="1600" dirty="0"/>
              </a:p>
            </p:txBody>
          </p:sp>
        </mc:Choice>
        <mc:Fallback xmlns="">
          <p:sp>
            <p:nvSpPr>
              <p:cNvPr id="68" name="Rectangle 67"/>
              <p:cNvSpPr>
                <a:spLocks noRot="1" noChangeAspect="1" noMove="1" noResize="1" noEditPoints="1" noAdjustHandles="1" noChangeArrowheads="1" noChangeShapeType="1" noTextEdit="1"/>
              </p:cNvSpPr>
              <p:nvPr/>
            </p:nvSpPr>
            <p:spPr>
              <a:xfrm>
                <a:off x="4371402" y="6374091"/>
                <a:ext cx="406393" cy="338554"/>
              </a:xfrm>
              <a:prstGeom prst="rect">
                <a:avLst/>
              </a:prstGeom>
              <a:blipFill>
                <a:blip r:embed="rId47"/>
                <a:stretch>
                  <a:fillRect b="-10909"/>
                </a:stretch>
              </a:blipFill>
            </p:spPr>
            <p:txBody>
              <a:bodyPr/>
              <a:lstStyle/>
              <a:p>
                <a:r>
                  <a:rPr lang="en-US">
                    <a:noFill/>
                  </a:rPr>
                  <a:t> </a:t>
                </a:r>
              </a:p>
            </p:txBody>
          </p:sp>
        </mc:Fallback>
      </mc:AlternateContent>
      <p:cxnSp>
        <p:nvCxnSpPr>
          <p:cNvPr id="69" name="Straight Arrow Connector 68"/>
          <p:cNvCxnSpPr/>
          <p:nvPr/>
        </p:nvCxnSpPr>
        <p:spPr>
          <a:xfrm flipV="1">
            <a:off x="4371402" y="5703010"/>
            <a:ext cx="0" cy="654029"/>
          </a:xfrm>
          <a:prstGeom prst="straightConnector1">
            <a:avLst/>
          </a:prstGeom>
          <a:ln w="28575">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4542329" y="5703010"/>
            <a:ext cx="0" cy="654029"/>
          </a:xfrm>
          <a:prstGeom prst="straightConnector1">
            <a:avLst/>
          </a:prstGeom>
          <a:ln w="28575">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6280150" y="5578183"/>
            <a:ext cx="4904406" cy="707886"/>
          </a:xfrm>
          <a:prstGeom prst="rect">
            <a:avLst/>
          </a:prstGeom>
        </p:spPr>
        <p:txBody>
          <a:bodyPr wrap="square">
            <a:spAutoFit/>
          </a:bodyPr>
          <a:lstStyle/>
          <a:p>
            <a:r>
              <a:rPr lang="en-US" sz="2000" dirty="0" smtClean="0"/>
              <a:t>Three components are resolved but with considerable leakage at other frequencies</a:t>
            </a:r>
            <a:endParaRPr lang="en-US" sz="2000" dirty="0"/>
          </a:p>
        </p:txBody>
      </p:sp>
      <p:sp>
        <p:nvSpPr>
          <p:cNvPr id="72" name="Rectangle 71"/>
          <p:cNvSpPr/>
          <p:nvPr/>
        </p:nvSpPr>
        <p:spPr>
          <a:xfrm>
            <a:off x="6280150" y="3484332"/>
            <a:ext cx="4904406" cy="707886"/>
          </a:xfrm>
          <a:prstGeom prst="rect">
            <a:avLst/>
          </a:prstGeom>
        </p:spPr>
        <p:txBody>
          <a:bodyPr wrap="square">
            <a:spAutoFit/>
          </a:bodyPr>
          <a:lstStyle/>
          <a:p>
            <a:r>
              <a:rPr lang="en-US" sz="2000" dirty="0" smtClean="0"/>
              <a:t>Considerable smearing due to the spectral window</a:t>
            </a:r>
            <a:endParaRPr lang="en-US" sz="2000" dirty="0"/>
          </a:p>
        </p:txBody>
      </p:sp>
      <mc:AlternateContent xmlns:mc="http://schemas.openxmlformats.org/markup-compatibility/2006" xmlns:a14="http://schemas.microsoft.com/office/drawing/2010/main">
        <mc:Choice Requires="a14">
          <p:sp>
            <p:nvSpPr>
              <p:cNvPr id="73" name="Rectangle 72"/>
              <p:cNvSpPr/>
              <p:nvPr/>
            </p:nvSpPr>
            <p:spPr>
              <a:xfrm>
                <a:off x="6280149" y="1606164"/>
                <a:ext cx="5062193" cy="400110"/>
              </a:xfrm>
              <a:prstGeom prst="rect">
                <a:avLst/>
              </a:prstGeom>
            </p:spPr>
            <p:txBody>
              <a:bodyPr wrap="square">
                <a:spAutoFit/>
              </a:bodyPr>
              <a:lstStyle/>
              <a:p>
                <a14:m>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𝑥</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𝑡</m:t>
                    </m:r>
                    <m:r>
                      <a:rPr lang="en-US" sz="2000" b="0" i="1" smtClean="0">
                        <a:latin typeface="Cambria Math" panose="02040503050406030204" pitchFamily="18" charset="0"/>
                        <a:ea typeface="Cambria Math" panose="02040503050406030204" pitchFamily="18" charset="0"/>
                        <a:cs typeface="Arial" pitchFamily="34" charset="0"/>
                      </a:rPr>
                      <m:t>)</m:t>
                    </m:r>
                  </m:oMath>
                </a14:m>
                <a:r>
                  <a:rPr lang="en-US" sz="2000" dirty="0" smtClean="0"/>
                  <a:t> is the sum of three sine (or cosine) waves</a:t>
                </a:r>
                <a:endParaRPr lang="en-US" sz="2000" dirty="0"/>
              </a:p>
            </p:txBody>
          </p:sp>
        </mc:Choice>
        <mc:Fallback xmlns="">
          <p:sp>
            <p:nvSpPr>
              <p:cNvPr id="73" name="Rectangle 72"/>
              <p:cNvSpPr>
                <a:spLocks noRot="1" noChangeAspect="1" noMove="1" noResize="1" noEditPoints="1" noAdjustHandles="1" noChangeArrowheads="1" noChangeShapeType="1" noTextEdit="1"/>
              </p:cNvSpPr>
              <p:nvPr/>
            </p:nvSpPr>
            <p:spPr>
              <a:xfrm>
                <a:off x="6280149" y="1606164"/>
                <a:ext cx="5062193" cy="400110"/>
              </a:xfrm>
              <a:prstGeom prst="rect">
                <a:avLst/>
              </a:prstGeom>
              <a:blipFill>
                <a:blip r:embed="rId42"/>
                <a:stretch>
                  <a:fillRect t="-7576" b="-25758"/>
                </a:stretch>
              </a:blipFill>
            </p:spPr>
            <p:txBody>
              <a:bodyPr/>
              <a:lstStyle/>
              <a:p>
                <a:r>
                  <a:rPr lang="en-US">
                    <a:noFill/>
                  </a:rPr>
                  <a:t> </a:t>
                </a:r>
              </a:p>
            </p:txBody>
          </p:sp>
        </mc:Fallback>
      </mc:AlternateContent>
      <p:sp>
        <p:nvSpPr>
          <p:cNvPr id="137" name="Freeform 64"/>
          <p:cNvSpPr>
            <a:spLocks/>
          </p:cNvSpPr>
          <p:nvPr/>
        </p:nvSpPr>
        <p:spPr bwMode="auto">
          <a:xfrm>
            <a:off x="2731477" y="3636305"/>
            <a:ext cx="1113933" cy="711518"/>
          </a:xfrm>
          <a:custGeom>
            <a:avLst/>
            <a:gdLst>
              <a:gd name="T0" fmla="*/ 29 w 1925"/>
              <a:gd name="T1" fmla="*/ 1782 h 1837"/>
              <a:gd name="T2" fmla="*/ 59 w 1925"/>
              <a:gd name="T3" fmla="*/ 1734 h 1837"/>
              <a:gd name="T4" fmla="*/ 90 w 1925"/>
              <a:gd name="T5" fmla="*/ 1709 h 1837"/>
              <a:gd name="T6" fmla="*/ 121 w 1925"/>
              <a:gd name="T7" fmla="*/ 1714 h 1837"/>
              <a:gd name="T8" fmla="*/ 152 w 1925"/>
              <a:gd name="T9" fmla="*/ 1752 h 1837"/>
              <a:gd name="T10" fmla="*/ 183 w 1925"/>
              <a:gd name="T11" fmla="*/ 1814 h 1837"/>
              <a:gd name="T12" fmla="*/ 214 w 1925"/>
              <a:gd name="T13" fmla="*/ 1786 h 1837"/>
              <a:gd name="T14" fmla="*/ 244 w 1925"/>
              <a:gd name="T15" fmla="*/ 1719 h 1837"/>
              <a:gd name="T16" fmla="*/ 275 w 1925"/>
              <a:gd name="T17" fmla="*/ 1677 h 1837"/>
              <a:gd name="T18" fmla="*/ 306 w 1925"/>
              <a:gd name="T19" fmla="*/ 1672 h 1837"/>
              <a:gd name="T20" fmla="*/ 337 w 1925"/>
              <a:gd name="T21" fmla="*/ 1710 h 1837"/>
              <a:gd name="T22" fmla="*/ 367 w 1925"/>
              <a:gd name="T23" fmla="*/ 1784 h 1837"/>
              <a:gd name="T24" fmla="*/ 398 w 1925"/>
              <a:gd name="T25" fmla="*/ 1794 h 1837"/>
              <a:gd name="T26" fmla="*/ 429 w 1925"/>
              <a:gd name="T27" fmla="*/ 1697 h 1837"/>
              <a:gd name="T28" fmla="*/ 460 w 1925"/>
              <a:gd name="T29" fmla="*/ 1626 h 1837"/>
              <a:gd name="T30" fmla="*/ 491 w 1925"/>
              <a:gd name="T31" fmla="*/ 1601 h 1837"/>
              <a:gd name="T32" fmla="*/ 521 w 1925"/>
              <a:gd name="T33" fmla="*/ 1635 h 1837"/>
              <a:gd name="T34" fmla="*/ 552 w 1925"/>
              <a:gd name="T35" fmla="*/ 1728 h 1837"/>
              <a:gd name="T36" fmla="*/ 583 w 1925"/>
              <a:gd name="T37" fmla="*/ 1809 h 1837"/>
              <a:gd name="T38" fmla="*/ 614 w 1925"/>
              <a:gd name="T39" fmla="*/ 1656 h 1837"/>
              <a:gd name="T40" fmla="*/ 645 w 1925"/>
              <a:gd name="T41" fmla="*/ 1521 h 1837"/>
              <a:gd name="T42" fmla="*/ 676 w 1925"/>
              <a:gd name="T43" fmla="*/ 1445 h 1837"/>
              <a:gd name="T44" fmla="*/ 706 w 1925"/>
              <a:gd name="T45" fmla="*/ 1459 h 1837"/>
              <a:gd name="T46" fmla="*/ 737 w 1925"/>
              <a:gd name="T47" fmla="*/ 1583 h 1837"/>
              <a:gd name="T48" fmla="*/ 768 w 1925"/>
              <a:gd name="T49" fmla="*/ 1819 h 1837"/>
              <a:gd name="T50" fmla="*/ 799 w 1925"/>
              <a:gd name="T51" fmla="*/ 1525 h 1837"/>
              <a:gd name="T52" fmla="*/ 829 w 1925"/>
              <a:gd name="T53" fmla="*/ 1136 h 1837"/>
              <a:gd name="T54" fmla="*/ 860 w 1925"/>
              <a:gd name="T55" fmla="*/ 739 h 1837"/>
              <a:gd name="T56" fmla="*/ 891 w 1925"/>
              <a:gd name="T57" fmla="*/ 387 h 1837"/>
              <a:gd name="T58" fmla="*/ 922 w 1925"/>
              <a:gd name="T59" fmla="*/ 130 h 1837"/>
              <a:gd name="T60" fmla="*/ 953 w 1925"/>
              <a:gd name="T61" fmla="*/ 8 h 1837"/>
              <a:gd name="T62" fmla="*/ 984 w 1925"/>
              <a:gd name="T63" fmla="*/ 36 h 1837"/>
              <a:gd name="T64" fmla="*/ 1014 w 1925"/>
              <a:gd name="T65" fmla="*/ 213 h 1837"/>
              <a:gd name="T66" fmla="*/ 1045 w 1925"/>
              <a:gd name="T67" fmla="*/ 510 h 1837"/>
              <a:gd name="T68" fmla="*/ 1076 w 1925"/>
              <a:gd name="T69" fmla="*/ 885 h 1837"/>
              <a:gd name="T70" fmla="*/ 1107 w 1925"/>
              <a:gd name="T71" fmla="*/ 1286 h 1837"/>
              <a:gd name="T72" fmla="*/ 1137 w 1925"/>
              <a:gd name="T73" fmla="*/ 1658 h 1837"/>
              <a:gd name="T74" fmla="*/ 1168 w 1925"/>
              <a:gd name="T75" fmla="*/ 1718 h 1837"/>
              <a:gd name="T76" fmla="*/ 1199 w 1925"/>
              <a:gd name="T77" fmla="*/ 1523 h 1837"/>
              <a:gd name="T78" fmla="*/ 1230 w 1925"/>
              <a:gd name="T79" fmla="*/ 1441 h 1837"/>
              <a:gd name="T80" fmla="*/ 1261 w 1925"/>
              <a:gd name="T81" fmla="*/ 1464 h 1837"/>
              <a:gd name="T82" fmla="*/ 1291 w 1925"/>
              <a:gd name="T83" fmla="*/ 1567 h 1837"/>
              <a:gd name="T84" fmla="*/ 1322 w 1925"/>
              <a:gd name="T85" fmla="*/ 1713 h 1837"/>
              <a:gd name="T86" fmla="*/ 1353 w 1925"/>
              <a:gd name="T87" fmla="*/ 1810 h 1837"/>
              <a:gd name="T88" fmla="*/ 1384 w 1925"/>
              <a:gd name="T89" fmla="*/ 1687 h 1837"/>
              <a:gd name="T90" fmla="*/ 1415 w 1925"/>
              <a:gd name="T91" fmla="*/ 1615 h 1837"/>
              <a:gd name="T92" fmla="*/ 1446 w 1925"/>
              <a:gd name="T93" fmla="*/ 1604 h 1837"/>
              <a:gd name="T94" fmla="*/ 1476 w 1925"/>
              <a:gd name="T95" fmla="*/ 1649 h 1837"/>
              <a:gd name="T96" fmla="*/ 1507 w 1925"/>
              <a:gd name="T97" fmla="*/ 1732 h 1837"/>
              <a:gd name="T98" fmla="*/ 1538 w 1925"/>
              <a:gd name="T99" fmla="*/ 1831 h 1837"/>
              <a:gd name="T100" fmla="*/ 1569 w 1925"/>
              <a:gd name="T101" fmla="*/ 1753 h 1837"/>
              <a:gd name="T102" fmla="*/ 1599 w 1925"/>
              <a:gd name="T103" fmla="*/ 1691 h 1837"/>
              <a:gd name="T104" fmla="*/ 1630 w 1925"/>
              <a:gd name="T105" fmla="*/ 1669 h 1837"/>
              <a:gd name="T106" fmla="*/ 1661 w 1925"/>
              <a:gd name="T107" fmla="*/ 1689 h 1837"/>
              <a:gd name="T108" fmla="*/ 1692 w 1925"/>
              <a:gd name="T109" fmla="*/ 1742 h 1837"/>
              <a:gd name="T110" fmla="*/ 1723 w 1925"/>
              <a:gd name="T111" fmla="*/ 1814 h 1837"/>
              <a:gd name="T112" fmla="*/ 1754 w 1925"/>
              <a:gd name="T113" fmla="*/ 1789 h 1837"/>
              <a:gd name="T114" fmla="*/ 1784 w 1925"/>
              <a:gd name="T115" fmla="*/ 1734 h 1837"/>
              <a:gd name="T116" fmla="*/ 1815 w 1925"/>
              <a:gd name="T117" fmla="*/ 1708 h 1837"/>
              <a:gd name="T118" fmla="*/ 1846 w 1925"/>
              <a:gd name="T119" fmla="*/ 1715 h 1837"/>
              <a:gd name="T120" fmla="*/ 1877 w 1925"/>
              <a:gd name="T121" fmla="*/ 1750 h 1837"/>
              <a:gd name="T122" fmla="*/ 1907 w 1925"/>
              <a:gd name="T123" fmla="*/ 1804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5" h="1837">
                <a:moveTo>
                  <a:pt x="0" y="1837"/>
                </a:moveTo>
                <a:lnTo>
                  <a:pt x="2" y="1833"/>
                </a:lnTo>
                <a:lnTo>
                  <a:pt x="4" y="1830"/>
                </a:lnTo>
                <a:lnTo>
                  <a:pt x="6" y="1826"/>
                </a:lnTo>
                <a:lnTo>
                  <a:pt x="8" y="1822"/>
                </a:lnTo>
                <a:lnTo>
                  <a:pt x="10" y="1819"/>
                </a:lnTo>
                <a:lnTo>
                  <a:pt x="11" y="1815"/>
                </a:lnTo>
                <a:lnTo>
                  <a:pt x="13" y="1811"/>
                </a:lnTo>
                <a:lnTo>
                  <a:pt x="15" y="1807"/>
                </a:lnTo>
                <a:lnTo>
                  <a:pt x="17" y="1804"/>
                </a:lnTo>
                <a:lnTo>
                  <a:pt x="19" y="1800"/>
                </a:lnTo>
                <a:lnTo>
                  <a:pt x="21" y="1797"/>
                </a:lnTo>
                <a:lnTo>
                  <a:pt x="23" y="1793"/>
                </a:lnTo>
                <a:lnTo>
                  <a:pt x="25" y="1789"/>
                </a:lnTo>
                <a:lnTo>
                  <a:pt x="27" y="1786"/>
                </a:lnTo>
                <a:lnTo>
                  <a:pt x="29" y="1782"/>
                </a:lnTo>
                <a:lnTo>
                  <a:pt x="31" y="1779"/>
                </a:lnTo>
                <a:lnTo>
                  <a:pt x="33" y="1776"/>
                </a:lnTo>
                <a:lnTo>
                  <a:pt x="34" y="1772"/>
                </a:lnTo>
                <a:lnTo>
                  <a:pt x="36" y="1769"/>
                </a:lnTo>
                <a:lnTo>
                  <a:pt x="38" y="1765"/>
                </a:lnTo>
                <a:lnTo>
                  <a:pt x="40" y="1762"/>
                </a:lnTo>
                <a:lnTo>
                  <a:pt x="42" y="1759"/>
                </a:lnTo>
                <a:lnTo>
                  <a:pt x="44" y="1756"/>
                </a:lnTo>
                <a:lnTo>
                  <a:pt x="46" y="1753"/>
                </a:lnTo>
                <a:lnTo>
                  <a:pt x="48" y="1750"/>
                </a:lnTo>
                <a:lnTo>
                  <a:pt x="50" y="1747"/>
                </a:lnTo>
                <a:lnTo>
                  <a:pt x="52" y="1744"/>
                </a:lnTo>
                <a:lnTo>
                  <a:pt x="54" y="1742"/>
                </a:lnTo>
                <a:lnTo>
                  <a:pt x="56" y="1739"/>
                </a:lnTo>
                <a:lnTo>
                  <a:pt x="58" y="1736"/>
                </a:lnTo>
                <a:lnTo>
                  <a:pt x="59" y="1734"/>
                </a:lnTo>
                <a:lnTo>
                  <a:pt x="61" y="1732"/>
                </a:lnTo>
                <a:lnTo>
                  <a:pt x="63" y="1729"/>
                </a:lnTo>
                <a:lnTo>
                  <a:pt x="65" y="1727"/>
                </a:lnTo>
                <a:lnTo>
                  <a:pt x="67" y="1725"/>
                </a:lnTo>
                <a:lnTo>
                  <a:pt x="69" y="1723"/>
                </a:lnTo>
                <a:lnTo>
                  <a:pt x="71" y="1721"/>
                </a:lnTo>
                <a:lnTo>
                  <a:pt x="73" y="1719"/>
                </a:lnTo>
                <a:lnTo>
                  <a:pt x="75" y="1718"/>
                </a:lnTo>
                <a:lnTo>
                  <a:pt x="77" y="1716"/>
                </a:lnTo>
                <a:lnTo>
                  <a:pt x="79" y="1715"/>
                </a:lnTo>
                <a:lnTo>
                  <a:pt x="81" y="1713"/>
                </a:lnTo>
                <a:lnTo>
                  <a:pt x="82" y="1712"/>
                </a:lnTo>
                <a:lnTo>
                  <a:pt x="84" y="1711"/>
                </a:lnTo>
                <a:lnTo>
                  <a:pt x="86" y="1710"/>
                </a:lnTo>
                <a:lnTo>
                  <a:pt x="88" y="1709"/>
                </a:lnTo>
                <a:lnTo>
                  <a:pt x="90" y="1709"/>
                </a:lnTo>
                <a:lnTo>
                  <a:pt x="92" y="1708"/>
                </a:lnTo>
                <a:lnTo>
                  <a:pt x="94" y="1707"/>
                </a:lnTo>
                <a:lnTo>
                  <a:pt x="96" y="1707"/>
                </a:lnTo>
                <a:lnTo>
                  <a:pt x="98" y="1707"/>
                </a:lnTo>
                <a:lnTo>
                  <a:pt x="100" y="1707"/>
                </a:lnTo>
                <a:lnTo>
                  <a:pt x="102" y="1707"/>
                </a:lnTo>
                <a:lnTo>
                  <a:pt x="104" y="1707"/>
                </a:lnTo>
                <a:lnTo>
                  <a:pt x="106" y="1707"/>
                </a:lnTo>
                <a:lnTo>
                  <a:pt x="108" y="1708"/>
                </a:lnTo>
                <a:lnTo>
                  <a:pt x="110" y="1708"/>
                </a:lnTo>
                <a:lnTo>
                  <a:pt x="112" y="1709"/>
                </a:lnTo>
                <a:lnTo>
                  <a:pt x="113" y="1710"/>
                </a:lnTo>
                <a:lnTo>
                  <a:pt x="115" y="1711"/>
                </a:lnTo>
                <a:lnTo>
                  <a:pt x="117" y="1712"/>
                </a:lnTo>
                <a:lnTo>
                  <a:pt x="119" y="1713"/>
                </a:lnTo>
                <a:lnTo>
                  <a:pt x="121" y="1714"/>
                </a:lnTo>
                <a:lnTo>
                  <a:pt x="123" y="1716"/>
                </a:lnTo>
                <a:lnTo>
                  <a:pt x="125" y="1717"/>
                </a:lnTo>
                <a:lnTo>
                  <a:pt x="127" y="1719"/>
                </a:lnTo>
                <a:lnTo>
                  <a:pt x="129" y="1721"/>
                </a:lnTo>
                <a:lnTo>
                  <a:pt x="131" y="1723"/>
                </a:lnTo>
                <a:lnTo>
                  <a:pt x="133" y="1725"/>
                </a:lnTo>
                <a:lnTo>
                  <a:pt x="135" y="1727"/>
                </a:lnTo>
                <a:lnTo>
                  <a:pt x="136" y="1729"/>
                </a:lnTo>
                <a:lnTo>
                  <a:pt x="138" y="1732"/>
                </a:lnTo>
                <a:lnTo>
                  <a:pt x="140" y="1734"/>
                </a:lnTo>
                <a:lnTo>
                  <a:pt x="142" y="1737"/>
                </a:lnTo>
                <a:lnTo>
                  <a:pt x="144" y="1740"/>
                </a:lnTo>
                <a:lnTo>
                  <a:pt x="146" y="1743"/>
                </a:lnTo>
                <a:lnTo>
                  <a:pt x="148" y="1746"/>
                </a:lnTo>
                <a:lnTo>
                  <a:pt x="150" y="1749"/>
                </a:lnTo>
                <a:lnTo>
                  <a:pt x="152" y="1752"/>
                </a:lnTo>
                <a:lnTo>
                  <a:pt x="154" y="1755"/>
                </a:lnTo>
                <a:lnTo>
                  <a:pt x="156" y="1759"/>
                </a:lnTo>
                <a:lnTo>
                  <a:pt x="158" y="1762"/>
                </a:lnTo>
                <a:lnTo>
                  <a:pt x="160" y="1766"/>
                </a:lnTo>
                <a:lnTo>
                  <a:pt x="161" y="1769"/>
                </a:lnTo>
                <a:lnTo>
                  <a:pt x="163" y="1773"/>
                </a:lnTo>
                <a:lnTo>
                  <a:pt x="165" y="1777"/>
                </a:lnTo>
                <a:lnTo>
                  <a:pt x="167" y="1781"/>
                </a:lnTo>
                <a:lnTo>
                  <a:pt x="169" y="1785"/>
                </a:lnTo>
                <a:lnTo>
                  <a:pt x="171" y="1789"/>
                </a:lnTo>
                <a:lnTo>
                  <a:pt x="173" y="1793"/>
                </a:lnTo>
                <a:lnTo>
                  <a:pt x="175" y="1797"/>
                </a:lnTo>
                <a:lnTo>
                  <a:pt x="177" y="1801"/>
                </a:lnTo>
                <a:lnTo>
                  <a:pt x="179" y="1806"/>
                </a:lnTo>
                <a:lnTo>
                  <a:pt x="181" y="1810"/>
                </a:lnTo>
                <a:lnTo>
                  <a:pt x="183" y="1814"/>
                </a:lnTo>
                <a:lnTo>
                  <a:pt x="185" y="1819"/>
                </a:lnTo>
                <a:lnTo>
                  <a:pt x="187" y="1823"/>
                </a:lnTo>
                <a:lnTo>
                  <a:pt x="188" y="1828"/>
                </a:lnTo>
                <a:lnTo>
                  <a:pt x="190" y="1832"/>
                </a:lnTo>
                <a:lnTo>
                  <a:pt x="192" y="1837"/>
                </a:lnTo>
                <a:lnTo>
                  <a:pt x="194" y="1832"/>
                </a:lnTo>
                <a:lnTo>
                  <a:pt x="196" y="1828"/>
                </a:lnTo>
                <a:lnTo>
                  <a:pt x="198" y="1823"/>
                </a:lnTo>
                <a:lnTo>
                  <a:pt x="200" y="1819"/>
                </a:lnTo>
                <a:lnTo>
                  <a:pt x="202" y="1814"/>
                </a:lnTo>
                <a:lnTo>
                  <a:pt x="204" y="1809"/>
                </a:lnTo>
                <a:lnTo>
                  <a:pt x="206" y="1805"/>
                </a:lnTo>
                <a:lnTo>
                  <a:pt x="208" y="1800"/>
                </a:lnTo>
                <a:lnTo>
                  <a:pt x="210" y="1795"/>
                </a:lnTo>
                <a:lnTo>
                  <a:pt x="212" y="1791"/>
                </a:lnTo>
                <a:lnTo>
                  <a:pt x="214" y="1786"/>
                </a:lnTo>
                <a:lnTo>
                  <a:pt x="215" y="1782"/>
                </a:lnTo>
                <a:lnTo>
                  <a:pt x="217" y="1777"/>
                </a:lnTo>
                <a:lnTo>
                  <a:pt x="219" y="1773"/>
                </a:lnTo>
                <a:lnTo>
                  <a:pt x="221" y="1768"/>
                </a:lnTo>
                <a:lnTo>
                  <a:pt x="223" y="1764"/>
                </a:lnTo>
                <a:lnTo>
                  <a:pt x="225" y="1759"/>
                </a:lnTo>
                <a:lnTo>
                  <a:pt x="227" y="1755"/>
                </a:lnTo>
                <a:lnTo>
                  <a:pt x="229" y="1751"/>
                </a:lnTo>
                <a:lnTo>
                  <a:pt x="231" y="1747"/>
                </a:lnTo>
                <a:lnTo>
                  <a:pt x="233" y="1742"/>
                </a:lnTo>
                <a:lnTo>
                  <a:pt x="235" y="1738"/>
                </a:lnTo>
                <a:lnTo>
                  <a:pt x="237" y="1734"/>
                </a:lnTo>
                <a:lnTo>
                  <a:pt x="238" y="1731"/>
                </a:lnTo>
                <a:lnTo>
                  <a:pt x="240" y="1727"/>
                </a:lnTo>
                <a:lnTo>
                  <a:pt x="242" y="1723"/>
                </a:lnTo>
                <a:lnTo>
                  <a:pt x="244" y="1719"/>
                </a:lnTo>
                <a:lnTo>
                  <a:pt x="246" y="1716"/>
                </a:lnTo>
                <a:lnTo>
                  <a:pt x="248" y="1713"/>
                </a:lnTo>
                <a:lnTo>
                  <a:pt x="250" y="1709"/>
                </a:lnTo>
                <a:lnTo>
                  <a:pt x="252" y="1706"/>
                </a:lnTo>
                <a:lnTo>
                  <a:pt x="254" y="1703"/>
                </a:lnTo>
                <a:lnTo>
                  <a:pt x="256" y="1700"/>
                </a:lnTo>
                <a:lnTo>
                  <a:pt x="258" y="1697"/>
                </a:lnTo>
                <a:lnTo>
                  <a:pt x="260" y="1694"/>
                </a:lnTo>
                <a:lnTo>
                  <a:pt x="262" y="1692"/>
                </a:lnTo>
                <a:lnTo>
                  <a:pt x="263" y="1689"/>
                </a:lnTo>
                <a:lnTo>
                  <a:pt x="265" y="1687"/>
                </a:lnTo>
                <a:lnTo>
                  <a:pt x="267" y="1685"/>
                </a:lnTo>
                <a:lnTo>
                  <a:pt x="269" y="1683"/>
                </a:lnTo>
                <a:lnTo>
                  <a:pt x="271" y="1681"/>
                </a:lnTo>
                <a:lnTo>
                  <a:pt x="273" y="1679"/>
                </a:lnTo>
                <a:lnTo>
                  <a:pt x="275" y="1677"/>
                </a:lnTo>
                <a:lnTo>
                  <a:pt x="277" y="1676"/>
                </a:lnTo>
                <a:lnTo>
                  <a:pt x="279" y="1674"/>
                </a:lnTo>
                <a:lnTo>
                  <a:pt x="281" y="1673"/>
                </a:lnTo>
                <a:lnTo>
                  <a:pt x="283" y="1672"/>
                </a:lnTo>
                <a:lnTo>
                  <a:pt x="285" y="1671"/>
                </a:lnTo>
                <a:lnTo>
                  <a:pt x="287" y="1671"/>
                </a:lnTo>
                <a:lnTo>
                  <a:pt x="289" y="1670"/>
                </a:lnTo>
                <a:lnTo>
                  <a:pt x="291" y="1670"/>
                </a:lnTo>
                <a:lnTo>
                  <a:pt x="293" y="1669"/>
                </a:lnTo>
                <a:lnTo>
                  <a:pt x="294" y="1669"/>
                </a:lnTo>
                <a:lnTo>
                  <a:pt x="296" y="1669"/>
                </a:lnTo>
                <a:lnTo>
                  <a:pt x="298" y="1670"/>
                </a:lnTo>
                <a:lnTo>
                  <a:pt x="300" y="1670"/>
                </a:lnTo>
                <a:lnTo>
                  <a:pt x="302" y="1671"/>
                </a:lnTo>
                <a:lnTo>
                  <a:pt x="304" y="1671"/>
                </a:lnTo>
                <a:lnTo>
                  <a:pt x="306" y="1672"/>
                </a:lnTo>
                <a:lnTo>
                  <a:pt x="308" y="1673"/>
                </a:lnTo>
                <a:lnTo>
                  <a:pt x="310" y="1675"/>
                </a:lnTo>
                <a:lnTo>
                  <a:pt x="312" y="1676"/>
                </a:lnTo>
                <a:lnTo>
                  <a:pt x="314" y="1678"/>
                </a:lnTo>
                <a:lnTo>
                  <a:pt x="316" y="1680"/>
                </a:lnTo>
                <a:lnTo>
                  <a:pt x="317" y="1681"/>
                </a:lnTo>
                <a:lnTo>
                  <a:pt x="319" y="1684"/>
                </a:lnTo>
                <a:lnTo>
                  <a:pt x="321" y="1686"/>
                </a:lnTo>
                <a:lnTo>
                  <a:pt x="323" y="1688"/>
                </a:lnTo>
                <a:lnTo>
                  <a:pt x="325" y="1691"/>
                </a:lnTo>
                <a:lnTo>
                  <a:pt x="327" y="1694"/>
                </a:lnTo>
                <a:lnTo>
                  <a:pt x="329" y="1697"/>
                </a:lnTo>
                <a:lnTo>
                  <a:pt x="331" y="1700"/>
                </a:lnTo>
                <a:lnTo>
                  <a:pt x="333" y="1703"/>
                </a:lnTo>
                <a:lnTo>
                  <a:pt x="335" y="1706"/>
                </a:lnTo>
                <a:lnTo>
                  <a:pt x="337" y="1710"/>
                </a:lnTo>
                <a:lnTo>
                  <a:pt x="339" y="1713"/>
                </a:lnTo>
                <a:lnTo>
                  <a:pt x="341" y="1717"/>
                </a:lnTo>
                <a:lnTo>
                  <a:pt x="342" y="1721"/>
                </a:lnTo>
                <a:lnTo>
                  <a:pt x="344" y="1725"/>
                </a:lnTo>
                <a:lnTo>
                  <a:pt x="346" y="1730"/>
                </a:lnTo>
                <a:lnTo>
                  <a:pt x="348" y="1734"/>
                </a:lnTo>
                <a:lnTo>
                  <a:pt x="350" y="1738"/>
                </a:lnTo>
                <a:lnTo>
                  <a:pt x="352" y="1743"/>
                </a:lnTo>
                <a:lnTo>
                  <a:pt x="354" y="1748"/>
                </a:lnTo>
                <a:lnTo>
                  <a:pt x="356" y="1753"/>
                </a:lnTo>
                <a:lnTo>
                  <a:pt x="358" y="1758"/>
                </a:lnTo>
                <a:lnTo>
                  <a:pt x="360" y="1763"/>
                </a:lnTo>
                <a:lnTo>
                  <a:pt x="362" y="1768"/>
                </a:lnTo>
                <a:lnTo>
                  <a:pt x="364" y="1773"/>
                </a:lnTo>
                <a:lnTo>
                  <a:pt x="365" y="1779"/>
                </a:lnTo>
                <a:lnTo>
                  <a:pt x="367" y="1784"/>
                </a:lnTo>
                <a:lnTo>
                  <a:pt x="369" y="1790"/>
                </a:lnTo>
                <a:lnTo>
                  <a:pt x="371" y="1795"/>
                </a:lnTo>
                <a:lnTo>
                  <a:pt x="373" y="1801"/>
                </a:lnTo>
                <a:lnTo>
                  <a:pt x="375" y="1807"/>
                </a:lnTo>
                <a:lnTo>
                  <a:pt x="377" y="1813"/>
                </a:lnTo>
                <a:lnTo>
                  <a:pt x="379" y="1819"/>
                </a:lnTo>
                <a:lnTo>
                  <a:pt x="381" y="1825"/>
                </a:lnTo>
                <a:lnTo>
                  <a:pt x="383" y="1831"/>
                </a:lnTo>
                <a:lnTo>
                  <a:pt x="385" y="1837"/>
                </a:lnTo>
                <a:lnTo>
                  <a:pt x="387" y="1831"/>
                </a:lnTo>
                <a:lnTo>
                  <a:pt x="389" y="1825"/>
                </a:lnTo>
                <a:lnTo>
                  <a:pt x="391" y="1819"/>
                </a:lnTo>
                <a:lnTo>
                  <a:pt x="393" y="1812"/>
                </a:lnTo>
                <a:lnTo>
                  <a:pt x="395" y="1806"/>
                </a:lnTo>
                <a:lnTo>
                  <a:pt x="396" y="1800"/>
                </a:lnTo>
                <a:lnTo>
                  <a:pt x="398" y="1794"/>
                </a:lnTo>
                <a:lnTo>
                  <a:pt x="400" y="1787"/>
                </a:lnTo>
                <a:lnTo>
                  <a:pt x="402" y="1781"/>
                </a:lnTo>
                <a:lnTo>
                  <a:pt x="404" y="1775"/>
                </a:lnTo>
                <a:lnTo>
                  <a:pt x="406" y="1769"/>
                </a:lnTo>
                <a:lnTo>
                  <a:pt x="408" y="1762"/>
                </a:lnTo>
                <a:lnTo>
                  <a:pt x="410" y="1756"/>
                </a:lnTo>
                <a:lnTo>
                  <a:pt x="412" y="1750"/>
                </a:lnTo>
                <a:lnTo>
                  <a:pt x="414" y="1744"/>
                </a:lnTo>
                <a:lnTo>
                  <a:pt x="416" y="1738"/>
                </a:lnTo>
                <a:lnTo>
                  <a:pt x="418" y="1732"/>
                </a:lnTo>
                <a:lnTo>
                  <a:pt x="419" y="1726"/>
                </a:lnTo>
                <a:lnTo>
                  <a:pt x="421" y="1720"/>
                </a:lnTo>
                <a:lnTo>
                  <a:pt x="423" y="1714"/>
                </a:lnTo>
                <a:lnTo>
                  <a:pt x="425" y="1709"/>
                </a:lnTo>
                <a:lnTo>
                  <a:pt x="427" y="1703"/>
                </a:lnTo>
                <a:lnTo>
                  <a:pt x="429" y="1697"/>
                </a:lnTo>
                <a:lnTo>
                  <a:pt x="431" y="1692"/>
                </a:lnTo>
                <a:lnTo>
                  <a:pt x="433" y="1687"/>
                </a:lnTo>
                <a:lnTo>
                  <a:pt x="435" y="1681"/>
                </a:lnTo>
                <a:lnTo>
                  <a:pt x="437" y="1676"/>
                </a:lnTo>
                <a:lnTo>
                  <a:pt x="439" y="1671"/>
                </a:lnTo>
                <a:lnTo>
                  <a:pt x="441" y="1667"/>
                </a:lnTo>
                <a:lnTo>
                  <a:pt x="443" y="1662"/>
                </a:lnTo>
                <a:lnTo>
                  <a:pt x="444" y="1657"/>
                </a:lnTo>
                <a:lnTo>
                  <a:pt x="446" y="1653"/>
                </a:lnTo>
                <a:lnTo>
                  <a:pt x="448" y="1649"/>
                </a:lnTo>
                <a:lnTo>
                  <a:pt x="450" y="1644"/>
                </a:lnTo>
                <a:lnTo>
                  <a:pt x="452" y="1640"/>
                </a:lnTo>
                <a:lnTo>
                  <a:pt x="454" y="1637"/>
                </a:lnTo>
                <a:lnTo>
                  <a:pt x="456" y="1633"/>
                </a:lnTo>
                <a:lnTo>
                  <a:pt x="458" y="1629"/>
                </a:lnTo>
                <a:lnTo>
                  <a:pt x="460" y="1626"/>
                </a:lnTo>
                <a:lnTo>
                  <a:pt x="462" y="1623"/>
                </a:lnTo>
                <a:lnTo>
                  <a:pt x="464" y="1620"/>
                </a:lnTo>
                <a:lnTo>
                  <a:pt x="466" y="1618"/>
                </a:lnTo>
                <a:lnTo>
                  <a:pt x="467" y="1615"/>
                </a:lnTo>
                <a:lnTo>
                  <a:pt x="469" y="1613"/>
                </a:lnTo>
                <a:lnTo>
                  <a:pt x="471" y="1611"/>
                </a:lnTo>
                <a:lnTo>
                  <a:pt x="473" y="1609"/>
                </a:lnTo>
                <a:lnTo>
                  <a:pt x="475" y="1607"/>
                </a:lnTo>
                <a:lnTo>
                  <a:pt x="477" y="1606"/>
                </a:lnTo>
                <a:lnTo>
                  <a:pt x="479" y="1604"/>
                </a:lnTo>
                <a:lnTo>
                  <a:pt x="481" y="1603"/>
                </a:lnTo>
                <a:lnTo>
                  <a:pt x="483" y="1602"/>
                </a:lnTo>
                <a:lnTo>
                  <a:pt x="485" y="1602"/>
                </a:lnTo>
                <a:lnTo>
                  <a:pt x="487" y="1601"/>
                </a:lnTo>
                <a:lnTo>
                  <a:pt x="489" y="1601"/>
                </a:lnTo>
                <a:lnTo>
                  <a:pt x="491" y="1601"/>
                </a:lnTo>
                <a:lnTo>
                  <a:pt x="493" y="1602"/>
                </a:lnTo>
                <a:lnTo>
                  <a:pt x="495" y="1602"/>
                </a:lnTo>
                <a:lnTo>
                  <a:pt x="497" y="1603"/>
                </a:lnTo>
                <a:lnTo>
                  <a:pt x="498" y="1604"/>
                </a:lnTo>
                <a:lnTo>
                  <a:pt x="500" y="1605"/>
                </a:lnTo>
                <a:lnTo>
                  <a:pt x="502" y="1607"/>
                </a:lnTo>
                <a:lnTo>
                  <a:pt x="504" y="1609"/>
                </a:lnTo>
                <a:lnTo>
                  <a:pt x="506" y="1611"/>
                </a:lnTo>
                <a:lnTo>
                  <a:pt x="508" y="1613"/>
                </a:lnTo>
                <a:lnTo>
                  <a:pt x="510" y="1615"/>
                </a:lnTo>
                <a:lnTo>
                  <a:pt x="512" y="1618"/>
                </a:lnTo>
                <a:lnTo>
                  <a:pt x="514" y="1621"/>
                </a:lnTo>
                <a:lnTo>
                  <a:pt x="516" y="1624"/>
                </a:lnTo>
                <a:lnTo>
                  <a:pt x="518" y="1628"/>
                </a:lnTo>
                <a:lnTo>
                  <a:pt x="520" y="1631"/>
                </a:lnTo>
                <a:lnTo>
                  <a:pt x="521" y="1635"/>
                </a:lnTo>
                <a:lnTo>
                  <a:pt x="523" y="1639"/>
                </a:lnTo>
                <a:lnTo>
                  <a:pt x="525" y="1644"/>
                </a:lnTo>
                <a:lnTo>
                  <a:pt x="527" y="1648"/>
                </a:lnTo>
                <a:lnTo>
                  <a:pt x="529" y="1653"/>
                </a:lnTo>
                <a:lnTo>
                  <a:pt x="531" y="1658"/>
                </a:lnTo>
                <a:lnTo>
                  <a:pt x="533" y="1664"/>
                </a:lnTo>
                <a:lnTo>
                  <a:pt x="535" y="1669"/>
                </a:lnTo>
                <a:lnTo>
                  <a:pt x="537" y="1675"/>
                </a:lnTo>
                <a:lnTo>
                  <a:pt x="539" y="1681"/>
                </a:lnTo>
                <a:lnTo>
                  <a:pt x="541" y="1687"/>
                </a:lnTo>
                <a:lnTo>
                  <a:pt x="543" y="1693"/>
                </a:lnTo>
                <a:lnTo>
                  <a:pt x="545" y="1700"/>
                </a:lnTo>
                <a:lnTo>
                  <a:pt x="546" y="1707"/>
                </a:lnTo>
                <a:lnTo>
                  <a:pt x="548" y="1714"/>
                </a:lnTo>
                <a:lnTo>
                  <a:pt x="550" y="1721"/>
                </a:lnTo>
                <a:lnTo>
                  <a:pt x="552" y="1728"/>
                </a:lnTo>
                <a:lnTo>
                  <a:pt x="554" y="1736"/>
                </a:lnTo>
                <a:lnTo>
                  <a:pt x="556" y="1743"/>
                </a:lnTo>
                <a:lnTo>
                  <a:pt x="558" y="1751"/>
                </a:lnTo>
                <a:lnTo>
                  <a:pt x="560" y="1759"/>
                </a:lnTo>
                <a:lnTo>
                  <a:pt x="562" y="1767"/>
                </a:lnTo>
                <a:lnTo>
                  <a:pt x="564" y="1776"/>
                </a:lnTo>
                <a:lnTo>
                  <a:pt x="566" y="1784"/>
                </a:lnTo>
                <a:lnTo>
                  <a:pt x="568" y="1793"/>
                </a:lnTo>
                <a:lnTo>
                  <a:pt x="570" y="1801"/>
                </a:lnTo>
                <a:lnTo>
                  <a:pt x="572" y="1810"/>
                </a:lnTo>
                <a:lnTo>
                  <a:pt x="573" y="1819"/>
                </a:lnTo>
                <a:lnTo>
                  <a:pt x="575" y="1828"/>
                </a:lnTo>
                <a:lnTo>
                  <a:pt x="577" y="1837"/>
                </a:lnTo>
                <a:lnTo>
                  <a:pt x="579" y="1828"/>
                </a:lnTo>
                <a:lnTo>
                  <a:pt x="581" y="1818"/>
                </a:lnTo>
                <a:lnTo>
                  <a:pt x="583" y="1809"/>
                </a:lnTo>
                <a:lnTo>
                  <a:pt x="585" y="1800"/>
                </a:lnTo>
                <a:lnTo>
                  <a:pt x="587" y="1790"/>
                </a:lnTo>
                <a:lnTo>
                  <a:pt x="589" y="1781"/>
                </a:lnTo>
                <a:lnTo>
                  <a:pt x="591" y="1771"/>
                </a:lnTo>
                <a:lnTo>
                  <a:pt x="593" y="1761"/>
                </a:lnTo>
                <a:lnTo>
                  <a:pt x="595" y="1752"/>
                </a:lnTo>
                <a:lnTo>
                  <a:pt x="597" y="1742"/>
                </a:lnTo>
                <a:lnTo>
                  <a:pt x="599" y="1732"/>
                </a:lnTo>
                <a:lnTo>
                  <a:pt x="600" y="1723"/>
                </a:lnTo>
                <a:lnTo>
                  <a:pt x="602" y="1713"/>
                </a:lnTo>
                <a:lnTo>
                  <a:pt x="604" y="1703"/>
                </a:lnTo>
                <a:lnTo>
                  <a:pt x="606" y="1694"/>
                </a:lnTo>
                <a:lnTo>
                  <a:pt x="608" y="1684"/>
                </a:lnTo>
                <a:lnTo>
                  <a:pt x="610" y="1674"/>
                </a:lnTo>
                <a:lnTo>
                  <a:pt x="612" y="1665"/>
                </a:lnTo>
                <a:lnTo>
                  <a:pt x="614" y="1656"/>
                </a:lnTo>
                <a:lnTo>
                  <a:pt x="616" y="1646"/>
                </a:lnTo>
                <a:lnTo>
                  <a:pt x="618" y="1637"/>
                </a:lnTo>
                <a:lnTo>
                  <a:pt x="620" y="1628"/>
                </a:lnTo>
                <a:lnTo>
                  <a:pt x="622" y="1619"/>
                </a:lnTo>
                <a:lnTo>
                  <a:pt x="623" y="1610"/>
                </a:lnTo>
                <a:lnTo>
                  <a:pt x="625" y="1601"/>
                </a:lnTo>
                <a:lnTo>
                  <a:pt x="627" y="1592"/>
                </a:lnTo>
                <a:lnTo>
                  <a:pt x="629" y="1583"/>
                </a:lnTo>
                <a:lnTo>
                  <a:pt x="631" y="1575"/>
                </a:lnTo>
                <a:lnTo>
                  <a:pt x="633" y="1567"/>
                </a:lnTo>
                <a:lnTo>
                  <a:pt x="635" y="1559"/>
                </a:lnTo>
                <a:lnTo>
                  <a:pt x="637" y="1551"/>
                </a:lnTo>
                <a:lnTo>
                  <a:pt x="639" y="1543"/>
                </a:lnTo>
                <a:lnTo>
                  <a:pt x="641" y="1536"/>
                </a:lnTo>
                <a:lnTo>
                  <a:pt x="643" y="1528"/>
                </a:lnTo>
                <a:lnTo>
                  <a:pt x="645" y="1521"/>
                </a:lnTo>
                <a:lnTo>
                  <a:pt x="647" y="1514"/>
                </a:lnTo>
                <a:lnTo>
                  <a:pt x="648" y="1508"/>
                </a:lnTo>
                <a:lnTo>
                  <a:pt x="650" y="1501"/>
                </a:lnTo>
                <a:lnTo>
                  <a:pt x="652" y="1495"/>
                </a:lnTo>
                <a:lnTo>
                  <a:pt x="654" y="1489"/>
                </a:lnTo>
                <a:lnTo>
                  <a:pt x="656" y="1484"/>
                </a:lnTo>
                <a:lnTo>
                  <a:pt x="658" y="1479"/>
                </a:lnTo>
                <a:lnTo>
                  <a:pt x="660" y="1474"/>
                </a:lnTo>
                <a:lnTo>
                  <a:pt x="662" y="1469"/>
                </a:lnTo>
                <a:lnTo>
                  <a:pt x="664" y="1464"/>
                </a:lnTo>
                <a:lnTo>
                  <a:pt x="666" y="1460"/>
                </a:lnTo>
                <a:lnTo>
                  <a:pt x="668" y="1457"/>
                </a:lnTo>
                <a:lnTo>
                  <a:pt x="670" y="1453"/>
                </a:lnTo>
                <a:lnTo>
                  <a:pt x="672" y="1450"/>
                </a:lnTo>
                <a:lnTo>
                  <a:pt x="674" y="1447"/>
                </a:lnTo>
                <a:lnTo>
                  <a:pt x="676" y="1445"/>
                </a:lnTo>
                <a:lnTo>
                  <a:pt x="678" y="1443"/>
                </a:lnTo>
                <a:lnTo>
                  <a:pt x="679" y="1441"/>
                </a:lnTo>
                <a:lnTo>
                  <a:pt x="681" y="1440"/>
                </a:lnTo>
                <a:lnTo>
                  <a:pt x="683" y="1439"/>
                </a:lnTo>
                <a:lnTo>
                  <a:pt x="685" y="1438"/>
                </a:lnTo>
                <a:lnTo>
                  <a:pt x="687" y="1438"/>
                </a:lnTo>
                <a:lnTo>
                  <a:pt x="689" y="1438"/>
                </a:lnTo>
                <a:lnTo>
                  <a:pt x="691" y="1439"/>
                </a:lnTo>
                <a:lnTo>
                  <a:pt x="693" y="1440"/>
                </a:lnTo>
                <a:lnTo>
                  <a:pt x="695" y="1441"/>
                </a:lnTo>
                <a:lnTo>
                  <a:pt x="697" y="1443"/>
                </a:lnTo>
                <a:lnTo>
                  <a:pt x="699" y="1445"/>
                </a:lnTo>
                <a:lnTo>
                  <a:pt x="701" y="1448"/>
                </a:lnTo>
                <a:lnTo>
                  <a:pt x="702" y="1451"/>
                </a:lnTo>
                <a:lnTo>
                  <a:pt x="704" y="1455"/>
                </a:lnTo>
                <a:lnTo>
                  <a:pt x="706" y="1459"/>
                </a:lnTo>
                <a:lnTo>
                  <a:pt x="708" y="1463"/>
                </a:lnTo>
                <a:lnTo>
                  <a:pt x="710" y="1468"/>
                </a:lnTo>
                <a:lnTo>
                  <a:pt x="712" y="1473"/>
                </a:lnTo>
                <a:lnTo>
                  <a:pt x="714" y="1479"/>
                </a:lnTo>
                <a:lnTo>
                  <a:pt x="716" y="1485"/>
                </a:lnTo>
                <a:lnTo>
                  <a:pt x="718" y="1492"/>
                </a:lnTo>
                <a:lnTo>
                  <a:pt x="720" y="1499"/>
                </a:lnTo>
                <a:lnTo>
                  <a:pt x="722" y="1506"/>
                </a:lnTo>
                <a:lnTo>
                  <a:pt x="724" y="1514"/>
                </a:lnTo>
                <a:lnTo>
                  <a:pt x="726" y="1523"/>
                </a:lnTo>
                <a:lnTo>
                  <a:pt x="727" y="1532"/>
                </a:lnTo>
                <a:lnTo>
                  <a:pt x="729" y="1541"/>
                </a:lnTo>
                <a:lnTo>
                  <a:pt x="731" y="1551"/>
                </a:lnTo>
                <a:lnTo>
                  <a:pt x="733" y="1561"/>
                </a:lnTo>
                <a:lnTo>
                  <a:pt x="735" y="1572"/>
                </a:lnTo>
                <a:lnTo>
                  <a:pt x="737" y="1583"/>
                </a:lnTo>
                <a:lnTo>
                  <a:pt x="739" y="1594"/>
                </a:lnTo>
                <a:lnTo>
                  <a:pt x="741" y="1606"/>
                </a:lnTo>
                <a:lnTo>
                  <a:pt x="743" y="1619"/>
                </a:lnTo>
                <a:lnTo>
                  <a:pt x="745" y="1631"/>
                </a:lnTo>
                <a:lnTo>
                  <a:pt x="747" y="1645"/>
                </a:lnTo>
                <a:lnTo>
                  <a:pt x="749" y="1659"/>
                </a:lnTo>
                <a:lnTo>
                  <a:pt x="750" y="1673"/>
                </a:lnTo>
                <a:lnTo>
                  <a:pt x="752" y="1687"/>
                </a:lnTo>
                <a:lnTo>
                  <a:pt x="754" y="1702"/>
                </a:lnTo>
                <a:lnTo>
                  <a:pt x="756" y="1718"/>
                </a:lnTo>
                <a:lnTo>
                  <a:pt x="758" y="1734"/>
                </a:lnTo>
                <a:lnTo>
                  <a:pt x="760" y="1750"/>
                </a:lnTo>
                <a:lnTo>
                  <a:pt x="762" y="1767"/>
                </a:lnTo>
                <a:lnTo>
                  <a:pt x="764" y="1784"/>
                </a:lnTo>
                <a:lnTo>
                  <a:pt x="766" y="1801"/>
                </a:lnTo>
                <a:lnTo>
                  <a:pt x="768" y="1819"/>
                </a:lnTo>
                <a:lnTo>
                  <a:pt x="770" y="1837"/>
                </a:lnTo>
                <a:lnTo>
                  <a:pt x="772" y="1818"/>
                </a:lnTo>
                <a:lnTo>
                  <a:pt x="774" y="1800"/>
                </a:lnTo>
                <a:lnTo>
                  <a:pt x="776" y="1780"/>
                </a:lnTo>
                <a:lnTo>
                  <a:pt x="778" y="1761"/>
                </a:lnTo>
                <a:lnTo>
                  <a:pt x="780" y="1741"/>
                </a:lnTo>
                <a:lnTo>
                  <a:pt x="781" y="1721"/>
                </a:lnTo>
                <a:lnTo>
                  <a:pt x="783" y="1700"/>
                </a:lnTo>
                <a:lnTo>
                  <a:pt x="785" y="1679"/>
                </a:lnTo>
                <a:lnTo>
                  <a:pt x="787" y="1658"/>
                </a:lnTo>
                <a:lnTo>
                  <a:pt x="789" y="1636"/>
                </a:lnTo>
                <a:lnTo>
                  <a:pt x="791" y="1614"/>
                </a:lnTo>
                <a:lnTo>
                  <a:pt x="793" y="1592"/>
                </a:lnTo>
                <a:lnTo>
                  <a:pt x="795" y="1570"/>
                </a:lnTo>
                <a:lnTo>
                  <a:pt x="797" y="1547"/>
                </a:lnTo>
                <a:lnTo>
                  <a:pt x="799" y="1525"/>
                </a:lnTo>
                <a:lnTo>
                  <a:pt x="801" y="1502"/>
                </a:lnTo>
                <a:lnTo>
                  <a:pt x="803" y="1478"/>
                </a:lnTo>
                <a:lnTo>
                  <a:pt x="804" y="1455"/>
                </a:lnTo>
                <a:lnTo>
                  <a:pt x="806" y="1431"/>
                </a:lnTo>
                <a:lnTo>
                  <a:pt x="808" y="1407"/>
                </a:lnTo>
                <a:lnTo>
                  <a:pt x="810" y="1384"/>
                </a:lnTo>
                <a:lnTo>
                  <a:pt x="812" y="1359"/>
                </a:lnTo>
                <a:lnTo>
                  <a:pt x="814" y="1335"/>
                </a:lnTo>
                <a:lnTo>
                  <a:pt x="816" y="1310"/>
                </a:lnTo>
                <a:lnTo>
                  <a:pt x="818" y="1286"/>
                </a:lnTo>
                <a:lnTo>
                  <a:pt x="820" y="1261"/>
                </a:lnTo>
                <a:lnTo>
                  <a:pt x="822" y="1236"/>
                </a:lnTo>
                <a:lnTo>
                  <a:pt x="824" y="1211"/>
                </a:lnTo>
                <a:lnTo>
                  <a:pt x="826" y="1186"/>
                </a:lnTo>
                <a:lnTo>
                  <a:pt x="828" y="1161"/>
                </a:lnTo>
                <a:lnTo>
                  <a:pt x="829" y="1136"/>
                </a:lnTo>
                <a:lnTo>
                  <a:pt x="831" y="1111"/>
                </a:lnTo>
                <a:lnTo>
                  <a:pt x="833" y="1086"/>
                </a:lnTo>
                <a:lnTo>
                  <a:pt x="835" y="1061"/>
                </a:lnTo>
                <a:lnTo>
                  <a:pt x="837" y="1036"/>
                </a:lnTo>
                <a:lnTo>
                  <a:pt x="839" y="1010"/>
                </a:lnTo>
                <a:lnTo>
                  <a:pt x="841" y="985"/>
                </a:lnTo>
                <a:lnTo>
                  <a:pt x="843" y="960"/>
                </a:lnTo>
                <a:lnTo>
                  <a:pt x="845" y="935"/>
                </a:lnTo>
                <a:lnTo>
                  <a:pt x="847" y="910"/>
                </a:lnTo>
                <a:lnTo>
                  <a:pt x="849" y="885"/>
                </a:lnTo>
                <a:lnTo>
                  <a:pt x="851" y="861"/>
                </a:lnTo>
                <a:lnTo>
                  <a:pt x="852" y="836"/>
                </a:lnTo>
                <a:lnTo>
                  <a:pt x="854" y="811"/>
                </a:lnTo>
                <a:lnTo>
                  <a:pt x="856" y="787"/>
                </a:lnTo>
                <a:lnTo>
                  <a:pt x="858" y="763"/>
                </a:lnTo>
                <a:lnTo>
                  <a:pt x="860" y="739"/>
                </a:lnTo>
                <a:lnTo>
                  <a:pt x="862" y="715"/>
                </a:lnTo>
                <a:lnTo>
                  <a:pt x="864" y="691"/>
                </a:lnTo>
                <a:lnTo>
                  <a:pt x="866" y="668"/>
                </a:lnTo>
                <a:lnTo>
                  <a:pt x="868" y="644"/>
                </a:lnTo>
                <a:lnTo>
                  <a:pt x="870" y="621"/>
                </a:lnTo>
                <a:lnTo>
                  <a:pt x="872" y="598"/>
                </a:lnTo>
                <a:lnTo>
                  <a:pt x="874" y="576"/>
                </a:lnTo>
                <a:lnTo>
                  <a:pt x="876" y="554"/>
                </a:lnTo>
                <a:lnTo>
                  <a:pt x="878" y="532"/>
                </a:lnTo>
                <a:lnTo>
                  <a:pt x="880" y="510"/>
                </a:lnTo>
                <a:lnTo>
                  <a:pt x="882" y="488"/>
                </a:lnTo>
                <a:lnTo>
                  <a:pt x="883" y="467"/>
                </a:lnTo>
                <a:lnTo>
                  <a:pt x="885" y="447"/>
                </a:lnTo>
                <a:lnTo>
                  <a:pt x="887" y="426"/>
                </a:lnTo>
                <a:lnTo>
                  <a:pt x="889" y="406"/>
                </a:lnTo>
                <a:lnTo>
                  <a:pt x="891" y="387"/>
                </a:lnTo>
                <a:lnTo>
                  <a:pt x="893" y="367"/>
                </a:lnTo>
                <a:lnTo>
                  <a:pt x="895" y="348"/>
                </a:lnTo>
                <a:lnTo>
                  <a:pt x="897" y="330"/>
                </a:lnTo>
                <a:lnTo>
                  <a:pt x="899" y="312"/>
                </a:lnTo>
                <a:lnTo>
                  <a:pt x="901" y="294"/>
                </a:lnTo>
                <a:lnTo>
                  <a:pt x="903" y="277"/>
                </a:lnTo>
                <a:lnTo>
                  <a:pt x="905" y="260"/>
                </a:lnTo>
                <a:lnTo>
                  <a:pt x="906" y="244"/>
                </a:lnTo>
                <a:lnTo>
                  <a:pt x="908" y="228"/>
                </a:lnTo>
                <a:lnTo>
                  <a:pt x="910" y="213"/>
                </a:lnTo>
                <a:lnTo>
                  <a:pt x="912" y="198"/>
                </a:lnTo>
                <a:lnTo>
                  <a:pt x="914" y="183"/>
                </a:lnTo>
                <a:lnTo>
                  <a:pt x="916" y="169"/>
                </a:lnTo>
                <a:lnTo>
                  <a:pt x="918" y="156"/>
                </a:lnTo>
                <a:lnTo>
                  <a:pt x="920" y="143"/>
                </a:lnTo>
                <a:lnTo>
                  <a:pt x="922" y="130"/>
                </a:lnTo>
                <a:lnTo>
                  <a:pt x="924" y="119"/>
                </a:lnTo>
                <a:lnTo>
                  <a:pt x="926" y="107"/>
                </a:lnTo>
                <a:lnTo>
                  <a:pt x="928" y="96"/>
                </a:lnTo>
                <a:lnTo>
                  <a:pt x="930" y="86"/>
                </a:lnTo>
                <a:lnTo>
                  <a:pt x="931" y="76"/>
                </a:lnTo>
                <a:lnTo>
                  <a:pt x="933" y="67"/>
                </a:lnTo>
                <a:lnTo>
                  <a:pt x="935" y="59"/>
                </a:lnTo>
                <a:lnTo>
                  <a:pt x="937" y="51"/>
                </a:lnTo>
                <a:lnTo>
                  <a:pt x="939" y="43"/>
                </a:lnTo>
                <a:lnTo>
                  <a:pt x="941" y="36"/>
                </a:lnTo>
                <a:lnTo>
                  <a:pt x="943" y="30"/>
                </a:lnTo>
                <a:lnTo>
                  <a:pt x="945" y="25"/>
                </a:lnTo>
                <a:lnTo>
                  <a:pt x="947" y="19"/>
                </a:lnTo>
                <a:lnTo>
                  <a:pt x="949" y="15"/>
                </a:lnTo>
                <a:lnTo>
                  <a:pt x="951" y="11"/>
                </a:lnTo>
                <a:lnTo>
                  <a:pt x="953" y="8"/>
                </a:lnTo>
                <a:lnTo>
                  <a:pt x="955" y="5"/>
                </a:lnTo>
                <a:lnTo>
                  <a:pt x="956" y="3"/>
                </a:lnTo>
                <a:lnTo>
                  <a:pt x="958" y="1"/>
                </a:lnTo>
                <a:lnTo>
                  <a:pt x="960" y="0"/>
                </a:lnTo>
                <a:lnTo>
                  <a:pt x="962" y="0"/>
                </a:lnTo>
                <a:lnTo>
                  <a:pt x="964" y="0"/>
                </a:lnTo>
                <a:lnTo>
                  <a:pt x="966" y="1"/>
                </a:lnTo>
                <a:lnTo>
                  <a:pt x="968" y="3"/>
                </a:lnTo>
                <a:lnTo>
                  <a:pt x="970" y="5"/>
                </a:lnTo>
                <a:lnTo>
                  <a:pt x="972" y="8"/>
                </a:lnTo>
                <a:lnTo>
                  <a:pt x="974" y="11"/>
                </a:lnTo>
                <a:lnTo>
                  <a:pt x="976" y="15"/>
                </a:lnTo>
                <a:lnTo>
                  <a:pt x="978" y="19"/>
                </a:lnTo>
                <a:lnTo>
                  <a:pt x="980" y="25"/>
                </a:lnTo>
                <a:lnTo>
                  <a:pt x="982" y="30"/>
                </a:lnTo>
                <a:lnTo>
                  <a:pt x="984" y="36"/>
                </a:lnTo>
                <a:lnTo>
                  <a:pt x="985" y="43"/>
                </a:lnTo>
                <a:lnTo>
                  <a:pt x="987" y="51"/>
                </a:lnTo>
                <a:lnTo>
                  <a:pt x="989" y="59"/>
                </a:lnTo>
                <a:lnTo>
                  <a:pt x="991" y="67"/>
                </a:lnTo>
                <a:lnTo>
                  <a:pt x="993" y="76"/>
                </a:lnTo>
                <a:lnTo>
                  <a:pt x="995" y="86"/>
                </a:lnTo>
                <a:lnTo>
                  <a:pt x="997" y="96"/>
                </a:lnTo>
                <a:lnTo>
                  <a:pt x="999" y="107"/>
                </a:lnTo>
                <a:lnTo>
                  <a:pt x="1001" y="119"/>
                </a:lnTo>
                <a:lnTo>
                  <a:pt x="1003" y="130"/>
                </a:lnTo>
                <a:lnTo>
                  <a:pt x="1005" y="143"/>
                </a:lnTo>
                <a:lnTo>
                  <a:pt x="1007" y="156"/>
                </a:lnTo>
                <a:lnTo>
                  <a:pt x="1008" y="169"/>
                </a:lnTo>
                <a:lnTo>
                  <a:pt x="1010" y="183"/>
                </a:lnTo>
                <a:lnTo>
                  <a:pt x="1012" y="198"/>
                </a:lnTo>
                <a:lnTo>
                  <a:pt x="1014" y="213"/>
                </a:lnTo>
                <a:lnTo>
                  <a:pt x="1016" y="228"/>
                </a:lnTo>
                <a:lnTo>
                  <a:pt x="1018" y="244"/>
                </a:lnTo>
                <a:lnTo>
                  <a:pt x="1020" y="260"/>
                </a:lnTo>
                <a:lnTo>
                  <a:pt x="1022" y="277"/>
                </a:lnTo>
                <a:lnTo>
                  <a:pt x="1024" y="294"/>
                </a:lnTo>
                <a:lnTo>
                  <a:pt x="1026" y="312"/>
                </a:lnTo>
                <a:lnTo>
                  <a:pt x="1028" y="330"/>
                </a:lnTo>
                <a:lnTo>
                  <a:pt x="1030" y="348"/>
                </a:lnTo>
                <a:lnTo>
                  <a:pt x="1032" y="367"/>
                </a:lnTo>
                <a:lnTo>
                  <a:pt x="1033" y="387"/>
                </a:lnTo>
                <a:lnTo>
                  <a:pt x="1035" y="406"/>
                </a:lnTo>
                <a:lnTo>
                  <a:pt x="1037" y="426"/>
                </a:lnTo>
                <a:lnTo>
                  <a:pt x="1039" y="447"/>
                </a:lnTo>
                <a:lnTo>
                  <a:pt x="1041" y="467"/>
                </a:lnTo>
                <a:lnTo>
                  <a:pt x="1043" y="488"/>
                </a:lnTo>
                <a:lnTo>
                  <a:pt x="1045" y="510"/>
                </a:lnTo>
                <a:lnTo>
                  <a:pt x="1047" y="532"/>
                </a:lnTo>
                <a:lnTo>
                  <a:pt x="1049" y="554"/>
                </a:lnTo>
                <a:lnTo>
                  <a:pt x="1051" y="576"/>
                </a:lnTo>
                <a:lnTo>
                  <a:pt x="1053" y="598"/>
                </a:lnTo>
                <a:lnTo>
                  <a:pt x="1055" y="621"/>
                </a:lnTo>
                <a:lnTo>
                  <a:pt x="1057" y="644"/>
                </a:lnTo>
                <a:lnTo>
                  <a:pt x="1059" y="668"/>
                </a:lnTo>
                <a:lnTo>
                  <a:pt x="1061" y="691"/>
                </a:lnTo>
                <a:lnTo>
                  <a:pt x="1063" y="715"/>
                </a:lnTo>
                <a:lnTo>
                  <a:pt x="1064" y="739"/>
                </a:lnTo>
                <a:lnTo>
                  <a:pt x="1066" y="763"/>
                </a:lnTo>
                <a:lnTo>
                  <a:pt x="1068" y="787"/>
                </a:lnTo>
                <a:lnTo>
                  <a:pt x="1070" y="811"/>
                </a:lnTo>
                <a:lnTo>
                  <a:pt x="1072" y="836"/>
                </a:lnTo>
                <a:lnTo>
                  <a:pt x="1074" y="861"/>
                </a:lnTo>
                <a:lnTo>
                  <a:pt x="1076" y="885"/>
                </a:lnTo>
                <a:lnTo>
                  <a:pt x="1078" y="910"/>
                </a:lnTo>
                <a:lnTo>
                  <a:pt x="1080" y="935"/>
                </a:lnTo>
                <a:lnTo>
                  <a:pt x="1082" y="960"/>
                </a:lnTo>
                <a:lnTo>
                  <a:pt x="1084" y="985"/>
                </a:lnTo>
                <a:lnTo>
                  <a:pt x="1086" y="1010"/>
                </a:lnTo>
                <a:lnTo>
                  <a:pt x="1087" y="1036"/>
                </a:lnTo>
                <a:lnTo>
                  <a:pt x="1089" y="1061"/>
                </a:lnTo>
                <a:lnTo>
                  <a:pt x="1091" y="1086"/>
                </a:lnTo>
                <a:lnTo>
                  <a:pt x="1093" y="1111"/>
                </a:lnTo>
                <a:lnTo>
                  <a:pt x="1095" y="1136"/>
                </a:lnTo>
                <a:lnTo>
                  <a:pt x="1097" y="1161"/>
                </a:lnTo>
                <a:lnTo>
                  <a:pt x="1099" y="1186"/>
                </a:lnTo>
                <a:lnTo>
                  <a:pt x="1101" y="1211"/>
                </a:lnTo>
                <a:lnTo>
                  <a:pt x="1103" y="1236"/>
                </a:lnTo>
                <a:lnTo>
                  <a:pt x="1105" y="1261"/>
                </a:lnTo>
                <a:lnTo>
                  <a:pt x="1107" y="1286"/>
                </a:lnTo>
                <a:lnTo>
                  <a:pt x="1109" y="1310"/>
                </a:lnTo>
                <a:lnTo>
                  <a:pt x="1111" y="1335"/>
                </a:lnTo>
                <a:lnTo>
                  <a:pt x="1112" y="1359"/>
                </a:lnTo>
                <a:lnTo>
                  <a:pt x="1114" y="1384"/>
                </a:lnTo>
                <a:lnTo>
                  <a:pt x="1116" y="1407"/>
                </a:lnTo>
                <a:lnTo>
                  <a:pt x="1118" y="1431"/>
                </a:lnTo>
                <a:lnTo>
                  <a:pt x="1120" y="1455"/>
                </a:lnTo>
                <a:lnTo>
                  <a:pt x="1122" y="1478"/>
                </a:lnTo>
                <a:lnTo>
                  <a:pt x="1124" y="1502"/>
                </a:lnTo>
                <a:lnTo>
                  <a:pt x="1126" y="1525"/>
                </a:lnTo>
                <a:lnTo>
                  <a:pt x="1128" y="1547"/>
                </a:lnTo>
                <a:lnTo>
                  <a:pt x="1130" y="1570"/>
                </a:lnTo>
                <a:lnTo>
                  <a:pt x="1132" y="1592"/>
                </a:lnTo>
                <a:lnTo>
                  <a:pt x="1134" y="1614"/>
                </a:lnTo>
                <a:lnTo>
                  <a:pt x="1135" y="1636"/>
                </a:lnTo>
                <a:lnTo>
                  <a:pt x="1137" y="1658"/>
                </a:lnTo>
                <a:lnTo>
                  <a:pt x="1139" y="1679"/>
                </a:lnTo>
                <a:lnTo>
                  <a:pt x="1141" y="1700"/>
                </a:lnTo>
                <a:lnTo>
                  <a:pt x="1143" y="1721"/>
                </a:lnTo>
                <a:lnTo>
                  <a:pt x="1145" y="1741"/>
                </a:lnTo>
                <a:lnTo>
                  <a:pt x="1147" y="1761"/>
                </a:lnTo>
                <a:lnTo>
                  <a:pt x="1149" y="1780"/>
                </a:lnTo>
                <a:lnTo>
                  <a:pt x="1151" y="1800"/>
                </a:lnTo>
                <a:lnTo>
                  <a:pt x="1153" y="1818"/>
                </a:lnTo>
                <a:lnTo>
                  <a:pt x="1155" y="1837"/>
                </a:lnTo>
                <a:lnTo>
                  <a:pt x="1157" y="1819"/>
                </a:lnTo>
                <a:lnTo>
                  <a:pt x="1159" y="1801"/>
                </a:lnTo>
                <a:lnTo>
                  <a:pt x="1161" y="1784"/>
                </a:lnTo>
                <a:lnTo>
                  <a:pt x="1163" y="1767"/>
                </a:lnTo>
                <a:lnTo>
                  <a:pt x="1165" y="1750"/>
                </a:lnTo>
                <a:lnTo>
                  <a:pt x="1166" y="1734"/>
                </a:lnTo>
                <a:lnTo>
                  <a:pt x="1168" y="1718"/>
                </a:lnTo>
                <a:lnTo>
                  <a:pt x="1170" y="1702"/>
                </a:lnTo>
                <a:lnTo>
                  <a:pt x="1172" y="1687"/>
                </a:lnTo>
                <a:lnTo>
                  <a:pt x="1174" y="1673"/>
                </a:lnTo>
                <a:lnTo>
                  <a:pt x="1176" y="1659"/>
                </a:lnTo>
                <a:lnTo>
                  <a:pt x="1178" y="1645"/>
                </a:lnTo>
                <a:lnTo>
                  <a:pt x="1180" y="1631"/>
                </a:lnTo>
                <a:lnTo>
                  <a:pt x="1182" y="1619"/>
                </a:lnTo>
                <a:lnTo>
                  <a:pt x="1184" y="1606"/>
                </a:lnTo>
                <a:lnTo>
                  <a:pt x="1186" y="1594"/>
                </a:lnTo>
                <a:lnTo>
                  <a:pt x="1188" y="1583"/>
                </a:lnTo>
                <a:lnTo>
                  <a:pt x="1189" y="1572"/>
                </a:lnTo>
                <a:lnTo>
                  <a:pt x="1191" y="1561"/>
                </a:lnTo>
                <a:lnTo>
                  <a:pt x="1193" y="1551"/>
                </a:lnTo>
                <a:lnTo>
                  <a:pt x="1195" y="1541"/>
                </a:lnTo>
                <a:lnTo>
                  <a:pt x="1197" y="1532"/>
                </a:lnTo>
                <a:lnTo>
                  <a:pt x="1199" y="1523"/>
                </a:lnTo>
                <a:lnTo>
                  <a:pt x="1201" y="1514"/>
                </a:lnTo>
                <a:lnTo>
                  <a:pt x="1203" y="1506"/>
                </a:lnTo>
                <a:lnTo>
                  <a:pt x="1205" y="1499"/>
                </a:lnTo>
                <a:lnTo>
                  <a:pt x="1207" y="1492"/>
                </a:lnTo>
                <a:lnTo>
                  <a:pt x="1209" y="1485"/>
                </a:lnTo>
                <a:lnTo>
                  <a:pt x="1211" y="1479"/>
                </a:lnTo>
                <a:lnTo>
                  <a:pt x="1213" y="1473"/>
                </a:lnTo>
                <a:lnTo>
                  <a:pt x="1214" y="1468"/>
                </a:lnTo>
                <a:lnTo>
                  <a:pt x="1216" y="1463"/>
                </a:lnTo>
                <a:lnTo>
                  <a:pt x="1218" y="1459"/>
                </a:lnTo>
                <a:lnTo>
                  <a:pt x="1220" y="1455"/>
                </a:lnTo>
                <a:lnTo>
                  <a:pt x="1222" y="1451"/>
                </a:lnTo>
                <a:lnTo>
                  <a:pt x="1224" y="1448"/>
                </a:lnTo>
                <a:lnTo>
                  <a:pt x="1226" y="1445"/>
                </a:lnTo>
                <a:lnTo>
                  <a:pt x="1228" y="1443"/>
                </a:lnTo>
                <a:lnTo>
                  <a:pt x="1230" y="1441"/>
                </a:lnTo>
                <a:lnTo>
                  <a:pt x="1232" y="1440"/>
                </a:lnTo>
                <a:lnTo>
                  <a:pt x="1234" y="1439"/>
                </a:lnTo>
                <a:lnTo>
                  <a:pt x="1236" y="1438"/>
                </a:lnTo>
                <a:lnTo>
                  <a:pt x="1237" y="1438"/>
                </a:lnTo>
                <a:lnTo>
                  <a:pt x="1239" y="1438"/>
                </a:lnTo>
                <a:lnTo>
                  <a:pt x="1241" y="1439"/>
                </a:lnTo>
                <a:lnTo>
                  <a:pt x="1243" y="1440"/>
                </a:lnTo>
                <a:lnTo>
                  <a:pt x="1245" y="1441"/>
                </a:lnTo>
                <a:lnTo>
                  <a:pt x="1247" y="1443"/>
                </a:lnTo>
                <a:lnTo>
                  <a:pt x="1249" y="1445"/>
                </a:lnTo>
                <a:lnTo>
                  <a:pt x="1251" y="1447"/>
                </a:lnTo>
                <a:lnTo>
                  <a:pt x="1253" y="1450"/>
                </a:lnTo>
                <a:lnTo>
                  <a:pt x="1255" y="1453"/>
                </a:lnTo>
                <a:lnTo>
                  <a:pt x="1257" y="1457"/>
                </a:lnTo>
                <a:lnTo>
                  <a:pt x="1259" y="1460"/>
                </a:lnTo>
                <a:lnTo>
                  <a:pt x="1261" y="1464"/>
                </a:lnTo>
                <a:lnTo>
                  <a:pt x="1263" y="1469"/>
                </a:lnTo>
                <a:lnTo>
                  <a:pt x="1265" y="1474"/>
                </a:lnTo>
                <a:lnTo>
                  <a:pt x="1267" y="1479"/>
                </a:lnTo>
                <a:lnTo>
                  <a:pt x="1268" y="1484"/>
                </a:lnTo>
                <a:lnTo>
                  <a:pt x="1270" y="1489"/>
                </a:lnTo>
                <a:lnTo>
                  <a:pt x="1272" y="1495"/>
                </a:lnTo>
                <a:lnTo>
                  <a:pt x="1274" y="1501"/>
                </a:lnTo>
                <a:lnTo>
                  <a:pt x="1276" y="1508"/>
                </a:lnTo>
                <a:lnTo>
                  <a:pt x="1278" y="1514"/>
                </a:lnTo>
                <a:lnTo>
                  <a:pt x="1280" y="1521"/>
                </a:lnTo>
                <a:lnTo>
                  <a:pt x="1282" y="1528"/>
                </a:lnTo>
                <a:lnTo>
                  <a:pt x="1284" y="1536"/>
                </a:lnTo>
                <a:lnTo>
                  <a:pt x="1286" y="1543"/>
                </a:lnTo>
                <a:lnTo>
                  <a:pt x="1288" y="1551"/>
                </a:lnTo>
                <a:lnTo>
                  <a:pt x="1290" y="1559"/>
                </a:lnTo>
                <a:lnTo>
                  <a:pt x="1291" y="1567"/>
                </a:lnTo>
                <a:lnTo>
                  <a:pt x="1293" y="1575"/>
                </a:lnTo>
                <a:lnTo>
                  <a:pt x="1295" y="1583"/>
                </a:lnTo>
                <a:lnTo>
                  <a:pt x="1297" y="1592"/>
                </a:lnTo>
                <a:lnTo>
                  <a:pt x="1299" y="1601"/>
                </a:lnTo>
                <a:lnTo>
                  <a:pt x="1301" y="1610"/>
                </a:lnTo>
                <a:lnTo>
                  <a:pt x="1303" y="1619"/>
                </a:lnTo>
                <a:lnTo>
                  <a:pt x="1305" y="1628"/>
                </a:lnTo>
                <a:lnTo>
                  <a:pt x="1307" y="1637"/>
                </a:lnTo>
                <a:lnTo>
                  <a:pt x="1309" y="1646"/>
                </a:lnTo>
                <a:lnTo>
                  <a:pt x="1311" y="1656"/>
                </a:lnTo>
                <a:lnTo>
                  <a:pt x="1313" y="1665"/>
                </a:lnTo>
                <a:lnTo>
                  <a:pt x="1315" y="1674"/>
                </a:lnTo>
                <a:lnTo>
                  <a:pt x="1316" y="1684"/>
                </a:lnTo>
                <a:lnTo>
                  <a:pt x="1318" y="1694"/>
                </a:lnTo>
                <a:lnTo>
                  <a:pt x="1320" y="1703"/>
                </a:lnTo>
                <a:lnTo>
                  <a:pt x="1322" y="1713"/>
                </a:lnTo>
                <a:lnTo>
                  <a:pt x="1324" y="1723"/>
                </a:lnTo>
                <a:lnTo>
                  <a:pt x="1326" y="1732"/>
                </a:lnTo>
                <a:lnTo>
                  <a:pt x="1328" y="1742"/>
                </a:lnTo>
                <a:lnTo>
                  <a:pt x="1330" y="1752"/>
                </a:lnTo>
                <a:lnTo>
                  <a:pt x="1332" y="1761"/>
                </a:lnTo>
                <a:lnTo>
                  <a:pt x="1334" y="1771"/>
                </a:lnTo>
                <a:lnTo>
                  <a:pt x="1336" y="1781"/>
                </a:lnTo>
                <a:lnTo>
                  <a:pt x="1338" y="1790"/>
                </a:lnTo>
                <a:lnTo>
                  <a:pt x="1340" y="1800"/>
                </a:lnTo>
                <a:lnTo>
                  <a:pt x="1341" y="1809"/>
                </a:lnTo>
                <a:lnTo>
                  <a:pt x="1343" y="1818"/>
                </a:lnTo>
                <a:lnTo>
                  <a:pt x="1345" y="1828"/>
                </a:lnTo>
                <a:lnTo>
                  <a:pt x="1347" y="1837"/>
                </a:lnTo>
                <a:lnTo>
                  <a:pt x="1349" y="1828"/>
                </a:lnTo>
                <a:lnTo>
                  <a:pt x="1351" y="1819"/>
                </a:lnTo>
                <a:lnTo>
                  <a:pt x="1353" y="1810"/>
                </a:lnTo>
                <a:lnTo>
                  <a:pt x="1355" y="1801"/>
                </a:lnTo>
                <a:lnTo>
                  <a:pt x="1357" y="1793"/>
                </a:lnTo>
                <a:lnTo>
                  <a:pt x="1359" y="1784"/>
                </a:lnTo>
                <a:lnTo>
                  <a:pt x="1361" y="1776"/>
                </a:lnTo>
                <a:lnTo>
                  <a:pt x="1363" y="1767"/>
                </a:lnTo>
                <a:lnTo>
                  <a:pt x="1365" y="1759"/>
                </a:lnTo>
                <a:lnTo>
                  <a:pt x="1367" y="1751"/>
                </a:lnTo>
                <a:lnTo>
                  <a:pt x="1369" y="1743"/>
                </a:lnTo>
                <a:lnTo>
                  <a:pt x="1370" y="1736"/>
                </a:lnTo>
                <a:lnTo>
                  <a:pt x="1372" y="1728"/>
                </a:lnTo>
                <a:lnTo>
                  <a:pt x="1374" y="1721"/>
                </a:lnTo>
                <a:lnTo>
                  <a:pt x="1376" y="1714"/>
                </a:lnTo>
                <a:lnTo>
                  <a:pt x="1378" y="1707"/>
                </a:lnTo>
                <a:lnTo>
                  <a:pt x="1380" y="1700"/>
                </a:lnTo>
                <a:lnTo>
                  <a:pt x="1382" y="1693"/>
                </a:lnTo>
                <a:lnTo>
                  <a:pt x="1384" y="1687"/>
                </a:lnTo>
                <a:lnTo>
                  <a:pt x="1386" y="1681"/>
                </a:lnTo>
                <a:lnTo>
                  <a:pt x="1388" y="1675"/>
                </a:lnTo>
                <a:lnTo>
                  <a:pt x="1390" y="1669"/>
                </a:lnTo>
                <a:lnTo>
                  <a:pt x="1392" y="1664"/>
                </a:lnTo>
                <a:lnTo>
                  <a:pt x="1393" y="1658"/>
                </a:lnTo>
                <a:lnTo>
                  <a:pt x="1395" y="1653"/>
                </a:lnTo>
                <a:lnTo>
                  <a:pt x="1397" y="1648"/>
                </a:lnTo>
                <a:lnTo>
                  <a:pt x="1399" y="1644"/>
                </a:lnTo>
                <a:lnTo>
                  <a:pt x="1401" y="1639"/>
                </a:lnTo>
                <a:lnTo>
                  <a:pt x="1403" y="1635"/>
                </a:lnTo>
                <a:lnTo>
                  <a:pt x="1405" y="1631"/>
                </a:lnTo>
                <a:lnTo>
                  <a:pt x="1407" y="1628"/>
                </a:lnTo>
                <a:lnTo>
                  <a:pt x="1409" y="1624"/>
                </a:lnTo>
                <a:lnTo>
                  <a:pt x="1411" y="1621"/>
                </a:lnTo>
                <a:lnTo>
                  <a:pt x="1413" y="1618"/>
                </a:lnTo>
                <a:lnTo>
                  <a:pt x="1415" y="1615"/>
                </a:lnTo>
                <a:lnTo>
                  <a:pt x="1417" y="1613"/>
                </a:lnTo>
                <a:lnTo>
                  <a:pt x="1418" y="1611"/>
                </a:lnTo>
                <a:lnTo>
                  <a:pt x="1420" y="1609"/>
                </a:lnTo>
                <a:lnTo>
                  <a:pt x="1422" y="1607"/>
                </a:lnTo>
                <a:lnTo>
                  <a:pt x="1424" y="1605"/>
                </a:lnTo>
                <a:lnTo>
                  <a:pt x="1426" y="1604"/>
                </a:lnTo>
                <a:lnTo>
                  <a:pt x="1428" y="1603"/>
                </a:lnTo>
                <a:lnTo>
                  <a:pt x="1430" y="1602"/>
                </a:lnTo>
                <a:lnTo>
                  <a:pt x="1432" y="1602"/>
                </a:lnTo>
                <a:lnTo>
                  <a:pt x="1434" y="1601"/>
                </a:lnTo>
                <a:lnTo>
                  <a:pt x="1436" y="1601"/>
                </a:lnTo>
                <a:lnTo>
                  <a:pt x="1438" y="1601"/>
                </a:lnTo>
                <a:lnTo>
                  <a:pt x="1440" y="1602"/>
                </a:lnTo>
                <a:lnTo>
                  <a:pt x="1442" y="1602"/>
                </a:lnTo>
                <a:lnTo>
                  <a:pt x="1444" y="1603"/>
                </a:lnTo>
                <a:lnTo>
                  <a:pt x="1446" y="1604"/>
                </a:lnTo>
                <a:lnTo>
                  <a:pt x="1448" y="1606"/>
                </a:lnTo>
                <a:lnTo>
                  <a:pt x="1449" y="1607"/>
                </a:lnTo>
                <a:lnTo>
                  <a:pt x="1451" y="1609"/>
                </a:lnTo>
                <a:lnTo>
                  <a:pt x="1453" y="1611"/>
                </a:lnTo>
                <a:lnTo>
                  <a:pt x="1455" y="1613"/>
                </a:lnTo>
                <a:lnTo>
                  <a:pt x="1457" y="1615"/>
                </a:lnTo>
                <a:lnTo>
                  <a:pt x="1459" y="1618"/>
                </a:lnTo>
                <a:lnTo>
                  <a:pt x="1461" y="1620"/>
                </a:lnTo>
                <a:lnTo>
                  <a:pt x="1463" y="1623"/>
                </a:lnTo>
                <a:lnTo>
                  <a:pt x="1465" y="1626"/>
                </a:lnTo>
                <a:lnTo>
                  <a:pt x="1467" y="1629"/>
                </a:lnTo>
                <a:lnTo>
                  <a:pt x="1469" y="1633"/>
                </a:lnTo>
                <a:lnTo>
                  <a:pt x="1471" y="1637"/>
                </a:lnTo>
                <a:lnTo>
                  <a:pt x="1472" y="1640"/>
                </a:lnTo>
                <a:lnTo>
                  <a:pt x="1474" y="1644"/>
                </a:lnTo>
                <a:lnTo>
                  <a:pt x="1476" y="1649"/>
                </a:lnTo>
                <a:lnTo>
                  <a:pt x="1478" y="1653"/>
                </a:lnTo>
                <a:lnTo>
                  <a:pt x="1480" y="1657"/>
                </a:lnTo>
                <a:lnTo>
                  <a:pt x="1482" y="1662"/>
                </a:lnTo>
                <a:lnTo>
                  <a:pt x="1484" y="1667"/>
                </a:lnTo>
                <a:lnTo>
                  <a:pt x="1486" y="1671"/>
                </a:lnTo>
                <a:lnTo>
                  <a:pt x="1488" y="1676"/>
                </a:lnTo>
                <a:lnTo>
                  <a:pt x="1490" y="1681"/>
                </a:lnTo>
                <a:lnTo>
                  <a:pt x="1492" y="1687"/>
                </a:lnTo>
                <a:lnTo>
                  <a:pt x="1494" y="1692"/>
                </a:lnTo>
                <a:lnTo>
                  <a:pt x="1496" y="1697"/>
                </a:lnTo>
                <a:lnTo>
                  <a:pt x="1497" y="1703"/>
                </a:lnTo>
                <a:lnTo>
                  <a:pt x="1499" y="1709"/>
                </a:lnTo>
                <a:lnTo>
                  <a:pt x="1501" y="1714"/>
                </a:lnTo>
                <a:lnTo>
                  <a:pt x="1503" y="1720"/>
                </a:lnTo>
                <a:lnTo>
                  <a:pt x="1505" y="1726"/>
                </a:lnTo>
                <a:lnTo>
                  <a:pt x="1507" y="1732"/>
                </a:lnTo>
                <a:lnTo>
                  <a:pt x="1509" y="1738"/>
                </a:lnTo>
                <a:lnTo>
                  <a:pt x="1511" y="1744"/>
                </a:lnTo>
                <a:lnTo>
                  <a:pt x="1513" y="1750"/>
                </a:lnTo>
                <a:lnTo>
                  <a:pt x="1515" y="1756"/>
                </a:lnTo>
                <a:lnTo>
                  <a:pt x="1517" y="1762"/>
                </a:lnTo>
                <a:lnTo>
                  <a:pt x="1519" y="1769"/>
                </a:lnTo>
                <a:lnTo>
                  <a:pt x="1520" y="1775"/>
                </a:lnTo>
                <a:lnTo>
                  <a:pt x="1522" y="1781"/>
                </a:lnTo>
                <a:lnTo>
                  <a:pt x="1524" y="1787"/>
                </a:lnTo>
                <a:lnTo>
                  <a:pt x="1526" y="1794"/>
                </a:lnTo>
                <a:lnTo>
                  <a:pt x="1528" y="1800"/>
                </a:lnTo>
                <a:lnTo>
                  <a:pt x="1530" y="1806"/>
                </a:lnTo>
                <a:lnTo>
                  <a:pt x="1532" y="1812"/>
                </a:lnTo>
                <a:lnTo>
                  <a:pt x="1534" y="1819"/>
                </a:lnTo>
                <a:lnTo>
                  <a:pt x="1536" y="1825"/>
                </a:lnTo>
                <a:lnTo>
                  <a:pt x="1538" y="1831"/>
                </a:lnTo>
                <a:lnTo>
                  <a:pt x="1540" y="1837"/>
                </a:lnTo>
                <a:lnTo>
                  <a:pt x="1542" y="1831"/>
                </a:lnTo>
                <a:lnTo>
                  <a:pt x="1544" y="1825"/>
                </a:lnTo>
                <a:lnTo>
                  <a:pt x="1546" y="1819"/>
                </a:lnTo>
                <a:lnTo>
                  <a:pt x="1548" y="1813"/>
                </a:lnTo>
                <a:lnTo>
                  <a:pt x="1550" y="1807"/>
                </a:lnTo>
                <a:lnTo>
                  <a:pt x="1551" y="1801"/>
                </a:lnTo>
                <a:lnTo>
                  <a:pt x="1553" y="1795"/>
                </a:lnTo>
                <a:lnTo>
                  <a:pt x="1555" y="1790"/>
                </a:lnTo>
                <a:lnTo>
                  <a:pt x="1557" y="1784"/>
                </a:lnTo>
                <a:lnTo>
                  <a:pt x="1559" y="1779"/>
                </a:lnTo>
                <a:lnTo>
                  <a:pt x="1561" y="1773"/>
                </a:lnTo>
                <a:lnTo>
                  <a:pt x="1563" y="1768"/>
                </a:lnTo>
                <a:lnTo>
                  <a:pt x="1565" y="1763"/>
                </a:lnTo>
                <a:lnTo>
                  <a:pt x="1567" y="1758"/>
                </a:lnTo>
                <a:lnTo>
                  <a:pt x="1569" y="1753"/>
                </a:lnTo>
                <a:lnTo>
                  <a:pt x="1571" y="1748"/>
                </a:lnTo>
                <a:lnTo>
                  <a:pt x="1573" y="1743"/>
                </a:lnTo>
                <a:lnTo>
                  <a:pt x="1574" y="1738"/>
                </a:lnTo>
                <a:lnTo>
                  <a:pt x="1576" y="1734"/>
                </a:lnTo>
                <a:lnTo>
                  <a:pt x="1578" y="1730"/>
                </a:lnTo>
                <a:lnTo>
                  <a:pt x="1580" y="1725"/>
                </a:lnTo>
                <a:lnTo>
                  <a:pt x="1582" y="1721"/>
                </a:lnTo>
                <a:lnTo>
                  <a:pt x="1584" y="1717"/>
                </a:lnTo>
                <a:lnTo>
                  <a:pt x="1586" y="1713"/>
                </a:lnTo>
                <a:lnTo>
                  <a:pt x="1588" y="1710"/>
                </a:lnTo>
                <a:lnTo>
                  <a:pt x="1590" y="1706"/>
                </a:lnTo>
                <a:lnTo>
                  <a:pt x="1592" y="1703"/>
                </a:lnTo>
                <a:lnTo>
                  <a:pt x="1594" y="1700"/>
                </a:lnTo>
                <a:lnTo>
                  <a:pt x="1596" y="1697"/>
                </a:lnTo>
                <a:lnTo>
                  <a:pt x="1598" y="1694"/>
                </a:lnTo>
                <a:lnTo>
                  <a:pt x="1599" y="1691"/>
                </a:lnTo>
                <a:lnTo>
                  <a:pt x="1601" y="1688"/>
                </a:lnTo>
                <a:lnTo>
                  <a:pt x="1603" y="1686"/>
                </a:lnTo>
                <a:lnTo>
                  <a:pt x="1605" y="1684"/>
                </a:lnTo>
                <a:lnTo>
                  <a:pt x="1607" y="1681"/>
                </a:lnTo>
                <a:lnTo>
                  <a:pt x="1609" y="1680"/>
                </a:lnTo>
                <a:lnTo>
                  <a:pt x="1611" y="1678"/>
                </a:lnTo>
                <a:lnTo>
                  <a:pt x="1613" y="1676"/>
                </a:lnTo>
                <a:lnTo>
                  <a:pt x="1615" y="1675"/>
                </a:lnTo>
                <a:lnTo>
                  <a:pt x="1617" y="1673"/>
                </a:lnTo>
                <a:lnTo>
                  <a:pt x="1619" y="1672"/>
                </a:lnTo>
                <a:lnTo>
                  <a:pt x="1621" y="1671"/>
                </a:lnTo>
                <a:lnTo>
                  <a:pt x="1622" y="1671"/>
                </a:lnTo>
                <a:lnTo>
                  <a:pt x="1624" y="1670"/>
                </a:lnTo>
                <a:lnTo>
                  <a:pt x="1626" y="1670"/>
                </a:lnTo>
                <a:lnTo>
                  <a:pt x="1628" y="1669"/>
                </a:lnTo>
                <a:lnTo>
                  <a:pt x="1630" y="1669"/>
                </a:lnTo>
                <a:lnTo>
                  <a:pt x="1632" y="1669"/>
                </a:lnTo>
                <a:lnTo>
                  <a:pt x="1634" y="1670"/>
                </a:lnTo>
                <a:lnTo>
                  <a:pt x="1636" y="1670"/>
                </a:lnTo>
                <a:lnTo>
                  <a:pt x="1638" y="1671"/>
                </a:lnTo>
                <a:lnTo>
                  <a:pt x="1640" y="1671"/>
                </a:lnTo>
                <a:lnTo>
                  <a:pt x="1642" y="1672"/>
                </a:lnTo>
                <a:lnTo>
                  <a:pt x="1644" y="1673"/>
                </a:lnTo>
                <a:lnTo>
                  <a:pt x="1646" y="1674"/>
                </a:lnTo>
                <a:lnTo>
                  <a:pt x="1648" y="1676"/>
                </a:lnTo>
                <a:lnTo>
                  <a:pt x="1650" y="1677"/>
                </a:lnTo>
                <a:lnTo>
                  <a:pt x="1652" y="1679"/>
                </a:lnTo>
                <a:lnTo>
                  <a:pt x="1653" y="1681"/>
                </a:lnTo>
                <a:lnTo>
                  <a:pt x="1655" y="1683"/>
                </a:lnTo>
                <a:lnTo>
                  <a:pt x="1657" y="1685"/>
                </a:lnTo>
                <a:lnTo>
                  <a:pt x="1659" y="1687"/>
                </a:lnTo>
                <a:lnTo>
                  <a:pt x="1661" y="1689"/>
                </a:lnTo>
                <a:lnTo>
                  <a:pt x="1663" y="1692"/>
                </a:lnTo>
                <a:lnTo>
                  <a:pt x="1665" y="1694"/>
                </a:lnTo>
                <a:lnTo>
                  <a:pt x="1667" y="1697"/>
                </a:lnTo>
                <a:lnTo>
                  <a:pt x="1669" y="1700"/>
                </a:lnTo>
                <a:lnTo>
                  <a:pt x="1671" y="1703"/>
                </a:lnTo>
                <a:lnTo>
                  <a:pt x="1673" y="1706"/>
                </a:lnTo>
                <a:lnTo>
                  <a:pt x="1675" y="1709"/>
                </a:lnTo>
                <a:lnTo>
                  <a:pt x="1676" y="1713"/>
                </a:lnTo>
                <a:lnTo>
                  <a:pt x="1678" y="1716"/>
                </a:lnTo>
                <a:lnTo>
                  <a:pt x="1680" y="1719"/>
                </a:lnTo>
                <a:lnTo>
                  <a:pt x="1682" y="1723"/>
                </a:lnTo>
                <a:lnTo>
                  <a:pt x="1684" y="1727"/>
                </a:lnTo>
                <a:lnTo>
                  <a:pt x="1686" y="1731"/>
                </a:lnTo>
                <a:lnTo>
                  <a:pt x="1688" y="1734"/>
                </a:lnTo>
                <a:lnTo>
                  <a:pt x="1690" y="1738"/>
                </a:lnTo>
                <a:lnTo>
                  <a:pt x="1692" y="1742"/>
                </a:lnTo>
                <a:lnTo>
                  <a:pt x="1694" y="1747"/>
                </a:lnTo>
                <a:lnTo>
                  <a:pt x="1696" y="1751"/>
                </a:lnTo>
                <a:lnTo>
                  <a:pt x="1698" y="1755"/>
                </a:lnTo>
                <a:lnTo>
                  <a:pt x="1700" y="1759"/>
                </a:lnTo>
                <a:lnTo>
                  <a:pt x="1701" y="1764"/>
                </a:lnTo>
                <a:lnTo>
                  <a:pt x="1703" y="1768"/>
                </a:lnTo>
                <a:lnTo>
                  <a:pt x="1705" y="1773"/>
                </a:lnTo>
                <a:lnTo>
                  <a:pt x="1707" y="1777"/>
                </a:lnTo>
                <a:lnTo>
                  <a:pt x="1709" y="1782"/>
                </a:lnTo>
                <a:lnTo>
                  <a:pt x="1711" y="1786"/>
                </a:lnTo>
                <a:lnTo>
                  <a:pt x="1713" y="1791"/>
                </a:lnTo>
                <a:lnTo>
                  <a:pt x="1715" y="1795"/>
                </a:lnTo>
                <a:lnTo>
                  <a:pt x="1717" y="1800"/>
                </a:lnTo>
                <a:lnTo>
                  <a:pt x="1719" y="1805"/>
                </a:lnTo>
                <a:lnTo>
                  <a:pt x="1721" y="1809"/>
                </a:lnTo>
                <a:lnTo>
                  <a:pt x="1723" y="1814"/>
                </a:lnTo>
                <a:lnTo>
                  <a:pt x="1724" y="1819"/>
                </a:lnTo>
                <a:lnTo>
                  <a:pt x="1726" y="1823"/>
                </a:lnTo>
                <a:lnTo>
                  <a:pt x="1728" y="1828"/>
                </a:lnTo>
                <a:lnTo>
                  <a:pt x="1730" y="1832"/>
                </a:lnTo>
                <a:lnTo>
                  <a:pt x="1732" y="1837"/>
                </a:lnTo>
                <a:lnTo>
                  <a:pt x="1734" y="1832"/>
                </a:lnTo>
                <a:lnTo>
                  <a:pt x="1736" y="1828"/>
                </a:lnTo>
                <a:lnTo>
                  <a:pt x="1738" y="1823"/>
                </a:lnTo>
                <a:lnTo>
                  <a:pt x="1740" y="1819"/>
                </a:lnTo>
                <a:lnTo>
                  <a:pt x="1742" y="1814"/>
                </a:lnTo>
                <a:lnTo>
                  <a:pt x="1744" y="1810"/>
                </a:lnTo>
                <a:lnTo>
                  <a:pt x="1746" y="1806"/>
                </a:lnTo>
                <a:lnTo>
                  <a:pt x="1748" y="1801"/>
                </a:lnTo>
                <a:lnTo>
                  <a:pt x="1750" y="1797"/>
                </a:lnTo>
                <a:lnTo>
                  <a:pt x="1752" y="1793"/>
                </a:lnTo>
                <a:lnTo>
                  <a:pt x="1754" y="1789"/>
                </a:lnTo>
                <a:lnTo>
                  <a:pt x="1755" y="1785"/>
                </a:lnTo>
                <a:lnTo>
                  <a:pt x="1757" y="1781"/>
                </a:lnTo>
                <a:lnTo>
                  <a:pt x="1759" y="1777"/>
                </a:lnTo>
                <a:lnTo>
                  <a:pt x="1761" y="1773"/>
                </a:lnTo>
                <a:lnTo>
                  <a:pt x="1763" y="1769"/>
                </a:lnTo>
                <a:lnTo>
                  <a:pt x="1765" y="1766"/>
                </a:lnTo>
                <a:lnTo>
                  <a:pt x="1767" y="1762"/>
                </a:lnTo>
                <a:lnTo>
                  <a:pt x="1769" y="1759"/>
                </a:lnTo>
                <a:lnTo>
                  <a:pt x="1771" y="1755"/>
                </a:lnTo>
                <a:lnTo>
                  <a:pt x="1773" y="1752"/>
                </a:lnTo>
                <a:lnTo>
                  <a:pt x="1775" y="1749"/>
                </a:lnTo>
                <a:lnTo>
                  <a:pt x="1777" y="1746"/>
                </a:lnTo>
                <a:lnTo>
                  <a:pt x="1778" y="1743"/>
                </a:lnTo>
                <a:lnTo>
                  <a:pt x="1780" y="1740"/>
                </a:lnTo>
                <a:lnTo>
                  <a:pt x="1782" y="1737"/>
                </a:lnTo>
                <a:lnTo>
                  <a:pt x="1784" y="1734"/>
                </a:lnTo>
                <a:lnTo>
                  <a:pt x="1786" y="1732"/>
                </a:lnTo>
                <a:lnTo>
                  <a:pt x="1788" y="1729"/>
                </a:lnTo>
                <a:lnTo>
                  <a:pt x="1790" y="1727"/>
                </a:lnTo>
                <a:lnTo>
                  <a:pt x="1792" y="1725"/>
                </a:lnTo>
                <a:lnTo>
                  <a:pt x="1794" y="1723"/>
                </a:lnTo>
                <a:lnTo>
                  <a:pt x="1796" y="1721"/>
                </a:lnTo>
                <a:lnTo>
                  <a:pt x="1798" y="1719"/>
                </a:lnTo>
                <a:lnTo>
                  <a:pt x="1800" y="1717"/>
                </a:lnTo>
                <a:lnTo>
                  <a:pt x="1802" y="1716"/>
                </a:lnTo>
                <a:lnTo>
                  <a:pt x="1803" y="1714"/>
                </a:lnTo>
                <a:lnTo>
                  <a:pt x="1805" y="1713"/>
                </a:lnTo>
                <a:lnTo>
                  <a:pt x="1807" y="1712"/>
                </a:lnTo>
                <a:lnTo>
                  <a:pt x="1809" y="1711"/>
                </a:lnTo>
                <a:lnTo>
                  <a:pt x="1811" y="1710"/>
                </a:lnTo>
                <a:lnTo>
                  <a:pt x="1813" y="1709"/>
                </a:lnTo>
                <a:lnTo>
                  <a:pt x="1815" y="1708"/>
                </a:lnTo>
                <a:lnTo>
                  <a:pt x="1817" y="1708"/>
                </a:lnTo>
                <a:lnTo>
                  <a:pt x="1819" y="1707"/>
                </a:lnTo>
                <a:lnTo>
                  <a:pt x="1821" y="1707"/>
                </a:lnTo>
                <a:lnTo>
                  <a:pt x="1823" y="1707"/>
                </a:lnTo>
                <a:lnTo>
                  <a:pt x="1825" y="1707"/>
                </a:lnTo>
                <a:lnTo>
                  <a:pt x="1827" y="1707"/>
                </a:lnTo>
                <a:lnTo>
                  <a:pt x="1829" y="1707"/>
                </a:lnTo>
                <a:lnTo>
                  <a:pt x="1831" y="1707"/>
                </a:lnTo>
                <a:lnTo>
                  <a:pt x="1833" y="1708"/>
                </a:lnTo>
                <a:lnTo>
                  <a:pt x="1834" y="1709"/>
                </a:lnTo>
                <a:lnTo>
                  <a:pt x="1836" y="1709"/>
                </a:lnTo>
                <a:lnTo>
                  <a:pt x="1838" y="1710"/>
                </a:lnTo>
                <a:lnTo>
                  <a:pt x="1840" y="1711"/>
                </a:lnTo>
                <a:lnTo>
                  <a:pt x="1842" y="1712"/>
                </a:lnTo>
                <a:lnTo>
                  <a:pt x="1844" y="1713"/>
                </a:lnTo>
                <a:lnTo>
                  <a:pt x="1846" y="1715"/>
                </a:lnTo>
                <a:lnTo>
                  <a:pt x="1848" y="1716"/>
                </a:lnTo>
                <a:lnTo>
                  <a:pt x="1850" y="1718"/>
                </a:lnTo>
                <a:lnTo>
                  <a:pt x="1852" y="1719"/>
                </a:lnTo>
                <a:lnTo>
                  <a:pt x="1854" y="1721"/>
                </a:lnTo>
                <a:lnTo>
                  <a:pt x="1856" y="1723"/>
                </a:lnTo>
                <a:lnTo>
                  <a:pt x="1857" y="1725"/>
                </a:lnTo>
                <a:lnTo>
                  <a:pt x="1859" y="1727"/>
                </a:lnTo>
                <a:lnTo>
                  <a:pt x="1861" y="1729"/>
                </a:lnTo>
                <a:lnTo>
                  <a:pt x="1863" y="1732"/>
                </a:lnTo>
                <a:lnTo>
                  <a:pt x="1865" y="1734"/>
                </a:lnTo>
                <a:lnTo>
                  <a:pt x="1867" y="1736"/>
                </a:lnTo>
                <a:lnTo>
                  <a:pt x="1869" y="1739"/>
                </a:lnTo>
                <a:lnTo>
                  <a:pt x="1871" y="1742"/>
                </a:lnTo>
                <a:lnTo>
                  <a:pt x="1873" y="1744"/>
                </a:lnTo>
                <a:lnTo>
                  <a:pt x="1875" y="1747"/>
                </a:lnTo>
                <a:lnTo>
                  <a:pt x="1877" y="1750"/>
                </a:lnTo>
                <a:lnTo>
                  <a:pt x="1879" y="1753"/>
                </a:lnTo>
                <a:lnTo>
                  <a:pt x="1881" y="1756"/>
                </a:lnTo>
                <a:lnTo>
                  <a:pt x="1882" y="1759"/>
                </a:lnTo>
                <a:lnTo>
                  <a:pt x="1884" y="1762"/>
                </a:lnTo>
                <a:lnTo>
                  <a:pt x="1886" y="1765"/>
                </a:lnTo>
                <a:lnTo>
                  <a:pt x="1888" y="1769"/>
                </a:lnTo>
                <a:lnTo>
                  <a:pt x="1890" y="1772"/>
                </a:lnTo>
                <a:lnTo>
                  <a:pt x="1892" y="1776"/>
                </a:lnTo>
                <a:lnTo>
                  <a:pt x="1894" y="1779"/>
                </a:lnTo>
                <a:lnTo>
                  <a:pt x="1896" y="1782"/>
                </a:lnTo>
                <a:lnTo>
                  <a:pt x="1898" y="1786"/>
                </a:lnTo>
                <a:lnTo>
                  <a:pt x="1900" y="1789"/>
                </a:lnTo>
                <a:lnTo>
                  <a:pt x="1902" y="1793"/>
                </a:lnTo>
                <a:lnTo>
                  <a:pt x="1904" y="1797"/>
                </a:lnTo>
                <a:lnTo>
                  <a:pt x="1905" y="1800"/>
                </a:lnTo>
                <a:lnTo>
                  <a:pt x="1907" y="1804"/>
                </a:lnTo>
                <a:lnTo>
                  <a:pt x="1909" y="1807"/>
                </a:lnTo>
                <a:lnTo>
                  <a:pt x="1911" y="1811"/>
                </a:lnTo>
                <a:lnTo>
                  <a:pt x="1913" y="1815"/>
                </a:lnTo>
                <a:lnTo>
                  <a:pt x="1915" y="1819"/>
                </a:lnTo>
                <a:lnTo>
                  <a:pt x="1917" y="1822"/>
                </a:lnTo>
                <a:lnTo>
                  <a:pt x="1919" y="1826"/>
                </a:lnTo>
                <a:lnTo>
                  <a:pt x="1921" y="1830"/>
                </a:lnTo>
                <a:lnTo>
                  <a:pt x="1923" y="1833"/>
                </a:lnTo>
                <a:lnTo>
                  <a:pt x="1925" y="1837"/>
                </a:lnTo>
              </a:path>
            </a:pathLst>
          </a:custGeom>
          <a:noFill/>
          <a:ln w="1905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64"/>
          <p:cNvSpPr>
            <a:spLocks/>
          </p:cNvSpPr>
          <p:nvPr/>
        </p:nvSpPr>
        <p:spPr bwMode="auto">
          <a:xfrm>
            <a:off x="3058826" y="5620988"/>
            <a:ext cx="423717" cy="711518"/>
          </a:xfrm>
          <a:custGeom>
            <a:avLst/>
            <a:gdLst>
              <a:gd name="T0" fmla="*/ 29 w 1925"/>
              <a:gd name="T1" fmla="*/ 1782 h 1837"/>
              <a:gd name="T2" fmla="*/ 59 w 1925"/>
              <a:gd name="T3" fmla="*/ 1734 h 1837"/>
              <a:gd name="T4" fmla="*/ 90 w 1925"/>
              <a:gd name="T5" fmla="*/ 1709 h 1837"/>
              <a:gd name="T6" fmla="*/ 121 w 1925"/>
              <a:gd name="T7" fmla="*/ 1714 h 1837"/>
              <a:gd name="T8" fmla="*/ 152 w 1925"/>
              <a:gd name="T9" fmla="*/ 1752 h 1837"/>
              <a:gd name="T10" fmla="*/ 183 w 1925"/>
              <a:gd name="T11" fmla="*/ 1814 h 1837"/>
              <a:gd name="T12" fmla="*/ 214 w 1925"/>
              <a:gd name="T13" fmla="*/ 1786 h 1837"/>
              <a:gd name="T14" fmla="*/ 244 w 1925"/>
              <a:gd name="T15" fmla="*/ 1719 h 1837"/>
              <a:gd name="T16" fmla="*/ 275 w 1925"/>
              <a:gd name="T17" fmla="*/ 1677 h 1837"/>
              <a:gd name="T18" fmla="*/ 306 w 1925"/>
              <a:gd name="T19" fmla="*/ 1672 h 1837"/>
              <a:gd name="T20" fmla="*/ 337 w 1925"/>
              <a:gd name="T21" fmla="*/ 1710 h 1837"/>
              <a:gd name="T22" fmla="*/ 367 w 1925"/>
              <a:gd name="T23" fmla="*/ 1784 h 1837"/>
              <a:gd name="T24" fmla="*/ 398 w 1925"/>
              <a:gd name="T25" fmla="*/ 1794 h 1837"/>
              <a:gd name="T26" fmla="*/ 429 w 1925"/>
              <a:gd name="T27" fmla="*/ 1697 h 1837"/>
              <a:gd name="T28" fmla="*/ 460 w 1925"/>
              <a:gd name="T29" fmla="*/ 1626 h 1837"/>
              <a:gd name="T30" fmla="*/ 491 w 1925"/>
              <a:gd name="T31" fmla="*/ 1601 h 1837"/>
              <a:gd name="T32" fmla="*/ 521 w 1925"/>
              <a:gd name="T33" fmla="*/ 1635 h 1837"/>
              <a:gd name="T34" fmla="*/ 552 w 1925"/>
              <a:gd name="T35" fmla="*/ 1728 h 1837"/>
              <a:gd name="T36" fmla="*/ 583 w 1925"/>
              <a:gd name="T37" fmla="*/ 1809 h 1837"/>
              <a:gd name="T38" fmla="*/ 614 w 1925"/>
              <a:gd name="T39" fmla="*/ 1656 h 1837"/>
              <a:gd name="T40" fmla="*/ 645 w 1925"/>
              <a:gd name="T41" fmla="*/ 1521 h 1837"/>
              <a:gd name="T42" fmla="*/ 676 w 1925"/>
              <a:gd name="T43" fmla="*/ 1445 h 1837"/>
              <a:gd name="T44" fmla="*/ 706 w 1925"/>
              <a:gd name="T45" fmla="*/ 1459 h 1837"/>
              <a:gd name="T46" fmla="*/ 737 w 1925"/>
              <a:gd name="T47" fmla="*/ 1583 h 1837"/>
              <a:gd name="T48" fmla="*/ 768 w 1925"/>
              <a:gd name="T49" fmla="*/ 1819 h 1837"/>
              <a:gd name="T50" fmla="*/ 799 w 1925"/>
              <a:gd name="T51" fmla="*/ 1525 h 1837"/>
              <a:gd name="T52" fmla="*/ 829 w 1925"/>
              <a:gd name="T53" fmla="*/ 1136 h 1837"/>
              <a:gd name="T54" fmla="*/ 860 w 1925"/>
              <a:gd name="T55" fmla="*/ 739 h 1837"/>
              <a:gd name="T56" fmla="*/ 891 w 1925"/>
              <a:gd name="T57" fmla="*/ 387 h 1837"/>
              <a:gd name="T58" fmla="*/ 922 w 1925"/>
              <a:gd name="T59" fmla="*/ 130 h 1837"/>
              <a:gd name="T60" fmla="*/ 953 w 1925"/>
              <a:gd name="T61" fmla="*/ 8 h 1837"/>
              <a:gd name="T62" fmla="*/ 984 w 1925"/>
              <a:gd name="T63" fmla="*/ 36 h 1837"/>
              <a:gd name="T64" fmla="*/ 1014 w 1925"/>
              <a:gd name="T65" fmla="*/ 213 h 1837"/>
              <a:gd name="T66" fmla="*/ 1045 w 1925"/>
              <a:gd name="T67" fmla="*/ 510 h 1837"/>
              <a:gd name="T68" fmla="*/ 1076 w 1925"/>
              <a:gd name="T69" fmla="*/ 885 h 1837"/>
              <a:gd name="T70" fmla="*/ 1107 w 1925"/>
              <a:gd name="T71" fmla="*/ 1286 h 1837"/>
              <a:gd name="T72" fmla="*/ 1137 w 1925"/>
              <a:gd name="T73" fmla="*/ 1658 h 1837"/>
              <a:gd name="T74" fmla="*/ 1168 w 1925"/>
              <a:gd name="T75" fmla="*/ 1718 h 1837"/>
              <a:gd name="T76" fmla="*/ 1199 w 1925"/>
              <a:gd name="T77" fmla="*/ 1523 h 1837"/>
              <a:gd name="T78" fmla="*/ 1230 w 1925"/>
              <a:gd name="T79" fmla="*/ 1441 h 1837"/>
              <a:gd name="T80" fmla="*/ 1261 w 1925"/>
              <a:gd name="T81" fmla="*/ 1464 h 1837"/>
              <a:gd name="T82" fmla="*/ 1291 w 1925"/>
              <a:gd name="T83" fmla="*/ 1567 h 1837"/>
              <a:gd name="T84" fmla="*/ 1322 w 1925"/>
              <a:gd name="T85" fmla="*/ 1713 h 1837"/>
              <a:gd name="T86" fmla="*/ 1353 w 1925"/>
              <a:gd name="T87" fmla="*/ 1810 h 1837"/>
              <a:gd name="T88" fmla="*/ 1384 w 1925"/>
              <a:gd name="T89" fmla="*/ 1687 h 1837"/>
              <a:gd name="T90" fmla="*/ 1415 w 1925"/>
              <a:gd name="T91" fmla="*/ 1615 h 1837"/>
              <a:gd name="T92" fmla="*/ 1446 w 1925"/>
              <a:gd name="T93" fmla="*/ 1604 h 1837"/>
              <a:gd name="T94" fmla="*/ 1476 w 1925"/>
              <a:gd name="T95" fmla="*/ 1649 h 1837"/>
              <a:gd name="T96" fmla="*/ 1507 w 1925"/>
              <a:gd name="T97" fmla="*/ 1732 h 1837"/>
              <a:gd name="T98" fmla="*/ 1538 w 1925"/>
              <a:gd name="T99" fmla="*/ 1831 h 1837"/>
              <a:gd name="T100" fmla="*/ 1569 w 1925"/>
              <a:gd name="T101" fmla="*/ 1753 h 1837"/>
              <a:gd name="T102" fmla="*/ 1599 w 1925"/>
              <a:gd name="T103" fmla="*/ 1691 h 1837"/>
              <a:gd name="T104" fmla="*/ 1630 w 1925"/>
              <a:gd name="T105" fmla="*/ 1669 h 1837"/>
              <a:gd name="T106" fmla="*/ 1661 w 1925"/>
              <a:gd name="T107" fmla="*/ 1689 h 1837"/>
              <a:gd name="T108" fmla="*/ 1692 w 1925"/>
              <a:gd name="T109" fmla="*/ 1742 h 1837"/>
              <a:gd name="T110" fmla="*/ 1723 w 1925"/>
              <a:gd name="T111" fmla="*/ 1814 h 1837"/>
              <a:gd name="T112" fmla="*/ 1754 w 1925"/>
              <a:gd name="T113" fmla="*/ 1789 h 1837"/>
              <a:gd name="T114" fmla="*/ 1784 w 1925"/>
              <a:gd name="T115" fmla="*/ 1734 h 1837"/>
              <a:gd name="T116" fmla="*/ 1815 w 1925"/>
              <a:gd name="T117" fmla="*/ 1708 h 1837"/>
              <a:gd name="T118" fmla="*/ 1846 w 1925"/>
              <a:gd name="T119" fmla="*/ 1715 h 1837"/>
              <a:gd name="T120" fmla="*/ 1877 w 1925"/>
              <a:gd name="T121" fmla="*/ 1750 h 1837"/>
              <a:gd name="T122" fmla="*/ 1907 w 1925"/>
              <a:gd name="T123" fmla="*/ 1804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5" h="1837">
                <a:moveTo>
                  <a:pt x="0" y="1837"/>
                </a:moveTo>
                <a:lnTo>
                  <a:pt x="2" y="1833"/>
                </a:lnTo>
                <a:lnTo>
                  <a:pt x="4" y="1830"/>
                </a:lnTo>
                <a:lnTo>
                  <a:pt x="6" y="1826"/>
                </a:lnTo>
                <a:lnTo>
                  <a:pt x="8" y="1822"/>
                </a:lnTo>
                <a:lnTo>
                  <a:pt x="10" y="1819"/>
                </a:lnTo>
                <a:lnTo>
                  <a:pt x="11" y="1815"/>
                </a:lnTo>
                <a:lnTo>
                  <a:pt x="13" y="1811"/>
                </a:lnTo>
                <a:lnTo>
                  <a:pt x="15" y="1807"/>
                </a:lnTo>
                <a:lnTo>
                  <a:pt x="17" y="1804"/>
                </a:lnTo>
                <a:lnTo>
                  <a:pt x="19" y="1800"/>
                </a:lnTo>
                <a:lnTo>
                  <a:pt x="21" y="1797"/>
                </a:lnTo>
                <a:lnTo>
                  <a:pt x="23" y="1793"/>
                </a:lnTo>
                <a:lnTo>
                  <a:pt x="25" y="1789"/>
                </a:lnTo>
                <a:lnTo>
                  <a:pt x="27" y="1786"/>
                </a:lnTo>
                <a:lnTo>
                  <a:pt x="29" y="1782"/>
                </a:lnTo>
                <a:lnTo>
                  <a:pt x="31" y="1779"/>
                </a:lnTo>
                <a:lnTo>
                  <a:pt x="33" y="1776"/>
                </a:lnTo>
                <a:lnTo>
                  <a:pt x="34" y="1772"/>
                </a:lnTo>
                <a:lnTo>
                  <a:pt x="36" y="1769"/>
                </a:lnTo>
                <a:lnTo>
                  <a:pt x="38" y="1765"/>
                </a:lnTo>
                <a:lnTo>
                  <a:pt x="40" y="1762"/>
                </a:lnTo>
                <a:lnTo>
                  <a:pt x="42" y="1759"/>
                </a:lnTo>
                <a:lnTo>
                  <a:pt x="44" y="1756"/>
                </a:lnTo>
                <a:lnTo>
                  <a:pt x="46" y="1753"/>
                </a:lnTo>
                <a:lnTo>
                  <a:pt x="48" y="1750"/>
                </a:lnTo>
                <a:lnTo>
                  <a:pt x="50" y="1747"/>
                </a:lnTo>
                <a:lnTo>
                  <a:pt x="52" y="1744"/>
                </a:lnTo>
                <a:lnTo>
                  <a:pt x="54" y="1742"/>
                </a:lnTo>
                <a:lnTo>
                  <a:pt x="56" y="1739"/>
                </a:lnTo>
                <a:lnTo>
                  <a:pt x="58" y="1736"/>
                </a:lnTo>
                <a:lnTo>
                  <a:pt x="59" y="1734"/>
                </a:lnTo>
                <a:lnTo>
                  <a:pt x="61" y="1732"/>
                </a:lnTo>
                <a:lnTo>
                  <a:pt x="63" y="1729"/>
                </a:lnTo>
                <a:lnTo>
                  <a:pt x="65" y="1727"/>
                </a:lnTo>
                <a:lnTo>
                  <a:pt x="67" y="1725"/>
                </a:lnTo>
                <a:lnTo>
                  <a:pt x="69" y="1723"/>
                </a:lnTo>
                <a:lnTo>
                  <a:pt x="71" y="1721"/>
                </a:lnTo>
                <a:lnTo>
                  <a:pt x="73" y="1719"/>
                </a:lnTo>
                <a:lnTo>
                  <a:pt x="75" y="1718"/>
                </a:lnTo>
                <a:lnTo>
                  <a:pt x="77" y="1716"/>
                </a:lnTo>
                <a:lnTo>
                  <a:pt x="79" y="1715"/>
                </a:lnTo>
                <a:lnTo>
                  <a:pt x="81" y="1713"/>
                </a:lnTo>
                <a:lnTo>
                  <a:pt x="82" y="1712"/>
                </a:lnTo>
                <a:lnTo>
                  <a:pt x="84" y="1711"/>
                </a:lnTo>
                <a:lnTo>
                  <a:pt x="86" y="1710"/>
                </a:lnTo>
                <a:lnTo>
                  <a:pt x="88" y="1709"/>
                </a:lnTo>
                <a:lnTo>
                  <a:pt x="90" y="1709"/>
                </a:lnTo>
                <a:lnTo>
                  <a:pt x="92" y="1708"/>
                </a:lnTo>
                <a:lnTo>
                  <a:pt x="94" y="1707"/>
                </a:lnTo>
                <a:lnTo>
                  <a:pt x="96" y="1707"/>
                </a:lnTo>
                <a:lnTo>
                  <a:pt x="98" y="1707"/>
                </a:lnTo>
                <a:lnTo>
                  <a:pt x="100" y="1707"/>
                </a:lnTo>
                <a:lnTo>
                  <a:pt x="102" y="1707"/>
                </a:lnTo>
                <a:lnTo>
                  <a:pt x="104" y="1707"/>
                </a:lnTo>
                <a:lnTo>
                  <a:pt x="106" y="1707"/>
                </a:lnTo>
                <a:lnTo>
                  <a:pt x="108" y="1708"/>
                </a:lnTo>
                <a:lnTo>
                  <a:pt x="110" y="1708"/>
                </a:lnTo>
                <a:lnTo>
                  <a:pt x="112" y="1709"/>
                </a:lnTo>
                <a:lnTo>
                  <a:pt x="113" y="1710"/>
                </a:lnTo>
                <a:lnTo>
                  <a:pt x="115" y="1711"/>
                </a:lnTo>
                <a:lnTo>
                  <a:pt x="117" y="1712"/>
                </a:lnTo>
                <a:lnTo>
                  <a:pt x="119" y="1713"/>
                </a:lnTo>
                <a:lnTo>
                  <a:pt x="121" y="1714"/>
                </a:lnTo>
                <a:lnTo>
                  <a:pt x="123" y="1716"/>
                </a:lnTo>
                <a:lnTo>
                  <a:pt x="125" y="1717"/>
                </a:lnTo>
                <a:lnTo>
                  <a:pt x="127" y="1719"/>
                </a:lnTo>
                <a:lnTo>
                  <a:pt x="129" y="1721"/>
                </a:lnTo>
                <a:lnTo>
                  <a:pt x="131" y="1723"/>
                </a:lnTo>
                <a:lnTo>
                  <a:pt x="133" y="1725"/>
                </a:lnTo>
                <a:lnTo>
                  <a:pt x="135" y="1727"/>
                </a:lnTo>
                <a:lnTo>
                  <a:pt x="136" y="1729"/>
                </a:lnTo>
                <a:lnTo>
                  <a:pt x="138" y="1732"/>
                </a:lnTo>
                <a:lnTo>
                  <a:pt x="140" y="1734"/>
                </a:lnTo>
                <a:lnTo>
                  <a:pt x="142" y="1737"/>
                </a:lnTo>
                <a:lnTo>
                  <a:pt x="144" y="1740"/>
                </a:lnTo>
                <a:lnTo>
                  <a:pt x="146" y="1743"/>
                </a:lnTo>
                <a:lnTo>
                  <a:pt x="148" y="1746"/>
                </a:lnTo>
                <a:lnTo>
                  <a:pt x="150" y="1749"/>
                </a:lnTo>
                <a:lnTo>
                  <a:pt x="152" y="1752"/>
                </a:lnTo>
                <a:lnTo>
                  <a:pt x="154" y="1755"/>
                </a:lnTo>
                <a:lnTo>
                  <a:pt x="156" y="1759"/>
                </a:lnTo>
                <a:lnTo>
                  <a:pt x="158" y="1762"/>
                </a:lnTo>
                <a:lnTo>
                  <a:pt x="160" y="1766"/>
                </a:lnTo>
                <a:lnTo>
                  <a:pt x="161" y="1769"/>
                </a:lnTo>
                <a:lnTo>
                  <a:pt x="163" y="1773"/>
                </a:lnTo>
                <a:lnTo>
                  <a:pt x="165" y="1777"/>
                </a:lnTo>
                <a:lnTo>
                  <a:pt x="167" y="1781"/>
                </a:lnTo>
                <a:lnTo>
                  <a:pt x="169" y="1785"/>
                </a:lnTo>
                <a:lnTo>
                  <a:pt x="171" y="1789"/>
                </a:lnTo>
                <a:lnTo>
                  <a:pt x="173" y="1793"/>
                </a:lnTo>
                <a:lnTo>
                  <a:pt x="175" y="1797"/>
                </a:lnTo>
                <a:lnTo>
                  <a:pt x="177" y="1801"/>
                </a:lnTo>
                <a:lnTo>
                  <a:pt x="179" y="1806"/>
                </a:lnTo>
                <a:lnTo>
                  <a:pt x="181" y="1810"/>
                </a:lnTo>
                <a:lnTo>
                  <a:pt x="183" y="1814"/>
                </a:lnTo>
                <a:lnTo>
                  <a:pt x="185" y="1819"/>
                </a:lnTo>
                <a:lnTo>
                  <a:pt x="187" y="1823"/>
                </a:lnTo>
                <a:lnTo>
                  <a:pt x="188" y="1828"/>
                </a:lnTo>
                <a:lnTo>
                  <a:pt x="190" y="1832"/>
                </a:lnTo>
                <a:lnTo>
                  <a:pt x="192" y="1837"/>
                </a:lnTo>
                <a:lnTo>
                  <a:pt x="194" y="1832"/>
                </a:lnTo>
                <a:lnTo>
                  <a:pt x="196" y="1828"/>
                </a:lnTo>
                <a:lnTo>
                  <a:pt x="198" y="1823"/>
                </a:lnTo>
                <a:lnTo>
                  <a:pt x="200" y="1819"/>
                </a:lnTo>
                <a:lnTo>
                  <a:pt x="202" y="1814"/>
                </a:lnTo>
                <a:lnTo>
                  <a:pt x="204" y="1809"/>
                </a:lnTo>
                <a:lnTo>
                  <a:pt x="206" y="1805"/>
                </a:lnTo>
                <a:lnTo>
                  <a:pt x="208" y="1800"/>
                </a:lnTo>
                <a:lnTo>
                  <a:pt x="210" y="1795"/>
                </a:lnTo>
                <a:lnTo>
                  <a:pt x="212" y="1791"/>
                </a:lnTo>
                <a:lnTo>
                  <a:pt x="214" y="1786"/>
                </a:lnTo>
                <a:lnTo>
                  <a:pt x="215" y="1782"/>
                </a:lnTo>
                <a:lnTo>
                  <a:pt x="217" y="1777"/>
                </a:lnTo>
                <a:lnTo>
                  <a:pt x="219" y="1773"/>
                </a:lnTo>
                <a:lnTo>
                  <a:pt x="221" y="1768"/>
                </a:lnTo>
                <a:lnTo>
                  <a:pt x="223" y="1764"/>
                </a:lnTo>
                <a:lnTo>
                  <a:pt x="225" y="1759"/>
                </a:lnTo>
                <a:lnTo>
                  <a:pt x="227" y="1755"/>
                </a:lnTo>
                <a:lnTo>
                  <a:pt x="229" y="1751"/>
                </a:lnTo>
                <a:lnTo>
                  <a:pt x="231" y="1747"/>
                </a:lnTo>
                <a:lnTo>
                  <a:pt x="233" y="1742"/>
                </a:lnTo>
                <a:lnTo>
                  <a:pt x="235" y="1738"/>
                </a:lnTo>
                <a:lnTo>
                  <a:pt x="237" y="1734"/>
                </a:lnTo>
                <a:lnTo>
                  <a:pt x="238" y="1731"/>
                </a:lnTo>
                <a:lnTo>
                  <a:pt x="240" y="1727"/>
                </a:lnTo>
                <a:lnTo>
                  <a:pt x="242" y="1723"/>
                </a:lnTo>
                <a:lnTo>
                  <a:pt x="244" y="1719"/>
                </a:lnTo>
                <a:lnTo>
                  <a:pt x="246" y="1716"/>
                </a:lnTo>
                <a:lnTo>
                  <a:pt x="248" y="1713"/>
                </a:lnTo>
                <a:lnTo>
                  <a:pt x="250" y="1709"/>
                </a:lnTo>
                <a:lnTo>
                  <a:pt x="252" y="1706"/>
                </a:lnTo>
                <a:lnTo>
                  <a:pt x="254" y="1703"/>
                </a:lnTo>
                <a:lnTo>
                  <a:pt x="256" y="1700"/>
                </a:lnTo>
                <a:lnTo>
                  <a:pt x="258" y="1697"/>
                </a:lnTo>
                <a:lnTo>
                  <a:pt x="260" y="1694"/>
                </a:lnTo>
                <a:lnTo>
                  <a:pt x="262" y="1692"/>
                </a:lnTo>
                <a:lnTo>
                  <a:pt x="263" y="1689"/>
                </a:lnTo>
                <a:lnTo>
                  <a:pt x="265" y="1687"/>
                </a:lnTo>
                <a:lnTo>
                  <a:pt x="267" y="1685"/>
                </a:lnTo>
                <a:lnTo>
                  <a:pt x="269" y="1683"/>
                </a:lnTo>
                <a:lnTo>
                  <a:pt x="271" y="1681"/>
                </a:lnTo>
                <a:lnTo>
                  <a:pt x="273" y="1679"/>
                </a:lnTo>
                <a:lnTo>
                  <a:pt x="275" y="1677"/>
                </a:lnTo>
                <a:lnTo>
                  <a:pt x="277" y="1676"/>
                </a:lnTo>
                <a:lnTo>
                  <a:pt x="279" y="1674"/>
                </a:lnTo>
                <a:lnTo>
                  <a:pt x="281" y="1673"/>
                </a:lnTo>
                <a:lnTo>
                  <a:pt x="283" y="1672"/>
                </a:lnTo>
                <a:lnTo>
                  <a:pt x="285" y="1671"/>
                </a:lnTo>
                <a:lnTo>
                  <a:pt x="287" y="1671"/>
                </a:lnTo>
                <a:lnTo>
                  <a:pt x="289" y="1670"/>
                </a:lnTo>
                <a:lnTo>
                  <a:pt x="291" y="1670"/>
                </a:lnTo>
                <a:lnTo>
                  <a:pt x="293" y="1669"/>
                </a:lnTo>
                <a:lnTo>
                  <a:pt x="294" y="1669"/>
                </a:lnTo>
                <a:lnTo>
                  <a:pt x="296" y="1669"/>
                </a:lnTo>
                <a:lnTo>
                  <a:pt x="298" y="1670"/>
                </a:lnTo>
                <a:lnTo>
                  <a:pt x="300" y="1670"/>
                </a:lnTo>
                <a:lnTo>
                  <a:pt x="302" y="1671"/>
                </a:lnTo>
                <a:lnTo>
                  <a:pt x="304" y="1671"/>
                </a:lnTo>
                <a:lnTo>
                  <a:pt x="306" y="1672"/>
                </a:lnTo>
                <a:lnTo>
                  <a:pt x="308" y="1673"/>
                </a:lnTo>
                <a:lnTo>
                  <a:pt x="310" y="1675"/>
                </a:lnTo>
                <a:lnTo>
                  <a:pt x="312" y="1676"/>
                </a:lnTo>
                <a:lnTo>
                  <a:pt x="314" y="1678"/>
                </a:lnTo>
                <a:lnTo>
                  <a:pt x="316" y="1680"/>
                </a:lnTo>
                <a:lnTo>
                  <a:pt x="317" y="1681"/>
                </a:lnTo>
                <a:lnTo>
                  <a:pt x="319" y="1684"/>
                </a:lnTo>
                <a:lnTo>
                  <a:pt x="321" y="1686"/>
                </a:lnTo>
                <a:lnTo>
                  <a:pt x="323" y="1688"/>
                </a:lnTo>
                <a:lnTo>
                  <a:pt x="325" y="1691"/>
                </a:lnTo>
                <a:lnTo>
                  <a:pt x="327" y="1694"/>
                </a:lnTo>
                <a:lnTo>
                  <a:pt x="329" y="1697"/>
                </a:lnTo>
                <a:lnTo>
                  <a:pt x="331" y="1700"/>
                </a:lnTo>
                <a:lnTo>
                  <a:pt x="333" y="1703"/>
                </a:lnTo>
                <a:lnTo>
                  <a:pt x="335" y="1706"/>
                </a:lnTo>
                <a:lnTo>
                  <a:pt x="337" y="1710"/>
                </a:lnTo>
                <a:lnTo>
                  <a:pt x="339" y="1713"/>
                </a:lnTo>
                <a:lnTo>
                  <a:pt x="341" y="1717"/>
                </a:lnTo>
                <a:lnTo>
                  <a:pt x="342" y="1721"/>
                </a:lnTo>
                <a:lnTo>
                  <a:pt x="344" y="1725"/>
                </a:lnTo>
                <a:lnTo>
                  <a:pt x="346" y="1730"/>
                </a:lnTo>
                <a:lnTo>
                  <a:pt x="348" y="1734"/>
                </a:lnTo>
                <a:lnTo>
                  <a:pt x="350" y="1738"/>
                </a:lnTo>
                <a:lnTo>
                  <a:pt x="352" y="1743"/>
                </a:lnTo>
                <a:lnTo>
                  <a:pt x="354" y="1748"/>
                </a:lnTo>
                <a:lnTo>
                  <a:pt x="356" y="1753"/>
                </a:lnTo>
                <a:lnTo>
                  <a:pt x="358" y="1758"/>
                </a:lnTo>
                <a:lnTo>
                  <a:pt x="360" y="1763"/>
                </a:lnTo>
                <a:lnTo>
                  <a:pt x="362" y="1768"/>
                </a:lnTo>
                <a:lnTo>
                  <a:pt x="364" y="1773"/>
                </a:lnTo>
                <a:lnTo>
                  <a:pt x="365" y="1779"/>
                </a:lnTo>
                <a:lnTo>
                  <a:pt x="367" y="1784"/>
                </a:lnTo>
                <a:lnTo>
                  <a:pt x="369" y="1790"/>
                </a:lnTo>
                <a:lnTo>
                  <a:pt x="371" y="1795"/>
                </a:lnTo>
                <a:lnTo>
                  <a:pt x="373" y="1801"/>
                </a:lnTo>
                <a:lnTo>
                  <a:pt x="375" y="1807"/>
                </a:lnTo>
                <a:lnTo>
                  <a:pt x="377" y="1813"/>
                </a:lnTo>
                <a:lnTo>
                  <a:pt x="379" y="1819"/>
                </a:lnTo>
                <a:lnTo>
                  <a:pt x="381" y="1825"/>
                </a:lnTo>
                <a:lnTo>
                  <a:pt x="383" y="1831"/>
                </a:lnTo>
                <a:lnTo>
                  <a:pt x="385" y="1837"/>
                </a:lnTo>
                <a:lnTo>
                  <a:pt x="387" y="1831"/>
                </a:lnTo>
                <a:lnTo>
                  <a:pt x="389" y="1825"/>
                </a:lnTo>
                <a:lnTo>
                  <a:pt x="391" y="1819"/>
                </a:lnTo>
                <a:lnTo>
                  <a:pt x="393" y="1812"/>
                </a:lnTo>
                <a:lnTo>
                  <a:pt x="395" y="1806"/>
                </a:lnTo>
                <a:lnTo>
                  <a:pt x="396" y="1800"/>
                </a:lnTo>
                <a:lnTo>
                  <a:pt x="398" y="1794"/>
                </a:lnTo>
                <a:lnTo>
                  <a:pt x="400" y="1787"/>
                </a:lnTo>
                <a:lnTo>
                  <a:pt x="402" y="1781"/>
                </a:lnTo>
                <a:lnTo>
                  <a:pt x="404" y="1775"/>
                </a:lnTo>
                <a:lnTo>
                  <a:pt x="406" y="1769"/>
                </a:lnTo>
                <a:lnTo>
                  <a:pt x="408" y="1762"/>
                </a:lnTo>
                <a:lnTo>
                  <a:pt x="410" y="1756"/>
                </a:lnTo>
                <a:lnTo>
                  <a:pt x="412" y="1750"/>
                </a:lnTo>
                <a:lnTo>
                  <a:pt x="414" y="1744"/>
                </a:lnTo>
                <a:lnTo>
                  <a:pt x="416" y="1738"/>
                </a:lnTo>
                <a:lnTo>
                  <a:pt x="418" y="1732"/>
                </a:lnTo>
                <a:lnTo>
                  <a:pt x="419" y="1726"/>
                </a:lnTo>
                <a:lnTo>
                  <a:pt x="421" y="1720"/>
                </a:lnTo>
                <a:lnTo>
                  <a:pt x="423" y="1714"/>
                </a:lnTo>
                <a:lnTo>
                  <a:pt x="425" y="1709"/>
                </a:lnTo>
                <a:lnTo>
                  <a:pt x="427" y="1703"/>
                </a:lnTo>
                <a:lnTo>
                  <a:pt x="429" y="1697"/>
                </a:lnTo>
                <a:lnTo>
                  <a:pt x="431" y="1692"/>
                </a:lnTo>
                <a:lnTo>
                  <a:pt x="433" y="1687"/>
                </a:lnTo>
                <a:lnTo>
                  <a:pt x="435" y="1681"/>
                </a:lnTo>
                <a:lnTo>
                  <a:pt x="437" y="1676"/>
                </a:lnTo>
                <a:lnTo>
                  <a:pt x="439" y="1671"/>
                </a:lnTo>
                <a:lnTo>
                  <a:pt x="441" y="1667"/>
                </a:lnTo>
                <a:lnTo>
                  <a:pt x="443" y="1662"/>
                </a:lnTo>
                <a:lnTo>
                  <a:pt x="444" y="1657"/>
                </a:lnTo>
                <a:lnTo>
                  <a:pt x="446" y="1653"/>
                </a:lnTo>
                <a:lnTo>
                  <a:pt x="448" y="1649"/>
                </a:lnTo>
                <a:lnTo>
                  <a:pt x="450" y="1644"/>
                </a:lnTo>
                <a:lnTo>
                  <a:pt x="452" y="1640"/>
                </a:lnTo>
                <a:lnTo>
                  <a:pt x="454" y="1637"/>
                </a:lnTo>
                <a:lnTo>
                  <a:pt x="456" y="1633"/>
                </a:lnTo>
                <a:lnTo>
                  <a:pt x="458" y="1629"/>
                </a:lnTo>
                <a:lnTo>
                  <a:pt x="460" y="1626"/>
                </a:lnTo>
                <a:lnTo>
                  <a:pt x="462" y="1623"/>
                </a:lnTo>
                <a:lnTo>
                  <a:pt x="464" y="1620"/>
                </a:lnTo>
                <a:lnTo>
                  <a:pt x="466" y="1618"/>
                </a:lnTo>
                <a:lnTo>
                  <a:pt x="467" y="1615"/>
                </a:lnTo>
                <a:lnTo>
                  <a:pt x="469" y="1613"/>
                </a:lnTo>
                <a:lnTo>
                  <a:pt x="471" y="1611"/>
                </a:lnTo>
                <a:lnTo>
                  <a:pt x="473" y="1609"/>
                </a:lnTo>
                <a:lnTo>
                  <a:pt x="475" y="1607"/>
                </a:lnTo>
                <a:lnTo>
                  <a:pt x="477" y="1606"/>
                </a:lnTo>
                <a:lnTo>
                  <a:pt x="479" y="1604"/>
                </a:lnTo>
                <a:lnTo>
                  <a:pt x="481" y="1603"/>
                </a:lnTo>
                <a:lnTo>
                  <a:pt x="483" y="1602"/>
                </a:lnTo>
                <a:lnTo>
                  <a:pt x="485" y="1602"/>
                </a:lnTo>
                <a:lnTo>
                  <a:pt x="487" y="1601"/>
                </a:lnTo>
                <a:lnTo>
                  <a:pt x="489" y="1601"/>
                </a:lnTo>
                <a:lnTo>
                  <a:pt x="491" y="1601"/>
                </a:lnTo>
                <a:lnTo>
                  <a:pt x="493" y="1602"/>
                </a:lnTo>
                <a:lnTo>
                  <a:pt x="495" y="1602"/>
                </a:lnTo>
                <a:lnTo>
                  <a:pt x="497" y="1603"/>
                </a:lnTo>
                <a:lnTo>
                  <a:pt x="498" y="1604"/>
                </a:lnTo>
                <a:lnTo>
                  <a:pt x="500" y="1605"/>
                </a:lnTo>
                <a:lnTo>
                  <a:pt x="502" y="1607"/>
                </a:lnTo>
                <a:lnTo>
                  <a:pt x="504" y="1609"/>
                </a:lnTo>
                <a:lnTo>
                  <a:pt x="506" y="1611"/>
                </a:lnTo>
                <a:lnTo>
                  <a:pt x="508" y="1613"/>
                </a:lnTo>
                <a:lnTo>
                  <a:pt x="510" y="1615"/>
                </a:lnTo>
                <a:lnTo>
                  <a:pt x="512" y="1618"/>
                </a:lnTo>
                <a:lnTo>
                  <a:pt x="514" y="1621"/>
                </a:lnTo>
                <a:lnTo>
                  <a:pt x="516" y="1624"/>
                </a:lnTo>
                <a:lnTo>
                  <a:pt x="518" y="1628"/>
                </a:lnTo>
                <a:lnTo>
                  <a:pt x="520" y="1631"/>
                </a:lnTo>
                <a:lnTo>
                  <a:pt x="521" y="1635"/>
                </a:lnTo>
                <a:lnTo>
                  <a:pt x="523" y="1639"/>
                </a:lnTo>
                <a:lnTo>
                  <a:pt x="525" y="1644"/>
                </a:lnTo>
                <a:lnTo>
                  <a:pt x="527" y="1648"/>
                </a:lnTo>
                <a:lnTo>
                  <a:pt x="529" y="1653"/>
                </a:lnTo>
                <a:lnTo>
                  <a:pt x="531" y="1658"/>
                </a:lnTo>
                <a:lnTo>
                  <a:pt x="533" y="1664"/>
                </a:lnTo>
                <a:lnTo>
                  <a:pt x="535" y="1669"/>
                </a:lnTo>
                <a:lnTo>
                  <a:pt x="537" y="1675"/>
                </a:lnTo>
                <a:lnTo>
                  <a:pt x="539" y="1681"/>
                </a:lnTo>
                <a:lnTo>
                  <a:pt x="541" y="1687"/>
                </a:lnTo>
                <a:lnTo>
                  <a:pt x="543" y="1693"/>
                </a:lnTo>
                <a:lnTo>
                  <a:pt x="545" y="1700"/>
                </a:lnTo>
                <a:lnTo>
                  <a:pt x="546" y="1707"/>
                </a:lnTo>
                <a:lnTo>
                  <a:pt x="548" y="1714"/>
                </a:lnTo>
                <a:lnTo>
                  <a:pt x="550" y="1721"/>
                </a:lnTo>
                <a:lnTo>
                  <a:pt x="552" y="1728"/>
                </a:lnTo>
                <a:lnTo>
                  <a:pt x="554" y="1736"/>
                </a:lnTo>
                <a:lnTo>
                  <a:pt x="556" y="1743"/>
                </a:lnTo>
                <a:lnTo>
                  <a:pt x="558" y="1751"/>
                </a:lnTo>
                <a:lnTo>
                  <a:pt x="560" y="1759"/>
                </a:lnTo>
                <a:lnTo>
                  <a:pt x="562" y="1767"/>
                </a:lnTo>
                <a:lnTo>
                  <a:pt x="564" y="1776"/>
                </a:lnTo>
                <a:lnTo>
                  <a:pt x="566" y="1784"/>
                </a:lnTo>
                <a:lnTo>
                  <a:pt x="568" y="1793"/>
                </a:lnTo>
                <a:lnTo>
                  <a:pt x="570" y="1801"/>
                </a:lnTo>
                <a:lnTo>
                  <a:pt x="572" y="1810"/>
                </a:lnTo>
                <a:lnTo>
                  <a:pt x="573" y="1819"/>
                </a:lnTo>
                <a:lnTo>
                  <a:pt x="575" y="1828"/>
                </a:lnTo>
                <a:lnTo>
                  <a:pt x="577" y="1837"/>
                </a:lnTo>
                <a:lnTo>
                  <a:pt x="579" y="1828"/>
                </a:lnTo>
                <a:lnTo>
                  <a:pt x="581" y="1818"/>
                </a:lnTo>
                <a:lnTo>
                  <a:pt x="583" y="1809"/>
                </a:lnTo>
                <a:lnTo>
                  <a:pt x="585" y="1800"/>
                </a:lnTo>
                <a:lnTo>
                  <a:pt x="587" y="1790"/>
                </a:lnTo>
                <a:lnTo>
                  <a:pt x="589" y="1781"/>
                </a:lnTo>
                <a:lnTo>
                  <a:pt x="591" y="1771"/>
                </a:lnTo>
                <a:lnTo>
                  <a:pt x="593" y="1761"/>
                </a:lnTo>
                <a:lnTo>
                  <a:pt x="595" y="1752"/>
                </a:lnTo>
                <a:lnTo>
                  <a:pt x="597" y="1742"/>
                </a:lnTo>
                <a:lnTo>
                  <a:pt x="599" y="1732"/>
                </a:lnTo>
                <a:lnTo>
                  <a:pt x="600" y="1723"/>
                </a:lnTo>
                <a:lnTo>
                  <a:pt x="602" y="1713"/>
                </a:lnTo>
                <a:lnTo>
                  <a:pt x="604" y="1703"/>
                </a:lnTo>
                <a:lnTo>
                  <a:pt x="606" y="1694"/>
                </a:lnTo>
                <a:lnTo>
                  <a:pt x="608" y="1684"/>
                </a:lnTo>
                <a:lnTo>
                  <a:pt x="610" y="1674"/>
                </a:lnTo>
                <a:lnTo>
                  <a:pt x="612" y="1665"/>
                </a:lnTo>
                <a:lnTo>
                  <a:pt x="614" y="1656"/>
                </a:lnTo>
                <a:lnTo>
                  <a:pt x="616" y="1646"/>
                </a:lnTo>
                <a:lnTo>
                  <a:pt x="618" y="1637"/>
                </a:lnTo>
                <a:lnTo>
                  <a:pt x="620" y="1628"/>
                </a:lnTo>
                <a:lnTo>
                  <a:pt x="622" y="1619"/>
                </a:lnTo>
                <a:lnTo>
                  <a:pt x="623" y="1610"/>
                </a:lnTo>
                <a:lnTo>
                  <a:pt x="625" y="1601"/>
                </a:lnTo>
                <a:lnTo>
                  <a:pt x="627" y="1592"/>
                </a:lnTo>
                <a:lnTo>
                  <a:pt x="629" y="1583"/>
                </a:lnTo>
                <a:lnTo>
                  <a:pt x="631" y="1575"/>
                </a:lnTo>
                <a:lnTo>
                  <a:pt x="633" y="1567"/>
                </a:lnTo>
                <a:lnTo>
                  <a:pt x="635" y="1559"/>
                </a:lnTo>
                <a:lnTo>
                  <a:pt x="637" y="1551"/>
                </a:lnTo>
                <a:lnTo>
                  <a:pt x="639" y="1543"/>
                </a:lnTo>
                <a:lnTo>
                  <a:pt x="641" y="1536"/>
                </a:lnTo>
                <a:lnTo>
                  <a:pt x="643" y="1528"/>
                </a:lnTo>
                <a:lnTo>
                  <a:pt x="645" y="1521"/>
                </a:lnTo>
                <a:lnTo>
                  <a:pt x="647" y="1514"/>
                </a:lnTo>
                <a:lnTo>
                  <a:pt x="648" y="1508"/>
                </a:lnTo>
                <a:lnTo>
                  <a:pt x="650" y="1501"/>
                </a:lnTo>
                <a:lnTo>
                  <a:pt x="652" y="1495"/>
                </a:lnTo>
                <a:lnTo>
                  <a:pt x="654" y="1489"/>
                </a:lnTo>
                <a:lnTo>
                  <a:pt x="656" y="1484"/>
                </a:lnTo>
                <a:lnTo>
                  <a:pt x="658" y="1479"/>
                </a:lnTo>
                <a:lnTo>
                  <a:pt x="660" y="1474"/>
                </a:lnTo>
                <a:lnTo>
                  <a:pt x="662" y="1469"/>
                </a:lnTo>
                <a:lnTo>
                  <a:pt x="664" y="1464"/>
                </a:lnTo>
                <a:lnTo>
                  <a:pt x="666" y="1460"/>
                </a:lnTo>
                <a:lnTo>
                  <a:pt x="668" y="1457"/>
                </a:lnTo>
                <a:lnTo>
                  <a:pt x="670" y="1453"/>
                </a:lnTo>
                <a:lnTo>
                  <a:pt x="672" y="1450"/>
                </a:lnTo>
                <a:lnTo>
                  <a:pt x="674" y="1447"/>
                </a:lnTo>
                <a:lnTo>
                  <a:pt x="676" y="1445"/>
                </a:lnTo>
                <a:lnTo>
                  <a:pt x="678" y="1443"/>
                </a:lnTo>
                <a:lnTo>
                  <a:pt x="679" y="1441"/>
                </a:lnTo>
                <a:lnTo>
                  <a:pt x="681" y="1440"/>
                </a:lnTo>
                <a:lnTo>
                  <a:pt x="683" y="1439"/>
                </a:lnTo>
                <a:lnTo>
                  <a:pt x="685" y="1438"/>
                </a:lnTo>
                <a:lnTo>
                  <a:pt x="687" y="1438"/>
                </a:lnTo>
                <a:lnTo>
                  <a:pt x="689" y="1438"/>
                </a:lnTo>
                <a:lnTo>
                  <a:pt x="691" y="1439"/>
                </a:lnTo>
                <a:lnTo>
                  <a:pt x="693" y="1440"/>
                </a:lnTo>
                <a:lnTo>
                  <a:pt x="695" y="1441"/>
                </a:lnTo>
                <a:lnTo>
                  <a:pt x="697" y="1443"/>
                </a:lnTo>
                <a:lnTo>
                  <a:pt x="699" y="1445"/>
                </a:lnTo>
                <a:lnTo>
                  <a:pt x="701" y="1448"/>
                </a:lnTo>
                <a:lnTo>
                  <a:pt x="702" y="1451"/>
                </a:lnTo>
                <a:lnTo>
                  <a:pt x="704" y="1455"/>
                </a:lnTo>
                <a:lnTo>
                  <a:pt x="706" y="1459"/>
                </a:lnTo>
                <a:lnTo>
                  <a:pt x="708" y="1463"/>
                </a:lnTo>
                <a:lnTo>
                  <a:pt x="710" y="1468"/>
                </a:lnTo>
                <a:lnTo>
                  <a:pt x="712" y="1473"/>
                </a:lnTo>
                <a:lnTo>
                  <a:pt x="714" y="1479"/>
                </a:lnTo>
                <a:lnTo>
                  <a:pt x="716" y="1485"/>
                </a:lnTo>
                <a:lnTo>
                  <a:pt x="718" y="1492"/>
                </a:lnTo>
                <a:lnTo>
                  <a:pt x="720" y="1499"/>
                </a:lnTo>
                <a:lnTo>
                  <a:pt x="722" y="1506"/>
                </a:lnTo>
                <a:lnTo>
                  <a:pt x="724" y="1514"/>
                </a:lnTo>
                <a:lnTo>
                  <a:pt x="726" y="1523"/>
                </a:lnTo>
                <a:lnTo>
                  <a:pt x="727" y="1532"/>
                </a:lnTo>
                <a:lnTo>
                  <a:pt x="729" y="1541"/>
                </a:lnTo>
                <a:lnTo>
                  <a:pt x="731" y="1551"/>
                </a:lnTo>
                <a:lnTo>
                  <a:pt x="733" y="1561"/>
                </a:lnTo>
                <a:lnTo>
                  <a:pt x="735" y="1572"/>
                </a:lnTo>
                <a:lnTo>
                  <a:pt x="737" y="1583"/>
                </a:lnTo>
                <a:lnTo>
                  <a:pt x="739" y="1594"/>
                </a:lnTo>
                <a:lnTo>
                  <a:pt x="741" y="1606"/>
                </a:lnTo>
                <a:lnTo>
                  <a:pt x="743" y="1619"/>
                </a:lnTo>
                <a:lnTo>
                  <a:pt x="745" y="1631"/>
                </a:lnTo>
                <a:lnTo>
                  <a:pt x="747" y="1645"/>
                </a:lnTo>
                <a:lnTo>
                  <a:pt x="749" y="1659"/>
                </a:lnTo>
                <a:lnTo>
                  <a:pt x="750" y="1673"/>
                </a:lnTo>
                <a:lnTo>
                  <a:pt x="752" y="1687"/>
                </a:lnTo>
                <a:lnTo>
                  <a:pt x="754" y="1702"/>
                </a:lnTo>
                <a:lnTo>
                  <a:pt x="756" y="1718"/>
                </a:lnTo>
                <a:lnTo>
                  <a:pt x="758" y="1734"/>
                </a:lnTo>
                <a:lnTo>
                  <a:pt x="760" y="1750"/>
                </a:lnTo>
                <a:lnTo>
                  <a:pt x="762" y="1767"/>
                </a:lnTo>
                <a:lnTo>
                  <a:pt x="764" y="1784"/>
                </a:lnTo>
                <a:lnTo>
                  <a:pt x="766" y="1801"/>
                </a:lnTo>
                <a:lnTo>
                  <a:pt x="768" y="1819"/>
                </a:lnTo>
                <a:lnTo>
                  <a:pt x="770" y="1837"/>
                </a:lnTo>
                <a:lnTo>
                  <a:pt x="772" y="1818"/>
                </a:lnTo>
                <a:lnTo>
                  <a:pt x="774" y="1800"/>
                </a:lnTo>
                <a:lnTo>
                  <a:pt x="776" y="1780"/>
                </a:lnTo>
                <a:lnTo>
                  <a:pt x="778" y="1761"/>
                </a:lnTo>
                <a:lnTo>
                  <a:pt x="780" y="1741"/>
                </a:lnTo>
                <a:lnTo>
                  <a:pt x="781" y="1721"/>
                </a:lnTo>
                <a:lnTo>
                  <a:pt x="783" y="1700"/>
                </a:lnTo>
                <a:lnTo>
                  <a:pt x="785" y="1679"/>
                </a:lnTo>
                <a:lnTo>
                  <a:pt x="787" y="1658"/>
                </a:lnTo>
                <a:lnTo>
                  <a:pt x="789" y="1636"/>
                </a:lnTo>
                <a:lnTo>
                  <a:pt x="791" y="1614"/>
                </a:lnTo>
                <a:lnTo>
                  <a:pt x="793" y="1592"/>
                </a:lnTo>
                <a:lnTo>
                  <a:pt x="795" y="1570"/>
                </a:lnTo>
                <a:lnTo>
                  <a:pt x="797" y="1547"/>
                </a:lnTo>
                <a:lnTo>
                  <a:pt x="799" y="1525"/>
                </a:lnTo>
                <a:lnTo>
                  <a:pt x="801" y="1502"/>
                </a:lnTo>
                <a:lnTo>
                  <a:pt x="803" y="1478"/>
                </a:lnTo>
                <a:lnTo>
                  <a:pt x="804" y="1455"/>
                </a:lnTo>
                <a:lnTo>
                  <a:pt x="806" y="1431"/>
                </a:lnTo>
                <a:lnTo>
                  <a:pt x="808" y="1407"/>
                </a:lnTo>
                <a:lnTo>
                  <a:pt x="810" y="1384"/>
                </a:lnTo>
                <a:lnTo>
                  <a:pt x="812" y="1359"/>
                </a:lnTo>
                <a:lnTo>
                  <a:pt x="814" y="1335"/>
                </a:lnTo>
                <a:lnTo>
                  <a:pt x="816" y="1310"/>
                </a:lnTo>
                <a:lnTo>
                  <a:pt x="818" y="1286"/>
                </a:lnTo>
                <a:lnTo>
                  <a:pt x="820" y="1261"/>
                </a:lnTo>
                <a:lnTo>
                  <a:pt x="822" y="1236"/>
                </a:lnTo>
                <a:lnTo>
                  <a:pt x="824" y="1211"/>
                </a:lnTo>
                <a:lnTo>
                  <a:pt x="826" y="1186"/>
                </a:lnTo>
                <a:lnTo>
                  <a:pt x="828" y="1161"/>
                </a:lnTo>
                <a:lnTo>
                  <a:pt x="829" y="1136"/>
                </a:lnTo>
                <a:lnTo>
                  <a:pt x="831" y="1111"/>
                </a:lnTo>
                <a:lnTo>
                  <a:pt x="833" y="1086"/>
                </a:lnTo>
                <a:lnTo>
                  <a:pt x="835" y="1061"/>
                </a:lnTo>
                <a:lnTo>
                  <a:pt x="837" y="1036"/>
                </a:lnTo>
                <a:lnTo>
                  <a:pt x="839" y="1010"/>
                </a:lnTo>
                <a:lnTo>
                  <a:pt x="841" y="985"/>
                </a:lnTo>
                <a:lnTo>
                  <a:pt x="843" y="960"/>
                </a:lnTo>
                <a:lnTo>
                  <a:pt x="845" y="935"/>
                </a:lnTo>
                <a:lnTo>
                  <a:pt x="847" y="910"/>
                </a:lnTo>
                <a:lnTo>
                  <a:pt x="849" y="885"/>
                </a:lnTo>
                <a:lnTo>
                  <a:pt x="851" y="861"/>
                </a:lnTo>
                <a:lnTo>
                  <a:pt x="852" y="836"/>
                </a:lnTo>
                <a:lnTo>
                  <a:pt x="854" y="811"/>
                </a:lnTo>
                <a:lnTo>
                  <a:pt x="856" y="787"/>
                </a:lnTo>
                <a:lnTo>
                  <a:pt x="858" y="763"/>
                </a:lnTo>
                <a:lnTo>
                  <a:pt x="860" y="739"/>
                </a:lnTo>
                <a:lnTo>
                  <a:pt x="862" y="715"/>
                </a:lnTo>
                <a:lnTo>
                  <a:pt x="864" y="691"/>
                </a:lnTo>
                <a:lnTo>
                  <a:pt x="866" y="668"/>
                </a:lnTo>
                <a:lnTo>
                  <a:pt x="868" y="644"/>
                </a:lnTo>
                <a:lnTo>
                  <a:pt x="870" y="621"/>
                </a:lnTo>
                <a:lnTo>
                  <a:pt x="872" y="598"/>
                </a:lnTo>
                <a:lnTo>
                  <a:pt x="874" y="576"/>
                </a:lnTo>
                <a:lnTo>
                  <a:pt x="876" y="554"/>
                </a:lnTo>
                <a:lnTo>
                  <a:pt x="878" y="532"/>
                </a:lnTo>
                <a:lnTo>
                  <a:pt x="880" y="510"/>
                </a:lnTo>
                <a:lnTo>
                  <a:pt x="882" y="488"/>
                </a:lnTo>
                <a:lnTo>
                  <a:pt x="883" y="467"/>
                </a:lnTo>
                <a:lnTo>
                  <a:pt x="885" y="447"/>
                </a:lnTo>
                <a:lnTo>
                  <a:pt x="887" y="426"/>
                </a:lnTo>
                <a:lnTo>
                  <a:pt x="889" y="406"/>
                </a:lnTo>
                <a:lnTo>
                  <a:pt x="891" y="387"/>
                </a:lnTo>
                <a:lnTo>
                  <a:pt x="893" y="367"/>
                </a:lnTo>
                <a:lnTo>
                  <a:pt x="895" y="348"/>
                </a:lnTo>
                <a:lnTo>
                  <a:pt x="897" y="330"/>
                </a:lnTo>
                <a:lnTo>
                  <a:pt x="899" y="312"/>
                </a:lnTo>
                <a:lnTo>
                  <a:pt x="901" y="294"/>
                </a:lnTo>
                <a:lnTo>
                  <a:pt x="903" y="277"/>
                </a:lnTo>
                <a:lnTo>
                  <a:pt x="905" y="260"/>
                </a:lnTo>
                <a:lnTo>
                  <a:pt x="906" y="244"/>
                </a:lnTo>
                <a:lnTo>
                  <a:pt x="908" y="228"/>
                </a:lnTo>
                <a:lnTo>
                  <a:pt x="910" y="213"/>
                </a:lnTo>
                <a:lnTo>
                  <a:pt x="912" y="198"/>
                </a:lnTo>
                <a:lnTo>
                  <a:pt x="914" y="183"/>
                </a:lnTo>
                <a:lnTo>
                  <a:pt x="916" y="169"/>
                </a:lnTo>
                <a:lnTo>
                  <a:pt x="918" y="156"/>
                </a:lnTo>
                <a:lnTo>
                  <a:pt x="920" y="143"/>
                </a:lnTo>
                <a:lnTo>
                  <a:pt x="922" y="130"/>
                </a:lnTo>
                <a:lnTo>
                  <a:pt x="924" y="119"/>
                </a:lnTo>
                <a:lnTo>
                  <a:pt x="926" y="107"/>
                </a:lnTo>
                <a:lnTo>
                  <a:pt x="928" y="96"/>
                </a:lnTo>
                <a:lnTo>
                  <a:pt x="930" y="86"/>
                </a:lnTo>
                <a:lnTo>
                  <a:pt x="931" y="76"/>
                </a:lnTo>
                <a:lnTo>
                  <a:pt x="933" y="67"/>
                </a:lnTo>
                <a:lnTo>
                  <a:pt x="935" y="59"/>
                </a:lnTo>
                <a:lnTo>
                  <a:pt x="937" y="51"/>
                </a:lnTo>
                <a:lnTo>
                  <a:pt x="939" y="43"/>
                </a:lnTo>
                <a:lnTo>
                  <a:pt x="941" y="36"/>
                </a:lnTo>
                <a:lnTo>
                  <a:pt x="943" y="30"/>
                </a:lnTo>
                <a:lnTo>
                  <a:pt x="945" y="25"/>
                </a:lnTo>
                <a:lnTo>
                  <a:pt x="947" y="19"/>
                </a:lnTo>
                <a:lnTo>
                  <a:pt x="949" y="15"/>
                </a:lnTo>
                <a:lnTo>
                  <a:pt x="951" y="11"/>
                </a:lnTo>
                <a:lnTo>
                  <a:pt x="953" y="8"/>
                </a:lnTo>
                <a:lnTo>
                  <a:pt x="955" y="5"/>
                </a:lnTo>
                <a:lnTo>
                  <a:pt x="956" y="3"/>
                </a:lnTo>
                <a:lnTo>
                  <a:pt x="958" y="1"/>
                </a:lnTo>
                <a:lnTo>
                  <a:pt x="960" y="0"/>
                </a:lnTo>
                <a:lnTo>
                  <a:pt x="962" y="0"/>
                </a:lnTo>
                <a:lnTo>
                  <a:pt x="964" y="0"/>
                </a:lnTo>
                <a:lnTo>
                  <a:pt x="966" y="1"/>
                </a:lnTo>
                <a:lnTo>
                  <a:pt x="968" y="3"/>
                </a:lnTo>
                <a:lnTo>
                  <a:pt x="970" y="5"/>
                </a:lnTo>
                <a:lnTo>
                  <a:pt x="972" y="8"/>
                </a:lnTo>
                <a:lnTo>
                  <a:pt x="974" y="11"/>
                </a:lnTo>
                <a:lnTo>
                  <a:pt x="976" y="15"/>
                </a:lnTo>
                <a:lnTo>
                  <a:pt x="978" y="19"/>
                </a:lnTo>
                <a:lnTo>
                  <a:pt x="980" y="25"/>
                </a:lnTo>
                <a:lnTo>
                  <a:pt x="982" y="30"/>
                </a:lnTo>
                <a:lnTo>
                  <a:pt x="984" y="36"/>
                </a:lnTo>
                <a:lnTo>
                  <a:pt x="985" y="43"/>
                </a:lnTo>
                <a:lnTo>
                  <a:pt x="987" y="51"/>
                </a:lnTo>
                <a:lnTo>
                  <a:pt x="989" y="59"/>
                </a:lnTo>
                <a:lnTo>
                  <a:pt x="991" y="67"/>
                </a:lnTo>
                <a:lnTo>
                  <a:pt x="993" y="76"/>
                </a:lnTo>
                <a:lnTo>
                  <a:pt x="995" y="86"/>
                </a:lnTo>
                <a:lnTo>
                  <a:pt x="997" y="96"/>
                </a:lnTo>
                <a:lnTo>
                  <a:pt x="999" y="107"/>
                </a:lnTo>
                <a:lnTo>
                  <a:pt x="1001" y="119"/>
                </a:lnTo>
                <a:lnTo>
                  <a:pt x="1003" y="130"/>
                </a:lnTo>
                <a:lnTo>
                  <a:pt x="1005" y="143"/>
                </a:lnTo>
                <a:lnTo>
                  <a:pt x="1007" y="156"/>
                </a:lnTo>
                <a:lnTo>
                  <a:pt x="1008" y="169"/>
                </a:lnTo>
                <a:lnTo>
                  <a:pt x="1010" y="183"/>
                </a:lnTo>
                <a:lnTo>
                  <a:pt x="1012" y="198"/>
                </a:lnTo>
                <a:lnTo>
                  <a:pt x="1014" y="213"/>
                </a:lnTo>
                <a:lnTo>
                  <a:pt x="1016" y="228"/>
                </a:lnTo>
                <a:lnTo>
                  <a:pt x="1018" y="244"/>
                </a:lnTo>
                <a:lnTo>
                  <a:pt x="1020" y="260"/>
                </a:lnTo>
                <a:lnTo>
                  <a:pt x="1022" y="277"/>
                </a:lnTo>
                <a:lnTo>
                  <a:pt x="1024" y="294"/>
                </a:lnTo>
                <a:lnTo>
                  <a:pt x="1026" y="312"/>
                </a:lnTo>
                <a:lnTo>
                  <a:pt x="1028" y="330"/>
                </a:lnTo>
                <a:lnTo>
                  <a:pt x="1030" y="348"/>
                </a:lnTo>
                <a:lnTo>
                  <a:pt x="1032" y="367"/>
                </a:lnTo>
                <a:lnTo>
                  <a:pt x="1033" y="387"/>
                </a:lnTo>
                <a:lnTo>
                  <a:pt x="1035" y="406"/>
                </a:lnTo>
                <a:lnTo>
                  <a:pt x="1037" y="426"/>
                </a:lnTo>
                <a:lnTo>
                  <a:pt x="1039" y="447"/>
                </a:lnTo>
                <a:lnTo>
                  <a:pt x="1041" y="467"/>
                </a:lnTo>
                <a:lnTo>
                  <a:pt x="1043" y="488"/>
                </a:lnTo>
                <a:lnTo>
                  <a:pt x="1045" y="510"/>
                </a:lnTo>
                <a:lnTo>
                  <a:pt x="1047" y="532"/>
                </a:lnTo>
                <a:lnTo>
                  <a:pt x="1049" y="554"/>
                </a:lnTo>
                <a:lnTo>
                  <a:pt x="1051" y="576"/>
                </a:lnTo>
                <a:lnTo>
                  <a:pt x="1053" y="598"/>
                </a:lnTo>
                <a:lnTo>
                  <a:pt x="1055" y="621"/>
                </a:lnTo>
                <a:lnTo>
                  <a:pt x="1057" y="644"/>
                </a:lnTo>
                <a:lnTo>
                  <a:pt x="1059" y="668"/>
                </a:lnTo>
                <a:lnTo>
                  <a:pt x="1061" y="691"/>
                </a:lnTo>
                <a:lnTo>
                  <a:pt x="1063" y="715"/>
                </a:lnTo>
                <a:lnTo>
                  <a:pt x="1064" y="739"/>
                </a:lnTo>
                <a:lnTo>
                  <a:pt x="1066" y="763"/>
                </a:lnTo>
                <a:lnTo>
                  <a:pt x="1068" y="787"/>
                </a:lnTo>
                <a:lnTo>
                  <a:pt x="1070" y="811"/>
                </a:lnTo>
                <a:lnTo>
                  <a:pt x="1072" y="836"/>
                </a:lnTo>
                <a:lnTo>
                  <a:pt x="1074" y="861"/>
                </a:lnTo>
                <a:lnTo>
                  <a:pt x="1076" y="885"/>
                </a:lnTo>
                <a:lnTo>
                  <a:pt x="1078" y="910"/>
                </a:lnTo>
                <a:lnTo>
                  <a:pt x="1080" y="935"/>
                </a:lnTo>
                <a:lnTo>
                  <a:pt x="1082" y="960"/>
                </a:lnTo>
                <a:lnTo>
                  <a:pt x="1084" y="985"/>
                </a:lnTo>
                <a:lnTo>
                  <a:pt x="1086" y="1010"/>
                </a:lnTo>
                <a:lnTo>
                  <a:pt x="1087" y="1036"/>
                </a:lnTo>
                <a:lnTo>
                  <a:pt x="1089" y="1061"/>
                </a:lnTo>
                <a:lnTo>
                  <a:pt x="1091" y="1086"/>
                </a:lnTo>
                <a:lnTo>
                  <a:pt x="1093" y="1111"/>
                </a:lnTo>
                <a:lnTo>
                  <a:pt x="1095" y="1136"/>
                </a:lnTo>
                <a:lnTo>
                  <a:pt x="1097" y="1161"/>
                </a:lnTo>
                <a:lnTo>
                  <a:pt x="1099" y="1186"/>
                </a:lnTo>
                <a:lnTo>
                  <a:pt x="1101" y="1211"/>
                </a:lnTo>
                <a:lnTo>
                  <a:pt x="1103" y="1236"/>
                </a:lnTo>
                <a:lnTo>
                  <a:pt x="1105" y="1261"/>
                </a:lnTo>
                <a:lnTo>
                  <a:pt x="1107" y="1286"/>
                </a:lnTo>
                <a:lnTo>
                  <a:pt x="1109" y="1310"/>
                </a:lnTo>
                <a:lnTo>
                  <a:pt x="1111" y="1335"/>
                </a:lnTo>
                <a:lnTo>
                  <a:pt x="1112" y="1359"/>
                </a:lnTo>
                <a:lnTo>
                  <a:pt x="1114" y="1384"/>
                </a:lnTo>
                <a:lnTo>
                  <a:pt x="1116" y="1407"/>
                </a:lnTo>
                <a:lnTo>
                  <a:pt x="1118" y="1431"/>
                </a:lnTo>
                <a:lnTo>
                  <a:pt x="1120" y="1455"/>
                </a:lnTo>
                <a:lnTo>
                  <a:pt x="1122" y="1478"/>
                </a:lnTo>
                <a:lnTo>
                  <a:pt x="1124" y="1502"/>
                </a:lnTo>
                <a:lnTo>
                  <a:pt x="1126" y="1525"/>
                </a:lnTo>
                <a:lnTo>
                  <a:pt x="1128" y="1547"/>
                </a:lnTo>
                <a:lnTo>
                  <a:pt x="1130" y="1570"/>
                </a:lnTo>
                <a:lnTo>
                  <a:pt x="1132" y="1592"/>
                </a:lnTo>
                <a:lnTo>
                  <a:pt x="1134" y="1614"/>
                </a:lnTo>
                <a:lnTo>
                  <a:pt x="1135" y="1636"/>
                </a:lnTo>
                <a:lnTo>
                  <a:pt x="1137" y="1658"/>
                </a:lnTo>
                <a:lnTo>
                  <a:pt x="1139" y="1679"/>
                </a:lnTo>
                <a:lnTo>
                  <a:pt x="1141" y="1700"/>
                </a:lnTo>
                <a:lnTo>
                  <a:pt x="1143" y="1721"/>
                </a:lnTo>
                <a:lnTo>
                  <a:pt x="1145" y="1741"/>
                </a:lnTo>
                <a:lnTo>
                  <a:pt x="1147" y="1761"/>
                </a:lnTo>
                <a:lnTo>
                  <a:pt x="1149" y="1780"/>
                </a:lnTo>
                <a:lnTo>
                  <a:pt x="1151" y="1800"/>
                </a:lnTo>
                <a:lnTo>
                  <a:pt x="1153" y="1818"/>
                </a:lnTo>
                <a:lnTo>
                  <a:pt x="1155" y="1837"/>
                </a:lnTo>
                <a:lnTo>
                  <a:pt x="1157" y="1819"/>
                </a:lnTo>
                <a:lnTo>
                  <a:pt x="1159" y="1801"/>
                </a:lnTo>
                <a:lnTo>
                  <a:pt x="1161" y="1784"/>
                </a:lnTo>
                <a:lnTo>
                  <a:pt x="1163" y="1767"/>
                </a:lnTo>
                <a:lnTo>
                  <a:pt x="1165" y="1750"/>
                </a:lnTo>
                <a:lnTo>
                  <a:pt x="1166" y="1734"/>
                </a:lnTo>
                <a:lnTo>
                  <a:pt x="1168" y="1718"/>
                </a:lnTo>
                <a:lnTo>
                  <a:pt x="1170" y="1702"/>
                </a:lnTo>
                <a:lnTo>
                  <a:pt x="1172" y="1687"/>
                </a:lnTo>
                <a:lnTo>
                  <a:pt x="1174" y="1673"/>
                </a:lnTo>
                <a:lnTo>
                  <a:pt x="1176" y="1659"/>
                </a:lnTo>
                <a:lnTo>
                  <a:pt x="1178" y="1645"/>
                </a:lnTo>
                <a:lnTo>
                  <a:pt x="1180" y="1631"/>
                </a:lnTo>
                <a:lnTo>
                  <a:pt x="1182" y="1619"/>
                </a:lnTo>
                <a:lnTo>
                  <a:pt x="1184" y="1606"/>
                </a:lnTo>
                <a:lnTo>
                  <a:pt x="1186" y="1594"/>
                </a:lnTo>
                <a:lnTo>
                  <a:pt x="1188" y="1583"/>
                </a:lnTo>
                <a:lnTo>
                  <a:pt x="1189" y="1572"/>
                </a:lnTo>
                <a:lnTo>
                  <a:pt x="1191" y="1561"/>
                </a:lnTo>
                <a:lnTo>
                  <a:pt x="1193" y="1551"/>
                </a:lnTo>
                <a:lnTo>
                  <a:pt x="1195" y="1541"/>
                </a:lnTo>
                <a:lnTo>
                  <a:pt x="1197" y="1532"/>
                </a:lnTo>
                <a:lnTo>
                  <a:pt x="1199" y="1523"/>
                </a:lnTo>
                <a:lnTo>
                  <a:pt x="1201" y="1514"/>
                </a:lnTo>
                <a:lnTo>
                  <a:pt x="1203" y="1506"/>
                </a:lnTo>
                <a:lnTo>
                  <a:pt x="1205" y="1499"/>
                </a:lnTo>
                <a:lnTo>
                  <a:pt x="1207" y="1492"/>
                </a:lnTo>
                <a:lnTo>
                  <a:pt x="1209" y="1485"/>
                </a:lnTo>
                <a:lnTo>
                  <a:pt x="1211" y="1479"/>
                </a:lnTo>
                <a:lnTo>
                  <a:pt x="1213" y="1473"/>
                </a:lnTo>
                <a:lnTo>
                  <a:pt x="1214" y="1468"/>
                </a:lnTo>
                <a:lnTo>
                  <a:pt x="1216" y="1463"/>
                </a:lnTo>
                <a:lnTo>
                  <a:pt x="1218" y="1459"/>
                </a:lnTo>
                <a:lnTo>
                  <a:pt x="1220" y="1455"/>
                </a:lnTo>
                <a:lnTo>
                  <a:pt x="1222" y="1451"/>
                </a:lnTo>
                <a:lnTo>
                  <a:pt x="1224" y="1448"/>
                </a:lnTo>
                <a:lnTo>
                  <a:pt x="1226" y="1445"/>
                </a:lnTo>
                <a:lnTo>
                  <a:pt x="1228" y="1443"/>
                </a:lnTo>
                <a:lnTo>
                  <a:pt x="1230" y="1441"/>
                </a:lnTo>
                <a:lnTo>
                  <a:pt x="1232" y="1440"/>
                </a:lnTo>
                <a:lnTo>
                  <a:pt x="1234" y="1439"/>
                </a:lnTo>
                <a:lnTo>
                  <a:pt x="1236" y="1438"/>
                </a:lnTo>
                <a:lnTo>
                  <a:pt x="1237" y="1438"/>
                </a:lnTo>
                <a:lnTo>
                  <a:pt x="1239" y="1438"/>
                </a:lnTo>
                <a:lnTo>
                  <a:pt x="1241" y="1439"/>
                </a:lnTo>
                <a:lnTo>
                  <a:pt x="1243" y="1440"/>
                </a:lnTo>
                <a:lnTo>
                  <a:pt x="1245" y="1441"/>
                </a:lnTo>
                <a:lnTo>
                  <a:pt x="1247" y="1443"/>
                </a:lnTo>
                <a:lnTo>
                  <a:pt x="1249" y="1445"/>
                </a:lnTo>
                <a:lnTo>
                  <a:pt x="1251" y="1447"/>
                </a:lnTo>
                <a:lnTo>
                  <a:pt x="1253" y="1450"/>
                </a:lnTo>
                <a:lnTo>
                  <a:pt x="1255" y="1453"/>
                </a:lnTo>
                <a:lnTo>
                  <a:pt x="1257" y="1457"/>
                </a:lnTo>
                <a:lnTo>
                  <a:pt x="1259" y="1460"/>
                </a:lnTo>
                <a:lnTo>
                  <a:pt x="1261" y="1464"/>
                </a:lnTo>
                <a:lnTo>
                  <a:pt x="1263" y="1469"/>
                </a:lnTo>
                <a:lnTo>
                  <a:pt x="1265" y="1474"/>
                </a:lnTo>
                <a:lnTo>
                  <a:pt x="1267" y="1479"/>
                </a:lnTo>
                <a:lnTo>
                  <a:pt x="1268" y="1484"/>
                </a:lnTo>
                <a:lnTo>
                  <a:pt x="1270" y="1489"/>
                </a:lnTo>
                <a:lnTo>
                  <a:pt x="1272" y="1495"/>
                </a:lnTo>
                <a:lnTo>
                  <a:pt x="1274" y="1501"/>
                </a:lnTo>
                <a:lnTo>
                  <a:pt x="1276" y="1508"/>
                </a:lnTo>
                <a:lnTo>
                  <a:pt x="1278" y="1514"/>
                </a:lnTo>
                <a:lnTo>
                  <a:pt x="1280" y="1521"/>
                </a:lnTo>
                <a:lnTo>
                  <a:pt x="1282" y="1528"/>
                </a:lnTo>
                <a:lnTo>
                  <a:pt x="1284" y="1536"/>
                </a:lnTo>
                <a:lnTo>
                  <a:pt x="1286" y="1543"/>
                </a:lnTo>
                <a:lnTo>
                  <a:pt x="1288" y="1551"/>
                </a:lnTo>
                <a:lnTo>
                  <a:pt x="1290" y="1559"/>
                </a:lnTo>
                <a:lnTo>
                  <a:pt x="1291" y="1567"/>
                </a:lnTo>
                <a:lnTo>
                  <a:pt x="1293" y="1575"/>
                </a:lnTo>
                <a:lnTo>
                  <a:pt x="1295" y="1583"/>
                </a:lnTo>
                <a:lnTo>
                  <a:pt x="1297" y="1592"/>
                </a:lnTo>
                <a:lnTo>
                  <a:pt x="1299" y="1601"/>
                </a:lnTo>
                <a:lnTo>
                  <a:pt x="1301" y="1610"/>
                </a:lnTo>
                <a:lnTo>
                  <a:pt x="1303" y="1619"/>
                </a:lnTo>
                <a:lnTo>
                  <a:pt x="1305" y="1628"/>
                </a:lnTo>
                <a:lnTo>
                  <a:pt x="1307" y="1637"/>
                </a:lnTo>
                <a:lnTo>
                  <a:pt x="1309" y="1646"/>
                </a:lnTo>
                <a:lnTo>
                  <a:pt x="1311" y="1656"/>
                </a:lnTo>
                <a:lnTo>
                  <a:pt x="1313" y="1665"/>
                </a:lnTo>
                <a:lnTo>
                  <a:pt x="1315" y="1674"/>
                </a:lnTo>
                <a:lnTo>
                  <a:pt x="1316" y="1684"/>
                </a:lnTo>
                <a:lnTo>
                  <a:pt x="1318" y="1694"/>
                </a:lnTo>
                <a:lnTo>
                  <a:pt x="1320" y="1703"/>
                </a:lnTo>
                <a:lnTo>
                  <a:pt x="1322" y="1713"/>
                </a:lnTo>
                <a:lnTo>
                  <a:pt x="1324" y="1723"/>
                </a:lnTo>
                <a:lnTo>
                  <a:pt x="1326" y="1732"/>
                </a:lnTo>
                <a:lnTo>
                  <a:pt x="1328" y="1742"/>
                </a:lnTo>
                <a:lnTo>
                  <a:pt x="1330" y="1752"/>
                </a:lnTo>
                <a:lnTo>
                  <a:pt x="1332" y="1761"/>
                </a:lnTo>
                <a:lnTo>
                  <a:pt x="1334" y="1771"/>
                </a:lnTo>
                <a:lnTo>
                  <a:pt x="1336" y="1781"/>
                </a:lnTo>
                <a:lnTo>
                  <a:pt x="1338" y="1790"/>
                </a:lnTo>
                <a:lnTo>
                  <a:pt x="1340" y="1800"/>
                </a:lnTo>
                <a:lnTo>
                  <a:pt x="1341" y="1809"/>
                </a:lnTo>
                <a:lnTo>
                  <a:pt x="1343" y="1818"/>
                </a:lnTo>
                <a:lnTo>
                  <a:pt x="1345" y="1828"/>
                </a:lnTo>
                <a:lnTo>
                  <a:pt x="1347" y="1837"/>
                </a:lnTo>
                <a:lnTo>
                  <a:pt x="1349" y="1828"/>
                </a:lnTo>
                <a:lnTo>
                  <a:pt x="1351" y="1819"/>
                </a:lnTo>
                <a:lnTo>
                  <a:pt x="1353" y="1810"/>
                </a:lnTo>
                <a:lnTo>
                  <a:pt x="1355" y="1801"/>
                </a:lnTo>
                <a:lnTo>
                  <a:pt x="1357" y="1793"/>
                </a:lnTo>
                <a:lnTo>
                  <a:pt x="1359" y="1784"/>
                </a:lnTo>
                <a:lnTo>
                  <a:pt x="1361" y="1776"/>
                </a:lnTo>
                <a:lnTo>
                  <a:pt x="1363" y="1767"/>
                </a:lnTo>
                <a:lnTo>
                  <a:pt x="1365" y="1759"/>
                </a:lnTo>
                <a:lnTo>
                  <a:pt x="1367" y="1751"/>
                </a:lnTo>
                <a:lnTo>
                  <a:pt x="1369" y="1743"/>
                </a:lnTo>
                <a:lnTo>
                  <a:pt x="1370" y="1736"/>
                </a:lnTo>
                <a:lnTo>
                  <a:pt x="1372" y="1728"/>
                </a:lnTo>
                <a:lnTo>
                  <a:pt x="1374" y="1721"/>
                </a:lnTo>
                <a:lnTo>
                  <a:pt x="1376" y="1714"/>
                </a:lnTo>
                <a:lnTo>
                  <a:pt x="1378" y="1707"/>
                </a:lnTo>
                <a:lnTo>
                  <a:pt x="1380" y="1700"/>
                </a:lnTo>
                <a:lnTo>
                  <a:pt x="1382" y="1693"/>
                </a:lnTo>
                <a:lnTo>
                  <a:pt x="1384" y="1687"/>
                </a:lnTo>
                <a:lnTo>
                  <a:pt x="1386" y="1681"/>
                </a:lnTo>
                <a:lnTo>
                  <a:pt x="1388" y="1675"/>
                </a:lnTo>
                <a:lnTo>
                  <a:pt x="1390" y="1669"/>
                </a:lnTo>
                <a:lnTo>
                  <a:pt x="1392" y="1664"/>
                </a:lnTo>
                <a:lnTo>
                  <a:pt x="1393" y="1658"/>
                </a:lnTo>
                <a:lnTo>
                  <a:pt x="1395" y="1653"/>
                </a:lnTo>
                <a:lnTo>
                  <a:pt x="1397" y="1648"/>
                </a:lnTo>
                <a:lnTo>
                  <a:pt x="1399" y="1644"/>
                </a:lnTo>
                <a:lnTo>
                  <a:pt x="1401" y="1639"/>
                </a:lnTo>
                <a:lnTo>
                  <a:pt x="1403" y="1635"/>
                </a:lnTo>
                <a:lnTo>
                  <a:pt x="1405" y="1631"/>
                </a:lnTo>
                <a:lnTo>
                  <a:pt x="1407" y="1628"/>
                </a:lnTo>
                <a:lnTo>
                  <a:pt x="1409" y="1624"/>
                </a:lnTo>
                <a:lnTo>
                  <a:pt x="1411" y="1621"/>
                </a:lnTo>
                <a:lnTo>
                  <a:pt x="1413" y="1618"/>
                </a:lnTo>
                <a:lnTo>
                  <a:pt x="1415" y="1615"/>
                </a:lnTo>
                <a:lnTo>
                  <a:pt x="1417" y="1613"/>
                </a:lnTo>
                <a:lnTo>
                  <a:pt x="1418" y="1611"/>
                </a:lnTo>
                <a:lnTo>
                  <a:pt x="1420" y="1609"/>
                </a:lnTo>
                <a:lnTo>
                  <a:pt x="1422" y="1607"/>
                </a:lnTo>
                <a:lnTo>
                  <a:pt x="1424" y="1605"/>
                </a:lnTo>
                <a:lnTo>
                  <a:pt x="1426" y="1604"/>
                </a:lnTo>
                <a:lnTo>
                  <a:pt x="1428" y="1603"/>
                </a:lnTo>
                <a:lnTo>
                  <a:pt x="1430" y="1602"/>
                </a:lnTo>
                <a:lnTo>
                  <a:pt x="1432" y="1602"/>
                </a:lnTo>
                <a:lnTo>
                  <a:pt x="1434" y="1601"/>
                </a:lnTo>
                <a:lnTo>
                  <a:pt x="1436" y="1601"/>
                </a:lnTo>
                <a:lnTo>
                  <a:pt x="1438" y="1601"/>
                </a:lnTo>
                <a:lnTo>
                  <a:pt x="1440" y="1602"/>
                </a:lnTo>
                <a:lnTo>
                  <a:pt x="1442" y="1602"/>
                </a:lnTo>
                <a:lnTo>
                  <a:pt x="1444" y="1603"/>
                </a:lnTo>
                <a:lnTo>
                  <a:pt x="1446" y="1604"/>
                </a:lnTo>
                <a:lnTo>
                  <a:pt x="1448" y="1606"/>
                </a:lnTo>
                <a:lnTo>
                  <a:pt x="1449" y="1607"/>
                </a:lnTo>
                <a:lnTo>
                  <a:pt x="1451" y="1609"/>
                </a:lnTo>
                <a:lnTo>
                  <a:pt x="1453" y="1611"/>
                </a:lnTo>
                <a:lnTo>
                  <a:pt x="1455" y="1613"/>
                </a:lnTo>
                <a:lnTo>
                  <a:pt x="1457" y="1615"/>
                </a:lnTo>
                <a:lnTo>
                  <a:pt x="1459" y="1618"/>
                </a:lnTo>
                <a:lnTo>
                  <a:pt x="1461" y="1620"/>
                </a:lnTo>
                <a:lnTo>
                  <a:pt x="1463" y="1623"/>
                </a:lnTo>
                <a:lnTo>
                  <a:pt x="1465" y="1626"/>
                </a:lnTo>
                <a:lnTo>
                  <a:pt x="1467" y="1629"/>
                </a:lnTo>
                <a:lnTo>
                  <a:pt x="1469" y="1633"/>
                </a:lnTo>
                <a:lnTo>
                  <a:pt x="1471" y="1637"/>
                </a:lnTo>
                <a:lnTo>
                  <a:pt x="1472" y="1640"/>
                </a:lnTo>
                <a:lnTo>
                  <a:pt x="1474" y="1644"/>
                </a:lnTo>
                <a:lnTo>
                  <a:pt x="1476" y="1649"/>
                </a:lnTo>
                <a:lnTo>
                  <a:pt x="1478" y="1653"/>
                </a:lnTo>
                <a:lnTo>
                  <a:pt x="1480" y="1657"/>
                </a:lnTo>
                <a:lnTo>
                  <a:pt x="1482" y="1662"/>
                </a:lnTo>
                <a:lnTo>
                  <a:pt x="1484" y="1667"/>
                </a:lnTo>
                <a:lnTo>
                  <a:pt x="1486" y="1671"/>
                </a:lnTo>
                <a:lnTo>
                  <a:pt x="1488" y="1676"/>
                </a:lnTo>
                <a:lnTo>
                  <a:pt x="1490" y="1681"/>
                </a:lnTo>
                <a:lnTo>
                  <a:pt x="1492" y="1687"/>
                </a:lnTo>
                <a:lnTo>
                  <a:pt x="1494" y="1692"/>
                </a:lnTo>
                <a:lnTo>
                  <a:pt x="1496" y="1697"/>
                </a:lnTo>
                <a:lnTo>
                  <a:pt x="1497" y="1703"/>
                </a:lnTo>
                <a:lnTo>
                  <a:pt x="1499" y="1709"/>
                </a:lnTo>
                <a:lnTo>
                  <a:pt x="1501" y="1714"/>
                </a:lnTo>
                <a:lnTo>
                  <a:pt x="1503" y="1720"/>
                </a:lnTo>
                <a:lnTo>
                  <a:pt x="1505" y="1726"/>
                </a:lnTo>
                <a:lnTo>
                  <a:pt x="1507" y="1732"/>
                </a:lnTo>
                <a:lnTo>
                  <a:pt x="1509" y="1738"/>
                </a:lnTo>
                <a:lnTo>
                  <a:pt x="1511" y="1744"/>
                </a:lnTo>
                <a:lnTo>
                  <a:pt x="1513" y="1750"/>
                </a:lnTo>
                <a:lnTo>
                  <a:pt x="1515" y="1756"/>
                </a:lnTo>
                <a:lnTo>
                  <a:pt x="1517" y="1762"/>
                </a:lnTo>
                <a:lnTo>
                  <a:pt x="1519" y="1769"/>
                </a:lnTo>
                <a:lnTo>
                  <a:pt x="1520" y="1775"/>
                </a:lnTo>
                <a:lnTo>
                  <a:pt x="1522" y="1781"/>
                </a:lnTo>
                <a:lnTo>
                  <a:pt x="1524" y="1787"/>
                </a:lnTo>
                <a:lnTo>
                  <a:pt x="1526" y="1794"/>
                </a:lnTo>
                <a:lnTo>
                  <a:pt x="1528" y="1800"/>
                </a:lnTo>
                <a:lnTo>
                  <a:pt x="1530" y="1806"/>
                </a:lnTo>
                <a:lnTo>
                  <a:pt x="1532" y="1812"/>
                </a:lnTo>
                <a:lnTo>
                  <a:pt x="1534" y="1819"/>
                </a:lnTo>
                <a:lnTo>
                  <a:pt x="1536" y="1825"/>
                </a:lnTo>
                <a:lnTo>
                  <a:pt x="1538" y="1831"/>
                </a:lnTo>
                <a:lnTo>
                  <a:pt x="1540" y="1837"/>
                </a:lnTo>
                <a:lnTo>
                  <a:pt x="1542" y="1831"/>
                </a:lnTo>
                <a:lnTo>
                  <a:pt x="1544" y="1825"/>
                </a:lnTo>
                <a:lnTo>
                  <a:pt x="1546" y="1819"/>
                </a:lnTo>
                <a:lnTo>
                  <a:pt x="1548" y="1813"/>
                </a:lnTo>
                <a:lnTo>
                  <a:pt x="1550" y="1807"/>
                </a:lnTo>
                <a:lnTo>
                  <a:pt x="1551" y="1801"/>
                </a:lnTo>
                <a:lnTo>
                  <a:pt x="1553" y="1795"/>
                </a:lnTo>
                <a:lnTo>
                  <a:pt x="1555" y="1790"/>
                </a:lnTo>
                <a:lnTo>
                  <a:pt x="1557" y="1784"/>
                </a:lnTo>
                <a:lnTo>
                  <a:pt x="1559" y="1779"/>
                </a:lnTo>
                <a:lnTo>
                  <a:pt x="1561" y="1773"/>
                </a:lnTo>
                <a:lnTo>
                  <a:pt x="1563" y="1768"/>
                </a:lnTo>
                <a:lnTo>
                  <a:pt x="1565" y="1763"/>
                </a:lnTo>
                <a:lnTo>
                  <a:pt x="1567" y="1758"/>
                </a:lnTo>
                <a:lnTo>
                  <a:pt x="1569" y="1753"/>
                </a:lnTo>
                <a:lnTo>
                  <a:pt x="1571" y="1748"/>
                </a:lnTo>
                <a:lnTo>
                  <a:pt x="1573" y="1743"/>
                </a:lnTo>
                <a:lnTo>
                  <a:pt x="1574" y="1738"/>
                </a:lnTo>
                <a:lnTo>
                  <a:pt x="1576" y="1734"/>
                </a:lnTo>
                <a:lnTo>
                  <a:pt x="1578" y="1730"/>
                </a:lnTo>
                <a:lnTo>
                  <a:pt x="1580" y="1725"/>
                </a:lnTo>
                <a:lnTo>
                  <a:pt x="1582" y="1721"/>
                </a:lnTo>
                <a:lnTo>
                  <a:pt x="1584" y="1717"/>
                </a:lnTo>
                <a:lnTo>
                  <a:pt x="1586" y="1713"/>
                </a:lnTo>
                <a:lnTo>
                  <a:pt x="1588" y="1710"/>
                </a:lnTo>
                <a:lnTo>
                  <a:pt x="1590" y="1706"/>
                </a:lnTo>
                <a:lnTo>
                  <a:pt x="1592" y="1703"/>
                </a:lnTo>
                <a:lnTo>
                  <a:pt x="1594" y="1700"/>
                </a:lnTo>
                <a:lnTo>
                  <a:pt x="1596" y="1697"/>
                </a:lnTo>
                <a:lnTo>
                  <a:pt x="1598" y="1694"/>
                </a:lnTo>
                <a:lnTo>
                  <a:pt x="1599" y="1691"/>
                </a:lnTo>
                <a:lnTo>
                  <a:pt x="1601" y="1688"/>
                </a:lnTo>
                <a:lnTo>
                  <a:pt x="1603" y="1686"/>
                </a:lnTo>
                <a:lnTo>
                  <a:pt x="1605" y="1684"/>
                </a:lnTo>
                <a:lnTo>
                  <a:pt x="1607" y="1681"/>
                </a:lnTo>
                <a:lnTo>
                  <a:pt x="1609" y="1680"/>
                </a:lnTo>
                <a:lnTo>
                  <a:pt x="1611" y="1678"/>
                </a:lnTo>
                <a:lnTo>
                  <a:pt x="1613" y="1676"/>
                </a:lnTo>
                <a:lnTo>
                  <a:pt x="1615" y="1675"/>
                </a:lnTo>
                <a:lnTo>
                  <a:pt x="1617" y="1673"/>
                </a:lnTo>
                <a:lnTo>
                  <a:pt x="1619" y="1672"/>
                </a:lnTo>
                <a:lnTo>
                  <a:pt x="1621" y="1671"/>
                </a:lnTo>
                <a:lnTo>
                  <a:pt x="1622" y="1671"/>
                </a:lnTo>
                <a:lnTo>
                  <a:pt x="1624" y="1670"/>
                </a:lnTo>
                <a:lnTo>
                  <a:pt x="1626" y="1670"/>
                </a:lnTo>
                <a:lnTo>
                  <a:pt x="1628" y="1669"/>
                </a:lnTo>
                <a:lnTo>
                  <a:pt x="1630" y="1669"/>
                </a:lnTo>
                <a:lnTo>
                  <a:pt x="1632" y="1669"/>
                </a:lnTo>
                <a:lnTo>
                  <a:pt x="1634" y="1670"/>
                </a:lnTo>
                <a:lnTo>
                  <a:pt x="1636" y="1670"/>
                </a:lnTo>
                <a:lnTo>
                  <a:pt x="1638" y="1671"/>
                </a:lnTo>
                <a:lnTo>
                  <a:pt x="1640" y="1671"/>
                </a:lnTo>
                <a:lnTo>
                  <a:pt x="1642" y="1672"/>
                </a:lnTo>
                <a:lnTo>
                  <a:pt x="1644" y="1673"/>
                </a:lnTo>
                <a:lnTo>
                  <a:pt x="1646" y="1674"/>
                </a:lnTo>
                <a:lnTo>
                  <a:pt x="1648" y="1676"/>
                </a:lnTo>
                <a:lnTo>
                  <a:pt x="1650" y="1677"/>
                </a:lnTo>
                <a:lnTo>
                  <a:pt x="1652" y="1679"/>
                </a:lnTo>
                <a:lnTo>
                  <a:pt x="1653" y="1681"/>
                </a:lnTo>
                <a:lnTo>
                  <a:pt x="1655" y="1683"/>
                </a:lnTo>
                <a:lnTo>
                  <a:pt x="1657" y="1685"/>
                </a:lnTo>
                <a:lnTo>
                  <a:pt x="1659" y="1687"/>
                </a:lnTo>
                <a:lnTo>
                  <a:pt x="1661" y="1689"/>
                </a:lnTo>
                <a:lnTo>
                  <a:pt x="1663" y="1692"/>
                </a:lnTo>
                <a:lnTo>
                  <a:pt x="1665" y="1694"/>
                </a:lnTo>
                <a:lnTo>
                  <a:pt x="1667" y="1697"/>
                </a:lnTo>
                <a:lnTo>
                  <a:pt x="1669" y="1700"/>
                </a:lnTo>
                <a:lnTo>
                  <a:pt x="1671" y="1703"/>
                </a:lnTo>
                <a:lnTo>
                  <a:pt x="1673" y="1706"/>
                </a:lnTo>
                <a:lnTo>
                  <a:pt x="1675" y="1709"/>
                </a:lnTo>
                <a:lnTo>
                  <a:pt x="1676" y="1713"/>
                </a:lnTo>
                <a:lnTo>
                  <a:pt x="1678" y="1716"/>
                </a:lnTo>
                <a:lnTo>
                  <a:pt x="1680" y="1719"/>
                </a:lnTo>
                <a:lnTo>
                  <a:pt x="1682" y="1723"/>
                </a:lnTo>
                <a:lnTo>
                  <a:pt x="1684" y="1727"/>
                </a:lnTo>
                <a:lnTo>
                  <a:pt x="1686" y="1731"/>
                </a:lnTo>
                <a:lnTo>
                  <a:pt x="1688" y="1734"/>
                </a:lnTo>
                <a:lnTo>
                  <a:pt x="1690" y="1738"/>
                </a:lnTo>
                <a:lnTo>
                  <a:pt x="1692" y="1742"/>
                </a:lnTo>
                <a:lnTo>
                  <a:pt x="1694" y="1747"/>
                </a:lnTo>
                <a:lnTo>
                  <a:pt x="1696" y="1751"/>
                </a:lnTo>
                <a:lnTo>
                  <a:pt x="1698" y="1755"/>
                </a:lnTo>
                <a:lnTo>
                  <a:pt x="1700" y="1759"/>
                </a:lnTo>
                <a:lnTo>
                  <a:pt x="1701" y="1764"/>
                </a:lnTo>
                <a:lnTo>
                  <a:pt x="1703" y="1768"/>
                </a:lnTo>
                <a:lnTo>
                  <a:pt x="1705" y="1773"/>
                </a:lnTo>
                <a:lnTo>
                  <a:pt x="1707" y="1777"/>
                </a:lnTo>
                <a:lnTo>
                  <a:pt x="1709" y="1782"/>
                </a:lnTo>
                <a:lnTo>
                  <a:pt x="1711" y="1786"/>
                </a:lnTo>
                <a:lnTo>
                  <a:pt x="1713" y="1791"/>
                </a:lnTo>
                <a:lnTo>
                  <a:pt x="1715" y="1795"/>
                </a:lnTo>
                <a:lnTo>
                  <a:pt x="1717" y="1800"/>
                </a:lnTo>
                <a:lnTo>
                  <a:pt x="1719" y="1805"/>
                </a:lnTo>
                <a:lnTo>
                  <a:pt x="1721" y="1809"/>
                </a:lnTo>
                <a:lnTo>
                  <a:pt x="1723" y="1814"/>
                </a:lnTo>
                <a:lnTo>
                  <a:pt x="1724" y="1819"/>
                </a:lnTo>
                <a:lnTo>
                  <a:pt x="1726" y="1823"/>
                </a:lnTo>
                <a:lnTo>
                  <a:pt x="1728" y="1828"/>
                </a:lnTo>
                <a:lnTo>
                  <a:pt x="1730" y="1832"/>
                </a:lnTo>
                <a:lnTo>
                  <a:pt x="1732" y="1837"/>
                </a:lnTo>
                <a:lnTo>
                  <a:pt x="1734" y="1832"/>
                </a:lnTo>
                <a:lnTo>
                  <a:pt x="1736" y="1828"/>
                </a:lnTo>
                <a:lnTo>
                  <a:pt x="1738" y="1823"/>
                </a:lnTo>
                <a:lnTo>
                  <a:pt x="1740" y="1819"/>
                </a:lnTo>
                <a:lnTo>
                  <a:pt x="1742" y="1814"/>
                </a:lnTo>
                <a:lnTo>
                  <a:pt x="1744" y="1810"/>
                </a:lnTo>
                <a:lnTo>
                  <a:pt x="1746" y="1806"/>
                </a:lnTo>
                <a:lnTo>
                  <a:pt x="1748" y="1801"/>
                </a:lnTo>
                <a:lnTo>
                  <a:pt x="1750" y="1797"/>
                </a:lnTo>
                <a:lnTo>
                  <a:pt x="1752" y="1793"/>
                </a:lnTo>
                <a:lnTo>
                  <a:pt x="1754" y="1789"/>
                </a:lnTo>
                <a:lnTo>
                  <a:pt x="1755" y="1785"/>
                </a:lnTo>
                <a:lnTo>
                  <a:pt x="1757" y="1781"/>
                </a:lnTo>
                <a:lnTo>
                  <a:pt x="1759" y="1777"/>
                </a:lnTo>
                <a:lnTo>
                  <a:pt x="1761" y="1773"/>
                </a:lnTo>
                <a:lnTo>
                  <a:pt x="1763" y="1769"/>
                </a:lnTo>
                <a:lnTo>
                  <a:pt x="1765" y="1766"/>
                </a:lnTo>
                <a:lnTo>
                  <a:pt x="1767" y="1762"/>
                </a:lnTo>
                <a:lnTo>
                  <a:pt x="1769" y="1759"/>
                </a:lnTo>
                <a:lnTo>
                  <a:pt x="1771" y="1755"/>
                </a:lnTo>
                <a:lnTo>
                  <a:pt x="1773" y="1752"/>
                </a:lnTo>
                <a:lnTo>
                  <a:pt x="1775" y="1749"/>
                </a:lnTo>
                <a:lnTo>
                  <a:pt x="1777" y="1746"/>
                </a:lnTo>
                <a:lnTo>
                  <a:pt x="1778" y="1743"/>
                </a:lnTo>
                <a:lnTo>
                  <a:pt x="1780" y="1740"/>
                </a:lnTo>
                <a:lnTo>
                  <a:pt x="1782" y="1737"/>
                </a:lnTo>
                <a:lnTo>
                  <a:pt x="1784" y="1734"/>
                </a:lnTo>
                <a:lnTo>
                  <a:pt x="1786" y="1732"/>
                </a:lnTo>
                <a:lnTo>
                  <a:pt x="1788" y="1729"/>
                </a:lnTo>
                <a:lnTo>
                  <a:pt x="1790" y="1727"/>
                </a:lnTo>
                <a:lnTo>
                  <a:pt x="1792" y="1725"/>
                </a:lnTo>
                <a:lnTo>
                  <a:pt x="1794" y="1723"/>
                </a:lnTo>
                <a:lnTo>
                  <a:pt x="1796" y="1721"/>
                </a:lnTo>
                <a:lnTo>
                  <a:pt x="1798" y="1719"/>
                </a:lnTo>
                <a:lnTo>
                  <a:pt x="1800" y="1717"/>
                </a:lnTo>
                <a:lnTo>
                  <a:pt x="1802" y="1716"/>
                </a:lnTo>
                <a:lnTo>
                  <a:pt x="1803" y="1714"/>
                </a:lnTo>
                <a:lnTo>
                  <a:pt x="1805" y="1713"/>
                </a:lnTo>
                <a:lnTo>
                  <a:pt x="1807" y="1712"/>
                </a:lnTo>
                <a:lnTo>
                  <a:pt x="1809" y="1711"/>
                </a:lnTo>
                <a:lnTo>
                  <a:pt x="1811" y="1710"/>
                </a:lnTo>
                <a:lnTo>
                  <a:pt x="1813" y="1709"/>
                </a:lnTo>
                <a:lnTo>
                  <a:pt x="1815" y="1708"/>
                </a:lnTo>
                <a:lnTo>
                  <a:pt x="1817" y="1708"/>
                </a:lnTo>
                <a:lnTo>
                  <a:pt x="1819" y="1707"/>
                </a:lnTo>
                <a:lnTo>
                  <a:pt x="1821" y="1707"/>
                </a:lnTo>
                <a:lnTo>
                  <a:pt x="1823" y="1707"/>
                </a:lnTo>
                <a:lnTo>
                  <a:pt x="1825" y="1707"/>
                </a:lnTo>
                <a:lnTo>
                  <a:pt x="1827" y="1707"/>
                </a:lnTo>
                <a:lnTo>
                  <a:pt x="1829" y="1707"/>
                </a:lnTo>
                <a:lnTo>
                  <a:pt x="1831" y="1707"/>
                </a:lnTo>
                <a:lnTo>
                  <a:pt x="1833" y="1708"/>
                </a:lnTo>
                <a:lnTo>
                  <a:pt x="1834" y="1709"/>
                </a:lnTo>
                <a:lnTo>
                  <a:pt x="1836" y="1709"/>
                </a:lnTo>
                <a:lnTo>
                  <a:pt x="1838" y="1710"/>
                </a:lnTo>
                <a:lnTo>
                  <a:pt x="1840" y="1711"/>
                </a:lnTo>
                <a:lnTo>
                  <a:pt x="1842" y="1712"/>
                </a:lnTo>
                <a:lnTo>
                  <a:pt x="1844" y="1713"/>
                </a:lnTo>
                <a:lnTo>
                  <a:pt x="1846" y="1715"/>
                </a:lnTo>
                <a:lnTo>
                  <a:pt x="1848" y="1716"/>
                </a:lnTo>
                <a:lnTo>
                  <a:pt x="1850" y="1718"/>
                </a:lnTo>
                <a:lnTo>
                  <a:pt x="1852" y="1719"/>
                </a:lnTo>
                <a:lnTo>
                  <a:pt x="1854" y="1721"/>
                </a:lnTo>
                <a:lnTo>
                  <a:pt x="1856" y="1723"/>
                </a:lnTo>
                <a:lnTo>
                  <a:pt x="1857" y="1725"/>
                </a:lnTo>
                <a:lnTo>
                  <a:pt x="1859" y="1727"/>
                </a:lnTo>
                <a:lnTo>
                  <a:pt x="1861" y="1729"/>
                </a:lnTo>
                <a:lnTo>
                  <a:pt x="1863" y="1732"/>
                </a:lnTo>
                <a:lnTo>
                  <a:pt x="1865" y="1734"/>
                </a:lnTo>
                <a:lnTo>
                  <a:pt x="1867" y="1736"/>
                </a:lnTo>
                <a:lnTo>
                  <a:pt x="1869" y="1739"/>
                </a:lnTo>
                <a:lnTo>
                  <a:pt x="1871" y="1742"/>
                </a:lnTo>
                <a:lnTo>
                  <a:pt x="1873" y="1744"/>
                </a:lnTo>
                <a:lnTo>
                  <a:pt x="1875" y="1747"/>
                </a:lnTo>
                <a:lnTo>
                  <a:pt x="1877" y="1750"/>
                </a:lnTo>
                <a:lnTo>
                  <a:pt x="1879" y="1753"/>
                </a:lnTo>
                <a:lnTo>
                  <a:pt x="1881" y="1756"/>
                </a:lnTo>
                <a:lnTo>
                  <a:pt x="1882" y="1759"/>
                </a:lnTo>
                <a:lnTo>
                  <a:pt x="1884" y="1762"/>
                </a:lnTo>
                <a:lnTo>
                  <a:pt x="1886" y="1765"/>
                </a:lnTo>
                <a:lnTo>
                  <a:pt x="1888" y="1769"/>
                </a:lnTo>
                <a:lnTo>
                  <a:pt x="1890" y="1772"/>
                </a:lnTo>
                <a:lnTo>
                  <a:pt x="1892" y="1776"/>
                </a:lnTo>
                <a:lnTo>
                  <a:pt x="1894" y="1779"/>
                </a:lnTo>
                <a:lnTo>
                  <a:pt x="1896" y="1782"/>
                </a:lnTo>
                <a:lnTo>
                  <a:pt x="1898" y="1786"/>
                </a:lnTo>
                <a:lnTo>
                  <a:pt x="1900" y="1789"/>
                </a:lnTo>
                <a:lnTo>
                  <a:pt x="1902" y="1793"/>
                </a:lnTo>
                <a:lnTo>
                  <a:pt x="1904" y="1797"/>
                </a:lnTo>
                <a:lnTo>
                  <a:pt x="1905" y="1800"/>
                </a:lnTo>
                <a:lnTo>
                  <a:pt x="1907" y="1804"/>
                </a:lnTo>
                <a:lnTo>
                  <a:pt x="1909" y="1807"/>
                </a:lnTo>
                <a:lnTo>
                  <a:pt x="1911" y="1811"/>
                </a:lnTo>
                <a:lnTo>
                  <a:pt x="1913" y="1815"/>
                </a:lnTo>
                <a:lnTo>
                  <a:pt x="1915" y="1819"/>
                </a:lnTo>
                <a:lnTo>
                  <a:pt x="1917" y="1822"/>
                </a:lnTo>
                <a:lnTo>
                  <a:pt x="1919" y="1826"/>
                </a:lnTo>
                <a:lnTo>
                  <a:pt x="1921" y="1830"/>
                </a:lnTo>
                <a:lnTo>
                  <a:pt x="1923" y="1833"/>
                </a:lnTo>
                <a:lnTo>
                  <a:pt x="1925" y="1837"/>
                </a:lnTo>
              </a:path>
            </a:pathLst>
          </a:custGeom>
          <a:noFill/>
          <a:ln w="1905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64"/>
          <p:cNvSpPr>
            <a:spLocks/>
          </p:cNvSpPr>
          <p:nvPr/>
        </p:nvSpPr>
        <p:spPr bwMode="auto">
          <a:xfrm>
            <a:off x="4168206" y="5620988"/>
            <a:ext cx="423717" cy="711518"/>
          </a:xfrm>
          <a:custGeom>
            <a:avLst/>
            <a:gdLst>
              <a:gd name="T0" fmla="*/ 29 w 1925"/>
              <a:gd name="T1" fmla="*/ 1782 h 1837"/>
              <a:gd name="T2" fmla="*/ 59 w 1925"/>
              <a:gd name="T3" fmla="*/ 1734 h 1837"/>
              <a:gd name="T4" fmla="*/ 90 w 1925"/>
              <a:gd name="T5" fmla="*/ 1709 h 1837"/>
              <a:gd name="T6" fmla="*/ 121 w 1925"/>
              <a:gd name="T7" fmla="*/ 1714 h 1837"/>
              <a:gd name="T8" fmla="*/ 152 w 1925"/>
              <a:gd name="T9" fmla="*/ 1752 h 1837"/>
              <a:gd name="T10" fmla="*/ 183 w 1925"/>
              <a:gd name="T11" fmla="*/ 1814 h 1837"/>
              <a:gd name="T12" fmla="*/ 214 w 1925"/>
              <a:gd name="T13" fmla="*/ 1786 h 1837"/>
              <a:gd name="T14" fmla="*/ 244 w 1925"/>
              <a:gd name="T15" fmla="*/ 1719 h 1837"/>
              <a:gd name="T16" fmla="*/ 275 w 1925"/>
              <a:gd name="T17" fmla="*/ 1677 h 1837"/>
              <a:gd name="T18" fmla="*/ 306 w 1925"/>
              <a:gd name="T19" fmla="*/ 1672 h 1837"/>
              <a:gd name="T20" fmla="*/ 337 w 1925"/>
              <a:gd name="T21" fmla="*/ 1710 h 1837"/>
              <a:gd name="T22" fmla="*/ 367 w 1925"/>
              <a:gd name="T23" fmla="*/ 1784 h 1837"/>
              <a:gd name="T24" fmla="*/ 398 w 1925"/>
              <a:gd name="T25" fmla="*/ 1794 h 1837"/>
              <a:gd name="T26" fmla="*/ 429 w 1925"/>
              <a:gd name="T27" fmla="*/ 1697 h 1837"/>
              <a:gd name="T28" fmla="*/ 460 w 1925"/>
              <a:gd name="T29" fmla="*/ 1626 h 1837"/>
              <a:gd name="T30" fmla="*/ 491 w 1925"/>
              <a:gd name="T31" fmla="*/ 1601 h 1837"/>
              <a:gd name="T32" fmla="*/ 521 w 1925"/>
              <a:gd name="T33" fmla="*/ 1635 h 1837"/>
              <a:gd name="T34" fmla="*/ 552 w 1925"/>
              <a:gd name="T35" fmla="*/ 1728 h 1837"/>
              <a:gd name="T36" fmla="*/ 583 w 1925"/>
              <a:gd name="T37" fmla="*/ 1809 h 1837"/>
              <a:gd name="T38" fmla="*/ 614 w 1925"/>
              <a:gd name="T39" fmla="*/ 1656 h 1837"/>
              <a:gd name="T40" fmla="*/ 645 w 1925"/>
              <a:gd name="T41" fmla="*/ 1521 h 1837"/>
              <a:gd name="T42" fmla="*/ 676 w 1925"/>
              <a:gd name="T43" fmla="*/ 1445 h 1837"/>
              <a:gd name="T44" fmla="*/ 706 w 1925"/>
              <a:gd name="T45" fmla="*/ 1459 h 1837"/>
              <a:gd name="T46" fmla="*/ 737 w 1925"/>
              <a:gd name="T47" fmla="*/ 1583 h 1837"/>
              <a:gd name="T48" fmla="*/ 768 w 1925"/>
              <a:gd name="T49" fmla="*/ 1819 h 1837"/>
              <a:gd name="T50" fmla="*/ 799 w 1925"/>
              <a:gd name="T51" fmla="*/ 1525 h 1837"/>
              <a:gd name="T52" fmla="*/ 829 w 1925"/>
              <a:gd name="T53" fmla="*/ 1136 h 1837"/>
              <a:gd name="T54" fmla="*/ 860 w 1925"/>
              <a:gd name="T55" fmla="*/ 739 h 1837"/>
              <a:gd name="T56" fmla="*/ 891 w 1925"/>
              <a:gd name="T57" fmla="*/ 387 h 1837"/>
              <a:gd name="T58" fmla="*/ 922 w 1925"/>
              <a:gd name="T59" fmla="*/ 130 h 1837"/>
              <a:gd name="T60" fmla="*/ 953 w 1925"/>
              <a:gd name="T61" fmla="*/ 8 h 1837"/>
              <a:gd name="T62" fmla="*/ 984 w 1925"/>
              <a:gd name="T63" fmla="*/ 36 h 1837"/>
              <a:gd name="T64" fmla="*/ 1014 w 1925"/>
              <a:gd name="T65" fmla="*/ 213 h 1837"/>
              <a:gd name="T66" fmla="*/ 1045 w 1925"/>
              <a:gd name="T67" fmla="*/ 510 h 1837"/>
              <a:gd name="T68" fmla="*/ 1076 w 1925"/>
              <a:gd name="T69" fmla="*/ 885 h 1837"/>
              <a:gd name="T70" fmla="*/ 1107 w 1925"/>
              <a:gd name="T71" fmla="*/ 1286 h 1837"/>
              <a:gd name="T72" fmla="*/ 1137 w 1925"/>
              <a:gd name="T73" fmla="*/ 1658 h 1837"/>
              <a:gd name="T74" fmla="*/ 1168 w 1925"/>
              <a:gd name="T75" fmla="*/ 1718 h 1837"/>
              <a:gd name="T76" fmla="*/ 1199 w 1925"/>
              <a:gd name="T77" fmla="*/ 1523 h 1837"/>
              <a:gd name="T78" fmla="*/ 1230 w 1925"/>
              <a:gd name="T79" fmla="*/ 1441 h 1837"/>
              <a:gd name="T80" fmla="*/ 1261 w 1925"/>
              <a:gd name="T81" fmla="*/ 1464 h 1837"/>
              <a:gd name="T82" fmla="*/ 1291 w 1925"/>
              <a:gd name="T83" fmla="*/ 1567 h 1837"/>
              <a:gd name="T84" fmla="*/ 1322 w 1925"/>
              <a:gd name="T85" fmla="*/ 1713 h 1837"/>
              <a:gd name="T86" fmla="*/ 1353 w 1925"/>
              <a:gd name="T87" fmla="*/ 1810 h 1837"/>
              <a:gd name="T88" fmla="*/ 1384 w 1925"/>
              <a:gd name="T89" fmla="*/ 1687 h 1837"/>
              <a:gd name="T90" fmla="*/ 1415 w 1925"/>
              <a:gd name="T91" fmla="*/ 1615 h 1837"/>
              <a:gd name="T92" fmla="*/ 1446 w 1925"/>
              <a:gd name="T93" fmla="*/ 1604 h 1837"/>
              <a:gd name="T94" fmla="*/ 1476 w 1925"/>
              <a:gd name="T95" fmla="*/ 1649 h 1837"/>
              <a:gd name="T96" fmla="*/ 1507 w 1925"/>
              <a:gd name="T97" fmla="*/ 1732 h 1837"/>
              <a:gd name="T98" fmla="*/ 1538 w 1925"/>
              <a:gd name="T99" fmla="*/ 1831 h 1837"/>
              <a:gd name="T100" fmla="*/ 1569 w 1925"/>
              <a:gd name="T101" fmla="*/ 1753 h 1837"/>
              <a:gd name="T102" fmla="*/ 1599 w 1925"/>
              <a:gd name="T103" fmla="*/ 1691 h 1837"/>
              <a:gd name="T104" fmla="*/ 1630 w 1925"/>
              <a:gd name="T105" fmla="*/ 1669 h 1837"/>
              <a:gd name="T106" fmla="*/ 1661 w 1925"/>
              <a:gd name="T107" fmla="*/ 1689 h 1837"/>
              <a:gd name="T108" fmla="*/ 1692 w 1925"/>
              <a:gd name="T109" fmla="*/ 1742 h 1837"/>
              <a:gd name="T110" fmla="*/ 1723 w 1925"/>
              <a:gd name="T111" fmla="*/ 1814 h 1837"/>
              <a:gd name="T112" fmla="*/ 1754 w 1925"/>
              <a:gd name="T113" fmla="*/ 1789 h 1837"/>
              <a:gd name="T114" fmla="*/ 1784 w 1925"/>
              <a:gd name="T115" fmla="*/ 1734 h 1837"/>
              <a:gd name="T116" fmla="*/ 1815 w 1925"/>
              <a:gd name="T117" fmla="*/ 1708 h 1837"/>
              <a:gd name="T118" fmla="*/ 1846 w 1925"/>
              <a:gd name="T119" fmla="*/ 1715 h 1837"/>
              <a:gd name="T120" fmla="*/ 1877 w 1925"/>
              <a:gd name="T121" fmla="*/ 1750 h 1837"/>
              <a:gd name="T122" fmla="*/ 1907 w 1925"/>
              <a:gd name="T123" fmla="*/ 1804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5" h="1837">
                <a:moveTo>
                  <a:pt x="0" y="1837"/>
                </a:moveTo>
                <a:lnTo>
                  <a:pt x="2" y="1833"/>
                </a:lnTo>
                <a:lnTo>
                  <a:pt x="4" y="1830"/>
                </a:lnTo>
                <a:lnTo>
                  <a:pt x="6" y="1826"/>
                </a:lnTo>
                <a:lnTo>
                  <a:pt x="8" y="1822"/>
                </a:lnTo>
                <a:lnTo>
                  <a:pt x="10" y="1819"/>
                </a:lnTo>
                <a:lnTo>
                  <a:pt x="11" y="1815"/>
                </a:lnTo>
                <a:lnTo>
                  <a:pt x="13" y="1811"/>
                </a:lnTo>
                <a:lnTo>
                  <a:pt x="15" y="1807"/>
                </a:lnTo>
                <a:lnTo>
                  <a:pt x="17" y="1804"/>
                </a:lnTo>
                <a:lnTo>
                  <a:pt x="19" y="1800"/>
                </a:lnTo>
                <a:lnTo>
                  <a:pt x="21" y="1797"/>
                </a:lnTo>
                <a:lnTo>
                  <a:pt x="23" y="1793"/>
                </a:lnTo>
                <a:lnTo>
                  <a:pt x="25" y="1789"/>
                </a:lnTo>
                <a:lnTo>
                  <a:pt x="27" y="1786"/>
                </a:lnTo>
                <a:lnTo>
                  <a:pt x="29" y="1782"/>
                </a:lnTo>
                <a:lnTo>
                  <a:pt x="31" y="1779"/>
                </a:lnTo>
                <a:lnTo>
                  <a:pt x="33" y="1776"/>
                </a:lnTo>
                <a:lnTo>
                  <a:pt x="34" y="1772"/>
                </a:lnTo>
                <a:lnTo>
                  <a:pt x="36" y="1769"/>
                </a:lnTo>
                <a:lnTo>
                  <a:pt x="38" y="1765"/>
                </a:lnTo>
                <a:lnTo>
                  <a:pt x="40" y="1762"/>
                </a:lnTo>
                <a:lnTo>
                  <a:pt x="42" y="1759"/>
                </a:lnTo>
                <a:lnTo>
                  <a:pt x="44" y="1756"/>
                </a:lnTo>
                <a:lnTo>
                  <a:pt x="46" y="1753"/>
                </a:lnTo>
                <a:lnTo>
                  <a:pt x="48" y="1750"/>
                </a:lnTo>
                <a:lnTo>
                  <a:pt x="50" y="1747"/>
                </a:lnTo>
                <a:lnTo>
                  <a:pt x="52" y="1744"/>
                </a:lnTo>
                <a:lnTo>
                  <a:pt x="54" y="1742"/>
                </a:lnTo>
                <a:lnTo>
                  <a:pt x="56" y="1739"/>
                </a:lnTo>
                <a:lnTo>
                  <a:pt x="58" y="1736"/>
                </a:lnTo>
                <a:lnTo>
                  <a:pt x="59" y="1734"/>
                </a:lnTo>
                <a:lnTo>
                  <a:pt x="61" y="1732"/>
                </a:lnTo>
                <a:lnTo>
                  <a:pt x="63" y="1729"/>
                </a:lnTo>
                <a:lnTo>
                  <a:pt x="65" y="1727"/>
                </a:lnTo>
                <a:lnTo>
                  <a:pt x="67" y="1725"/>
                </a:lnTo>
                <a:lnTo>
                  <a:pt x="69" y="1723"/>
                </a:lnTo>
                <a:lnTo>
                  <a:pt x="71" y="1721"/>
                </a:lnTo>
                <a:lnTo>
                  <a:pt x="73" y="1719"/>
                </a:lnTo>
                <a:lnTo>
                  <a:pt x="75" y="1718"/>
                </a:lnTo>
                <a:lnTo>
                  <a:pt x="77" y="1716"/>
                </a:lnTo>
                <a:lnTo>
                  <a:pt x="79" y="1715"/>
                </a:lnTo>
                <a:lnTo>
                  <a:pt x="81" y="1713"/>
                </a:lnTo>
                <a:lnTo>
                  <a:pt x="82" y="1712"/>
                </a:lnTo>
                <a:lnTo>
                  <a:pt x="84" y="1711"/>
                </a:lnTo>
                <a:lnTo>
                  <a:pt x="86" y="1710"/>
                </a:lnTo>
                <a:lnTo>
                  <a:pt x="88" y="1709"/>
                </a:lnTo>
                <a:lnTo>
                  <a:pt x="90" y="1709"/>
                </a:lnTo>
                <a:lnTo>
                  <a:pt x="92" y="1708"/>
                </a:lnTo>
                <a:lnTo>
                  <a:pt x="94" y="1707"/>
                </a:lnTo>
                <a:lnTo>
                  <a:pt x="96" y="1707"/>
                </a:lnTo>
                <a:lnTo>
                  <a:pt x="98" y="1707"/>
                </a:lnTo>
                <a:lnTo>
                  <a:pt x="100" y="1707"/>
                </a:lnTo>
                <a:lnTo>
                  <a:pt x="102" y="1707"/>
                </a:lnTo>
                <a:lnTo>
                  <a:pt x="104" y="1707"/>
                </a:lnTo>
                <a:lnTo>
                  <a:pt x="106" y="1707"/>
                </a:lnTo>
                <a:lnTo>
                  <a:pt x="108" y="1708"/>
                </a:lnTo>
                <a:lnTo>
                  <a:pt x="110" y="1708"/>
                </a:lnTo>
                <a:lnTo>
                  <a:pt x="112" y="1709"/>
                </a:lnTo>
                <a:lnTo>
                  <a:pt x="113" y="1710"/>
                </a:lnTo>
                <a:lnTo>
                  <a:pt x="115" y="1711"/>
                </a:lnTo>
                <a:lnTo>
                  <a:pt x="117" y="1712"/>
                </a:lnTo>
                <a:lnTo>
                  <a:pt x="119" y="1713"/>
                </a:lnTo>
                <a:lnTo>
                  <a:pt x="121" y="1714"/>
                </a:lnTo>
                <a:lnTo>
                  <a:pt x="123" y="1716"/>
                </a:lnTo>
                <a:lnTo>
                  <a:pt x="125" y="1717"/>
                </a:lnTo>
                <a:lnTo>
                  <a:pt x="127" y="1719"/>
                </a:lnTo>
                <a:lnTo>
                  <a:pt x="129" y="1721"/>
                </a:lnTo>
                <a:lnTo>
                  <a:pt x="131" y="1723"/>
                </a:lnTo>
                <a:lnTo>
                  <a:pt x="133" y="1725"/>
                </a:lnTo>
                <a:lnTo>
                  <a:pt x="135" y="1727"/>
                </a:lnTo>
                <a:lnTo>
                  <a:pt x="136" y="1729"/>
                </a:lnTo>
                <a:lnTo>
                  <a:pt x="138" y="1732"/>
                </a:lnTo>
                <a:lnTo>
                  <a:pt x="140" y="1734"/>
                </a:lnTo>
                <a:lnTo>
                  <a:pt x="142" y="1737"/>
                </a:lnTo>
                <a:lnTo>
                  <a:pt x="144" y="1740"/>
                </a:lnTo>
                <a:lnTo>
                  <a:pt x="146" y="1743"/>
                </a:lnTo>
                <a:lnTo>
                  <a:pt x="148" y="1746"/>
                </a:lnTo>
                <a:lnTo>
                  <a:pt x="150" y="1749"/>
                </a:lnTo>
                <a:lnTo>
                  <a:pt x="152" y="1752"/>
                </a:lnTo>
                <a:lnTo>
                  <a:pt x="154" y="1755"/>
                </a:lnTo>
                <a:lnTo>
                  <a:pt x="156" y="1759"/>
                </a:lnTo>
                <a:lnTo>
                  <a:pt x="158" y="1762"/>
                </a:lnTo>
                <a:lnTo>
                  <a:pt x="160" y="1766"/>
                </a:lnTo>
                <a:lnTo>
                  <a:pt x="161" y="1769"/>
                </a:lnTo>
                <a:lnTo>
                  <a:pt x="163" y="1773"/>
                </a:lnTo>
                <a:lnTo>
                  <a:pt x="165" y="1777"/>
                </a:lnTo>
                <a:lnTo>
                  <a:pt x="167" y="1781"/>
                </a:lnTo>
                <a:lnTo>
                  <a:pt x="169" y="1785"/>
                </a:lnTo>
                <a:lnTo>
                  <a:pt x="171" y="1789"/>
                </a:lnTo>
                <a:lnTo>
                  <a:pt x="173" y="1793"/>
                </a:lnTo>
                <a:lnTo>
                  <a:pt x="175" y="1797"/>
                </a:lnTo>
                <a:lnTo>
                  <a:pt x="177" y="1801"/>
                </a:lnTo>
                <a:lnTo>
                  <a:pt x="179" y="1806"/>
                </a:lnTo>
                <a:lnTo>
                  <a:pt x="181" y="1810"/>
                </a:lnTo>
                <a:lnTo>
                  <a:pt x="183" y="1814"/>
                </a:lnTo>
                <a:lnTo>
                  <a:pt x="185" y="1819"/>
                </a:lnTo>
                <a:lnTo>
                  <a:pt x="187" y="1823"/>
                </a:lnTo>
                <a:lnTo>
                  <a:pt x="188" y="1828"/>
                </a:lnTo>
                <a:lnTo>
                  <a:pt x="190" y="1832"/>
                </a:lnTo>
                <a:lnTo>
                  <a:pt x="192" y="1837"/>
                </a:lnTo>
                <a:lnTo>
                  <a:pt x="194" y="1832"/>
                </a:lnTo>
                <a:lnTo>
                  <a:pt x="196" y="1828"/>
                </a:lnTo>
                <a:lnTo>
                  <a:pt x="198" y="1823"/>
                </a:lnTo>
                <a:lnTo>
                  <a:pt x="200" y="1819"/>
                </a:lnTo>
                <a:lnTo>
                  <a:pt x="202" y="1814"/>
                </a:lnTo>
                <a:lnTo>
                  <a:pt x="204" y="1809"/>
                </a:lnTo>
                <a:lnTo>
                  <a:pt x="206" y="1805"/>
                </a:lnTo>
                <a:lnTo>
                  <a:pt x="208" y="1800"/>
                </a:lnTo>
                <a:lnTo>
                  <a:pt x="210" y="1795"/>
                </a:lnTo>
                <a:lnTo>
                  <a:pt x="212" y="1791"/>
                </a:lnTo>
                <a:lnTo>
                  <a:pt x="214" y="1786"/>
                </a:lnTo>
                <a:lnTo>
                  <a:pt x="215" y="1782"/>
                </a:lnTo>
                <a:lnTo>
                  <a:pt x="217" y="1777"/>
                </a:lnTo>
                <a:lnTo>
                  <a:pt x="219" y="1773"/>
                </a:lnTo>
                <a:lnTo>
                  <a:pt x="221" y="1768"/>
                </a:lnTo>
                <a:lnTo>
                  <a:pt x="223" y="1764"/>
                </a:lnTo>
                <a:lnTo>
                  <a:pt x="225" y="1759"/>
                </a:lnTo>
                <a:lnTo>
                  <a:pt x="227" y="1755"/>
                </a:lnTo>
                <a:lnTo>
                  <a:pt x="229" y="1751"/>
                </a:lnTo>
                <a:lnTo>
                  <a:pt x="231" y="1747"/>
                </a:lnTo>
                <a:lnTo>
                  <a:pt x="233" y="1742"/>
                </a:lnTo>
                <a:lnTo>
                  <a:pt x="235" y="1738"/>
                </a:lnTo>
                <a:lnTo>
                  <a:pt x="237" y="1734"/>
                </a:lnTo>
                <a:lnTo>
                  <a:pt x="238" y="1731"/>
                </a:lnTo>
                <a:lnTo>
                  <a:pt x="240" y="1727"/>
                </a:lnTo>
                <a:lnTo>
                  <a:pt x="242" y="1723"/>
                </a:lnTo>
                <a:lnTo>
                  <a:pt x="244" y="1719"/>
                </a:lnTo>
                <a:lnTo>
                  <a:pt x="246" y="1716"/>
                </a:lnTo>
                <a:lnTo>
                  <a:pt x="248" y="1713"/>
                </a:lnTo>
                <a:lnTo>
                  <a:pt x="250" y="1709"/>
                </a:lnTo>
                <a:lnTo>
                  <a:pt x="252" y="1706"/>
                </a:lnTo>
                <a:lnTo>
                  <a:pt x="254" y="1703"/>
                </a:lnTo>
                <a:lnTo>
                  <a:pt x="256" y="1700"/>
                </a:lnTo>
                <a:lnTo>
                  <a:pt x="258" y="1697"/>
                </a:lnTo>
                <a:lnTo>
                  <a:pt x="260" y="1694"/>
                </a:lnTo>
                <a:lnTo>
                  <a:pt x="262" y="1692"/>
                </a:lnTo>
                <a:lnTo>
                  <a:pt x="263" y="1689"/>
                </a:lnTo>
                <a:lnTo>
                  <a:pt x="265" y="1687"/>
                </a:lnTo>
                <a:lnTo>
                  <a:pt x="267" y="1685"/>
                </a:lnTo>
                <a:lnTo>
                  <a:pt x="269" y="1683"/>
                </a:lnTo>
                <a:lnTo>
                  <a:pt x="271" y="1681"/>
                </a:lnTo>
                <a:lnTo>
                  <a:pt x="273" y="1679"/>
                </a:lnTo>
                <a:lnTo>
                  <a:pt x="275" y="1677"/>
                </a:lnTo>
                <a:lnTo>
                  <a:pt x="277" y="1676"/>
                </a:lnTo>
                <a:lnTo>
                  <a:pt x="279" y="1674"/>
                </a:lnTo>
                <a:lnTo>
                  <a:pt x="281" y="1673"/>
                </a:lnTo>
                <a:lnTo>
                  <a:pt x="283" y="1672"/>
                </a:lnTo>
                <a:lnTo>
                  <a:pt x="285" y="1671"/>
                </a:lnTo>
                <a:lnTo>
                  <a:pt x="287" y="1671"/>
                </a:lnTo>
                <a:lnTo>
                  <a:pt x="289" y="1670"/>
                </a:lnTo>
                <a:lnTo>
                  <a:pt x="291" y="1670"/>
                </a:lnTo>
                <a:lnTo>
                  <a:pt x="293" y="1669"/>
                </a:lnTo>
                <a:lnTo>
                  <a:pt x="294" y="1669"/>
                </a:lnTo>
                <a:lnTo>
                  <a:pt x="296" y="1669"/>
                </a:lnTo>
                <a:lnTo>
                  <a:pt x="298" y="1670"/>
                </a:lnTo>
                <a:lnTo>
                  <a:pt x="300" y="1670"/>
                </a:lnTo>
                <a:lnTo>
                  <a:pt x="302" y="1671"/>
                </a:lnTo>
                <a:lnTo>
                  <a:pt x="304" y="1671"/>
                </a:lnTo>
                <a:lnTo>
                  <a:pt x="306" y="1672"/>
                </a:lnTo>
                <a:lnTo>
                  <a:pt x="308" y="1673"/>
                </a:lnTo>
                <a:lnTo>
                  <a:pt x="310" y="1675"/>
                </a:lnTo>
                <a:lnTo>
                  <a:pt x="312" y="1676"/>
                </a:lnTo>
                <a:lnTo>
                  <a:pt x="314" y="1678"/>
                </a:lnTo>
                <a:lnTo>
                  <a:pt x="316" y="1680"/>
                </a:lnTo>
                <a:lnTo>
                  <a:pt x="317" y="1681"/>
                </a:lnTo>
                <a:lnTo>
                  <a:pt x="319" y="1684"/>
                </a:lnTo>
                <a:lnTo>
                  <a:pt x="321" y="1686"/>
                </a:lnTo>
                <a:lnTo>
                  <a:pt x="323" y="1688"/>
                </a:lnTo>
                <a:lnTo>
                  <a:pt x="325" y="1691"/>
                </a:lnTo>
                <a:lnTo>
                  <a:pt x="327" y="1694"/>
                </a:lnTo>
                <a:lnTo>
                  <a:pt x="329" y="1697"/>
                </a:lnTo>
                <a:lnTo>
                  <a:pt x="331" y="1700"/>
                </a:lnTo>
                <a:lnTo>
                  <a:pt x="333" y="1703"/>
                </a:lnTo>
                <a:lnTo>
                  <a:pt x="335" y="1706"/>
                </a:lnTo>
                <a:lnTo>
                  <a:pt x="337" y="1710"/>
                </a:lnTo>
                <a:lnTo>
                  <a:pt x="339" y="1713"/>
                </a:lnTo>
                <a:lnTo>
                  <a:pt x="341" y="1717"/>
                </a:lnTo>
                <a:lnTo>
                  <a:pt x="342" y="1721"/>
                </a:lnTo>
                <a:lnTo>
                  <a:pt x="344" y="1725"/>
                </a:lnTo>
                <a:lnTo>
                  <a:pt x="346" y="1730"/>
                </a:lnTo>
                <a:lnTo>
                  <a:pt x="348" y="1734"/>
                </a:lnTo>
                <a:lnTo>
                  <a:pt x="350" y="1738"/>
                </a:lnTo>
                <a:lnTo>
                  <a:pt x="352" y="1743"/>
                </a:lnTo>
                <a:lnTo>
                  <a:pt x="354" y="1748"/>
                </a:lnTo>
                <a:lnTo>
                  <a:pt x="356" y="1753"/>
                </a:lnTo>
                <a:lnTo>
                  <a:pt x="358" y="1758"/>
                </a:lnTo>
                <a:lnTo>
                  <a:pt x="360" y="1763"/>
                </a:lnTo>
                <a:lnTo>
                  <a:pt x="362" y="1768"/>
                </a:lnTo>
                <a:lnTo>
                  <a:pt x="364" y="1773"/>
                </a:lnTo>
                <a:lnTo>
                  <a:pt x="365" y="1779"/>
                </a:lnTo>
                <a:lnTo>
                  <a:pt x="367" y="1784"/>
                </a:lnTo>
                <a:lnTo>
                  <a:pt x="369" y="1790"/>
                </a:lnTo>
                <a:lnTo>
                  <a:pt x="371" y="1795"/>
                </a:lnTo>
                <a:lnTo>
                  <a:pt x="373" y="1801"/>
                </a:lnTo>
                <a:lnTo>
                  <a:pt x="375" y="1807"/>
                </a:lnTo>
                <a:lnTo>
                  <a:pt x="377" y="1813"/>
                </a:lnTo>
                <a:lnTo>
                  <a:pt x="379" y="1819"/>
                </a:lnTo>
                <a:lnTo>
                  <a:pt x="381" y="1825"/>
                </a:lnTo>
                <a:lnTo>
                  <a:pt x="383" y="1831"/>
                </a:lnTo>
                <a:lnTo>
                  <a:pt x="385" y="1837"/>
                </a:lnTo>
                <a:lnTo>
                  <a:pt x="387" y="1831"/>
                </a:lnTo>
                <a:lnTo>
                  <a:pt x="389" y="1825"/>
                </a:lnTo>
                <a:lnTo>
                  <a:pt x="391" y="1819"/>
                </a:lnTo>
                <a:lnTo>
                  <a:pt x="393" y="1812"/>
                </a:lnTo>
                <a:lnTo>
                  <a:pt x="395" y="1806"/>
                </a:lnTo>
                <a:lnTo>
                  <a:pt x="396" y="1800"/>
                </a:lnTo>
                <a:lnTo>
                  <a:pt x="398" y="1794"/>
                </a:lnTo>
                <a:lnTo>
                  <a:pt x="400" y="1787"/>
                </a:lnTo>
                <a:lnTo>
                  <a:pt x="402" y="1781"/>
                </a:lnTo>
                <a:lnTo>
                  <a:pt x="404" y="1775"/>
                </a:lnTo>
                <a:lnTo>
                  <a:pt x="406" y="1769"/>
                </a:lnTo>
                <a:lnTo>
                  <a:pt x="408" y="1762"/>
                </a:lnTo>
                <a:lnTo>
                  <a:pt x="410" y="1756"/>
                </a:lnTo>
                <a:lnTo>
                  <a:pt x="412" y="1750"/>
                </a:lnTo>
                <a:lnTo>
                  <a:pt x="414" y="1744"/>
                </a:lnTo>
                <a:lnTo>
                  <a:pt x="416" y="1738"/>
                </a:lnTo>
                <a:lnTo>
                  <a:pt x="418" y="1732"/>
                </a:lnTo>
                <a:lnTo>
                  <a:pt x="419" y="1726"/>
                </a:lnTo>
                <a:lnTo>
                  <a:pt x="421" y="1720"/>
                </a:lnTo>
                <a:lnTo>
                  <a:pt x="423" y="1714"/>
                </a:lnTo>
                <a:lnTo>
                  <a:pt x="425" y="1709"/>
                </a:lnTo>
                <a:lnTo>
                  <a:pt x="427" y="1703"/>
                </a:lnTo>
                <a:lnTo>
                  <a:pt x="429" y="1697"/>
                </a:lnTo>
                <a:lnTo>
                  <a:pt x="431" y="1692"/>
                </a:lnTo>
                <a:lnTo>
                  <a:pt x="433" y="1687"/>
                </a:lnTo>
                <a:lnTo>
                  <a:pt x="435" y="1681"/>
                </a:lnTo>
                <a:lnTo>
                  <a:pt x="437" y="1676"/>
                </a:lnTo>
                <a:lnTo>
                  <a:pt x="439" y="1671"/>
                </a:lnTo>
                <a:lnTo>
                  <a:pt x="441" y="1667"/>
                </a:lnTo>
                <a:lnTo>
                  <a:pt x="443" y="1662"/>
                </a:lnTo>
                <a:lnTo>
                  <a:pt x="444" y="1657"/>
                </a:lnTo>
                <a:lnTo>
                  <a:pt x="446" y="1653"/>
                </a:lnTo>
                <a:lnTo>
                  <a:pt x="448" y="1649"/>
                </a:lnTo>
                <a:lnTo>
                  <a:pt x="450" y="1644"/>
                </a:lnTo>
                <a:lnTo>
                  <a:pt x="452" y="1640"/>
                </a:lnTo>
                <a:lnTo>
                  <a:pt x="454" y="1637"/>
                </a:lnTo>
                <a:lnTo>
                  <a:pt x="456" y="1633"/>
                </a:lnTo>
                <a:lnTo>
                  <a:pt x="458" y="1629"/>
                </a:lnTo>
                <a:lnTo>
                  <a:pt x="460" y="1626"/>
                </a:lnTo>
                <a:lnTo>
                  <a:pt x="462" y="1623"/>
                </a:lnTo>
                <a:lnTo>
                  <a:pt x="464" y="1620"/>
                </a:lnTo>
                <a:lnTo>
                  <a:pt x="466" y="1618"/>
                </a:lnTo>
                <a:lnTo>
                  <a:pt x="467" y="1615"/>
                </a:lnTo>
                <a:lnTo>
                  <a:pt x="469" y="1613"/>
                </a:lnTo>
                <a:lnTo>
                  <a:pt x="471" y="1611"/>
                </a:lnTo>
                <a:lnTo>
                  <a:pt x="473" y="1609"/>
                </a:lnTo>
                <a:lnTo>
                  <a:pt x="475" y="1607"/>
                </a:lnTo>
                <a:lnTo>
                  <a:pt x="477" y="1606"/>
                </a:lnTo>
                <a:lnTo>
                  <a:pt x="479" y="1604"/>
                </a:lnTo>
                <a:lnTo>
                  <a:pt x="481" y="1603"/>
                </a:lnTo>
                <a:lnTo>
                  <a:pt x="483" y="1602"/>
                </a:lnTo>
                <a:lnTo>
                  <a:pt x="485" y="1602"/>
                </a:lnTo>
                <a:lnTo>
                  <a:pt x="487" y="1601"/>
                </a:lnTo>
                <a:lnTo>
                  <a:pt x="489" y="1601"/>
                </a:lnTo>
                <a:lnTo>
                  <a:pt x="491" y="1601"/>
                </a:lnTo>
                <a:lnTo>
                  <a:pt x="493" y="1602"/>
                </a:lnTo>
                <a:lnTo>
                  <a:pt x="495" y="1602"/>
                </a:lnTo>
                <a:lnTo>
                  <a:pt x="497" y="1603"/>
                </a:lnTo>
                <a:lnTo>
                  <a:pt x="498" y="1604"/>
                </a:lnTo>
                <a:lnTo>
                  <a:pt x="500" y="1605"/>
                </a:lnTo>
                <a:lnTo>
                  <a:pt x="502" y="1607"/>
                </a:lnTo>
                <a:lnTo>
                  <a:pt x="504" y="1609"/>
                </a:lnTo>
                <a:lnTo>
                  <a:pt x="506" y="1611"/>
                </a:lnTo>
                <a:lnTo>
                  <a:pt x="508" y="1613"/>
                </a:lnTo>
                <a:lnTo>
                  <a:pt x="510" y="1615"/>
                </a:lnTo>
                <a:lnTo>
                  <a:pt x="512" y="1618"/>
                </a:lnTo>
                <a:lnTo>
                  <a:pt x="514" y="1621"/>
                </a:lnTo>
                <a:lnTo>
                  <a:pt x="516" y="1624"/>
                </a:lnTo>
                <a:lnTo>
                  <a:pt x="518" y="1628"/>
                </a:lnTo>
                <a:lnTo>
                  <a:pt x="520" y="1631"/>
                </a:lnTo>
                <a:lnTo>
                  <a:pt x="521" y="1635"/>
                </a:lnTo>
                <a:lnTo>
                  <a:pt x="523" y="1639"/>
                </a:lnTo>
                <a:lnTo>
                  <a:pt x="525" y="1644"/>
                </a:lnTo>
                <a:lnTo>
                  <a:pt x="527" y="1648"/>
                </a:lnTo>
                <a:lnTo>
                  <a:pt x="529" y="1653"/>
                </a:lnTo>
                <a:lnTo>
                  <a:pt x="531" y="1658"/>
                </a:lnTo>
                <a:lnTo>
                  <a:pt x="533" y="1664"/>
                </a:lnTo>
                <a:lnTo>
                  <a:pt x="535" y="1669"/>
                </a:lnTo>
                <a:lnTo>
                  <a:pt x="537" y="1675"/>
                </a:lnTo>
                <a:lnTo>
                  <a:pt x="539" y="1681"/>
                </a:lnTo>
                <a:lnTo>
                  <a:pt x="541" y="1687"/>
                </a:lnTo>
                <a:lnTo>
                  <a:pt x="543" y="1693"/>
                </a:lnTo>
                <a:lnTo>
                  <a:pt x="545" y="1700"/>
                </a:lnTo>
                <a:lnTo>
                  <a:pt x="546" y="1707"/>
                </a:lnTo>
                <a:lnTo>
                  <a:pt x="548" y="1714"/>
                </a:lnTo>
                <a:lnTo>
                  <a:pt x="550" y="1721"/>
                </a:lnTo>
                <a:lnTo>
                  <a:pt x="552" y="1728"/>
                </a:lnTo>
                <a:lnTo>
                  <a:pt x="554" y="1736"/>
                </a:lnTo>
                <a:lnTo>
                  <a:pt x="556" y="1743"/>
                </a:lnTo>
                <a:lnTo>
                  <a:pt x="558" y="1751"/>
                </a:lnTo>
                <a:lnTo>
                  <a:pt x="560" y="1759"/>
                </a:lnTo>
                <a:lnTo>
                  <a:pt x="562" y="1767"/>
                </a:lnTo>
                <a:lnTo>
                  <a:pt x="564" y="1776"/>
                </a:lnTo>
                <a:lnTo>
                  <a:pt x="566" y="1784"/>
                </a:lnTo>
                <a:lnTo>
                  <a:pt x="568" y="1793"/>
                </a:lnTo>
                <a:lnTo>
                  <a:pt x="570" y="1801"/>
                </a:lnTo>
                <a:lnTo>
                  <a:pt x="572" y="1810"/>
                </a:lnTo>
                <a:lnTo>
                  <a:pt x="573" y="1819"/>
                </a:lnTo>
                <a:lnTo>
                  <a:pt x="575" y="1828"/>
                </a:lnTo>
                <a:lnTo>
                  <a:pt x="577" y="1837"/>
                </a:lnTo>
                <a:lnTo>
                  <a:pt x="579" y="1828"/>
                </a:lnTo>
                <a:lnTo>
                  <a:pt x="581" y="1818"/>
                </a:lnTo>
                <a:lnTo>
                  <a:pt x="583" y="1809"/>
                </a:lnTo>
                <a:lnTo>
                  <a:pt x="585" y="1800"/>
                </a:lnTo>
                <a:lnTo>
                  <a:pt x="587" y="1790"/>
                </a:lnTo>
                <a:lnTo>
                  <a:pt x="589" y="1781"/>
                </a:lnTo>
                <a:lnTo>
                  <a:pt x="591" y="1771"/>
                </a:lnTo>
                <a:lnTo>
                  <a:pt x="593" y="1761"/>
                </a:lnTo>
                <a:lnTo>
                  <a:pt x="595" y="1752"/>
                </a:lnTo>
                <a:lnTo>
                  <a:pt x="597" y="1742"/>
                </a:lnTo>
                <a:lnTo>
                  <a:pt x="599" y="1732"/>
                </a:lnTo>
                <a:lnTo>
                  <a:pt x="600" y="1723"/>
                </a:lnTo>
                <a:lnTo>
                  <a:pt x="602" y="1713"/>
                </a:lnTo>
                <a:lnTo>
                  <a:pt x="604" y="1703"/>
                </a:lnTo>
                <a:lnTo>
                  <a:pt x="606" y="1694"/>
                </a:lnTo>
                <a:lnTo>
                  <a:pt x="608" y="1684"/>
                </a:lnTo>
                <a:lnTo>
                  <a:pt x="610" y="1674"/>
                </a:lnTo>
                <a:lnTo>
                  <a:pt x="612" y="1665"/>
                </a:lnTo>
                <a:lnTo>
                  <a:pt x="614" y="1656"/>
                </a:lnTo>
                <a:lnTo>
                  <a:pt x="616" y="1646"/>
                </a:lnTo>
                <a:lnTo>
                  <a:pt x="618" y="1637"/>
                </a:lnTo>
                <a:lnTo>
                  <a:pt x="620" y="1628"/>
                </a:lnTo>
                <a:lnTo>
                  <a:pt x="622" y="1619"/>
                </a:lnTo>
                <a:lnTo>
                  <a:pt x="623" y="1610"/>
                </a:lnTo>
                <a:lnTo>
                  <a:pt x="625" y="1601"/>
                </a:lnTo>
                <a:lnTo>
                  <a:pt x="627" y="1592"/>
                </a:lnTo>
                <a:lnTo>
                  <a:pt x="629" y="1583"/>
                </a:lnTo>
                <a:lnTo>
                  <a:pt x="631" y="1575"/>
                </a:lnTo>
                <a:lnTo>
                  <a:pt x="633" y="1567"/>
                </a:lnTo>
                <a:lnTo>
                  <a:pt x="635" y="1559"/>
                </a:lnTo>
                <a:lnTo>
                  <a:pt x="637" y="1551"/>
                </a:lnTo>
                <a:lnTo>
                  <a:pt x="639" y="1543"/>
                </a:lnTo>
                <a:lnTo>
                  <a:pt x="641" y="1536"/>
                </a:lnTo>
                <a:lnTo>
                  <a:pt x="643" y="1528"/>
                </a:lnTo>
                <a:lnTo>
                  <a:pt x="645" y="1521"/>
                </a:lnTo>
                <a:lnTo>
                  <a:pt x="647" y="1514"/>
                </a:lnTo>
                <a:lnTo>
                  <a:pt x="648" y="1508"/>
                </a:lnTo>
                <a:lnTo>
                  <a:pt x="650" y="1501"/>
                </a:lnTo>
                <a:lnTo>
                  <a:pt x="652" y="1495"/>
                </a:lnTo>
                <a:lnTo>
                  <a:pt x="654" y="1489"/>
                </a:lnTo>
                <a:lnTo>
                  <a:pt x="656" y="1484"/>
                </a:lnTo>
                <a:lnTo>
                  <a:pt x="658" y="1479"/>
                </a:lnTo>
                <a:lnTo>
                  <a:pt x="660" y="1474"/>
                </a:lnTo>
                <a:lnTo>
                  <a:pt x="662" y="1469"/>
                </a:lnTo>
                <a:lnTo>
                  <a:pt x="664" y="1464"/>
                </a:lnTo>
                <a:lnTo>
                  <a:pt x="666" y="1460"/>
                </a:lnTo>
                <a:lnTo>
                  <a:pt x="668" y="1457"/>
                </a:lnTo>
                <a:lnTo>
                  <a:pt x="670" y="1453"/>
                </a:lnTo>
                <a:lnTo>
                  <a:pt x="672" y="1450"/>
                </a:lnTo>
                <a:lnTo>
                  <a:pt x="674" y="1447"/>
                </a:lnTo>
                <a:lnTo>
                  <a:pt x="676" y="1445"/>
                </a:lnTo>
                <a:lnTo>
                  <a:pt x="678" y="1443"/>
                </a:lnTo>
                <a:lnTo>
                  <a:pt x="679" y="1441"/>
                </a:lnTo>
                <a:lnTo>
                  <a:pt x="681" y="1440"/>
                </a:lnTo>
                <a:lnTo>
                  <a:pt x="683" y="1439"/>
                </a:lnTo>
                <a:lnTo>
                  <a:pt x="685" y="1438"/>
                </a:lnTo>
                <a:lnTo>
                  <a:pt x="687" y="1438"/>
                </a:lnTo>
                <a:lnTo>
                  <a:pt x="689" y="1438"/>
                </a:lnTo>
                <a:lnTo>
                  <a:pt x="691" y="1439"/>
                </a:lnTo>
                <a:lnTo>
                  <a:pt x="693" y="1440"/>
                </a:lnTo>
                <a:lnTo>
                  <a:pt x="695" y="1441"/>
                </a:lnTo>
                <a:lnTo>
                  <a:pt x="697" y="1443"/>
                </a:lnTo>
                <a:lnTo>
                  <a:pt x="699" y="1445"/>
                </a:lnTo>
                <a:lnTo>
                  <a:pt x="701" y="1448"/>
                </a:lnTo>
                <a:lnTo>
                  <a:pt x="702" y="1451"/>
                </a:lnTo>
                <a:lnTo>
                  <a:pt x="704" y="1455"/>
                </a:lnTo>
                <a:lnTo>
                  <a:pt x="706" y="1459"/>
                </a:lnTo>
                <a:lnTo>
                  <a:pt x="708" y="1463"/>
                </a:lnTo>
                <a:lnTo>
                  <a:pt x="710" y="1468"/>
                </a:lnTo>
                <a:lnTo>
                  <a:pt x="712" y="1473"/>
                </a:lnTo>
                <a:lnTo>
                  <a:pt x="714" y="1479"/>
                </a:lnTo>
                <a:lnTo>
                  <a:pt x="716" y="1485"/>
                </a:lnTo>
                <a:lnTo>
                  <a:pt x="718" y="1492"/>
                </a:lnTo>
                <a:lnTo>
                  <a:pt x="720" y="1499"/>
                </a:lnTo>
                <a:lnTo>
                  <a:pt x="722" y="1506"/>
                </a:lnTo>
                <a:lnTo>
                  <a:pt x="724" y="1514"/>
                </a:lnTo>
                <a:lnTo>
                  <a:pt x="726" y="1523"/>
                </a:lnTo>
                <a:lnTo>
                  <a:pt x="727" y="1532"/>
                </a:lnTo>
                <a:lnTo>
                  <a:pt x="729" y="1541"/>
                </a:lnTo>
                <a:lnTo>
                  <a:pt x="731" y="1551"/>
                </a:lnTo>
                <a:lnTo>
                  <a:pt x="733" y="1561"/>
                </a:lnTo>
                <a:lnTo>
                  <a:pt x="735" y="1572"/>
                </a:lnTo>
                <a:lnTo>
                  <a:pt x="737" y="1583"/>
                </a:lnTo>
                <a:lnTo>
                  <a:pt x="739" y="1594"/>
                </a:lnTo>
                <a:lnTo>
                  <a:pt x="741" y="1606"/>
                </a:lnTo>
                <a:lnTo>
                  <a:pt x="743" y="1619"/>
                </a:lnTo>
                <a:lnTo>
                  <a:pt x="745" y="1631"/>
                </a:lnTo>
                <a:lnTo>
                  <a:pt x="747" y="1645"/>
                </a:lnTo>
                <a:lnTo>
                  <a:pt x="749" y="1659"/>
                </a:lnTo>
                <a:lnTo>
                  <a:pt x="750" y="1673"/>
                </a:lnTo>
                <a:lnTo>
                  <a:pt x="752" y="1687"/>
                </a:lnTo>
                <a:lnTo>
                  <a:pt x="754" y="1702"/>
                </a:lnTo>
                <a:lnTo>
                  <a:pt x="756" y="1718"/>
                </a:lnTo>
                <a:lnTo>
                  <a:pt x="758" y="1734"/>
                </a:lnTo>
                <a:lnTo>
                  <a:pt x="760" y="1750"/>
                </a:lnTo>
                <a:lnTo>
                  <a:pt x="762" y="1767"/>
                </a:lnTo>
                <a:lnTo>
                  <a:pt x="764" y="1784"/>
                </a:lnTo>
                <a:lnTo>
                  <a:pt x="766" y="1801"/>
                </a:lnTo>
                <a:lnTo>
                  <a:pt x="768" y="1819"/>
                </a:lnTo>
                <a:lnTo>
                  <a:pt x="770" y="1837"/>
                </a:lnTo>
                <a:lnTo>
                  <a:pt x="772" y="1818"/>
                </a:lnTo>
                <a:lnTo>
                  <a:pt x="774" y="1800"/>
                </a:lnTo>
                <a:lnTo>
                  <a:pt x="776" y="1780"/>
                </a:lnTo>
                <a:lnTo>
                  <a:pt x="778" y="1761"/>
                </a:lnTo>
                <a:lnTo>
                  <a:pt x="780" y="1741"/>
                </a:lnTo>
                <a:lnTo>
                  <a:pt x="781" y="1721"/>
                </a:lnTo>
                <a:lnTo>
                  <a:pt x="783" y="1700"/>
                </a:lnTo>
                <a:lnTo>
                  <a:pt x="785" y="1679"/>
                </a:lnTo>
                <a:lnTo>
                  <a:pt x="787" y="1658"/>
                </a:lnTo>
                <a:lnTo>
                  <a:pt x="789" y="1636"/>
                </a:lnTo>
                <a:lnTo>
                  <a:pt x="791" y="1614"/>
                </a:lnTo>
                <a:lnTo>
                  <a:pt x="793" y="1592"/>
                </a:lnTo>
                <a:lnTo>
                  <a:pt x="795" y="1570"/>
                </a:lnTo>
                <a:lnTo>
                  <a:pt x="797" y="1547"/>
                </a:lnTo>
                <a:lnTo>
                  <a:pt x="799" y="1525"/>
                </a:lnTo>
                <a:lnTo>
                  <a:pt x="801" y="1502"/>
                </a:lnTo>
                <a:lnTo>
                  <a:pt x="803" y="1478"/>
                </a:lnTo>
                <a:lnTo>
                  <a:pt x="804" y="1455"/>
                </a:lnTo>
                <a:lnTo>
                  <a:pt x="806" y="1431"/>
                </a:lnTo>
                <a:lnTo>
                  <a:pt x="808" y="1407"/>
                </a:lnTo>
                <a:lnTo>
                  <a:pt x="810" y="1384"/>
                </a:lnTo>
                <a:lnTo>
                  <a:pt x="812" y="1359"/>
                </a:lnTo>
                <a:lnTo>
                  <a:pt x="814" y="1335"/>
                </a:lnTo>
                <a:lnTo>
                  <a:pt x="816" y="1310"/>
                </a:lnTo>
                <a:lnTo>
                  <a:pt x="818" y="1286"/>
                </a:lnTo>
                <a:lnTo>
                  <a:pt x="820" y="1261"/>
                </a:lnTo>
                <a:lnTo>
                  <a:pt x="822" y="1236"/>
                </a:lnTo>
                <a:lnTo>
                  <a:pt x="824" y="1211"/>
                </a:lnTo>
                <a:lnTo>
                  <a:pt x="826" y="1186"/>
                </a:lnTo>
                <a:lnTo>
                  <a:pt x="828" y="1161"/>
                </a:lnTo>
                <a:lnTo>
                  <a:pt x="829" y="1136"/>
                </a:lnTo>
                <a:lnTo>
                  <a:pt x="831" y="1111"/>
                </a:lnTo>
                <a:lnTo>
                  <a:pt x="833" y="1086"/>
                </a:lnTo>
                <a:lnTo>
                  <a:pt x="835" y="1061"/>
                </a:lnTo>
                <a:lnTo>
                  <a:pt x="837" y="1036"/>
                </a:lnTo>
                <a:lnTo>
                  <a:pt x="839" y="1010"/>
                </a:lnTo>
                <a:lnTo>
                  <a:pt x="841" y="985"/>
                </a:lnTo>
                <a:lnTo>
                  <a:pt x="843" y="960"/>
                </a:lnTo>
                <a:lnTo>
                  <a:pt x="845" y="935"/>
                </a:lnTo>
                <a:lnTo>
                  <a:pt x="847" y="910"/>
                </a:lnTo>
                <a:lnTo>
                  <a:pt x="849" y="885"/>
                </a:lnTo>
                <a:lnTo>
                  <a:pt x="851" y="861"/>
                </a:lnTo>
                <a:lnTo>
                  <a:pt x="852" y="836"/>
                </a:lnTo>
                <a:lnTo>
                  <a:pt x="854" y="811"/>
                </a:lnTo>
                <a:lnTo>
                  <a:pt x="856" y="787"/>
                </a:lnTo>
                <a:lnTo>
                  <a:pt x="858" y="763"/>
                </a:lnTo>
                <a:lnTo>
                  <a:pt x="860" y="739"/>
                </a:lnTo>
                <a:lnTo>
                  <a:pt x="862" y="715"/>
                </a:lnTo>
                <a:lnTo>
                  <a:pt x="864" y="691"/>
                </a:lnTo>
                <a:lnTo>
                  <a:pt x="866" y="668"/>
                </a:lnTo>
                <a:lnTo>
                  <a:pt x="868" y="644"/>
                </a:lnTo>
                <a:lnTo>
                  <a:pt x="870" y="621"/>
                </a:lnTo>
                <a:lnTo>
                  <a:pt x="872" y="598"/>
                </a:lnTo>
                <a:lnTo>
                  <a:pt x="874" y="576"/>
                </a:lnTo>
                <a:lnTo>
                  <a:pt x="876" y="554"/>
                </a:lnTo>
                <a:lnTo>
                  <a:pt x="878" y="532"/>
                </a:lnTo>
                <a:lnTo>
                  <a:pt x="880" y="510"/>
                </a:lnTo>
                <a:lnTo>
                  <a:pt x="882" y="488"/>
                </a:lnTo>
                <a:lnTo>
                  <a:pt x="883" y="467"/>
                </a:lnTo>
                <a:lnTo>
                  <a:pt x="885" y="447"/>
                </a:lnTo>
                <a:lnTo>
                  <a:pt x="887" y="426"/>
                </a:lnTo>
                <a:lnTo>
                  <a:pt x="889" y="406"/>
                </a:lnTo>
                <a:lnTo>
                  <a:pt x="891" y="387"/>
                </a:lnTo>
                <a:lnTo>
                  <a:pt x="893" y="367"/>
                </a:lnTo>
                <a:lnTo>
                  <a:pt x="895" y="348"/>
                </a:lnTo>
                <a:lnTo>
                  <a:pt x="897" y="330"/>
                </a:lnTo>
                <a:lnTo>
                  <a:pt x="899" y="312"/>
                </a:lnTo>
                <a:lnTo>
                  <a:pt x="901" y="294"/>
                </a:lnTo>
                <a:lnTo>
                  <a:pt x="903" y="277"/>
                </a:lnTo>
                <a:lnTo>
                  <a:pt x="905" y="260"/>
                </a:lnTo>
                <a:lnTo>
                  <a:pt x="906" y="244"/>
                </a:lnTo>
                <a:lnTo>
                  <a:pt x="908" y="228"/>
                </a:lnTo>
                <a:lnTo>
                  <a:pt x="910" y="213"/>
                </a:lnTo>
                <a:lnTo>
                  <a:pt x="912" y="198"/>
                </a:lnTo>
                <a:lnTo>
                  <a:pt x="914" y="183"/>
                </a:lnTo>
                <a:lnTo>
                  <a:pt x="916" y="169"/>
                </a:lnTo>
                <a:lnTo>
                  <a:pt x="918" y="156"/>
                </a:lnTo>
                <a:lnTo>
                  <a:pt x="920" y="143"/>
                </a:lnTo>
                <a:lnTo>
                  <a:pt x="922" y="130"/>
                </a:lnTo>
                <a:lnTo>
                  <a:pt x="924" y="119"/>
                </a:lnTo>
                <a:lnTo>
                  <a:pt x="926" y="107"/>
                </a:lnTo>
                <a:lnTo>
                  <a:pt x="928" y="96"/>
                </a:lnTo>
                <a:lnTo>
                  <a:pt x="930" y="86"/>
                </a:lnTo>
                <a:lnTo>
                  <a:pt x="931" y="76"/>
                </a:lnTo>
                <a:lnTo>
                  <a:pt x="933" y="67"/>
                </a:lnTo>
                <a:lnTo>
                  <a:pt x="935" y="59"/>
                </a:lnTo>
                <a:lnTo>
                  <a:pt x="937" y="51"/>
                </a:lnTo>
                <a:lnTo>
                  <a:pt x="939" y="43"/>
                </a:lnTo>
                <a:lnTo>
                  <a:pt x="941" y="36"/>
                </a:lnTo>
                <a:lnTo>
                  <a:pt x="943" y="30"/>
                </a:lnTo>
                <a:lnTo>
                  <a:pt x="945" y="25"/>
                </a:lnTo>
                <a:lnTo>
                  <a:pt x="947" y="19"/>
                </a:lnTo>
                <a:lnTo>
                  <a:pt x="949" y="15"/>
                </a:lnTo>
                <a:lnTo>
                  <a:pt x="951" y="11"/>
                </a:lnTo>
                <a:lnTo>
                  <a:pt x="953" y="8"/>
                </a:lnTo>
                <a:lnTo>
                  <a:pt x="955" y="5"/>
                </a:lnTo>
                <a:lnTo>
                  <a:pt x="956" y="3"/>
                </a:lnTo>
                <a:lnTo>
                  <a:pt x="958" y="1"/>
                </a:lnTo>
                <a:lnTo>
                  <a:pt x="960" y="0"/>
                </a:lnTo>
                <a:lnTo>
                  <a:pt x="962" y="0"/>
                </a:lnTo>
                <a:lnTo>
                  <a:pt x="964" y="0"/>
                </a:lnTo>
                <a:lnTo>
                  <a:pt x="966" y="1"/>
                </a:lnTo>
                <a:lnTo>
                  <a:pt x="968" y="3"/>
                </a:lnTo>
                <a:lnTo>
                  <a:pt x="970" y="5"/>
                </a:lnTo>
                <a:lnTo>
                  <a:pt x="972" y="8"/>
                </a:lnTo>
                <a:lnTo>
                  <a:pt x="974" y="11"/>
                </a:lnTo>
                <a:lnTo>
                  <a:pt x="976" y="15"/>
                </a:lnTo>
                <a:lnTo>
                  <a:pt x="978" y="19"/>
                </a:lnTo>
                <a:lnTo>
                  <a:pt x="980" y="25"/>
                </a:lnTo>
                <a:lnTo>
                  <a:pt x="982" y="30"/>
                </a:lnTo>
                <a:lnTo>
                  <a:pt x="984" y="36"/>
                </a:lnTo>
                <a:lnTo>
                  <a:pt x="985" y="43"/>
                </a:lnTo>
                <a:lnTo>
                  <a:pt x="987" y="51"/>
                </a:lnTo>
                <a:lnTo>
                  <a:pt x="989" y="59"/>
                </a:lnTo>
                <a:lnTo>
                  <a:pt x="991" y="67"/>
                </a:lnTo>
                <a:lnTo>
                  <a:pt x="993" y="76"/>
                </a:lnTo>
                <a:lnTo>
                  <a:pt x="995" y="86"/>
                </a:lnTo>
                <a:lnTo>
                  <a:pt x="997" y="96"/>
                </a:lnTo>
                <a:lnTo>
                  <a:pt x="999" y="107"/>
                </a:lnTo>
                <a:lnTo>
                  <a:pt x="1001" y="119"/>
                </a:lnTo>
                <a:lnTo>
                  <a:pt x="1003" y="130"/>
                </a:lnTo>
                <a:lnTo>
                  <a:pt x="1005" y="143"/>
                </a:lnTo>
                <a:lnTo>
                  <a:pt x="1007" y="156"/>
                </a:lnTo>
                <a:lnTo>
                  <a:pt x="1008" y="169"/>
                </a:lnTo>
                <a:lnTo>
                  <a:pt x="1010" y="183"/>
                </a:lnTo>
                <a:lnTo>
                  <a:pt x="1012" y="198"/>
                </a:lnTo>
                <a:lnTo>
                  <a:pt x="1014" y="213"/>
                </a:lnTo>
                <a:lnTo>
                  <a:pt x="1016" y="228"/>
                </a:lnTo>
                <a:lnTo>
                  <a:pt x="1018" y="244"/>
                </a:lnTo>
                <a:lnTo>
                  <a:pt x="1020" y="260"/>
                </a:lnTo>
                <a:lnTo>
                  <a:pt x="1022" y="277"/>
                </a:lnTo>
                <a:lnTo>
                  <a:pt x="1024" y="294"/>
                </a:lnTo>
                <a:lnTo>
                  <a:pt x="1026" y="312"/>
                </a:lnTo>
                <a:lnTo>
                  <a:pt x="1028" y="330"/>
                </a:lnTo>
                <a:lnTo>
                  <a:pt x="1030" y="348"/>
                </a:lnTo>
                <a:lnTo>
                  <a:pt x="1032" y="367"/>
                </a:lnTo>
                <a:lnTo>
                  <a:pt x="1033" y="387"/>
                </a:lnTo>
                <a:lnTo>
                  <a:pt x="1035" y="406"/>
                </a:lnTo>
                <a:lnTo>
                  <a:pt x="1037" y="426"/>
                </a:lnTo>
                <a:lnTo>
                  <a:pt x="1039" y="447"/>
                </a:lnTo>
                <a:lnTo>
                  <a:pt x="1041" y="467"/>
                </a:lnTo>
                <a:lnTo>
                  <a:pt x="1043" y="488"/>
                </a:lnTo>
                <a:lnTo>
                  <a:pt x="1045" y="510"/>
                </a:lnTo>
                <a:lnTo>
                  <a:pt x="1047" y="532"/>
                </a:lnTo>
                <a:lnTo>
                  <a:pt x="1049" y="554"/>
                </a:lnTo>
                <a:lnTo>
                  <a:pt x="1051" y="576"/>
                </a:lnTo>
                <a:lnTo>
                  <a:pt x="1053" y="598"/>
                </a:lnTo>
                <a:lnTo>
                  <a:pt x="1055" y="621"/>
                </a:lnTo>
                <a:lnTo>
                  <a:pt x="1057" y="644"/>
                </a:lnTo>
                <a:lnTo>
                  <a:pt x="1059" y="668"/>
                </a:lnTo>
                <a:lnTo>
                  <a:pt x="1061" y="691"/>
                </a:lnTo>
                <a:lnTo>
                  <a:pt x="1063" y="715"/>
                </a:lnTo>
                <a:lnTo>
                  <a:pt x="1064" y="739"/>
                </a:lnTo>
                <a:lnTo>
                  <a:pt x="1066" y="763"/>
                </a:lnTo>
                <a:lnTo>
                  <a:pt x="1068" y="787"/>
                </a:lnTo>
                <a:lnTo>
                  <a:pt x="1070" y="811"/>
                </a:lnTo>
                <a:lnTo>
                  <a:pt x="1072" y="836"/>
                </a:lnTo>
                <a:lnTo>
                  <a:pt x="1074" y="861"/>
                </a:lnTo>
                <a:lnTo>
                  <a:pt x="1076" y="885"/>
                </a:lnTo>
                <a:lnTo>
                  <a:pt x="1078" y="910"/>
                </a:lnTo>
                <a:lnTo>
                  <a:pt x="1080" y="935"/>
                </a:lnTo>
                <a:lnTo>
                  <a:pt x="1082" y="960"/>
                </a:lnTo>
                <a:lnTo>
                  <a:pt x="1084" y="985"/>
                </a:lnTo>
                <a:lnTo>
                  <a:pt x="1086" y="1010"/>
                </a:lnTo>
                <a:lnTo>
                  <a:pt x="1087" y="1036"/>
                </a:lnTo>
                <a:lnTo>
                  <a:pt x="1089" y="1061"/>
                </a:lnTo>
                <a:lnTo>
                  <a:pt x="1091" y="1086"/>
                </a:lnTo>
                <a:lnTo>
                  <a:pt x="1093" y="1111"/>
                </a:lnTo>
                <a:lnTo>
                  <a:pt x="1095" y="1136"/>
                </a:lnTo>
                <a:lnTo>
                  <a:pt x="1097" y="1161"/>
                </a:lnTo>
                <a:lnTo>
                  <a:pt x="1099" y="1186"/>
                </a:lnTo>
                <a:lnTo>
                  <a:pt x="1101" y="1211"/>
                </a:lnTo>
                <a:lnTo>
                  <a:pt x="1103" y="1236"/>
                </a:lnTo>
                <a:lnTo>
                  <a:pt x="1105" y="1261"/>
                </a:lnTo>
                <a:lnTo>
                  <a:pt x="1107" y="1286"/>
                </a:lnTo>
                <a:lnTo>
                  <a:pt x="1109" y="1310"/>
                </a:lnTo>
                <a:lnTo>
                  <a:pt x="1111" y="1335"/>
                </a:lnTo>
                <a:lnTo>
                  <a:pt x="1112" y="1359"/>
                </a:lnTo>
                <a:lnTo>
                  <a:pt x="1114" y="1384"/>
                </a:lnTo>
                <a:lnTo>
                  <a:pt x="1116" y="1407"/>
                </a:lnTo>
                <a:lnTo>
                  <a:pt x="1118" y="1431"/>
                </a:lnTo>
                <a:lnTo>
                  <a:pt x="1120" y="1455"/>
                </a:lnTo>
                <a:lnTo>
                  <a:pt x="1122" y="1478"/>
                </a:lnTo>
                <a:lnTo>
                  <a:pt x="1124" y="1502"/>
                </a:lnTo>
                <a:lnTo>
                  <a:pt x="1126" y="1525"/>
                </a:lnTo>
                <a:lnTo>
                  <a:pt x="1128" y="1547"/>
                </a:lnTo>
                <a:lnTo>
                  <a:pt x="1130" y="1570"/>
                </a:lnTo>
                <a:lnTo>
                  <a:pt x="1132" y="1592"/>
                </a:lnTo>
                <a:lnTo>
                  <a:pt x="1134" y="1614"/>
                </a:lnTo>
                <a:lnTo>
                  <a:pt x="1135" y="1636"/>
                </a:lnTo>
                <a:lnTo>
                  <a:pt x="1137" y="1658"/>
                </a:lnTo>
                <a:lnTo>
                  <a:pt x="1139" y="1679"/>
                </a:lnTo>
                <a:lnTo>
                  <a:pt x="1141" y="1700"/>
                </a:lnTo>
                <a:lnTo>
                  <a:pt x="1143" y="1721"/>
                </a:lnTo>
                <a:lnTo>
                  <a:pt x="1145" y="1741"/>
                </a:lnTo>
                <a:lnTo>
                  <a:pt x="1147" y="1761"/>
                </a:lnTo>
                <a:lnTo>
                  <a:pt x="1149" y="1780"/>
                </a:lnTo>
                <a:lnTo>
                  <a:pt x="1151" y="1800"/>
                </a:lnTo>
                <a:lnTo>
                  <a:pt x="1153" y="1818"/>
                </a:lnTo>
                <a:lnTo>
                  <a:pt x="1155" y="1837"/>
                </a:lnTo>
                <a:lnTo>
                  <a:pt x="1157" y="1819"/>
                </a:lnTo>
                <a:lnTo>
                  <a:pt x="1159" y="1801"/>
                </a:lnTo>
                <a:lnTo>
                  <a:pt x="1161" y="1784"/>
                </a:lnTo>
                <a:lnTo>
                  <a:pt x="1163" y="1767"/>
                </a:lnTo>
                <a:lnTo>
                  <a:pt x="1165" y="1750"/>
                </a:lnTo>
                <a:lnTo>
                  <a:pt x="1166" y="1734"/>
                </a:lnTo>
                <a:lnTo>
                  <a:pt x="1168" y="1718"/>
                </a:lnTo>
                <a:lnTo>
                  <a:pt x="1170" y="1702"/>
                </a:lnTo>
                <a:lnTo>
                  <a:pt x="1172" y="1687"/>
                </a:lnTo>
                <a:lnTo>
                  <a:pt x="1174" y="1673"/>
                </a:lnTo>
                <a:lnTo>
                  <a:pt x="1176" y="1659"/>
                </a:lnTo>
                <a:lnTo>
                  <a:pt x="1178" y="1645"/>
                </a:lnTo>
                <a:lnTo>
                  <a:pt x="1180" y="1631"/>
                </a:lnTo>
                <a:lnTo>
                  <a:pt x="1182" y="1619"/>
                </a:lnTo>
                <a:lnTo>
                  <a:pt x="1184" y="1606"/>
                </a:lnTo>
                <a:lnTo>
                  <a:pt x="1186" y="1594"/>
                </a:lnTo>
                <a:lnTo>
                  <a:pt x="1188" y="1583"/>
                </a:lnTo>
                <a:lnTo>
                  <a:pt x="1189" y="1572"/>
                </a:lnTo>
                <a:lnTo>
                  <a:pt x="1191" y="1561"/>
                </a:lnTo>
                <a:lnTo>
                  <a:pt x="1193" y="1551"/>
                </a:lnTo>
                <a:lnTo>
                  <a:pt x="1195" y="1541"/>
                </a:lnTo>
                <a:lnTo>
                  <a:pt x="1197" y="1532"/>
                </a:lnTo>
                <a:lnTo>
                  <a:pt x="1199" y="1523"/>
                </a:lnTo>
                <a:lnTo>
                  <a:pt x="1201" y="1514"/>
                </a:lnTo>
                <a:lnTo>
                  <a:pt x="1203" y="1506"/>
                </a:lnTo>
                <a:lnTo>
                  <a:pt x="1205" y="1499"/>
                </a:lnTo>
                <a:lnTo>
                  <a:pt x="1207" y="1492"/>
                </a:lnTo>
                <a:lnTo>
                  <a:pt x="1209" y="1485"/>
                </a:lnTo>
                <a:lnTo>
                  <a:pt x="1211" y="1479"/>
                </a:lnTo>
                <a:lnTo>
                  <a:pt x="1213" y="1473"/>
                </a:lnTo>
                <a:lnTo>
                  <a:pt x="1214" y="1468"/>
                </a:lnTo>
                <a:lnTo>
                  <a:pt x="1216" y="1463"/>
                </a:lnTo>
                <a:lnTo>
                  <a:pt x="1218" y="1459"/>
                </a:lnTo>
                <a:lnTo>
                  <a:pt x="1220" y="1455"/>
                </a:lnTo>
                <a:lnTo>
                  <a:pt x="1222" y="1451"/>
                </a:lnTo>
                <a:lnTo>
                  <a:pt x="1224" y="1448"/>
                </a:lnTo>
                <a:lnTo>
                  <a:pt x="1226" y="1445"/>
                </a:lnTo>
                <a:lnTo>
                  <a:pt x="1228" y="1443"/>
                </a:lnTo>
                <a:lnTo>
                  <a:pt x="1230" y="1441"/>
                </a:lnTo>
                <a:lnTo>
                  <a:pt x="1232" y="1440"/>
                </a:lnTo>
                <a:lnTo>
                  <a:pt x="1234" y="1439"/>
                </a:lnTo>
                <a:lnTo>
                  <a:pt x="1236" y="1438"/>
                </a:lnTo>
                <a:lnTo>
                  <a:pt x="1237" y="1438"/>
                </a:lnTo>
                <a:lnTo>
                  <a:pt x="1239" y="1438"/>
                </a:lnTo>
                <a:lnTo>
                  <a:pt x="1241" y="1439"/>
                </a:lnTo>
                <a:lnTo>
                  <a:pt x="1243" y="1440"/>
                </a:lnTo>
                <a:lnTo>
                  <a:pt x="1245" y="1441"/>
                </a:lnTo>
                <a:lnTo>
                  <a:pt x="1247" y="1443"/>
                </a:lnTo>
                <a:lnTo>
                  <a:pt x="1249" y="1445"/>
                </a:lnTo>
                <a:lnTo>
                  <a:pt x="1251" y="1447"/>
                </a:lnTo>
                <a:lnTo>
                  <a:pt x="1253" y="1450"/>
                </a:lnTo>
                <a:lnTo>
                  <a:pt x="1255" y="1453"/>
                </a:lnTo>
                <a:lnTo>
                  <a:pt x="1257" y="1457"/>
                </a:lnTo>
                <a:lnTo>
                  <a:pt x="1259" y="1460"/>
                </a:lnTo>
                <a:lnTo>
                  <a:pt x="1261" y="1464"/>
                </a:lnTo>
                <a:lnTo>
                  <a:pt x="1263" y="1469"/>
                </a:lnTo>
                <a:lnTo>
                  <a:pt x="1265" y="1474"/>
                </a:lnTo>
                <a:lnTo>
                  <a:pt x="1267" y="1479"/>
                </a:lnTo>
                <a:lnTo>
                  <a:pt x="1268" y="1484"/>
                </a:lnTo>
                <a:lnTo>
                  <a:pt x="1270" y="1489"/>
                </a:lnTo>
                <a:lnTo>
                  <a:pt x="1272" y="1495"/>
                </a:lnTo>
                <a:lnTo>
                  <a:pt x="1274" y="1501"/>
                </a:lnTo>
                <a:lnTo>
                  <a:pt x="1276" y="1508"/>
                </a:lnTo>
                <a:lnTo>
                  <a:pt x="1278" y="1514"/>
                </a:lnTo>
                <a:lnTo>
                  <a:pt x="1280" y="1521"/>
                </a:lnTo>
                <a:lnTo>
                  <a:pt x="1282" y="1528"/>
                </a:lnTo>
                <a:lnTo>
                  <a:pt x="1284" y="1536"/>
                </a:lnTo>
                <a:lnTo>
                  <a:pt x="1286" y="1543"/>
                </a:lnTo>
                <a:lnTo>
                  <a:pt x="1288" y="1551"/>
                </a:lnTo>
                <a:lnTo>
                  <a:pt x="1290" y="1559"/>
                </a:lnTo>
                <a:lnTo>
                  <a:pt x="1291" y="1567"/>
                </a:lnTo>
                <a:lnTo>
                  <a:pt x="1293" y="1575"/>
                </a:lnTo>
                <a:lnTo>
                  <a:pt x="1295" y="1583"/>
                </a:lnTo>
                <a:lnTo>
                  <a:pt x="1297" y="1592"/>
                </a:lnTo>
                <a:lnTo>
                  <a:pt x="1299" y="1601"/>
                </a:lnTo>
                <a:lnTo>
                  <a:pt x="1301" y="1610"/>
                </a:lnTo>
                <a:lnTo>
                  <a:pt x="1303" y="1619"/>
                </a:lnTo>
                <a:lnTo>
                  <a:pt x="1305" y="1628"/>
                </a:lnTo>
                <a:lnTo>
                  <a:pt x="1307" y="1637"/>
                </a:lnTo>
                <a:lnTo>
                  <a:pt x="1309" y="1646"/>
                </a:lnTo>
                <a:lnTo>
                  <a:pt x="1311" y="1656"/>
                </a:lnTo>
                <a:lnTo>
                  <a:pt x="1313" y="1665"/>
                </a:lnTo>
                <a:lnTo>
                  <a:pt x="1315" y="1674"/>
                </a:lnTo>
                <a:lnTo>
                  <a:pt x="1316" y="1684"/>
                </a:lnTo>
                <a:lnTo>
                  <a:pt x="1318" y="1694"/>
                </a:lnTo>
                <a:lnTo>
                  <a:pt x="1320" y="1703"/>
                </a:lnTo>
                <a:lnTo>
                  <a:pt x="1322" y="1713"/>
                </a:lnTo>
                <a:lnTo>
                  <a:pt x="1324" y="1723"/>
                </a:lnTo>
                <a:lnTo>
                  <a:pt x="1326" y="1732"/>
                </a:lnTo>
                <a:lnTo>
                  <a:pt x="1328" y="1742"/>
                </a:lnTo>
                <a:lnTo>
                  <a:pt x="1330" y="1752"/>
                </a:lnTo>
                <a:lnTo>
                  <a:pt x="1332" y="1761"/>
                </a:lnTo>
                <a:lnTo>
                  <a:pt x="1334" y="1771"/>
                </a:lnTo>
                <a:lnTo>
                  <a:pt x="1336" y="1781"/>
                </a:lnTo>
                <a:lnTo>
                  <a:pt x="1338" y="1790"/>
                </a:lnTo>
                <a:lnTo>
                  <a:pt x="1340" y="1800"/>
                </a:lnTo>
                <a:lnTo>
                  <a:pt x="1341" y="1809"/>
                </a:lnTo>
                <a:lnTo>
                  <a:pt x="1343" y="1818"/>
                </a:lnTo>
                <a:lnTo>
                  <a:pt x="1345" y="1828"/>
                </a:lnTo>
                <a:lnTo>
                  <a:pt x="1347" y="1837"/>
                </a:lnTo>
                <a:lnTo>
                  <a:pt x="1349" y="1828"/>
                </a:lnTo>
                <a:lnTo>
                  <a:pt x="1351" y="1819"/>
                </a:lnTo>
                <a:lnTo>
                  <a:pt x="1353" y="1810"/>
                </a:lnTo>
                <a:lnTo>
                  <a:pt x="1355" y="1801"/>
                </a:lnTo>
                <a:lnTo>
                  <a:pt x="1357" y="1793"/>
                </a:lnTo>
                <a:lnTo>
                  <a:pt x="1359" y="1784"/>
                </a:lnTo>
                <a:lnTo>
                  <a:pt x="1361" y="1776"/>
                </a:lnTo>
                <a:lnTo>
                  <a:pt x="1363" y="1767"/>
                </a:lnTo>
                <a:lnTo>
                  <a:pt x="1365" y="1759"/>
                </a:lnTo>
                <a:lnTo>
                  <a:pt x="1367" y="1751"/>
                </a:lnTo>
                <a:lnTo>
                  <a:pt x="1369" y="1743"/>
                </a:lnTo>
                <a:lnTo>
                  <a:pt x="1370" y="1736"/>
                </a:lnTo>
                <a:lnTo>
                  <a:pt x="1372" y="1728"/>
                </a:lnTo>
                <a:lnTo>
                  <a:pt x="1374" y="1721"/>
                </a:lnTo>
                <a:lnTo>
                  <a:pt x="1376" y="1714"/>
                </a:lnTo>
                <a:lnTo>
                  <a:pt x="1378" y="1707"/>
                </a:lnTo>
                <a:lnTo>
                  <a:pt x="1380" y="1700"/>
                </a:lnTo>
                <a:lnTo>
                  <a:pt x="1382" y="1693"/>
                </a:lnTo>
                <a:lnTo>
                  <a:pt x="1384" y="1687"/>
                </a:lnTo>
                <a:lnTo>
                  <a:pt x="1386" y="1681"/>
                </a:lnTo>
                <a:lnTo>
                  <a:pt x="1388" y="1675"/>
                </a:lnTo>
                <a:lnTo>
                  <a:pt x="1390" y="1669"/>
                </a:lnTo>
                <a:lnTo>
                  <a:pt x="1392" y="1664"/>
                </a:lnTo>
                <a:lnTo>
                  <a:pt x="1393" y="1658"/>
                </a:lnTo>
                <a:lnTo>
                  <a:pt x="1395" y="1653"/>
                </a:lnTo>
                <a:lnTo>
                  <a:pt x="1397" y="1648"/>
                </a:lnTo>
                <a:lnTo>
                  <a:pt x="1399" y="1644"/>
                </a:lnTo>
                <a:lnTo>
                  <a:pt x="1401" y="1639"/>
                </a:lnTo>
                <a:lnTo>
                  <a:pt x="1403" y="1635"/>
                </a:lnTo>
                <a:lnTo>
                  <a:pt x="1405" y="1631"/>
                </a:lnTo>
                <a:lnTo>
                  <a:pt x="1407" y="1628"/>
                </a:lnTo>
                <a:lnTo>
                  <a:pt x="1409" y="1624"/>
                </a:lnTo>
                <a:lnTo>
                  <a:pt x="1411" y="1621"/>
                </a:lnTo>
                <a:lnTo>
                  <a:pt x="1413" y="1618"/>
                </a:lnTo>
                <a:lnTo>
                  <a:pt x="1415" y="1615"/>
                </a:lnTo>
                <a:lnTo>
                  <a:pt x="1417" y="1613"/>
                </a:lnTo>
                <a:lnTo>
                  <a:pt x="1418" y="1611"/>
                </a:lnTo>
                <a:lnTo>
                  <a:pt x="1420" y="1609"/>
                </a:lnTo>
                <a:lnTo>
                  <a:pt x="1422" y="1607"/>
                </a:lnTo>
                <a:lnTo>
                  <a:pt x="1424" y="1605"/>
                </a:lnTo>
                <a:lnTo>
                  <a:pt x="1426" y="1604"/>
                </a:lnTo>
                <a:lnTo>
                  <a:pt x="1428" y="1603"/>
                </a:lnTo>
                <a:lnTo>
                  <a:pt x="1430" y="1602"/>
                </a:lnTo>
                <a:lnTo>
                  <a:pt x="1432" y="1602"/>
                </a:lnTo>
                <a:lnTo>
                  <a:pt x="1434" y="1601"/>
                </a:lnTo>
                <a:lnTo>
                  <a:pt x="1436" y="1601"/>
                </a:lnTo>
                <a:lnTo>
                  <a:pt x="1438" y="1601"/>
                </a:lnTo>
                <a:lnTo>
                  <a:pt x="1440" y="1602"/>
                </a:lnTo>
                <a:lnTo>
                  <a:pt x="1442" y="1602"/>
                </a:lnTo>
                <a:lnTo>
                  <a:pt x="1444" y="1603"/>
                </a:lnTo>
                <a:lnTo>
                  <a:pt x="1446" y="1604"/>
                </a:lnTo>
                <a:lnTo>
                  <a:pt x="1448" y="1606"/>
                </a:lnTo>
                <a:lnTo>
                  <a:pt x="1449" y="1607"/>
                </a:lnTo>
                <a:lnTo>
                  <a:pt x="1451" y="1609"/>
                </a:lnTo>
                <a:lnTo>
                  <a:pt x="1453" y="1611"/>
                </a:lnTo>
                <a:lnTo>
                  <a:pt x="1455" y="1613"/>
                </a:lnTo>
                <a:lnTo>
                  <a:pt x="1457" y="1615"/>
                </a:lnTo>
                <a:lnTo>
                  <a:pt x="1459" y="1618"/>
                </a:lnTo>
                <a:lnTo>
                  <a:pt x="1461" y="1620"/>
                </a:lnTo>
                <a:lnTo>
                  <a:pt x="1463" y="1623"/>
                </a:lnTo>
                <a:lnTo>
                  <a:pt x="1465" y="1626"/>
                </a:lnTo>
                <a:lnTo>
                  <a:pt x="1467" y="1629"/>
                </a:lnTo>
                <a:lnTo>
                  <a:pt x="1469" y="1633"/>
                </a:lnTo>
                <a:lnTo>
                  <a:pt x="1471" y="1637"/>
                </a:lnTo>
                <a:lnTo>
                  <a:pt x="1472" y="1640"/>
                </a:lnTo>
                <a:lnTo>
                  <a:pt x="1474" y="1644"/>
                </a:lnTo>
                <a:lnTo>
                  <a:pt x="1476" y="1649"/>
                </a:lnTo>
                <a:lnTo>
                  <a:pt x="1478" y="1653"/>
                </a:lnTo>
                <a:lnTo>
                  <a:pt x="1480" y="1657"/>
                </a:lnTo>
                <a:lnTo>
                  <a:pt x="1482" y="1662"/>
                </a:lnTo>
                <a:lnTo>
                  <a:pt x="1484" y="1667"/>
                </a:lnTo>
                <a:lnTo>
                  <a:pt x="1486" y="1671"/>
                </a:lnTo>
                <a:lnTo>
                  <a:pt x="1488" y="1676"/>
                </a:lnTo>
                <a:lnTo>
                  <a:pt x="1490" y="1681"/>
                </a:lnTo>
                <a:lnTo>
                  <a:pt x="1492" y="1687"/>
                </a:lnTo>
                <a:lnTo>
                  <a:pt x="1494" y="1692"/>
                </a:lnTo>
                <a:lnTo>
                  <a:pt x="1496" y="1697"/>
                </a:lnTo>
                <a:lnTo>
                  <a:pt x="1497" y="1703"/>
                </a:lnTo>
                <a:lnTo>
                  <a:pt x="1499" y="1709"/>
                </a:lnTo>
                <a:lnTo>
                  <a:pt x="1501" y="1714"/>
                </a:lnTo>
                <a:lnTo>
                  <a:pt x="1503" y="1720"/>
                </a:lnTo>
                <a:lnTo>
                  <a:pt x="1505" y="1726"/>
                </a:lnTo>
                <a:lnTo>
                  <a:pt x="1507" y="1732"/>
                </a:lnTo>
                <a:lnTo>
                  <a:pt x="1509" y="1738"/>
                </a:lnTo>
                <a:lnTo>
                  <a:pt x="1511" y="1744"/>
                </a:lnTo>
                <a:lnTo>
                  <a:pt x="1513" y="1750"/>
                </a:lnTo>
                <a:lnTo>
                  <a:pt x="1515" y="1756"/>
                </a:lnTo>
                <a:lnTo>
                  <a:pt x="1517" y="1762"/>
                </a:lnTo>
                <a:lnTo>
                  <a:pt x="1519" y="1769"/>
                </a:lnTo>
                <a:lnTo>
                  <a:pt x="1520" y="1775"/>
                </a:lnTo>
                <a:lnTo>
                  <a:pt x="1522" y="1781"/>
                </a:lnTo>
                <a:lnTo>
                  <a:pt x="1524" y="1787"/>
                </a:lnTo>
                <a:lnTo>
                  <a:pt x="1526" y="1794"/>
                </a:lnTo>
                <a:lnTo>
                  <a:pt x="1528" y="1800"/>
                </a:lnTo>
                <a:lnTo>
                  <a:pt x="1530" y="1806"/>
                </a:lnTo>
                <a:lnTo>
                  <a:pt x="1532" y="1812"/>
                </a:lnTo>
                <a:lnTo>
                  <a:pt x="1534" y="1819"/>
                </a:lnTo>
                <a:lnTo>
                  <a:pt x="1536" y="1825"/>
                </a:lnTo>
                <a:lnTo>
                  <a:pt x="1538" y="1831"/>
                </a:lnTo>
                <a:lnTo>
                  <a:pt x="1540" y="1837"/>
                </a:lnTo>
                <a:lnTo>
                  <a:pt x="1542" y="1831"/>
                </a:lnTo>
                <a:lnTo>
                  <a:pt x="1544" y="1825"/>
                </a:lnTo>
                <a:lnTo>
                  <a:pt x="1546" y="1819"/>
                </a:lnTo>
                <a:lnTo>
                  <a:pt x="1548" y="1813"/>
                </a:lnTo>
                <a:lnTo>
                  <a:pt x="1550" y="1807"/>
                </a:lnTo>
                <a:lnTo>
                  <a:pt x="1551" y="1801"/>
                </a:lnTo>
                <a:lnTo>
                  <a:pt x="1553" y="1795"/>
                </a:lnTo>
                <a:lnTo>
                  <a:pt x="1555" y="1790"/>
                </a:lnTo>
                <a:lnTo>
                  <a:pt x="1557" y="1784"/>
                </a:lnTo>
                <a:lnTo>
                  <a:pt x="1559" y="1779"/>
                </a:lnTo>
                <a:lnTo>
                  <a:pt x="1561" y="1773"/>
                </a:lnTo>
                <a:lnTo>
                  <a:pt x="1563" y="1768"/>
                </a:lnTo>
                <a:lnTo>
                  <a:pt x="1565" y="1763"/>
                </a:lnTo>
                <a:lnTo>
                  <a:pt x="1567" y="1758"/>
                </a:lnTo>
                <a:lnTo>
                  <a:pt x="1569" y="1753"/>
                </a:lnTo>
                <a:lnTo>
                  <a:pt x="1571" y="1748"/>
                </a:lnTo>
                <a:lnTo>
                  <a:pt x="1573" y="1743"/>
                </a:lnTo>
                <a:lnTo>
                  <a:pt x="1574" y="1738"/>
                </a:lnTo>
                <a:lnTo>
                  <a:pt x="1576" y="1734"/>
                </a:lnTo>
                <a:lnTo>
                  <a:pt x="1578" y="1730"/>
                </a:lnTo>
                <a:lnTo>
                  <a:pt x="1580" y="1725"/>
                </a:lnTo>
                <a:lnTo>
                  <a:pt x="1582" y="1721"/>
                </a:lnTo>
                <a:lnTo>
                  <a:pt x="1584" y="1717"/>
                </a:lnTo>
                <a:lnTo>
                  <a:pt x="1586" y="1713"/>
                </a:lnTo>
                <a:lnTo>
                  <a:pt x="1588" y="1710"/>
                </a:lnTo>
                <a:lnTo>
                  <a:pt x="1590" y="1706"/>
                </a:lnTo>
                <a:lnTo>
                  <a:pt x="1592" y="1703"/>
                </a:lnTo>
                <a:lnTo>
                  <a:pt x="1594" y="1700"/>
                </a:lnTo>
                <a:lnTo>
                  <a:pt x="1596" y="1697"/>
                </a:lnTo>
                <a:lnTo>
                  <a:pt x="1598" y="1694"/>
                </a:lnTo>
                <a:lnTo>
                  <a:pt x="1599" y="1691"/>
                </a:lnTo>
                <a:lnTo>
                  <a:pt x="1601" y="1688"/>
                </a:lnTo>
                <a:lnTo>
                  <a:pt x="1603" y="1686"/>
                </a:lnTo>
                <a:lnTo>
                  <a:pt x="1605" y="1684"/>
                </a:lnTo>
                <a:lnTo>
                  <a:pt x="1607" y="1681"/>
                </a:lnTo>
                <a:lnTo>
                  <a:pt x="1609" y="1680"/>
                </a:lnTo>
                <a:lnTo>
                  <a:pt x="1611" y="1678"/>
                </a:lnTo>
                <a:lnTo>
                  <a:pt x="1613" y="1676"/>
                </a:lnTo>
                <a:lnTo>
                  <a:pt x="1615" y="1675"/>
                </a:lnTo>
                <a:lnTo>
                  <a:pt x="1617" y="1673"/>
                </a:lnTo>
                <a:lnTo>
                  <a:pt x="1619" y="1672"/>
                </a:lnTo>
                <a:lnTo>
                  <a:pt x="1621" y="1671"/>
                </a:lnTo>
                <a:lnTo>
                  <a:pt x="1622" y="1671"/>
                </a:lnTo>
                <a:lnTo>
                  <a:pt x="1624" y="1670"/>
                </a:lnTo>
                <a:lnTo>
                  <a:pt x="1626" y="1670"/>
                </a:lnTo>
                <a:lnTo>
                  <a:pt x="1628" y="1669"/>
                </a:lnTo>
                <a:lnTo>
                  <a:pt x="1630" y="1669"/>
                </a:lnTo>
                <a:lnTo>
                  <a:pt x="1632" y="1669"/>
                </a:lnTo>
                <a:lnTo>
                  <a:pt x="1634" y="1670"/>
                </a:lnTo>
                <a:lnTo>
                  <a:pt x="1636" y="1670"/>
                </a:lnTo>
                <a:lnTo>
                  <a:pt x="1638" y="1671"/>
                </a:lnTo>
                <a:lnTo>
                  <a:pt x="1640" y="1671"/>
                </a:lnTo>
                <a:lnTo>
                  <a:pt x="1642" y="1672"/>
                </a:lnTo>
                <a:lnTo>
                  <a:pt x="1644" y="1673"/>
                </a:lnTo>
                <a:lnTo>
                  <a:pt x="1646" y="1674"/>
                </a:lnTo>
                <a:lnTo>
                  <a:pt x="1648" y="1676"/>
                </a:lnTo>
                <a:lnTo>
                  <a:pt x="1650" y="1677"/>
                </a:lnTo>
                <a:lnTo>
                  <a:pt x="1652" y="1679"/>
                </a:lnTo>
                <a:lnTo>
                  <a:pt x="1653" y="1681"/>
                </a:lnTo>
                <a:lnTo>
                  <a:pt x="1655" y="1683"/>
                </a:lnTo>
                <a:lnTo>
                  <a:pt x="1657" y="1685"/>
                </a:lnTo>
                <a:lnTo>
                  <a:pt x="1659" y="1687"/>
                </a:lnTo>
                <a:lnTo>
                  <a:pt x="1661" y="1689"/>
                </a:lnTo>
                <a:lnTo>
                  <a:pt x="1663" y="1692"/>
                </a:lnTo>
                <a:lnTo>
                  <a:pt x="1665" y="1694"/>
                </a:lnTo>
                <a:lnTo>
                  <a:pt x="1667" y="1697"/>
                </a:lnTo>
                <a:lnTo>
                  <a:pt x="1669" y="1700"/>
                </a:lnTo>
                <a:lnTo>
                  <a:pt x="1671" y="1703"/>
                </a:lnTo>
                <a:lnTo>
                  <a:pt x="1673" y="1706"/>
                </a:lnTo>
                <a:lnTo>
                  <a:pt x="1675" y="1709"/>
                </a:lnTo>
                <a:lnTo>
                  <a:pt x="1676" y="1713"/>
                </a:lnTo>
                <a:lnTo>
                  <a:pt x="1678" y="1716"/>
                </a:lnTo>
                <a:lnTo>
                  <a:pt x="1680" y="1719"/>
                </a:lnTo>
                <a:lnTo>
                  <a:pt x="1682" y="1723"/>
                </a:lnTo>
                <a:lnTo>
                  <a:pt x="1684" y="1727"/>
                </a:lnTo>
                <a:lnTo>
                  <a:pt x="1686" y="1731"/>
                </a:lnTo>
                <a:lnTo>
                  <a:pt x="1688" y="1734"/>
                </a:lnTo>
                <a:lnTo>
                  <a:pt x="1690" y="1738"/>
                </a:lnTo>
                <a:lnTo>
                  <a:pt x="1692" y="1742"/>
                </a:lnTo>
                <a:lnTo>
                  <a:pt x="1694" y="1747"/>
                </a:lnTo>
                <a:lnTo>
                  <a:pt x="1696" y="1751"/>
                </a:lnTo>
                <a:lnTo>
                  <a:pt x="1698" y="1755"/>
                </a:lnTo>
                <a:lnTo>
                  <a:pt x="1700" y="1759"/>
                </a:lnTo>
                <a:lnTo>
                  <a:pt x="1701" y="1764"/>
                </a:lnTo>
                <a:lnTo>
                  <a:pt x="1703" y="1768"/>
                </a:lnTo>
                <a:lnTo>
                  <a:pt x="1705" y="1773"/>
                </a:lnTo>
                <a:lnTo>
                  <a:pt x="1707" y="1777"/>
                </a:lnTo>
                <a:lnTo>
                  <a:pt x="1709" y="1782"/>
                </a:lnTo>
                <a:lnTo>
                  <a:pt x="1711" y="1786"/>
                </a:lnTo>
                <a:lnTo>
                  <a:pt x="1713" y="1791"/>
                </a:lnTo>
                <a:lnTo>
                  <a:pt x="1715" y="1795"/>
                </a:lnTo>
                <a:lnTo>
                  <a:pt x="1717" y="1800"/>
                </a:lnTo>
                <a:lnTo>
                  <a:pt x="1719" y="1805"/>
                </a:lnTo>
                <a:lnTo>
                  <a:pt x="1721" y="1809"/>
                </a:lnTo>
                <a:lnTo>
                  <a:pt x="1723" y="1814"/>
                </a:lnTo>
                <a:lnTo>
                  <a:pt x="1724" y="1819"/>
                </a:lnTo>
                <a:lnTo>
                  <a:pt x="1726" y="1823"/>
                </a:lnTo>
                <a:lnTo>
                  <a:pt x="1728" y="1828"/>
                </a:lnTo>
                <a:lnTo>
                  <a:pt x="1730" y="1832"/>
                </a:lnTo>
                <a:lnTo>
                  <a:pt x="1732" y="1837"/>
                </a:lnTo>
                <a:lnTo>
                  <a:pt x="1734" y="1832"/>
                </a:lnTo>
                <a:lnTo>
                  <a:pt x="1736" y="1828"/>
                </a:lnTo>
                <a:lnTo>
                  <a:pt x="1738" y="1823"/>
                </a:lnTo>
                <a:lnTo>
                  <a:pt x="1740" y="1819"/>
                </a:lnTo>
                <a:lnTo>
                  <a:pt x="1742" y="1814"/>
                </a:lnTo>
                <a:lnTo>
                  <a:pt x="1744" y="1810"/>
                </a:lnTo>
                <a:lnTo>
                  <a:pt x="1746" y="1806"/>
                </a:lnTo>
                <a:lnTo>
                  <a:pt x="1748" y="1801"/>
                </a:lnTo>
                <a:lnTo>
                  <a:pt x="1750" y="1797"/>
                </a:lnTo>
                <a:lnTo>
                  <a:pt x="1752" y="1793"/>
                </a:lnTo>
                <a:lnTo>
                  <a:pt x="1754" y="1789"/>
                </a:lnTo>
                <a:lnTo>
                  <a:pt x="1755" y="1785"/>
                </a:lnTo>
                <a:lnTo>
                  <a:pt x="1757" y="1781"/>
                </a:lnTo>
                <a:lnTo>
                  <a:pt x="1759" y="1777"/>
                </a:lnTo>
                <a:lnTo>
                  <a:pt x="1761" y="1773"/>
                </a:lnTo>
                <a:lnTo>
                  <a:pt x="1763" y="1769"/>
                </a:lnTo>
                <a:lnTo>
                  <a:pt x="1765" y="1766"/>
                </a:lnTo>
                <a:lnTo>
                  <a:pt x="1767" y="1762"/>
                </a:lnTo>
                <a:lnTo>
                  <a:pt x="1769" y="1759"/>
                </a:lnTo>
                <a:lnTo>
                  <a:pt x="1771" y="1755"/>
                </a:lnTo>
                <a:lnTo>
                  <a:pt x="1773" y="1752"/>
                </a:lnTo>
                <a:lnTo>
                  <a:pt x="1775" y="1749"/>
                </a:lnTo>
                <a:lnTo>
                  <a:pt x="1777" y="1746"/>
                </a:lnTo>
                <a:lnTo>
                  <a:pt x="1778" y="1743"/>
                </a:lnTo>
                <a:lnTo>
                  <a:pt x="1780" y="1740"/>
                </a:lnTo>
                <a:lnTo>
                  <a:pt x="1782" y="1737"/>
                </a:lnTo>
                <a:lnTo>
                  <a:pt x="1784" y="1734"/>
                </a:lnTo>
                <a:lnTo>
                  <a:pt x="1786" y="1732"/>
                </a:lnTo>
                <a:lnTo>
                  <a:pt x="1788" y="1729"/>
                </a:lnTo>
                <a:lnTo>
                  <a:pt x="1790" y="1727"/>
                </a:lnTo>
                <a:lnTo>
                  <a:pt x="1792" y="1725"/>
                </a:lnTo>
                <a:lnTo>
                  <a:pt x="1794" y="1723"/>
                </a:lnTo>
                <a:lnTo>
                  <a:pt x="1796" y="1721"/>
                </a:lnTo>
                <a:lnTo>
                  <a:pt x="1798" y="1719"/>
                </a:lnTo>
                <a:lnTo>
                  <a:pt x="1800" y="1717"/>
                </a:lnTo>
                <a:lnTo>
                  <a:pt x="1802" y="1716"/>
                </a:lnTo>
                <a:lnTo>
                  <a:pt x="1803" y="1714"/>
                </a:lnTo>
                <a:lnTo>
                  <a:pt x="1805" y="1713"/>
                </a:lnTo>
                <a:lnTo>
                  <a:pt x="1807" y="1712"/>
                </a:lnTo>
                <a:lnTo>
                  <a:pt x="1809" y="1711"/>
                </a:lnTo>
                <a:lnTo>
                  <a:pt x="1811" y="1710"/>
                </a:lnTo>
                <a:lnTo>
                  <a:pt x="1813" y="1709"/>
                </a:lnTo>
                <a:lnTo>
                  <a:pt x="1815" y="1708"/>
                </a:lnTo>
                <a:lnTo>
                  <a:pt x="1817" y="1708"/>
                </a:lnTo>
                <a:lnTo>
                  <a:pt x="1819" y="1707"/>
                </a:lnTo>
                <a:lnTo>
                  <a:pt x="1821" y="1707"/>
                </a:lnTo>
                <a:lnTo>
                  <a:pt x="1823" y="1707"/>
                </a:lnTo>
                <a:lnTo>
                  <a:pt x="1825" y="1707"/>
                </a:lnTo>
                <a:lnTo>
                  <a:pt x="1827" y="1707"/>
                </a:lnTo>
                <a:lnTo>
                  <a:pt x="1829" y="1707"/>
                </a:lnTo>
                <a:lnTo>
                  <a:pt x="1831" y="1707"/>
                </a:lnTo>
                <a:lnTo>
                  <a:pt x="1833" y="1708"/>
                </a:lnTo>
                <a:lnTo>
                  <a:pt x="1834" y="1709"/>
                </a:lnTo>
                <a:lnTo>
                  <a:pt x="1836" y="1709"/>
                </a:lnTo>
                <a:lnTo>
                  <a:pt x="1838" y="1710"/>
                </a:lnTo>
                <a:lnTo>
                  <a:pt x="1840" y="1711"/>
                </a:lnTo>
                <a:lnTo>
                  <a:pt x="1842" y="1712"/>
                </a:lnTo>
                <a:lnTo>
                  <a:pt x="1844" y="1713"/>
                </a:lnTo>
                <a:lnTo>
                  <a:pt x="1846" y="1715"/>
                </a:lnTo>
                <a:lnTo>
                  <a:pt x="1848" y="1716"/>
                </a:lnTo>
                <a:lnTo>
                  <a:pt x="1850" y="1718"/>
                </a:lnTo>
                <a:lnTo>
                  <a:pt x="1852" y="1719"/>
                </a:lnTo>
                <a:lnTo>
                  <a:pt x="1854" y="1721"/>
                </a:lnTo>
                <a:lnTo>
                  <a:pt x="1856" y="1723"/>
                </a:lnTo>
                <a:lnTo>
                  <a:pt x="1857" y="1725"/>
                </a:lnTo>
                <a:lnTo>
                  <a:pt x="1859" y="1727"/>
                </a:lnTo>
                <a:lnTo>
                  <a:pt x="1861" y="1729"/>
                </a:lnTo>
                <a:lnTo>
                  <a:pt x="1863" y="1732"/>
                </a:lnTo>
                <a:lnTo>
                  <a:pt x="1865" y="1734"/>
                </a:lnTo>
                <a:lnTo>
                  <a:pt x="1867" y="1736"/>
                </a:lnTo>
                <a:lnTo>
                  <a:pt x="1869" y="1739"/>
                </a:lnTo>
                <a:lnTo>
                  <a:pt x="1871" y="1742"/>
                </a:lnTo>
                <a:lnTo>
                  <a:pt x="1873" y="1744"/>
                </a:lnTo>
                <a:lnTo>
                  <a:pt x="1875" y="1747"/>
                </a:lnTo>
                <a:lnTo>
                  <a:pt x="1877" y="1750"/>
                </a:lnTo>
                <a:lnTo>
                  <a:pt x="1879" y="1753"/>
                </a:lnTo>
                <a:lnTo>
                  <a:pt x="1881" y="1756"/>
                </a:lnTo>
                <a:lnTo>
                  <a:pt x="1882" y="1759"/>
                </a:lnTo>
                <a:lnTo>
                  <a:pt x="1884" y="1762"/>
                </a:lnTo>
                <a:lnTo>
                  <a:pt x="1886" y="1765"/>
                </a:lnTo>
                <a:lnTo>
                  <a:pt x="1888" y="1769"/>
                </a:lnTo>
                <a:lnTo>
                  <a:pt x="1890" y="1772"/>
                </a:lnTo>
                <a:lnTo>
                  <a:pt x="1892" y="1776"/>
                </a:lnTo>
                <a:lnTo>
                  <a:pt x="1894" y="1779"/>
                </a:lnTo>
                <a:lnTo>
                  <a:pt x="1896" y="1782"/>
                </a:lnTo>
                <a:lnTo>
                  <a:pt x="1898" y="1786"/>
                </a:lnTo>
                <a:lnTo>
                  <a:pt x="1900" y="1789"/>
                </a:lnTo>
                <a:lnTo>
                  <a:pt x="1902" y="1793"/>
                </a:lnTo>
                <a:lnTo>
                  <a:pt x="1904" y="1797"/>
                </a:lnTo>
                <a:lnTo>
                  <a:pt x="1905" y="1800"/>
                </a:lnTo>
                <a:lnTo>
                  <a:pt x="1907" y="1804"/>
                </a:lnTo>
                <a:lnTo>
                  <a:pt x="1909" y="1807"/>
                </a:lnTo>
                <a:lnTo>
                  <a:pt x="1911" y="1811"/>
                </a:lnTo>
                <a:lnTo>
                  <a:pt x="1913" y="1815"/>
                </a:lnTo>
                <a:lnTo>
                  <a:pt x="1915" y="1819"/>
                </a:lnTo>
                <a:lnTo>
                  <a:pt x="1917" y="1822"/>
                </a:lnTo>
                <a:lnTo>
                  <a:pt x="1919" y="1826"/>
                </a:lnTo>
                <a:lnTo>
                  <a:pt x="1921" y="1830"/>
                </a:lnTo>
                <a:lnTo>
                  <a:pt x="1923" y="1833"/>
                </a:lnTo>
                <a:lnTo>
                  <a:pt x="1925" y="1837"/>
                </a:lnTo>
              </a:path>
            </a:pathLst>
          </a:custGeom>
          <a:noFill/>
          <a:ln w="1905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64"/>
          <p:cNvSpPr>
            <a:spLocks/>
          </p:cNvSpPr>
          <p:nvPr/>
        </p:nvSpPr>
        <p:spPr bwMode="auto">
          <a:xfrm>
            <a:off x="4339972" y="5620988"/>
            <a:ext cx="423717" cy="711518"/>
          </a:xfrm>
          <a:custGeom>
            <a:avLst/>
            <a:gdLst>
              <a:gd name="T0" fmla="*/ 29 w 1925"/>
              <a:gd name="T1" fmla="*/ 1782 h 1837"/>
              <a:gd name="T2" fmla="*/ 59 w 1925"/>
              <a:gd name="T3" fmla="*/ 1734 h 1837"/>
              <a:gd name="T4" fmla="*/ 90 w 1925"/>
              <a:gd name="T5" fmla="*/ 1709 h 1837"/>
              <a:gd name="T6" fmla="*/ 121 w 1925"/>
              <a:gd name="T7" fmla="*/ 1714 h 1837"/>
              <a:gd name="T8" fmla="*/ 152 w 1925"/>
              <a:gd name="T9" fmla="*/ 1752 h 1837"/>
              <a:gd name="T10" fmla="*/ 183 w 1925"/>
              <a:gd name="T11" fmla="*/ 1814 h 1837"/>
              <a:gd name="T12" fmla="*/ 214 w 1925"/>
              <a:gd name="T13" fmla="*/ 1786 h 1837"/>
              <a:gd name="T14" fmla="*/ 244 w 1925"/>
              <a:gd name="T15" fmla="*/ 1719 h 1837"/>
              <a:gd name="T16" fmla="*/ 275 w 1925"/>
              <a:gd name="T17" fmla="*/ 1677 h 1837"/>
              <a:gd name="T18" fmla="*/ 306 w 1925"/>
              <a:gd name="T19" fmla="*/ 1672 h 1837"/>
              <a:gd name="T20" fmla="*/ 337 w 1925"/>
              <a:gd name="T21" fmla="*/ 1710 h 1837"/>
              <a:gd name="T22" fmla="*/ 367 w 1925"/>
              <a:gd name="T23" fmla="*/ 1784 h 1837"/>
              <a:gd name="T24" fmla="*/ 398 w 1925"/>
              <a:gd name="T25" fmla="*/ 1794 h 1837"/>
              <a:gd name="T26" fmla="*/ 429 w 1925"/>
              <a:gd name="T27" fmla="*/ 1697 h 1837"/>
              <a:gd name="T28" fmla="*/ 460 w 1925"/>
              <a:gd name="T29" fmla="*/ 1626 h 1837"/>
              <a:gd name="T30" fmla="*/ 491 w 1925"/>
              <a:gd name="T31" fmla="*/ 1601 h 1837"/>
              <a:gd name="T32" fmla="*/ 521 w 1925"/>
              <a:gd name="T33" fmla="*/ 1635 h 1837"/>
              <a:gd name="T34" fmla="*/ 552 w 1925"/>
              <a:gd name="T35" fmla="*/ 1728 h 1837"/>
              <a:gd name="T36" fmla="*/ 583 w 1925"/>
              <a:gd name="T37" fmla="*/ 1809 h 1837"/>
              <a:gd name="T38" fmla="*/ 614 w 1925"/>
              <a:gd name="T39" fmla="*/ 1656 h 1837"/>
              <a:gd name="T40" fmla="*/ 645 w 1925"/>
              <a:gd name="T41" fmla="*/ 1521 h 1837"/>
              <a:gd name="T42" fmla="*/ 676 w 1925"/>
              <a:gd name="T43" fmla="*/ 1445 h 1837"/>
              <a:gd name="T44" fmla="*/ 706 w 1925"/>
              <a:gd name="T45" fmla="*/ 1459 h 1837"/>
              <a:gd name="T46" fmla="*/ 737 w 1925"/>
              <a:gd name="T47" fmla="*/ 1583 h 1837"/>
              <a:gd name="T48" fmla="*/ 768 w 1925"/>
              <a:gd name="T49" fmla="*/ 1819 h 1837"/>
              <a:gd name="T50" fmla="*/ 799 w 1925"/>
              <a:gd name="T51" fmla="*/ 1525 h 1837"/>
              <a:gd name="T52" fmla="*/ 829 w 1925"/>
              <a:gd name="T53" fmla="*/ 1136 h 1837"/>
              <a:gd name="T54" fmla="*/ 860 w 1925"/>
              <a:gd name="T55" fmla="*/ 739 h 1837"/>
              <a:gd name="T56" fmla="*/ 891 w 1925"/>
              <a:gd name="T57" fmla="*/ 387 h 1837"/>
              <a:gd name="T58" fmla="*/ 922 w 1925"/>
              <a:gd name="T59" fmla="*/ 130 h 1837"/>
              <a:gd name="T60" fmla="*/ 953 w 1925"/>
              <a:gd name="T61" fmla="*/ 8 h 1837"/>
              <a:gd name="T62" fmla="*/ 984 w 1925"/>
              <a:gd name="T63" fmla="*/ 36 h 1837"/>
              <a:gd name="T64" fmla="*/ 1014 w 1925"/>
              <a:gd name="T65" fmla="*/ 213 h 1837"/>
              <a:gd name="T66" fmla="*/ 1045 w 1925"/>
              <a:gd name="T67" fmla="*/ 510 h 1837"/>
              <a:gd name="T68" fmla="*/ 1076 w 1925"/>
              <a:gd name="T69" fmla="*/ 885 h 1837"/>
              <a:gd name="T70" fmla="*/ 1107 w 1925"/>
              <a:gd name="T71" fmla="*/ 1286 h 1837"/>
              <a:gd name="T72" fmla="*/ 1137 w 1925"/>
              <a:gd name="T73" fmla="*/ 1658 h 1837"/>
              <a:gd name="T74" fmla="*/ 1168 w 1925"/>
              <a:gd name="T75" fmla="*/ 1718 h 1837"/>
              <a:gd name="T76" fmla="*/ 1199 w 1925"/>
              <a:gd name="T77" fmla="*/ 1523 h 1837"/>
              <a:gd name="T78" fmla="*/ 1230 w 1925"/>
              <a:gd name="T79" fmla="*/ 1441 h 1837"/>
              <a:gd name="T80" fmla="*/ 1261 w 1925"/>
              <a:gd name="T81" fmla="*/ 1464 h 1837"/>
              <a:gd name="T82" fmla="*/ 1291 w 1925"/>
              <a:gd name="T83" fmla="*/ 1567 h 1837"/>
              <a:gd name="T84" fmla="*/ 1322 w 1925"/>
              <a:gd name="T85" fmla="*/ 1713 h 1837"/>
              <a:gd name="T86" fmla="*/ 1353 w 1925"/>
              <a:gd name="T87" fmla="*/ 1810 h 1837"/>
              <a:gd name="T88" fmla="*/ 1384 w 1925"/>
              <a:gd name="T89" fmla="*/ 1687 h 1837"/>
              <a:gd name="T90" fmla="*/ 1415 w 1925"/>
              <a:gd name="T91" fmla="*/ 1615 h 1837"/>
              <a:gd name="T92" fmla="*/ 1446 w 1925"/>
              <a:gd name="T93" fmla="*/ 1604 h 1837"/>
              <a:gd name="T94" fmla="*/ 1476 w 1925"/>
              <a:gd name="T95" fmla="*/ 1649 h 1837"/>
              <a:gd name="T96" fmla="*/ 1507 w 1925"/>
              <a:gd name="T97" fmla="*/ 1732 h 1837"/>
              <a:gd name="T98" fmla="*/ 1538 w 1925"/>
              <a:gd name="T99" fmla="*/ 1831 h 1837"/>
              <a:gd name="T100" fmla="*/ 1569 w 1925"/>
              <a:gd name="T101" fmla="*/ 1753 h 1837"/>
              <a:gd name="T102" fmla="*/ 1599 w 1925"/>
              <a:gd name="T103" fmla="*/ 1691 h 1837"/>
              <a:gd name="T104" fmla="*/ 1630 w 1925"/>
              <a:gd name="T105" fmla="*/ 1669 h 1837"/>
              <a:gd name="T106" fmla="*/ 1661 w 1925"/>
              <a:gd name="T107" fmla="*/ 1689 h 1837"/>
              <a:gd name="T108" fmla="*/ 1692 w 1925"/>
              <a:gd name="T109" fmla="*/ 1742 h 1837"/>
              <a:gd name="T110" fmla="*/ 1723 w 1925"/>
              <a:gd name="T111" fmla="*/ 1814 h 1837"/>
              <a:gd name="T112" fmla="*/ 1754 w 1925"/>
              <a:gd name="T113" fmla="*/ 1789 h 1837"/>
              <a:gd name="T114" fmla="*/ 1784 w 1925"/>
              <a:gd name="T115" fmla="*/ 1734 h 1837"/>
              <a:gd name="T116" fmla="*/ 1815 w 1925"/>
              <a:gd name="T117" fmla="*/ 1708 h 1837"/>
              <a:gd name="T118" fmla="*/ 1846 w 1925"/>
              <a:gd name="T119" fmla="*/ 1715 h 1837"/>
              <a:gd name="T120" fmla="*/ 1877 w 1925"/>
              <a:gd name="T121" fmla="*/ 1750 h 1837"/>
              <a:gd name="T122" fmla="*/ 1907 w 1925"/>
              <a:gd name="T123" fmla="*/ 1804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5" h="1837">
                <a:moveTo>
                  <a:pt x="0" y="1837"/>
                </a:moveTo>
                <a:lnTo>
                  <a:pt x="2" y="1833"/>
                </a:lnTo>
                <a:lnTo>
                  <a:pt x="4" y="1830"/>
                </a:lnTo>
                <a:lnTo>
                  <a:pt x="6" y="1826"/>
                </a:lnTo>
                <a:lnTo>
                  <a:pt x="8" y="1822"/>
                </a:lnTo>
                <a:lnTo>
                  <a:pt x="10" y="1819"/>
                </a:lnTo>
                <a:lnTo>
                  <a:pt x="11" y="1815"/>
                </a:lnTo>
                <a:lnTo>
                  <a:pt x="13" y="1811"/>
                </a:lnTo>
                <a:lnTo>
                  <a:pt x="15" y="1807"/>
                </a:lnTo>
                <a:lnTo>
                  <a:pt x="17" y="1804"/>
                </a:lnTo>
                <a:lnTo>
                  <a:pt x="19" y="1800"/>
                </a:lnTo>
                <a:lnTo>
                  <a:pt x="21" y="1797"/>
                </a:lnTo>
                <a:lnTo>
                  <a:pt x="23" y="1793"/>
                </a:lnTo>
                <a:lnTo>
                  <a:pt x="25" y="1789"/>
                </a:lnTo>
                <a:lnTo>
                  <a:pt x="27" y="1786"/>
                </a:lnTo>
                <a:lnTo>
                  <a:pt x="29" y="1782"/>
                </a:lnTo>
                <a:lnTo>
                  <a:pt x="31" y="1779"/>
                </a:lnTo>
                <a:lnTo>
                  <a:pt x="33" y="1776"/>
                </a:lnTo>
                <a:lnTo>
                  <a:pt x="34" y="1772"/>
                </a:lnTo>
                <a:lnTo>
                  <a:pt x="36" y="1769"/>
                </a:lnTo>
                <a:lnTo>
                  <a:pt x="38" y="1765"/>
                </a:lnTo>
                <a:lnTo>
                  <a:pt x="40" y="1762"/>
                </a:lnTo>
                <a:lnTo>
                  <a:pt x="42" y="1759"/>
                </a:lnTo>
                <a:lnTo>
                  <a:pt x="44" y="1756"/>
                </a:lnTo>
                <a:lnTo>
                  <a:pt x="46" y="1753"/>
                </a:lnTo>
                <a:lnTo>
                  <a:pt x="48" y="1750"/>
                </a:lnTo>
                <a:lnTo>
                  <a:pt x="50" y="1747"/>
                </a:lnTo>
                <a:lnTo>
                  <a:pt x="52" y="1744"/>
                </a:lnTo>
                <a:lnTo>
                  <a:pt x="54" y="1742"/>
                </a:lnTo>
                <a:lnTo>
                  <a:pt x="56" y="1739"/>
                </a:lnTo>
                <a:lnTo>
                  <a:pt x="58" y="1736"/>
                </a:lnTo>
                <a:lnTo>
                  <a:pt x="59" y="1734"/>
                </a:lnTo>
                <a:lnTo>
                  <a:pt x="61" y="1732"/>
                </a:lnTo>
                <a:lnTo>
                  <a:pt x="63" y="1729"/>
                </a:lnTo>
                <a:lnTo>
                  <a:pt x="65" y="1727"/>
                </a:lnTo>
                <a:lnTo>
                  <a:pt x="67" y="1725"/>
                </a:lnTo>
                <a:lnTo>
                  <a:pt x="69" y="1723"/>
                </a:lnTo>
                <a:lnTo>
                  <a:pt x="71" y="1721"/>
                </a:lnTo>
                <a:lnTo>
                  <a:pt x="73" y="1719"/>
                </a:lnTo>
                <a:lnTo>
                  <a:pt x="75" y="1718"/>
                </a:lnTo>
                <a:lnTo>
                  <a:pt x="77" y="1716"/>
                </a:lnTo>
                <a:lnTo>
                  <a:pt x="79" y="1715"/>
                </a:lnTo>
                <a:lnTo>
                  <a:pt x="81" y="1713"/>
                </a:lnTo>
                <a:lnTo>
                  <a:pt x="82" y="1712"/>
                </a:lnTo>
                <a:lnTo>
                  <a:pt x="84" y="1711"/>
                </a:lnTo>
                <a:lnTo>
                  <a:pt x="86" y="1710"/>
                </a:lnTo>
                <a:lnTo>
                  <a:pt x="88" y="1709"/>
                </a:lnTo>
                <a:lnTo>
                  <a:pt x="90" y="1709"/>
                </a:lnTo>
                <a:lnTo>
                  <a:pt x="92" y="1708"/>
                </a:lnTo>
                <a:lnTo>
                  <a:pt x="94" y="1707"/>
                </a:lnTo>
                <a:lnTo>
                  <a:pt x="96" y="1707"/>
                </a:lnTo>
                <a:lnTo>
                  <a:pt x="98" y="1707"/>
                </a:lnTo>
                <a:lnTo>
                  <a:pt x="100" y="1707"/>
                </a:lnTo>
                <a:lnTo>
                  <a:pt x="102" y="1707"/>
                </a:lnTo>
                <a:lnTo>
                  <a:pt x="104" y="1707"/>
                </a:lnTo>
                <a:lnTo>
                  <a:pt x="106" y="1707"/>
                </a:lnTo>
                <a:lnTo>
                  <a:pt x="108" y="1708"/>
                </a:lnTo>
                <a:lnTo>
                  <a:pt x="110" y="1708"/>
                </a:lnTo>
                <a:lnTo>
                  <a:pt x="112" y="1709"/>
                </a:lnTo>
                <a:lnTo>
                  <a:pt x="113" y="1710"/>
                </a:lnTo>
                <a:lnTo>
                  <a:pt x="115" y="1711"/>
                </a:lnTo>
                <a:lnTo>
                  <a:pt x="117" y="1712"/>
                </a:lnTo>
                <a:lnTo>
                  <a:pt x="119" y="1713"/>
                </a:lnTo>
                <a:lnTo>
                  <a:pt x="121" y="1714"/>
                </a:lnTo>
                <a:lnTo>
                  <a:pt x="123" y="1716"/>
                </a:lnTo>
                <a:lnTo>
                  <a:pt x="125" y="1717"/>
                </a:lnTo>
                <a:lnTo>
                  <a:pt x="127" y="1719"/>
                </a:lnTo>
                <a:lnTo>
                  <a:pt x="129" y="1721"/>
                </a:lnTo>
                <a:lnTo>
                  <a:pt x="131" y="1723"/>
                </a:lnTo>
                <a:lnTo>
                  <a:pt x="133" y="1725"/>
                </a:lnTo>
                <a:lnTo>
                  <a:pt x="135" y="1727"/>
                </a:lnTo>
                <a:lnTo>
                  <a:pt x="136" y="1729"/>
                </a:lnTo>
                <a:lnTo>
                  <a:pt x="138" y="1732"/>
                </a:lnTo>
                <a:lnTo>
                  <a:pt x="140" y="1734"/>
                </a:lnTo>
                <a:lnTo>
                  <a:pt x="142" y="1737"/>
                </a:lnTo>
                <a:lnTo>
                  <a:pt x="144" y="1740"/>
                </a:lnTo>
                <a:lnTo>
                  <a:pt x="146" y="1743"/>
                </a:lnTo>
                <a:lnTo>
                  <a:pt x="148" y="1746"/>
                </a:lnTo>
                <a:lnTo>
                  <a:pt x="150" y="1749"/>
                </a:lnTo>
                <a:lnTo>
                  <a:pt x="152" y="1752"/>
                </a:lnTo>
                <a:lnTo>
                  <a:pt x="154" y="1755"/>
                </a:lnTo>
                <a:lnTo>
                  <a:pt x="156" y="1759"/>
                </a:lnTo>
                <a:lnTo>
                  <a:pt x="158" y="1762"/>
                </a:lnTo>
                <a:lnTo>
                  <a:pt x="160" y="1766"/>
                </a:lnTo>
                <a:lnTo>
                  <a:pt x="161" y="1769"/>
                </a:lnTo>
                <a:lnTo>
                  <a:pt x="163" y="1773"/>
                </a:lnTo>
                <a:lnTo>
                  <a:pt x="165" y="1777"/>
                </a:lnTo>
                <a:lnTo>
                  <a:pt x="167" y="1781"/>
                </a:lnTo>
                <a:lnTo>
                  <a:pt x="169" y="1785"/>
                </a:lnTo>
                <a:lnTo>
                  <a:pt x="171" y="1789"/>
                </a:lnTo>
                <a:lnTo>
                  <a:pt x="173" y="1793"/>
                </a:lnTo>
                <a:lnTo>
                  <a:pt x="175" y="1797"/>
                </a:lnTo>
                <a:lnTo>
                  <a:pt x="177" y="1801"/>
                </a:lnTo>
                <a:lnTo>
                  <a:pt x="179" y="1806"/>
                </a:lnTo>
                <a:lnTo>
                  <a:pt x="181" y="1810"/>
                </a:lnTo>
                <a:lnTo>
                  <a:pt x="183" y="1814"/>
                </a:lnTo>
                <a:lnTo>
                  <a:pt x="185" y="1819"/>
                </a:lnTo>
                <a:lnTo>
                  <a:pt x="187" y="1823"/>
                </a:lnTo>
                <a:lnTo>
                  <a:pt x="188" y="1828"/>
                </a:lnTo>
                <a:lnTo>
                  <a:pt x="190" y="1832"/>
                </a:lnTo>
                <a:lnTo>
                  <a:pt x="192" y="1837"/>
                </a:lnTo>
                <a:lnTo>
                  <a:pt x="194" y="1832"/>
                </a:lnTo>
                <a:lnTo>
                  <a:pt x="196" y="1828"/>
                </a:lnTo>
                <a:lnTo>
                  <a:pt x="198" y="1823"/>
                </a:lnTo>
                <a:lnTo>
                  <a:pt x="200" y="1819"/>
                </a:lnTo>
                <a:lnTo>
                  <a:pt x="202" y="1814"/>
                </a:lnTo>
                <a:lnTo>
                  <a:pt x="204" y="1809"/>
                </a:lnTo>
                <a:lnTo>
                  <a:pt x="206" y="1805"/>
                </a:lnTo>
                <a:lnTo>
                  <a:pt x="208" y="1800"/>
                </a:lnTo>
                <a:lnTo>
                  <a:pt x="210" y="1795"/>
                </a:lnTo>
                <a:lnTo>
                  <a:pt x="212" y="1791"/>
                </a:lnTo>
                <a:lnTo>
                  <a:pt x="214" y="1786"/>
                </a:lnTo>
                <a:lnTo>
                  <a:pt x="215" y="1782"/>
                </a:lnTo>
                <a:lnTo>
                  <a:pt x="217" y="1777"/>
                </a:lnTo>
                <a:lnTo>
                  <a:pt x="219" y="1773"/>
                </a:lnTo>
                <a:lnTo>
                  <a:pt x="221" y="1768"/>
                </a:lnTo>
                <a:lnTo>
                  <a:pt x="223" y="1764"/>
                </a:lnTo>
                <a:lnTo>
                  <a:pt x="225" y="1759"/>
                </a:lnTo>
                <a:lnTo>
                  <a:pt x="227" y="1755"/>
                </a:lnTo>
                <a:lnTo>
                  <a:pt x="229" y="1751"/>
                </a:lnTo>
                <a:lnTo>
                  <a:pt x="231" y="1747"/>
                </a:lnTo>
                <a:lnTo>
                  <a:pt x="233" y="1742"/>
                </a:lnTo>
                <a:lnTo>
                  <a:pt x="235" y="1738"/>
                </a:lnTo>
                <a:lnTo>
                  <a:pt x="237" y="1734"/>
                </a:lnTo>
                <a:lnTo>
                  <a:pt x="238" y="1731"/>
                </a:lnTo>
                <a:lnTo>
                  <a:pt x="240" y="1727"/>
                </a:lnTo>
                <a:lnTo>
                  <a:pt x="242" y="1723"/>
                </a:lnTo>
                <a:lnTo>
                  <a:pt x="244" y="1719"/>
                </a:lnTo>
                <a:lnTo>
                  <a:pt x="246" y="1716"/>
                </a:lnTo>
                <a:lnTo>
                  <a:pt x="248" y="1713"/>
                </a:lnTo>
                <a:lnTo>
                  <a:pt x="250" y="1709"/>
                </a:lnTo>
                <a:lnTo>
                  <a:pt x="252" y="1706"/>
                </a:lnTo>
                <a:lnTo>
                  <a:pt x="254" y="1703"/>
                </a:lnTo>
                <a:lnTo>
                  <a:pt x="256" y="1700"/>
                </a:lnTo>
                <a:lnTo>
                  <a:pt x="258" y="1697"/>
                </a:lnTo>
                <a:lnTo>
                  <a:pt x="260" y="1694"/>
                </a:lnTo>
                <a:lnTo>
                  <a:pt x="262" y="1692"/>
                </a:lnTo>
                <a:lnTo>
                  <a:pt x="263" y="1689"/>
                </a:lnTo>
                <a:lnTo>
                  <a:pt x="265" y="1687"/>
                </a:lnTo>
                <a:lnTo>
                  <a:pt x="267" y="1685"/>
                </a:lnTo>
                <a:lnTo>
                  <a:pt x="269" y="1683"/>
                </a:lnTo>
                <a:lnTo>
                  <a:pt x="271" y="1681"/>
                </a:lnTo>
                <a:lnTo>
                  <a:pt x="273" y="1679"/>
                </a:lnTo>
                <a:lnTo>
                  <a:pt x="275" y="1677"/>
                </a:lnTo>
                <a:lnTo>
                  <a:pt x="277" y="1676"/>
                </a:lnTo>
                <a:lnTo>
                  <a:pt x="279" y="1674"/>
                </a:lnTo>
                <a:lnTo>
                  <a:pt x="281" y="1673"/>
                </a:lnTo>
                <a:lnTo>
                  <a:pt x="283" y="1672"/>
                </a:lnTo>
                <a:lnTo>
                  <a:pt x="285" y="1671"/>
                </a:lnTo>
                <a:lnTo>
                  <a:pt x="287" y="1671"/>
                </a:lnTo>
                <a:lnTo>
                  <a:pt x="289" y="1670"/>
                </a:lnTo>
                <a:lnTo>
                  <a:pt x="291" y="1670"/>
                </a:lnTo>
                <a:lnTo>
                  <a:pt x="293" y="1669"/>
                </a:lnTo>
                <a:lnTo>
                  <a:pt x="294" y="1669"/>
                </a:lnTo>
                <a:lnTo>
                  <a:pt x="296" y="1669"/>
                </a:lnTo>
                <a:lnTo>
                  <a:pt x="298" y="1670"/>
                </a:lnTo>
                <a:lnTo>
                  <a:pt x="300" y="1670"/>
                </a:lnTo>
                <a:lnTo>
                  <a:pt x="302" y="1671"/>
                </a:lnTo>
                <a:lnTo>
                  <a:pt x="304" y="1671"/>
                </a:lnTo>
                <a:lnTo>
                  <a:pt x="306" y="1672"/>
                </a:lnTo>
                <a:lnTo>
                  <a:pt x="308" y="1673"/>
                </a:lnTo>
                <a:lnTo>
                  <a:pt x="310" y="1675"/>
                </a:lnTo>
                <a:lnTo>
                  <a:pt x="312" y="1676"/>
                </a:lnTo>
                <a:lnTo>
                  <a:pt x="314" y="1678"/>
                </a:lnTo>
                <a:lnTo>
                  <a:pt x="316" y="1680"/>
                </a:lnTo>
                <a:lnTo>
                  <a:pt x="317" y="1681"/>
                </a:lnTo>
                <a:lnTo>
                  <a:pt x="319" y="1684"/>
                </a:lnTo>
                <a:lnTo>
                  <a:pt x="321" y="1686"/>
                </a:lnTo>
                <a:lnTo>
                  <a:pt x="323" y="1688"/>
                </a:lnTo>
                <a:lnTo>
                  <a:pt x="325" y="1691"/>
                </a:lnTo>
                <a:lnTo>
                  <a:pt x="327" y="1694"/>
                </a:lnTo>
                <a:lnTo>
                  <a:pt x="329" y="1697"/>
                </a:lnTo>
                <a:lnTo>
                  <a:pt x="331" y="1700"/>
                </a:lnTo>
                <a:lnTo>
                  <a:pt x="333" y="1703"/>
                </a:lnTo>
                <a:lnTo>
                  <a:pt x="335" y="1706"/>
                </a:lnTo>
                <a:lnTo>
                  <a:pt x="337" y="1710"/>
                </a:lnTo>
                <a:lnTo>
                  <a:pt x="339" y="1713"/>
                </a:lnTo>
                <a:lnTo>
                  <a:pt x="341" y="1717"/>
                </a:lnTo>
                <a:lnTo>
                  <a:pt x="342" y="1721"/>
                </a:lnTo>
                <a:lnTo>
                  <a:pt x="344" y="1725"/>
                </a:lnTo>
                <a:lnTo>
                  <a:pt x="346" y="1730"/>
                </a:lnTo>
                <a:lnTo>
                  <a:pt x="348" y="1734"/>
                </a:lnTo>
                <a:lnTo>
                  <a:pt x="350" y="1738"/>
                </a:lnTo>
                <a:lnTo>
                  <a:pt x="352" y="1743"/>
                </a:lnTo>
                <a:lnTo>
                  <a:pt x="354" y="1748"/>
                </a:lnTo>
                <a:lnTo>
                  <a:pt x="356" y="1753"/>
                </a:lnTo>
                <a:lnTo>
                  <a:pt x="358" y="1758"/>
                </a:lnTo>
                <a:lnTo>
                  <a:pt x="360" y="1763"/>
                </a:lnTo>
                <a:lnTo>
                  <a:pt x="362" y="1768"/>
                </a:lnTo>
                <a:lnTo>
                  <a:pt x="364" y="1773"/>
                </a:lnTo>
                <a:lnTo>
                  <a:pt x="365" y="1779"/>
                </a:lnTo>
                <a:lnTo>
                  <a:pt x="367" y="1784"/>
                </a:lnTo>
                <a:lnTo>
                  <a:pt x="369" y="1790"/>
                </a:lnTo>
                <a:lnTo>
                  <a:pt x="371" y="1795"/>
                </a:lnTo>
                <a:lnTo>
                  <a:pt x="373" y="1801"/>
                </a:lnTo>
                <a:lnTo>
                  <a:pt x="375" y="1807"/>
                </a:lnTo>
                <a:lnTo>
                  <a:pt x="377" y="1813"/>
                </a:lnTo>
                <a:lnTo>
                  <a:pt x="379" y="1819"/>
                </a:lnTo>
                <a:lnTo>
                  <a:pt x="381" y="1825"/>
                </a:lnTo>
                <a:lnTo>
                  <a:pt x="383" y="1831"/>
                </a:lnTo>
                <a:lnTo>
                  <a:pt x="385" y="1837"/>
                </a:lnTo>
                <a:lnTo>
                  <a:pt x="387" y="1831"/>
                </a:lnTo>
                <a:lnTo>
                  <a:pt x="389" y="1825"/>
                </a:lnTo>
                <a:lnTo>
                  <a:pt x="391" y="1819"/>
                </a:lnTo>
                <a:lnTo>
                  <a:pt x="393" y="1812"/>
                </a:lnTo>
                <a:lnTo>
                  <a:pt x="395" y="1806"/>
                </a:lnTo>
                <a:lnTo>
                  <a:pt x="396" y="1800"/>
                </a:lnTo>
                <a:lnTo>
                  <a:pt x="398" y="1794"/>
                </a:lnTo>
                <a:lnTo>
                  <a:pt x="400" y="1787"/>
                </a:lnTo>
                <a:lnTo>
                  <a:pt x="402" y="1781"/>
                </a:lnTo>
                <a:lnTo>
                  <a:pt x="404" y="1775"/>
                </a:lnTo>
                <a:lnTo>
                  <a:pt x="406" y="1769"/>
                </a:lnTo>
                <a:lnTo>
                  <a:pt x="408" y="1762"/>
                </a:lnTo>
                <a:lnTo>
                  <a:pt x="410" y="1756"/>
                </a:lnTo>
                <a:lnTo>
                  <a:pt x="412" y="1750"/>
                </a:lnTo>
                <a:lnTo>
                  <a:pt x="414" y="1744"/>
                </a:lnTo>
                <a:lnTo>
                  <a:pt x="416" y="1738"/>
                </a:lnTo>
                <a:lnTo>
                  <a:pt x="418" y="1732"/>
                </a:lnTo>
                <a:lnTo>
                  <a:pt x="419" y="1726"/>
                </a:lnTo>
                <a:lnTo>
                  <a:pt x="421" y="1720"/>
                </a:lnTo>
                <a:lnTo>
                  <a:pt x="423" y="1714"/>
                </a:lnTo>
                <a:lnTo>
                  <a:pt x="425" y="1709"/>
                </a:lnTo>
                <a:lnTo>
                  <a:pt x="427" y="1703"/>
                </a:lnTo>
                <a:lnTo>
                  <a:pt x="429" y="1697"/>
                </a:lnTo>
                <a:lnTo>
                  <a:pt x="431" y="1692"/>
                </a:lnTo>
                <a:lnTo>
                  <a:pt x="433" y="1687"/>
                </a:lnTo>
                <a:lnTo>
                  <a:pt x="435" y="1681"/>
                </a:lnTo>
                <a:lnTo>
                  <a:pt x="437" y="1676"/>
                </a:lnTo>
                <a:lnTo>
                  <a:pt x="439" y="1671"/>
                </a:lnTo>
                <a:lnTo>
                  <a:pt x="441" y="1667"/>
                </a:lnTo>
                <a:lnTo>
                  <a:pt x="443" y="1662"/>
                </a:lnTo>
                <a:lnTo>
                  <a:pt x="444" y="1657"/>
                </a:lnTo>
                <a:lnTo>
                  <a:pt x="446" y="1653"/>
                </a:lnTo>
                <a:lnTo>
                  <a:pt x="448" y="1649"/>
                </a:lnTo>
                <a:lnTo>
                  <a:pt x="450" y="1644"/>
                </a:lnTo>
                <a:lnTo>
                  <a:pt x="452" y="1640"/>
                </a:lnTo>
                <a:lnTo>
                  <a:pt x="454" y="1637"/>
                </a:lnTo>
                <a:lnTo>
                  <a:pt x="456" y="1633"/>
                </a:lnTo>
                <a:lnTo>
                  <a:pt x="458" y="1629"/>
                </a:lnTo>
                <a:lnTo>
                  <a:pt x="460" y="1626"/>
                </a:lnTo>
                <a:lnTo>
                  <a:pt x="462" y="1623"/>
                </a:lnTo>
                <a:lnTo>
                  <a:pt x="464" y="1620"/>
                </a:lnTo>
                <a:lnTo>
                  <a:pt x="466" y="1618"/>
                </a:lnTo>
                <a:lnTo>
                  <a:pt x="467" y="1615"/>
                </a:lnTo>
                <a:lnTo>
                  <a:pt x="469" y="1613"/>
                </a:lnTo>
                <a:lnTo>
                  <a:pt x="471" y="1611"/>
                </a:lnTo>
                <a:lnTo>
                  <a:pt x="473" y="1609"/>
                </a:lnTo>
                <a:lnTo>
                  <a:pt x="475" y="1607"/>
                </a:lnTo>
                <a:lnTo>
                  <a:pt x="477" y="1606"/>
                </a:lnTo>
                <a:lnTo>
                  <a:pt x="479" y="1604"/>
                </a:lnTo>
                <a:lnTo>
                  <a:pt x="481" y="1603"/>
                </a:lnTo>
                <a:lnTo>
                  <a:pt x="483" y="1602"/>
                </a:lnTo>
                <a:lnTo>
                  <a:pt x="485" y="1602"/>
                </a:lnTo>
                <a:lnTo>
                  <a:pt x="487" y="1601"/>
                </a:lnTo>
                <a:lnTo>
                  <a:pt x="489" y="1601"/>
                </a:lnTo>
                <a:lnTo>
                  <a:pt x="491" y="1601"/>
                </a:lnTo>
                <a:lnTo>
                  <a:pt x="493" y="1602"/>
                </a:lnTo>
                <a:lnTo>
                  <a:pt x="495" y="1602"/>
                </a:lnTo>
                <a:lnTo>
                  <a:pt x="497" y="1603"/>
                </a:lnTo>
                <a:lnTo>
                  <a:pt x="498" y="1604"/>
                </a:lnTo>
                <a:lnTo>
                  <a:pt x="500" y="1605"/>
                </a:lnTo>
                <a:lnTo>
                  <a:pt x="502" y="1607"/>
                </a:lnTo>
                <a:lnTo>
                  <a:pt x="504" y="1609"/>
                </a:lnTo>
                <a:lnTo>
                  <a:pt x="506" y="1611"/>
                </a:lnTo>
                <a:lnTo>
                  <a:pt x="508" y="1613"/>
                </a:lnTo>
                <a:lnTo>
                  <a:pt x="510" y="1615"/>
                </a:lnTo>
                <a:lnTo>
                  <a:pt x="512" y="1618"/>
                </a:lnTo>
                <a:lnTo>
                  <a:pt x="514" y="1621"/>
                </a:lnTo>
                <a:lnTo>
                  <a:pt x="516" y="1624"/>
                </a:lnTo>
                <a:lnTo>
                  <a:pt x="518" y="1628"/>
                </a:lnTo>
                <a:lnTo>
                  <a:pt x="520" y="1631"/>
                </a:lnTo>
                <a:lnTo>
                  <a:pt x="521" y="1635"/>
                </a:lnTo>
                <a:lnTo>
                  <a:pt x="523" y="1639"/>
                </a:lnTo>
                <a:lnTo>
                  <a:pt x="525" y="1644"/>
                </a:lnTo>
                <a:lnTo>
                  <a:pt x="527" y="1648"/>
                </a:lnTo>
                <a:lnTo>
                  <a:pt x="529" y="1653"/>
                </a:lnTo>
                <a:lnTo>
                  <a:pt x="531" y="1658"/>
                </a:lnTo>
                <a:lnTo>
                  <a:pt x="533" y="1664"/>
                </a:lnTo>
                <a:lnTo>
                  <a:pt x="535" y="1669"/>
                </a:lnTo>
                <a:lnTo>
                  <a:pt x="537" y="1675"/>
                </a:lnTo>
                <a:lnTo>
                  <a:pt x="539" y="1681"/>
                </a:lnTo>
                <a:lnTo>
                  <a:pt x="541" y="1687"/>
                </a:lnTo>
                <a:lnTo>
                  <a:pt x="543" y="1693"/>
                </a:lnTo>
                <a:lnTo>
                  <a:pt x="545" y="1700"/>
                </a:lnTo>
                <a:lnTo>
                  <a:pt x="546" y="1707"/>
                </a:lnTo>
                <a:lnTo>
                  <a:pt x="548" y="1714"/>
                </a:lnTo>
                <a:lnTo>
                  <a:pt x="550" y="1721"/>
                </a:lnTo>
                <a:lnTo>
                  <a:pt x="552" y="1728"/>
                </a:lnTo>
                <a:lnTo>
                  <a:pt x="554" y="1736"/>
                </a:lnTo>
                <a:lnTo>
                  <a:pt x="556" y="1743"/>
                </a:lnTo>
                <a:lnTo>
                  <a:pt x="558" y="1751"/>
                </a:lnTo>
                <a:lnTo>
                  <a:pt x="560" y="1759"/>
                </a:lnTo>
                <a:lnTo>
                  <a:pt x="562" y="1767"/>
                </a:lnTo>
                <a:lnTo>
                  <a:pt x="564" y="1776"/>
                </a:lnTo>
                <a:lnTo>
                  <a:pt x="566" y="1784"/>
                </a:lnTo>
                <a:lnTo>
                  <a:pt x="568" y="1793"/>
                </a:lnTo>
                <a:lnTo>
                  <a:pt x="570" y="1801"/>
                </a:lnTo>
                <a:lnTo>
                  <a:pt x="572" y="1810"/>
                </a:lnTo>
                <a:lnTo>
                  <a:pt x="573" y="1819"/>
                </a:lnTo>
                <a:lnTo>
                  <a:pt x="575" y="1828"/>
                </a:lnTo>
                <a:lnTo>
                  <a:pt x="577" y="1837"/>
                </a:lnTo>
                <a:lnTo>
                  <a:pt x="579" y="1828"/>
                </a:lnTo>
                <a:lnTo>
                  <a:pt x="581" y="1818"/>
                </a:lnTo>
                <a:lnTo>
                  <a:pt x="583" y="1809"/>
                </a:lnTo>
                <a:lnTo>
                  <a:pt x="585" y="1800"/>
                </a:lnTo>
                <a:lnTo>
                  <a:pt x="587" y="1790"/>
                </a:lnTo>
                <a:lnTo>
                  <a:pt x="589" y="1781"/>
                </a:lnTo>
                <a:lnTo>
                  <a:pt x="591" y="1771"/>
                </a:lnTo>
                <a:lnTo>
                  <a:pt x="593" y="1761"/>
                </a:lnTo>
                <a:lnTo>
                  <a:pt x="595" y="1752"/>
                </a:lnTo>
                <a:lnTo>
                  <a:pt x="597" y="1742"/>
                </a:lnTo>
                <a:lnTo>
                  <a:pt x="599" y="1732"/>
                </a:lnTo>
                <a:lnTo>
                  <a:pt x="600" y="1723"/>
                </a:lnTo>
                <a:lnTo>
                  <a:pt x="602" y="1713"/>
                </a:lnTo>
                <a:lnTo>
                  <a:pt x="604" y="1703"/>
                </a:lnTo>
                <a:lnTo>
                  <a:pt x="606" y="1694"/>
                </a:lnTo>
                <a:lnTo>
                  <a:pt x="608" y="1684"/>
                </a:lnTo>
                <a:lnTo>
                  <a:pt x="610" y="1674"/>
                </a:lnTo>
                <a:lnTo>
                  <a:pt x="612" y="1665"/>
                </a:lnTo>
                <a:lnTo>
                  <a:pt x="614" y="1656"/>
                </a:lnTo>
                <a:lnTo>
                  <a:pt x="616" y="1646"/>
                </a:lnTo>
                <a:lnTo>
                  <a:pt x="618" y="1637"/>
                </a:lnTo>
                <a:lnTo>
                  <a:pt x="620" y="1628"/>
                </a:lnTo>
                <a:lnTo>
                  <a:pt x="622" y="1619"/>
                </a:lnTo>
                <a:lnTo>
                  <a:pt x="623" y="1610"/>
                </a:lnTo>
                <a:lnTo>
                  <a:pt x="625" y="1601"/>
                </a:lnTo>
                <a:lnTo>
                  <a:pt x="627" y="1592"/>
                </a:lnTo>
                <a:lnTo>
                  <a:pt x="629" y="1583"/>
                </a:lnTo>
                <a:lnTo>
                  <a:pt x="631" y="1575"/>
                </a:lnTo>
                <a:lnTo>
                  <a:pt x="633" y="1567"/>
                </a:lnTo>
                <a:lnTo>
                  <a:pt x="635" y="1559"/>
                </a:lnTo>
                <a:lnTo>
                  <a:pt x="637" y="1551"/>
                </a:lnTo>
                <a:lnTo>
                  <a:pt x="639" y="1543"/>
                </a:lnTo>
                <a:lnTo>
                  <a:pt x="641" y="1536"/>
                </a:lnTo>
                <a:lnTo>
                  <a:pt x="643" y="1528"/>
                </a:lnTo>
                <a:lnTo>
                  <a:pt x="645" y="1521"/>
                </a:lnTo>
                <a:lnTo>
                  <a:pt x="647" y="1514"/>
                </a:lnTo>
                <a:lnTo>
                  <a:pt x="648" y="1508"/>
                </a:lnTo>
                <a:lnTo>
                  <a:pt x="650" y="1501"/>
                </a:lnTo>
                <a:lnTo>
                  <a:pt x="652" y="1495"/>
                </a:lnTo>
                <a:lnTo>
                  <a:pt x="654" y="1489"/>
                </a:lnTo>
                <a:lnTo>
                  <a:pt x="656" y="1484"/>
                </a:lnTo>
                <a:lnTo>
                  <a:pt x="658" y="1479"/>
                </a:lnTo>
                <a:lnTo>
                  <a:pt x="660" y="1474"/>
                </a:lnTo>
                <a:lnTo>
                  <a:pt x="662" y="1469"/>
                </a:lnTo>
                <a:lnTo>
                  <a:pt x="664" y="1464"/>
                </a:lnTo>
                <a:lnTo>
                  <a:pt x="666" y="1460"/>
                </a:lnTo>
                <a:lnTo>
                  <a:pt x="668" y="1457"/>
                </a:lnTo>
                <a:lnTo>
                  <a:pt x="670" y="1453"/>
                </a:lnTo>
                <a:lnTo>
                  <a:pt x="672" y="1450"/>
                </a:lnTo>
                <a:lnTo>
                  <a:pt x="674" y="1447"/>
                </a:lnTo>
                <a:lnTo>
                  <a:pt x="676" y="1445"/>
                </a:lnTo>
                <a:lnTo>
                  <a:pt x="678" y="1443"/>
                </a:lnTo>
                <a:lnTo>
                  <a:pt x="679" y="1441"/>
                </a:lnTo>
                <a:lnTo>
                  <a:pt x="681" y="1440"/>
                </a:lnTo>
                <a:lnTo>
                  <a:pt x="683" y="1439"/>
                </a:lnTo>
                <a:lnTo>
                  <a:pt x="685" y="1438"/>
                </a:lnTo>
                <a:lnTo>
                  <a:pt x="687" y="1438"/>
                </a:lnTo>
                <a:lnTo>
                  <a:pt x="689" y="1438"/>
                </a:lnTo>
                <a:lnTo>
                  <a:pt x="691" y="1439"/>
                </a:lnTo>
                <a:lnTo>
                  <a:pt x="693" y="1440"/>
                </a:lnTo>
                <a:lnTo>
                  <a:pt x="695" y="1441"/>
                </a:lnTo>
                <a:lnTo>
                  <a:pt x="697" y="1443"/>
                </a:lnTo>
                <a:lnTo>
                  <a:pt x="699" y="1445"/>
                </a:lnTo>
                <a:lnTo>
                  <a:pt x="701" y="1448"/>
                </a:lnTo>
                <a:lnTo>
                  <a:pt x="702" y="1451"/>
                </a:lnTo>
                <a:lnTo>
                  <a:pt x="704" y="1455"/>
                </a:lnTo>
                <a:lnTo>
                  <a:pt x="706" y="1459"/>
                </a:lnTo>
                <a:lnTo>
                  <a:pt x="708" y="1463"/>
                </a:lnTo>
                <a:lnTo>
                  <a:pt x="710" y="1468"/>
                </a:lnTo>
                <a:lnTo>
                  <a:pt x="712" y="1473"/>
                </a:lnTo>
                <a:lnTo>
                  <a:pt x="714" y="1479"/>
                </a:lnTo>
                <a:lnTo>
                  <a:pt x="716" y="1485"/>
                </a:lnTo>
                <a:lnTo>
                  <a:pt x="718" y="1492"/>
                </a:lnTo>
                <a:lnTo>
                  <a:pt x="720" y="1499"/>
                </a:lnTo>
                <a:lnTo>
                  <a:pt x="722" y="1506"/>
                </a:lnTo>
                <a:lnTo>
                  <a:pt x="724" y="1514"/>
                </a:lnTo>
                <a:lnTo>
                  <a:pt x="726" y="1523"/>
                </a:lnTo>
                <a:lnTo>
                  <a:pt x="727" y="1532"/>
                </a:lnTo>
                <a:lnTo>
                  <a:pt x="729" y="1541"/>
                </a:lnTo>
                <a:lnTo>
                  <a:pt x="731" y="1551"/>
                </a:lnTo>
                <a:lnTo>
                  <a:pt x="733" y="1561"/>
                </a:lnTo>
                <a:lnTo>
                  <a:pt x="735" y="1572"/>
                </a:lnTo>
                <a:lnTo>
                  <a:pt x="737" y="1583"/>
                </a:lnTo>
                <a:lnTo>
                  <a:pt x="739" y="1594"/>
                </a:lnTo>
                <a:lnTo>
                  <a:pt x="741" y="1606"/>
                </a:lnTo>
                <a:lnTo>
                  <a:pt x="743" y="1619"/>
                </a:lnTo>
                <a:lnTo>
                  <a:pt x="745" y="1631"/>
                </a:lnTo>
                <a:lnTo>
                  <a:pt x="747" y="1645"/>
                </a:lnTo>
                <a:lnTo>
                  <a:pt x="749" y="1659"/>
                </a:lnTo>
                <a:lnTo>
                  <a:pt x="750" y="1673"/>
                </a:lnTo>
                <a:lnTo>
                  <a:pt x="752" y="1687"/>
                </a:lnTo>
                <a:lnTo>
                  <a:pt x="754" y="1702"/>
                </a:lnTo>
                <a:lnTo>
                  <a:pt x="756" y="1718"/>
                </a:lnTo>
                <a:lnTo>
                  <a:pt x="758" y="1734"/>
                </a:lnTo>
                <a:lnTo>
                  <a:pt x="760" y="1750"/>
                </a:lnTo>
                <a:lnTo>
                  <a:pt x="762" y="1767"/>
                </a:lnTo>
                <a:lnTo>
                  <a:pt x="764" y="1784"/>
                </a:lnTo>
                <a:lnTo>
                  <a:pt x="766" y="1801"/>
                </a:lnTo>
                <a:lnTo>
                  <a:pt x="768" y="1819"/>
                </a:lnTo>
                <a:lnTo>
                  <a:pt x="770" y="1837"/>
                </a:lnTo>
                <a:lnTo>
                  <a:pt x="772" y="1818"/>
                </a:lnTo>
                <a:lnTo>
                  <a:pt x="774" y="1800"/>
                </a:lnTo>
                <a:lnTo>
                  <a:pt x="776" y="1780"/>
                </a:lnTo>
                <a:lnTo>
                  <a:pt x="778" y="1761"/>
                </a:lnTo>
                <a:lnTo>
                  <a:pt x="780" y="1741"/>
                </a:lnTo>
                <a:lnTo>
                  <a:pt x="781" y="1721"/>
                </a:lnTo>
                <a:lnTo>
                  <a:pt x="783" y="1700"/>
                </a:lnTo>
                <a:lnTo>
                  <a:pt x="785" y="1679"/>
                </a:lnTo>
                <a:lnTo>
                  <a:pt x="787" y="1658"/>
                </a:lnTo>
                <a:lnTo>
                  <a:pt x="789" y="1636"/>
                </a:lnTo>
                <a:lnTo>
                  <a:pt x="791" y="1614"/>
                </a:lnTo>
                <a:lnTo>
                  <a:pt x="793" y="1592"/>
                </a:lnTo>
                <a:lnTo>
                  <a:pt x="795" y="1570"/>
                </a:lnTo>
                <a:lnTo>
                  <a:pt x="797" y="1547"/>
                </a:lnTo>
                <a:lnTo>
                  <a:pt x="799" y="1525"/>
                </a:lnTo>
                <a:lnTo>
                  <a:pt x="801" y="1502"/>
                </a:lnTo>
                <a:lnTo>
                  <a:pt x="803" y="1478"/>
                </a:lnTo>
                <a:lnTo>
                  <a:pt x="804" y="1455"/>
                </a:lnTo>
                <a:lnTo>
                  <a:pt x="806" y="1431"/>
                </a:lnTo>
                <a:lnTo>
                  <a:pt x="808" y="1407"/>
                </a:lnTo>
                <a:lnTo>
                  <a:pt x="810" y="1384"/>
                </a:lnTo>
                <a:lnTo>
                  <a:pt x="812" y="1359"/>
                </a:lnTo>
                <a:lnTo>
                  <a:pt x="814" y="1335"/>
                </a:lnTo>
                <a:lnTo>
                  <a:pt x="816" y="1310"/>
                </a:lnTo>
                <a:lnTo>
                  <a:pt x="818" y="1286"/>
                </a:lnTo>
                <a:lnTo>
                  <a:pt x="820" y="1261"/>
                </a:lnTo>
                <a:lnTo>
                  <a:pt x="822" y="1236"/>
                </a:lnTo>
                <a:lnTo>
                  <a:pt x="824" y="1211"/>
                </a:lnTo>
                <a:lnTo>
                  <a:pt x="826" y="1186"/>
                </a:lnTo>
                <a:lnTo>
                  <a:pt x="828" y="1161"/>
                </a:lnTo>
                <a:lnTo>
                  <a:pt x="829" y="1136"/>
                </a:lnTo>
                <a:lnTo>
                  <a:pt x="831" y="1111"/>
                </a:lnTo>
                <a:lnTo>
                  <a:pt x="833" y="1086"/>
                </a:lnTo>
                <a:lnTo>
                  <a:pt x="835" y="1061"/>
                </a:lnTo>
                <a:lnTo>
                  <a:pt x="837" y="1036"/>
                </a:lnTo>
                <a:lnTo>
                  <a:pt x="839" y="1010"/>
                </a:lnTo>
                <a:lnTo>
                  <a:pt x="841" y="985"/>
                </a:lnTo>
                <a:lnTo>
                  <a:pt x="843" y="960"/>
                </a:lnTo>
                <a:lnTo>
                  <a:pt x="845" y="935"/>
                </a:lnTo>
                <a:lnTo>
                  <a:pt x="847" y="910"/>
                </a:lnTo>
                <a:lnTo>
                  <a:pt x="849" y="885"/>
                </a:lnTo>
                <a:lnTo>
                  <a:pt x="851" y="861"/>
                </a:lnTo>
                <a:lnTo>
                  <a:pt x="852" y="836"/>
                </a:lnTo>
                <a:lnTo>
                  <a:pt x="854" y="811"/>
                </a:lnTo>
                <a:lnTo>
                  <a:pt x="856" y="787"/>
                </a:lnTo>
                <a:lnTo>
                  <a:pt x="858" y="763"/>
                </a:lnTo>
                <a:lnTo>
                  <a:pt x="860" y="739"/>
                </a:lnTo>
                <a:lnTo>
                  <a:pt x="862" y="715"/>
                </a:lnTo>
                <a:lnTo>
                  <a:pt x="864" y="691"/>
                </a:lnTo>
                <a:lnTo>
                  <a:pt x="866" y="668"/>
                </a:lnTo>
                <a:lnTo>
                  <a:pt x="868" y="644"/>
                </a:lnTo>
                <a:lnTo>
                  <a:pt x="870" y="621"/>
                </a:lnTo>
                <a:lnTo>
                  <a:pt x="872" y="598"/>
                </a:lnTo>
                <a:lnTo>
                  <a:pt x="874" y="576"/>
                </a:lnTo>
                <a:lnTo>
                  <a:pt x="876" y="554"/>
                </a:lnTo>
                <a:lnTo>
                  <a:pt x="878" y="532"/>
                </a:lnTo>
                <a:lnTo>
                  <a:pt x="880" y="510"/>
                </a:lnTo>
                <a:lnTo>
                  <a:pt x="882" y="488"/>
                </a:lnTo>
                <a:lnTo>
                  <a:pt x="883" y="467"/>
                </a:lnTo>
                <a:lnTo>
                  <a:pt x="885" y="447"/>
                </a:lnTo>
                <a:lnTo>
                  <a:pt x="887" y="426"/>
                </a:lnTo>
                <a:lnTo>
                  <a:pt x="889" y="406"/>
                </a:lnTo>
                <a:lnTo>
                  <a:pt x="891" y="387"/>
                </a:lnTo>
                <a:lnTo>
                  <a:pt x="893" y="367"/>
                </a:lnTo>
                <a:lnTo>
                  <a:pt x="895" y="348"/>
                </a:lnTo>
                <a:lnTo>
                  <a:pt x="897" y="330"/>
                </a:lnTo>
                <a:lnTo>
                  <a:pt x="899" y="312"/>
                </a:lnTo>
                <a:lnTo>
                  <a:pt x="901" y="294"/>
                </a:lnTo>
                <a:lnTo>
                  <a:pt x="903" y="277"/>
                </a:lnTo>
                <a:lnTo>
                  <a:pt x="905" y="260"/>
                </a:lnTo>
                <a:lnTo>
                  <a:pt x="906" y="244"/>
                </a:lnTo>
                <a:lnTo>
                  <a:pt x="908" y="228"/>
                </a:lnTo>
                <a:lnTo>
                  <a:pt x="910" y="213"/>
                </a:lnTo>
                <a:lnTo>
                  <a:pt x="912" y="198"/>
                </a:lnTo>
                <a:lnTo>
                  <a:pt x="914" y="183"/>
                </a:lnTo>
                <a:lnTo>
                  <a:pt x="916" y="169"/>
                </a:lnTo>
                <a:lnTo>
                  <a:pt x="918" y="156"/>
                </a:lnTo>
                <a:lnTo>
                  <a:pt x="920" y="143"/>
                </a:lnTo>
                <a:lnTo>
                  <a:pt x="922" y="130"/>
                </a:lnTo>
                <a:lnTo>
                  <a:pt x="924" y="119"/>
                </a:lnTo>
                <a:lnTo>
                  <a:pt x="926" y="107"/>
                </a:lnTo>
                <a:lnTo>
                  <a:pt x="928" y="96"/>
                </a:lnTo>
                <a:lnTo>
                  <a:pt x="930" y="86"/>
                </a:lnTo>
                <a:lnTo>
                  <a:pt x="931" y="76"/>
                </a:lnTo>
                <a:lnTo>
                  <a:pt x="933" y="67"/>
                </a:lnTo>
                <a:lnTo>
                  <a:pt x="935" y="59"/>
                </a:lnTo>
                <a:lnTo>
                  <a:pt x="937" y="51"/>
                </a:lnTo>
                <a:lnTo>
                  <a:pt x="939" y="43"/>
                </a:lnTo>
                <a:lnTo>
                  <a:pt x="941" y="36"/>
                </a:lnTo>
                <a:lnTo>
                  <a:pt x="943" y="30"/>
                </a:lnTo>
                <a:lnTo>
                  <a:pt x="945" y="25"/>
                </a:lnTo>
                <a:lnTo>
                  <a:pt x="947" y="19"/>
                </a:lnTo>
                <a:lnTo>
                  <a:pt x="949" y="15"/>
                </a:lnTo>
                <a:lnTo>
                  <a:pt x="951" y="11"/>
                </a:lnTo>
                <a:lnTo>
                  <a:pt x="953" y="8"/>
                </a:lnTo>
                <a:lnTo>
                  <a:pt x="955" y="5"/>
                </a:lnTo>
                <a:lnTo>
                  <a:pt x="956" y="3"/>
                </a:lnTo>
                <a:lnTo>
                  <a:pt x="958" y="1"/>
                </a:lnTo>
                <a:lnTo>
                  <a:pt x="960" y="0"/>
                </a:lnTo>
                <a:lnTo>
                  <a:pt x="962" y="0"/>
                </a:lnTo>
                <a:lnTo>
                  <a:pt x="964" y="0"/>
                </a:lnTo>
                <a:lnTo>
                  <a:pt x="966" y="1"/>
                </a:lnTo>
                <a:lnTo>
                  <a:pt x="968" y="3"/>
                </a:lnTo>
                <a:lnTo>
                  <a:pt x="970" y="5"/>
                </a:lnTo>
                <a:lnTo>
                  <a:pt x="972" y="8"/>
                </a:lnTo>
                <a:lnTo>
                  <a:pt x="974" y="11"/>
                </a:lnTo>
                <a:lnTo>
                  <a:pt x="976" y="15"/>
                </a:lnTo>
                <a:lnTo>
                  <a:pt x="978" y="19"/>
                </a:lnTo>
                <a:lnTo>
                  <a:pt x="980" y="25"/>
                </a:lnTo>
                <a:lnTo>
                  <a:pt x="982" y="30"/>
                </a:lnTo>
                <a:lnTo>
                  <a:pt x="984" y="36"/>
                </a:lnTo>
                <a:lnTo>
                  <a:pt x="985" y="43"/>
                </a:lnTo>
                <a:lnTo>
                  <a:pt x="987" y="51"/>
                </a:lnTo>
                <a:lnTo>
                  <a:pt x="989" y="59"/>
                </a:lnTo>
                <a:lnTo>
                  <a:pt x="991" y="67"/>
                </a:lnTo>
                <a:lnTo>
                  <a:pt x="993" y="76"/>
                </a:lnTo>
                <a:lnTo>
                  <a:pt x="995" y="86"/>
                </a:lnTo>
                <a:lnTo>
                  <a:pt x="997" y="96"/>
                </a:lnTo>
                <a:lnTo>
                  <a:pt x="999" y="107"/>
                </a:lnTo>
                <a:lnTo>
                  <a:pt x="1001" y="119"/>
                </a:lnTo>
                <a:lnTo>
                  <a:pt x="1003" y="130"/>
                </a:lnTo>
                <a:lnTo>
                  <a:pt x="1005" y="143"/>
                </a:lnTo>
                <a:lnTo>
                  <a:pt x="1007" y="156"/>
                </a:lnTo>
                <a:lnTo>
                  <a:pt x="1008" y="169"/>
                </a:lnTo>
                <a:lnTo>
                  <a:pt x="1010" y="183"/>
                </a:lnTo>
                <a:lnTo>
                  <a:pt x="1012" y="198"/>
                </a:lnTo>
                <a:lnTo>
                  <a:pt x="1014" y="213"/>
                </a:lnTo>
                <a:lnTo>
                  <a:pt x="1016" y="228"/>
                </a:lnTo>
                <a:lnTo>
                  <a:pt x="1018" y="244"/>
                </a:lnTo>
                <a:lnTo>
                  <a:pt x="1020" y="260"/>
                </a:lnTo>
                <a:lnTo>
                  <a:pt x="1022" y="277"/>
                </a:lnTo>
                <a:lnTo>
                  <a:pt x="1024" y="294"/>
                </a:lnTo>
                <a:lnTo>
                  <a:pt x="1026" y="312"/>
                </a:lnTo>
                <a:lnTo>
                  <a:pt x="1028" y="330"/>
                </a:lnTo>
                <a:lnTo>
                  <a:pt x="1030" y="348"/>
                </a:lnTo>
                <a:lnTo>
                  <a:pt x="1032" y="367"/>
                </a:lnTo>
                <a:lnTo>
                  <a:pt x="1033" y="387"/>
                </a:lnTo>
                <a:lnTo>
                  <a:pt x="1035" y="406"/>
                </a:lnTo>
                <a:lnTo>
                  <a:pt x="1037" y="426"/>
                </a:lnTo>
                <a:lnTo>
                  <a:pt x="1039" y="447"/>
                </a:lnTo>
                <a:lnTo>
                  <a:pt x="1041" y="467"/>
                </a:lnTo>
                <a:lnTo>
                  <a:pt x="1043" y="488"/>
                </a:lnTo>
                <a:lnTo>
                  <a:pt x="1045" y="510"/>
                </a:lnTo>
                <a:lnTo>
                  <a:pt x="1047" y="532"/>
                </a:lnTo>
                <a:lnTo>
                  <a:pt x="1049" y="554"/>
                </a:lnTo>
                <a:lnTo>
                  <a:pt x="1051" y="576"/>
                </a:lnTo>
                <a:lnTo>
                  <a:pt x="1053" y="598"/>
                </a:lnTo>
                <a:lnTo>
                  <a:pt x="1055" y="621"/>
                </a:lnTo>
                <a:lnTo>
                  <a:pt x="1057" y="644"/>
                </a:lnTo>
                <a:lnTo>
                  <a:pt x="1059" y="668"/>
                </a:lnTo>
                <a:lnTo>
                  <a:pt x="1061" y="691"/>
                </a:lnTo>
                <a:lnTo>
                  <a:pt x="1063" y="715"/>
                </a:lnTo>
                <a:lnTo>
                  <a:pt x="1064" y="739"/>
                </a:lnTo>
                <a:lnTo>
                  <a:pt x="1066" y="763"/>
                </a:lnTo>
                <a:lnTo>
                  <a:pt x="1068" y="787"/>
                </a:lnTo>
                <a:lnTo>
                  <a:pt x="1070" y="811"/>
                </a:lnTo>
                <a:lnTo>
                  <a:pt x="1072" y="836"/>
                </a:lnTo>
                <a:lnTo>
                  <a:pt x="1074" y="861"/>
                </a:lnTo>
                <a:lnTo>
                  <a:pt x="1076" y="885"/>
                </a:lnTo>
                <a:lnTo>
                  <a:pt x="1078" y="910"/>
                </a:lnTo>
                <a:lnTo>
                  <a:pt x="1080" y="935"/>
                </a:lnTo>
                <a:lnTo>
                  <a:pt x="1082" y="960"/>
                </a:lnTo>
                <a:lnTo>
                  <a:pt x="1084" y="985"/>
                </a:lnTo>
                <a:lnTo>
                  <a:pt x="1086" y="1010"/>
                </a:lnTo>
                <a:lnTo>
                  <a:pt x="1087" y="1036"/>
                </a:lnTo>
                <a:lnTo>
                  <a:pt x="1089" y="1061"/>
                </a:lnTo>
                <a:lnTo>
                  <a:pt x="1091" y="1086"/>
                </a:lnTo>
                <a:lnTo>
                  <a:pt x="1093" y="1111"/>
                </a:lnTo>
                <a:lnTo>
                  <a:pt x="1095" y="1136"/>
                </a:lnTo>
                <a:lnTo>
                  <a:pt x="1097" y="1161"/>
                </a:lnTo>
                <a:lnTo>
                  <a:pt x="1099" y="1186"/>
                </a:lnTo>
                <a:lnTo>
                  <a:pt x="1101" y="1211"/>
                </a:lnTo>
                <a:lnTo>
                  <a:pt x="1103" y="1236"/>
                </a:lnTo>
                <a:lnTo>
                  <a:pt x="1105" y="1261"/>
                </a:lnTo>
                <a:lnTo>
                  <a:pt x="1107" y="1286"/>
                </a:lnTo>
                <a:lnTo>
                  <a:pt x="1109" y="1310"/>
                </a:lnTo>
                <a:lnTo>
                  <a:pt x="1111" y="1335"/>
                </a:lnTo>
                <a:lnTo>
                  <a:pt x="1112" y="1359"/>
                </a:lnTo>
                <a:lnTo>
                  <a:pt x="1114" y="1384"/>
                </a:lnTo>
                <a:lnTo>
                  <a:pt x="1116" y="1407"/>
                </a:lnTo>
                <a:lnTo>
                  <a:pt x="1118" y="1431"/>
                </a:lnTo>
                <a:lnTo>
                  <a:pt x="1120" y="1455"/>
                </a:lnTo>
                <a:lnTo>
                  <a:pt x="1122" y="1478"/>
                </a:lnTo>
                <a:lnTo>
                  <a:pt x="1124" y="1502"/>
                </a:lnTo>
                <a:lnTo>
                  <a:pt x="1126" y="1525"/>
                </a:lnTo>
                <a:lnTo>
                  <a:pt x="1128" y="1547"/>
                </a:lnTo>
                <a:lnTo>
                  <a:pt x="1130" y="1570"/>
                </a:lnTo>
                <a:lnTo>
                  <a:pt x="1132" y="1592"/>
                </a:lnTo>
                <a:lnTo>
                  <a:pt x="1134" y="1614"/>
                </a:lnTo>
                <a:lnTo>
                  <a:pt x="1135" y="1636"/>
                </a:lnTo>
                <a:lnTo>
                  <a:pt x="1137" y="1658"/>
                </a:lnTo>
                <a:lnTo>
                  <a:pt x="1139" y="1679"/>
                </a:lnTo>
                <a:lnTo>
                  <a:pt x="1141" y="1700"/>
                </a:lnTo>
                <a:lnTo>
                  <a:pt x="1143" y="1721"/>
                </a:lnTo>
                <a:lnTo>
                  <a:pt x="1145" y="1741"/>
                </a:lnTo>
                <a:lnTo>
                  <a:pt x="1147" y="1761"/>
                </a:lnTo>
                <a:lnTo>
                  <a:pt x="1149" y="1780"/>
                </a:lnTo>
                <a:lnTo>
                  <a:pt x="1151" y="1800"/>
                </a:lnTo>
                <a:lnTo>
                  <a:pt x="1153" y="1818"/>
                </a:lnTo>
                <a:lnTo>
                  <a:pt x="1155" y="1837"/>
                </a:lnTo>
                <a:lnTo>
                  <a:pt x="1157" y="1819"/>
                </a:lnTo>
                <a:lnTo>
                  <a:pt x="1159" y="1801"/>
                </a:lnTo>
                <a:lnTo>
                  <a:pt x="1161" y="1784"/>
                </a:lnTo>
                <a:lnTo>
                  <a:pt x="1163" y="1767"/>
                </a:lnTo>
                <a:lnTo>
                  <a:pt x="1165" y="1750"/>
                </a:lnTo>
                <a:lnTo>
                  <a:pt x="1166" y="1734"/>
                </a:lnTo>
                <a:lnTo>
                  <a:pt x="1168" y="1718"/>
                </a:lnTo>
                <a:lnTo>
                  <a:pt x="1170" y="1702"/>
                </a:lnTo>
                <a:lnTo>
                  <a:pt x="1172" y="1687"/>
                </a:lnTo>
                <a:lnTo>
                  <a:pt x="1174" y="1673"/>
                </a:lnTo>
                <a:lnTo>
                  <a:pt x="1176" y="1659"/>
                </a:lnTo>
                <a:lnTo>
                  <a:pt x="1178" y="1645"/>
                </a:lnTo>
                <a:lnTo>
                  <a:pt x="1180" y="1631"/>
                </a:lnTo>
                <a:lnTo>
                  <a:pt x="1182" y="1619"/>
                </a:lnTo>
                <a:lnTo>
                  <a:pt x="1184" y="1606"/>
                </a:lnTo>
                <a:lnTo>
                  <a:pt x="1186" y="1594"/>
                </a:lnTo>
                <a:lnTo>
                  <a:pt x="1188" y="1583"/>
                </a:lnTo>
                <a:lnTo>
                  <a:pt x="1189" y="1572"/>
                </a:lnTo>
                <a:lnTo>
                  <a:pt x="1191" y="1561"/>
                </a:lnTo>
                <a:lnTo>
                  <a:pt x="1193" y="1551"/>
                </a:lnTo>
                <a:lnTo>
                  <a:pt x="1195" y="1541"/>
                </a:lnTo>
                <a:lnTo>
                  <a:pt x="1197" y="1532"/>
                </a:lnTo>
                <a:lnTo>
                  <a:pt x="1199" y="1523"/>
                </a:lnTo>
                <a:lnTo>
                  <a:pt x="1201" y="1514"/>
                </a:lnTo>
                <a:lnTo>
                  <a:pt x="1203" y="1506"/>
                </a:lnTo>
                <a:lnTo>
                  <a:pt x="1205" y="1499"/>
                </a:lnTo>
                <a:lnTo>
                  <a:pt x="1207" y="1492"/>
                </a:lnTo>
                <a:lnTo>
                  <a:pt x="1209" y="1485"/>
                </a:lnTo>
                <a:lnTo>
                  <a:pt x="1211" y="1479"/>
                </a:lnTo>
                <a:lnTo>
                  <a:pt x="1213" y="1473"/>
                </a:lnTo>
                <a:lnTo>
                  <a:pt x="1214" y="1468"/>
                </a:lnTo>
                <a:lnTo>
                  <a:pt x="1216" y="1463"/>
                </a:lnTo>
                <a:lnTo>
                  <a:pt x="1218" y="1459"/>
                </a:lnTo>
                <a:lnTo>
                  <a:pt x="1220" y="1455"/>
                </a:lnTo>
                <a:lnTo>
                  <a:pt x="1222" y="1451"/>
                </a:lnTo>
                <a:lnTo>
                  <a:pt x="1224" y="1448"/>
                </a:lnTo>
                <a:lnTo>
                  <a:pt x="1226" y="1445"/>
                </a:lnTo>
                <a:lnTo>
                  <a:pt x="1228" y="1443"/>
                </a:lnTo>
                <a:lnTo>
                  <a:pt x="1230" y="1441"/>
                </a:lnTo>
                <a:lnTo>
                  <a:pt x="1232" y="1440"/>
                </a:lnTo>
                <a:lnTo>
                  <a:pt x="1234" y="1439"/>
                </a:lnTo>
                <a:lnTo>
                  <a:pt x="1236" y="1438"/>
                </a:lnTo>
                <a:lnTo>
                  <a:pt x="1237" y="1438"/>
                </a:lnTo>
                <a:lnTo>
                  <a:pt x="1239" y="1438"/>
                </a:lnTo>
                <a:lnTo>
                  <a:pt x="1241" y="1439"/>
                </a:lnTo>
                <a:lnTo>
                  <a:pt x="1243" y="1440"/>
                </a:lnTo>
                <a:lnTo>
                  <a:pt x="1245" y="1441"/>
                </a:lnTo>
                <a:lnTo>
                  <a:pt x="1247" y="1443"/>
                </a:lnTo>
                <a:lnTo>
                  <a:pt x="1249" y="1445"/>
                </a:lnTo>
                <a:lnTo>
                  <a:pt x="1251" y="1447"/>
                </a:lnTo>
                <a:lnTo>
                  <a:pt x="1253" y="1450"/>
                </a:lnTo>
                <a:lnTo>
                  <a:pt x="1255" y="1453"/>
                </a:lnTo>
                <a:lnTo>
                  <a:pt x="1257" y="1457"/>
                </a:lnTo>
                <a:lnTo>
                  <a:pt x="1259" y="1460"/>
                </a:lnTo>
                <a:lnTo>
                  <a:pt x="1261" y="1464"/>
                </a:lnTo>
                <a:lnTo>
                  <a:pt x="1263" y="1469"/>
                </a:lnTo>
                <a:lnTo>
                  <a:pt x="1265" y="1474"/>
                </a:lnTo>
                <a:lnTo>
                  <a:pt x="1267" y="1479"/>
                </a:lnTo>
                <a:lnTo>
                  <a:pt x="1268" y="1484"/>
                </a:lnTo>
                <a:lnTo>
                  <a:pt x="1270" y="1489"/>
                </a:lnTo>
                <a:lnTo>
                  <a:pt x="1272" y="1495"/>
                </a:lnTo>
                <a:lnTo>
                  <a:pt x="1274" y="1501"/>
                </a:lnTo>
                <a:lnTo>
                  <a:pt x="1276" y="1508"/>
                </a:lnTo>
                <a:lnTo>
                  <a:pt x="1278" y="1514"/>
                </a:lnTo>
                <a:lnTo>
                  <a:pt x="1280" y="1521"/>
                </a:lnTo>
                <a:lnTo>
                  <a:pt x="1282" y="1528"/>
                </a:lnTo>
                <a:lnTo>
                  <a:pt x="1284" y="1536"/>
                </a:lnTo>
                <a:lnTo>
                  <a:pt x="1286" y="1543"/>
                </a:lnTo>
                <a:lnTo>
                  <a:pt x="1288" y="1551"/>
                </a:lnTo>
                <a:lnTo>
                  <a:pt x="1290" y="1559"/>
                </a:lnTo>
                <a:lnTo>
                  <a:pt x="1291" y="1567"/>
                </a:lnTo>
                <a:lnTo>
                  <a:pt x="1293" y="1575"/>
                </a:lnTo>
                <a:lnTo>
                  <a:pt x="1295" y="1583"/>
                </a:lnTo>
                <a:lnTo>
                  <a:pt x="1297" y="1592"/>
                </a:lnTo>
                <a:lnTo>
                  <a:pt x="1299" y="1601"/>
                </a:lnTo>
                <a:lnTo>
                  <a:pt x="1301" y="1610"/>
                </a:lnTo>
                <a:lnTo>
                  <a:pt x="1303" y="1619"/>
                </a:lnTo>
                <a:lnTo>
                  <a:pt x="1305" y="1628"/>
                </a:lnTo>
                <a:lnTo>
                  <a:pt x="1307" y="1637"/>
                </a:lnTo>
                <a:lnTo>
                  <a:pt x="1309" y="1646"/>
                </a:lnTo>
                <a:lnTo>
                  <a:pt x="1311" y="1656"/>
                </a:lnTo>
                <a:lnTo>
                  <a:pt x="1313" y="1665"/>
                </a:lnTo>
                <a:lnTo>
                  <a:pt x="1315" y="1674"/>
                </a:lnTo>
                <a:lnTo>
                  <a:pt x="1316" y="1684"/>
                </a:lnTo>
                <a:lnTo>
                  <a:pt x="1318" y="1694"/>
                </a:lnTo>
                <a:lnTo>
                  <a:pt x="1320" y="1703"/>
                </a:lnTo>
                <a:lnTo>
                  <a:pt x="1322" y="1713"/>
                </a:lnTo>
                <a:lnTo>
                  <a:pt x="1324" y="1723"/>
                </a:lnTo>
                <a:lnTo>
                  <a:pt x="1326" y="1732"/>
                </a:lnTo>
                <a:lnTo>
                  <a:pt x="1328" y="1742"/>
                </a:lnTo>
                <a:lnTo>
                  <a:pt x="1330" y="1752"/>
                </a:lnTo>
                <a:lnTo>
                  <a:pt x="1332" y="1761"/>
                </a:lnTo>
                <a:lnTo>
                  <a:pt x="1334" y="1771"/>
                </a:lnTo>
                <a:lnTo>
                  <a:pt x="1336" y="1781"/>
                </a:lnTo>
                <a:lnTo>
                  <a:pt x="1338" y="1790"/>
                </a:lnTo>
                <a:lnTo>
                  <a:pt x="1340" y="1800"/>
                </a:lnTo>
                <a:lnTo>
                  <a:pt x="1341" y="1809"/>
                </a:lnTo>
                <a:lnTo>
                  <a:pt x="1343" y="1818"/>
                </a:lnTo>
                <a:lnTo>
                  <a:pt x="1345" y="1828"/>
                </a:lnTo>
                <a:lnTo>
                  <a:pt x="1347" y="1837"/>
                </a:lnTo>
                <a:lnTo>
                  <a:pt x="1349" y="1828"/>
                </a:lnTo>
                <a:lnTo>
                  <a:pt x="1351" y="1819"/>
                </a:lnTo>
                <a:lnTo>
                  <a:pt x="1353" y="1810"/>
                </a:lnTo>
                <a:lnTo>
                  <a:pt x="1355" y="1801"/>
                </a:lnTo>
                <a:lnTo>
                  <a:pt x="1357" y="1793"/>
                </a:lnTo>
                <a:lnTo>
                  <a:pt x="1359" y="1784"/>
                </a:lnTo>
                <a:lnTo>
                  <a:pt x="1361" y="1776"/>
                </a:lnTo>
                <a:lnTo>
                  <a:pt x="1363" y="1767"/>
                </a:lnTo>
                <a:lnTo>
                  <a:pt x="1365" y="1759"/>
                </a:lnTo>
                <a:lnTo>
                  <a:pt x="1367" y="1751"/>
                </a:lnTo>
                <a:lnTo>
                  <a:pt x="1369" y="1743"/>
                </a:lnTo>
                <a:lnTo>
                  <a:pt x="1370" y="1736"/>
                </a:lnTo>
                <a:lnTo>
                  <a:pt x="1372" y="1728"/>
                </a:lnTo>
                <a:lnTo>
                  <a:pt x="1374" y="1721"/>
                </a:lnTo>
                <a:lnTo>
                  <a:pt x="1376" y="1714"/>
                </a:lnTo>
                <a:lnTo>
                  <a:pt x="1378" y="1707"/>
                </a:lnTo>
                <a:lnTo>
                  <a:pt x="1380" y="1700"/>
                </a:lnTo>
                <a:lnTo>
                  <a:pt x="1382" y="1693"/>
                </a:lnTo>
                <a:lnTo>
                  <a:pt x="1384" y="1687"/>
                </a:lnTo>
                <a:lnTo>
                  <a:pt x="1386" y="1681"/>
                </a:lnTo>
                <a:lnTo>
                  <a:pt x="1388" y="1675"/>
                </a:lnTo>
                <a:lnTo>
                  <a:pt x="1390" y="1669"/>
                </a:lnTo>
                <a:lnTo>
                  <a:pt x="1392" y="1664"/>
                </a:lnTo>
                <a:lnTo>
                  <a:pt x="1393" y="1658"/>
                </a:lnTo>
                <a:lnTo>
                  <a:pt x="1395" y="1653"/>
                </a:lnTo>
                <a:lnTo>
                  <a:pt x="1397" y="1648"/>
                </a:lnTo>
                <a:lnTo>
                  <a:pt x="1399" y="1644"/>
                </a:lnTo>
                <a:lnTo>
                  <a:pt x="1401" y="1639"/>
                </a:lnTo>
                <a:lnTo>
                  <a:pt x="1403" y="1635"/>
                </a:lnTo>
                <a:lnTo>
                  <a:pt x="1405" y="1631"/>
                </a:lnTo>
                <a:lnTo>
                  <a:pt x="1407" y="1628"/>
                </a:lnTo>
                <a:lnTo>
                  <a:pt x="1409" y="1624"/>
                </a:lnTo>
                <a:lnTo>
                  <a:pt x="1411" y="1621"/>
                </a:lnTo>
                <a:lnTo>
                  <a:pt x="1413" y="1618"/>
                </a:lnTo>
                <a:lnTo>
                  <a:pt x="1415" y="1615"/>
                </a:lnTo>
                <a:lnTo>
                  <a:pt x="1417" y="1613"/>
                </a:lnTo>
                <a:lnTo>
                  <a:pt x="1418" y="1611"/>
                </a:lnTo>
                <a:lnTo>
                  <a:pt x="1420" y="1609"/>
                </a:lnTo>
                <a:lnTo>
                  <a:pt x="1422" y="1607"/>
                </a:lnTo>
                <a:lnTo>
                  <a:pt x="1424" y="1605"/>
                </a:lnTo>
                <a:lnTo>
                  <a:pt x="1426" y="1604"/>
                </a:lnTo>
                <a:lnTo>
                  <a:pt x="1428" y="1603"/>
                </a:lnTo>
                <a:lnTo>
                  <a:pt x="1430" y="1602"/>
                </a:lnTo>
                <a:lnTo>
                  <a:pt x="1432" y="1602"/>
                </a:lnTo>
                <a:lnTo>
                  <a:pt x="1434" y="1601"/>
                </a:lnTo>
                <a:lnTo>
                  <a:pt x="1436" y="1601"/>
                </a:lnTo>
                <a:lnTo>
                  <a:pt x="1438" y="1601"/>
                </a:lnTo>
                <a:lnTo>
                  <a:pt x="1440" y="1602"/>
                </a:lnTo>
                <a:lnTo>
                  <a:pt x="1442" y="1602"/>
                </a:lnTo>
                <a:lnTo>
                  <a:pt x="1444" y="1603"/>
                </a:lnTo>
                <a:lnTo>
                  <a:pt x="1446" y="1604"/>
                </a:lnTo>
                <a:lnTo>
                  <a:pt x="1448" y="1606"/>
                </a:lnTo>
                <a:lnTo>
                  <a:pt x="1449" y="1607"/>
                </a:lnTo>
                <a:lnTo>
                  <a:pt x="1451" y="1609"/>
                </a:lnTo>
                <a:lnTo>
                  <a:pt x="1453" y="1611"/>
                </a:lnTo>
                <a:lnTo>
                  <a:pt x="1455" y="1613"/>
                </a:lnTo>
                <a:lnTo>
                  <a:pt x="1457" y="1615"/>
                </a:lnTo>
                <a:lnTo>
                  <a:pt x="1459" y="1618"/>
                </a:lnTo>
                <a:lnTo>
                  <a:pt x="1461" y="1620"/>
                </a:lnTo>
                <a:lnTo>
                  <a:pt x="1463" y="1623"/>
                </a:lnTo>
                <a:lnTo>
                  <a:pt x="1465" y="1626"/>
                </a:lnTo>
                <a:lnTo>
                  <a:pt x="1467" y="1629"/>
                </a:lnTo>
                <a:lnTo>
                  <a:pt x="1469" y="1633"/>
                </a:lnTo>
                <a:lnTo>
                  <a:pt x="1471" y="1637"/>
                </a:lnTo>
                <a:lnTo>
                  <a:pt x="1472" y="1640"/>
                </a:lnTo>
                <a:lnTo>
                  <a:pt x="1474" y="1644"/>
                </a:lnTo>
                <a:lnTo>
                  <a:pt x="1476" y="1649"/>
                </a:lnTo>
                <a:lnTo>
                  <a:pt x="1478" y="1653"/>
                </a:lnTo>
                <a:lnTo>
                  <a:pt x="1480" y="1657"/>
                </a:lnTo>
                <a:lnTo>
                  <a:pt x="1482" y="1662"/>
                </a:lnTo>
                <a:lnTo>
                  <a:pt x="1484" y="1667"/>
                </a:lnTo>
                <a:lnTo>
                  <a:pt x="1486" y="1671"/>
                </a:lnTo>
                <a:lnTo>
                  <a:pt x="1488" y="1676"/>
                </a:lnTo>
                <a:lnTo>
                  <a:pt x="1490" y="1681"/>
                </a:lnTo>
                <a:lnTo>
                  <a:pt x="1492" y="1687"/>
                </a:lnTo>
                <a:lnTo>
                  <a:pt x="1494" y="1692"/>
                </a:lnTo>
                <a:lnTo>
                  <a:pt x="1496" y="1697"/>
                </a:lnTo>
                <a:lnTo>
                  <a:pt x="1497" y="1703"/>
                </a:lnTo>
                <a:lnTo>
                  <a:pt x="1499" y="1709"/>
                </a:lnTo>
                <a:lnTo>
                  <a:pt x="1501" y="1714"/>
                </a:lnTo>
                <a:lnTo>
                  <a:pt x="1503" y="1720"/>
                </a:lnTo>
                <a:lnTo>
                  <a:pt x="1505" y="1726"/>
                </a:lnTo>
                <a:lnTo>
                  <a:pt x="1507" y="1732"/>
                </a:lnTo>
                <a:lnTo>
                  <a:pt x="1509" y="1738"/>
                </a:lnTo>
                <a:lnTo>
                  <a:pt x="1511" y="1744"/>
                </a:lnTo>
                <a:lnTo>
                  <a:pt x="1513" y="1750"/>
                </a:lnTo>
                <a:lnTo>
                  <a:pt x="1515" y="1756"/>
                </a:lnTo>
                <a:lnTo>
                  <a:pt x="1517" y="1762"/>
                </a:lnTo>
                <a:lnTo>
                  <a:pt x="1519" y="1769"/>
                </a:lnTo>
                <a:lnTo>
                  <a:pt x="1520" y="1775"/>
                </a:lnTo>
                <a:lnTo>
                  <a:pt x="1522" y="1781"/>
                </a:lnTo>
                <a:lnTo>
                  <a:pt x="1524" y="1787"/>
                </a:lnTo>
                <a:lnTo>
                  <a:pt x="1526" y="1794"/>
                </a:lnTo>
                <a:lnTo>
                  <a:pt x="1528" y="1800"/>
                </a:lnTo>
                <a:lnTo>
                  <a:pt x="1530" y="1806"/>
                </a:lnTo>
                <a:lnTo>
                  <a:pt x="1532" y="1812"/>
                </a:lnTo>
                <a:lnTo>
                  <a:pt x="1534" y="1819"/>
                </a:lnTo>
                <a:lnTo>
                  <a:pt x="1536" y="1825"/>
                </a:lnTo>
                <a:lnTo>
                  <a:pt x="1538" y="1831"/>
                </a:lnTo>
                <a:lnTo>
                  <a:pt x="1540" y="1837"/>
                </a:lnTo>
                <a:lnTo>
                  <a:pt x="1542" y="1831"/>
                </a:lnTo>
                <a:lnTo>
                  <a:pt x="1544" y="1825"/>
                </a:lnTo>
                <a:lnTo>
                  <a:pt x="1546" y="1819"/>
                </a:lnTo>
                <a:lnTo>
                  <a:pt x="1548" y="1813"/>
                </a:lnTo>
                <a:lnTo>
                  <a:pt x="1550" y="1807"/>
                </a:lnTo>
                <a:lnTo>
                  <a:pt x="1551" y="1801"/>
                </a:lnTo>
                <a:lnTo>
                  <a:pt x="1553" y="1795"/>
                </a:lnTo>
                <a:lnTo>
                  <a:pt x="1555" y="1790"/>
                </a:lnTo>
                <a:lnTo>
                  <a:pt x="1557" y="1784"/>
                </a:lnTo>
                <a:lnTo>
                  <a:pt x="1559" y="1779"/>
                </a:lnTo>
                <a:lnTo>
                  <a:pt x="1561" y="1773"/>
                </a:lnTo>
                <a:lnTo>
                  <a:pt x="1563" y="1768"/>
                </a:lnTo>
                <a:lnTo>
                  <a:pt x="1565" y="1763"/>
                </a:lnTo>
                <a:lnTo>
                  <a:pt x="1567" y="1758"/>
                </a:lnTo>
                <a:lnTo>
                  <a:pt x="1569" y="1753"/>
                </a:lnTo>
                <a:lnTo>
                  <a:pt x="1571" y="1748"/>
                </a:lnTo>
                <a:lnTo>
                  <a:pt x="1573" y="1743"/>
                </a:lnTo>
                <a:lnTo>
                  <a:pt x="1574" y="1738"/>
                </a:lnTo>
                <a:lnTo>
                  <a:pt x="1576" y="1734"/>
                </a:lnTo>
                <a:lnTo>
                  <a:pt x="1578" y="1730"/>
                </a:lnTo>
                <a:lnTo>
                  <a:pt x="1580" y="1725"/>
                </a:lnTo>
                <a:lnTo>
                  <a:pt x="1582" y="1721"/>
                </a:lnTo>
                <a:lnTo>
                  <a:pt x="1584" y="1717"/>
                </a:lnTo>
                <a:lnTo>
                  <a:pt x="1586" y="1713"/>
                </a:lnTo>
                <a:lnTo>
                  <a:pt x="1588" y="1710"/>
                </a:lnTo>
                <a:lnTo>
                  <a:pt x="1590" y="1706"/>
                </a:lnTo>
                <a:lnTo>
                  <a:pt x="1592" y="1703"/>
                </a:lnTo>
                <a:lnTo>
                  <a:pt x="1594" y="1700"/>
                </a:lnTo>
                <a:lnTo>
                  <a:pt x="1596" y="1697"/>
                </a:lnTo>
                <a:lnTo>
                  <a:pt x="1598" y="1694"/>
                </a:lnTo>
                <a:lnTo>
                  <a:pt x="1599" y="1691"/>
                </a:lnTo>
                <a:lnTo>
                  <a:pt x="1601" y="1688"/>
                </a:lnTo>
                <a:lnTo>
                  <a:pt x="1603" y="1686"/>
                </a:lnTo>
                <a:lnTo>
                  <a:pt x="1605" y="1684"/>
                </a:lnTo>
                <a:lnTo>
                  <a:pt x="1607" y="1681"/>
                </a:lnTo>
                <a:lnTo>
                  <a:pt x="1609" y="1680"/>
                </a:lnTo>
                <a:lnTo>
                  <a:pt x="1611" y="1678"/>
                </a:lnTo>
                <a:lnTo>
                  <a:pt x="1613" y="1676"/>
                </a:lnTo>
                <a:lnTo>
                  <a:pt x="1615" y="1675"/>
                </a:lnTo>
                <a:lnTo>
                  <a:pt x="1617" y="1673"/>
                </a:lnTo>
                <a:lnTo>
                  <a:pt x="1619" y="1672"/>
                </a:lnTo>
                <a:lnTo>
                  <a:pt x="1621" y="1671"/>
                </a:lnTo>
                <a:lnTo>
                  <a:pt x="1622" y="1671"/>
                </a:lnTo>
                <a:lnTo>
                  <a:pt x="1624" y="1670"/>
                </a:lnTo>
                <a:lnTo>
                  <a:pt x="1626" y="1670"/>
                </a:lnTo>
                <a:lnTo>
                  <a:pt x="1628" y="1669"/>
                </a:lnTo>
                <a:lnTo>
                  <a:pt x="1630" y="1669"/>
                </a:lnTo>
                <a:lnTo>
                  <a:pt x="1632" y="1669"/>
                </a:lnTo>
                <a:lnTo>
                  <a:pt x="1634" y="1670"/>
                </a:lnTo>
                <a:lnTo>
                  <a:pt x="1636" y="1670"/>
                </a:lnTo>
                <a:lnTo>
                  <a:pt x="1638" y="1671"/>
                </a:lnTo>
                <a:lnTo>
                  <a:pt x="1640" y="1671"/>
                </a:lnTo>
                <a:lnTo>
                  <a:pt x="1642" y="1672"/>
                </a:lnTo>
                <a:lnTo>
                  <a:pt x="1644" y="1673"/>
                </a:lnTo>
                <a:lnTo>
                  <a:pt x="1646" y="1674"/>
                </a:lnTo>
                <a:lnTo>
                  <a:pt x="1648" y="1676"/>
                </a:lnTo>
                <a:lnTo>
                  <a:pt x="1650" y="1677"/>
                </a:lnTo>
                <a:lnTo>
                  <a:pt x="1652" y="1679"/>
                </a:lnTo>
                <a:lnTo>
                  <a:pt x="1653" y="1681"/>
                </a:lnTo>
                <a:lnTo>
                  <a:pt x="1655" y="1683"/>
                </a:lnTo>
                <a:lnTo>
                  <a:pt x="1657" y="1685"/>
                </a:lnTo>
                <a:lnTo>
                  <a:pt x="1659" y="1687"/>
                </a:lnTo>
                <a:lnTo>
                  <a:pt x="1661" y="1689"/>
                </a:lnTo>
                <a:lnTo>
                  <a:pt x="1663" y="1692"/>
                </a:lnTo>
                <a:lnTo>
                  <a:pt x="1665" y="1694"/>
                </a:lnTo>
                <a:lnTo>
                  <a:pt x="1667" y="1697"/>
                </a:lnTo>
                <a:lnTo>
                  <a:pt x="1669" y="1700"/>
                </a:lnTo>
                <a:lnTo>
                  <a:pt x="1671" y="1703"/>
                </a:lnTo>
                <a:lnTo>
                  <a:pt x="1673" y="1706"/>
                </a:lnTo>
                <a:lnTo>
                  <a:pt x="1675" y="1709"/>
                </a:lnTo>
                <a:lnTo>
                  <a:pt x="1676" y="1713"/>
                </a:lnTo>
                <a:lnTo>
                  <a:pt x="1678" y="1716"/>
                </a:lnTo>
                <a:lnTo>
                  <a:pt x="1680" y="1719"/>
                </a:lnTo>
                <a:lnTo>
                  <a:pt x="1682" y="1723"/>
                </a:lnTo>
                <a:lnTo>
                  <a:pt x="1684" y="1727"/>
                </a:lnTo>
                <a:lnTo>
                  <a:pt x="1686" y="1731"/>
                </a:lnTo>
                <a:lnTo>
                  <a:pt x="1688" y="1734"/>
                </a:lnTo>
                <a:lnTo>
                  <a:pt x="1690" y="1738"/>
                </a:lnTo>
                <a:lnTo>
                  <a:pt x="1692" y="1742"/>
                </a:lnTo>
                <a:lnTo>
                  <a:pt x="1694" y="1747"/>
                </a:lnTo>
                <a:lnTo>
                  <a:pt x="1696" y="1751"/>
                </a:lnTo>
                <a:lnTo>
                  <a:pt x="1698" y="1755"/>
                </a:lnTo>
                <a:lnTo>
                  <a:pt x="1700" y="1759"/>
                </a:lnTo>
                <a:lnTo>
                  <a:pt x="1701" y="1764"/>
                </a:lnTo>
                <a:lnTo>
                  <a:pt x="1703" y="1768"/>
                </a:lnTo>
                <a:lnTo>
                  <a:pt x="1705" y="1773"/>
                </a:lnTo>
                <a:lnTo>
                  <a:pt x="1707" y="1777"/>
                </a:lnTo>
                <a:lnTo>
                  <a:pt x="1709" y="1782"/>
                </a:lnTo>
                <a:lnTo>
                  <a:pt x="1711" y="1786"/>
                </a:lnTo>
                <a:lnTo>
                  <a:pt x="1713" y="1791"/>
                </a:lnTo>
                <a:lnTo>
                  <a:pt x="1715" y="1795"/>
                </a:lnTo>
                <a:lnTo>
                  <a:pt x="1717" y="1800"/>
                </a:lnTo>
                <a:lnTo>
                  <a:pt x="1719" y="1805"/>
                </a:lnTo>
                <a:lnTo>
                  <a:pt x="1721" y="1809"/>
                </a:lnTo>
                <a:lnTo>
                  <a:pt x="1723" y="1814"/>
                </a:lnTo>
                <a:lnTo>
                  <a:pt x="1724" y="1819"/>
                </a:lnTo>
                <a:lnTo>
                  <a:pt x="1726" y="1823"/>
                </a:lnTo>
                <a:lnTo>
                  <a:pt x="1728" y="1828"/>
                </a:lnTo>
                <a:lnTo>
                  <a:pt x="1730" y="1832"/>
                </a:lnTo>
                <a:lnTo>
                  <a:pt x="1732" y="1837"/>
                </a:lnTo>
                <a:lnTo>
                  <a:pt x="1734" y="1832"/>
                </a:lnTo>
                <a:lnTo>
                  <a:pt x="1736" y="1828"/>
                </a:lnTo>
                <a:lnTo>
                  <a:pt x="1738" y="1823"/>
                </a:lnTo>
                <a:lnTo>
                  <a:pt x="1740" y="1819"/>
                </a:lnTo>
                <a:lnTo>
                  <a:pt x="1742" y="1814"/>
                </a:lnTo>
                <a:lnTo>
                  <a:pt x="1744" y="1810"/>
                </a:lnTo>
                <a:lnTo>
                  <a:pt x="1746" y="1806"/>
                </a:lnTo>
                <a:lnTo>
                  <a:pt x="1748" y="1801"/>
                </a:lnTo>
                <a:lnTo>
                  <a:pt x="1750" y="1797"/>
                </a:lnTo>
                <a:lnTo>
                  <a:pt x="1752" y="1793"/>
                </a:lnTo>
                <a:lnTo>
                  <a:pt x="1754" y="1789"/>
                </a:lnTo>
                <a:lnTo>
                  <a:pt x="1755" y="1785"/>
                </a:lnTo>
                <a:lnTo>
                  <a:pt x="1757" y="1781"/>
                </a:lnTo>
                <a:lnTo>
                  <a:pt x="1759" y="1777"/>
                </a:lnTo>
                <a:lnTo>
                  <a:pt x="1761" y="1773"/>
                </a:lnTo>
                <a:lnTo>
                  <a:pt x="1763" y="1769"/>
                </a:lnTo>
                <a:lnTo>
                  <a:pt x="1765" y="1766"/>
                </a:lnTo>
                <a:lnTo>
                  <a:pt x="1767" y="1762"/>
                </a:lnTo>
                <a:lnTo>
                  <a:pt x="1769" y="1759"/>
                </a:lnTo>
                <a:lnTo>
                  <a:pt x="1771" y="1755"/>
                </a:lnTo>
                <a:lnTo>
                  <a:pt x="1773" y="1752"/>
                </a:lnTo>
                <a:lnTo>
                  <a:pt x="1775" y="1749"/>
                </a:lnTo>
                <a:lnTo>
                  <a:pt x="1777" y="1746"/>
                </a:lnTo>
                <a:lnTo>
                  <a:pt x="1778" y="1743"/>
                </a:lnTo>
                <a:lnTo>
                  <a:pt x="1780" y="1740"/>
                </a:lnTo>
                <a:lnTo>
                  <a:pt x="1782" y="1737"/>
                </a:lnTo>
                <a:lnTo>
                  <a:pt x="1784" y="1734"/>
                </a:lnTo>
                <a:lnTo>
                  <a:pt x="1786" y="1732"/>
                </a:lnTo>
                <a:lnTo>
                  <a:pt x="1788" y="1729"/>
                </a:lnTo>
                <a:lnTo>
                  <a:pt x="1790" y="1727"/>
                </a:lnTo>
                <a:lnTo>
                  <a:pt x="1792" y="1725"/>
                </a:lnTo>
                <a:lnTo>
                  <a:pt x="1794" y="1723"/>
                </a:lnTo>
                <a:lnTo>
                  <a:pt x="1796" y="1721"/>
                </a:lnTo>
                <a:lnTo>
                  <a:pt x="1798" y="1719"/>
                </a:lnTo>
                <a:lnTo>
                  <a:pt x="1800" y="1717"/>
                </a:lnTo>
                <a:lnTo>
                  <a:pt x="1802" y="1716"/>
                </a:lnTo>
                <a:lnTo>
                  <a:pt x="1803" y="1714"/>
                </a:lnTo>
                <a:lnTo>
                  <a:pt x="1805" y="1713"/>
                </a:lnTo>
                <a:lnTo>
                  <a:pt x="1807" y="1712"/>
                </a:lnTo>
                <a:lnTo>
                  <a:pt x="1809" y="1711"/>
                </a:lnTo>
                <a:lnTo>
                  <a:pt x="1811" y="1710"/>
                </a:lnTo>
                <a:lnTo>
                  <a:pt x="1813" y="1709"/>
                </a:lnTo>
                <a:lnTo>
                  <a:pt x="1815" y="1708"/>
                </a:lnTo>
                <a:lnTo>
                  <a:pt x="1817" y="1708"/>
                </a:lnTo>
                <a:lnTo>
                  <a:pt x="1819" y="1707"/>
                </a:lnTo>
                <a:lnTo>
                  <a:pt x="1821" y="1707"/>
                </a:lnTo>
                <a:lnTo>
                  <a:pt x="1823" y="1707"/>
                </a:lnTo>
                <a:lnTo>
                  <a:pt x="1825" y="1707"/>
                </a:lnTo>
                <a:lnTo>
                  <a:pt x="1827" y="1707"/>
                </a:lnTo>
                <a:lnTo>
                  <a:pt x="1829" y="1707"/>
                </a:lnTo>
                <a:lnTo>
                  <a:pt x="1831" y="1707"/>
                </a:lnTo>
                <a:lnTo>
                  <a:pt x="1833" y="1708"/>
                </a:lnTo>
                <a:lnTo>
                  <a:pt x="1834" y="1709"/>
                </a:lnTo>
                <a:lnTo>
                  <a:pt x="1836" y="1709"/>
                </a:lnTo>
                <a:lnTo>
                  <a:pt x="1838" y="1710"/>
                </a:lnTo>
                <a:lnTo>
                  <a:pt x="1840" y="1711"/>
                </a:lnTo>
                <a:lnTo>
                  <a:pt x="1842" y="1712"/>
                </a:lnTo>
                <a:lnTo>
                  <a:pt x="1844" y="1713"/>
                </a:lnTo>
                <a:lnTo>
                  <a:pt x="1846" y="1715"/>
                </a:lnTo>
                <a:lnTo>
                  <a:pt x="1848" y="1716"/>
                </a:lnTo>
                <a:lnTo>
                  <a:pt x="1850" y="1718"/>
                </a:lnTo>
                <a:lnTo>
                  <a:pt x="1852" y="1719"/>
                </a:lnTo>
                <a:lnTo>
                  <a:pt x="1854" y="1721"/>
                </a:lnTo>
                <a:lnTo>
                  <a:pt x="1856" y="1723"/>
                </a:lnTo>
                <a:lnTo>
                  <a:pt x="1857" y="1725"/>
                </a:lnTo>
                <a:lnTo>
                  <a:pt x="1859" y="1727"/>
                </a:lnTo>
                <a:lnTo>
                  <a:pt x="1861" y="1729"/>
                </a:lnTo>
                <a:lnTo>
                  <a:pt x="1863" y="1732"/>
                </a:lnTo>
                <a:lnTo>
                  <a:pt x="1865" y="1734"/>
                </a:lnTo>
                <a:lnTo>
                  <a:pt x="1867" y="1736"/>
                </a:lnTo>
                <a:lnTo>
                  <a:pt x="1869" y="1739"/>
                </a:lnTo>
                <a:lnTo>
                  <a:pt x="1871" y="1742"/>
                </a:lnTo>
                <a:lnTo>
                  <a:pt x="1873" y="1744"/>
                </a:lnTo>
                <a:lnTo>
                  <a:pt x="1875" y="1747"/>
                </a:lnTo>
                <a:lnTo>
                  <a:pt x="1877" y="1750"/>
                </a:lnTo>
                <a:lnTo>
                  <a:pt x="1879" y="1753"/>
                </a:lnTo>
                <a:lnTo>
                  <a:pt x="1881" y="1756"/>
                </a:lnTo>
                <a:lnTo>
                  <a:pt x="1882" y="1759"/>
                </a:lnTo>
                <a:lnTo>
                  <a:pt x="1884" y="1762"/>
                </a:lnTo>
                <a:lnTo>
                  <a:pt x="1886" y="1765"/>
                </a:lnTo>
                <a:lnTo>
                  <a:pt x="1888" y="1769"/>
                </a:lnTo>
                <a:lnTo>
                  <a:pt x="1890" y="1772"/>
                </a:lnTo>
                <a:lnTo>
                  <a:pt x="1892" y="1776"/>
                </a:lnTo>
                <a:lnTo>
                  <a:pt x="1894" y="1779"/>
                </a:lnTo>
                <a:lnTo>
                  <a:pt x="1896" y="1782"/>
                </a:lnTo>
                <a:lnTo>
                  <a:pt x="1898" y="1786"/>
                </a:lnTo>
                <a:lnTo>
                  <a:pt x="1900" y="1789"/>
                </a:lnTo>
                <a:lnTo>
                  <a:pt x="1902" y="1793"/>
                </a:lnTo>
                <a:lnTo>
                  <a:pt x="1904" y="1797"/>
                </a:lnTo>
                <a:lnTo>
                  <a:pt x="1905" y="1800"/>
                </a:lnTo>
                <a:lnTo>
                  <a:pt x="1907" y="1804"/>
                </a:lnTo>
                <a:lnTo>
                  <a:pt x="1909" y="1807"/>
                </a:lnTo>
                <a:lnTo>
                  <a:pt x="1911" y="1811"/>
                </a:lnTo>
                <a:lnTo>
                  <a:pt x="1913" y="1815"/>
                </a:lnTo>
                <a:lnTo>
                  <a:pt x="1915" y="1819"/>
                </a:lnTo>
                <a:lnTo>
                  <a:pt x="1917" y="1822"/>
                </a:lnTo>
                <a:lnTo>
                  <a:pt x="1919" y="1826"/>
                </a:lnTo>
                <a:lnTo>
                  <a:pt x="1921" y="1830"/>
                </a:lnTo>
                <a:lnTo>
                  <a:pt x="1923" y="1833"/>
                </a:lnTo>
                <a:lnTo>
                  <a:pt x="1925" y="1837"/>
                </a:lnTo>
              </a:path>
            </a:pathLst>
          </a:custGeom>
          <a:noFill/>
          <a:ln w="1905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1" name="Picture 210"/>
          <p:cNvPicPr>
            <a:picLocks noChangeAspect="1"/>
          </p:cNvPicPr>
          <p:nvPr/>
        </p:nvPicPr>
        <p:blipFill rotWithShape="1">
          <a:blip r:embed="rId48"/>
          <a:srcRect l="19705" r="9975"/>
          <a:stretch/>
        </p:blipFill>
        <p:spPr>
          <a:xfrm>
            <a:off x="3877733" y="3424809"/>
            <a:ext cx="1350434" cy="914479"/>
          </a:xfrm>
          <a:prstGeom prst="rect">
            <a:avLst/>
          </a:prstGeom>
        </p:spPr>
      </p:pic>
    </p:spTree>
    <p:extLst>
      <p:ext uri="{BB962C8B-B14F-4D97-AF65-F5344CB8AC3E}">
        <p14:creationId xmlns:p14="http://schemas.microsoft.com/office/powerpoint/2010/main" val="590479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Window Function</a:t>
            </a:r>
            <a:endParaRPr lang="en-US" dirty="0"/>
          </a:p>
        </p:txBody>
      </p:sp>
      <p:pic>
        <p:nvPicPr>
          <p:cNvPr id="3074" name="Picture 2" descr="https://upload.wikimedia.org/wikipedia/commons/f/f2/Window_functions_in_the_frequency_dom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1150"/>
            <a:ext cx="5738187" cy="40005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837504" y="3657601"/>
            <a:ext cx="1563726" cy="408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6096000" y="1581150"/>
            <a:ext cx="5774809" cy="2859714"/>
          </a:xfrm>
          <a:prstGeom prst="rect">
            <a:avLst/>
          </a:prstGeom>
        </p:spPr>
      </p:pic>
      <p:pic>
        <p:nvPicPr>
          <p:cNvPr id="5" name="Picture 4"/>
          <p:cNvPicPr>
            <a:picLocks noChangeAspect="1"/>
          </p:cNvPicPr>
          <p:nvPr/>
        </p:nvPicPr>
        <p:blipFill>
          <a:blip r:embed="rId5"/>
          <a:stretch>
            <a:fillRect/>
          </a:stretch>
        </p:blipFill>
        <p:spPr>
          <a:xfrm>
            <a:off x="8924300" y="4701059"/>
            <a:ext cx="2946509" cy="1542045"/>
          </a:xfrm>
          <a:prstGeom prst="rect">
            <a:avLst/>
          </a:prstGeom>
        </p:spPr>
      </p:pic>
    </p:spTree>
    <p:extLst>
      <p:ext uri="{BB962C8B-B14F-4D97-AF65-F5344CB8AC3E}">
        <p14:creationId xmlns:p14="http://schemas.microsoft.com/office/powerpoint/2010/main" val="1156541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a:t>
            </a:r>
            <a:r>
              <a:rPr lang="en-US" dirty="0" err="1" smtClean="0"/>
              <a:t>Hanning</a:t>
            </a:r>
            <a:r>
              <a:rPr lang="en-US" dirty="0" smtClean="0"/>
              <a:t> </a:t>
            </a:r>
            <a:r>
              <a:rPr lang="en-US" dirty="0"/>
              <a:t>Window vs Rectangular </a:t>
            </a:r>
            <a:r>
              <a:rPr lang="en-US" dirty="0" smtClean="0"/>
              <a:t>Window</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693410" y="2103326"/>
                <a:ext cx="86314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𝑥</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1</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m:t>
                          </m:r>
                        </m:fName>
                        <m:e>
                          <m:r>
                            <a:rPr lang="en-US" sz="3200" b="0" i="1" smtClean="0">
                              <a:latin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𝜋</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𝑓</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𝑡</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𝑠𝑖𝑛</m:t>
                          </m:r>
                          <m:r>
                            <a:rPr lang="en-US" sz="3200" b="0" i="1" smtClean="0">
                              <a:latin typeface="Cambria Math" panose="02040503050406030204" pitchFamily="18" charset="0"/>
                            </a:rPr>
                            <m:t>2</m:t>
                          </m:r>
                          <m:sSub>
                            <m:sSubPr>
                              <m:ctrlPr>
                                <a:rPr lang="en-US" sz="3200" b="0" i="1" smtClean="0">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𝜋</m:t>
                              </m:r>
                              <m:r>
                                <a:rPr lang="en-US" sz="3200" b="0" i="1" smtClean="0">
                                  <a:latin typeface="Cambria Math" panose="02040503050406030204" pitchFamily="18" charset="0"/>
                                </a:rPr>
                                <m:t>𝑓</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𝑡</m:t>
                          </m:r>
                        </m:e>
                      </m:fun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𝑠𝑖𝑛</m:t>
                      </m:r>
                      <m:r>
                        <a:rPr lang="en-US" sz="3200" b="0" i="1" smtClean="0">
                          <a:latin typeface="Cambria Math" panose="02040503050406030204" pitchFamily="18" charset="0"/>
                        </a:rPr>
                        <m:t>2</m:t>
                      </m:r>
                      <m:r>
                        <a:rPr lang="en-US" sz="3200" i="1">
                          <a:latin typeface="Cambria Math" panose="02040503050406030204" pitchFamily="18" charset="0"/>
                          <a:ea typeface="Cambria Math" panose="02040503050406030204" pitchFamily="18" charset="0"/>
                        </a:rPr>
                        <m:t>𝜋</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𝑓</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𝑡</m:t>
                      </m:r>
                    </m:oMath>
                  </m:oMathPara>
                </a14:m>
                <a:endParaRPr lang="en-US" sz="3200" dirty="0"/>
              </a:p>
            </p:txBody>
          </p:sp>
        </mc:Choice>
        <mc:Fallback xmlns="">
          <p:sp>
            <p:nvSpPr>
              <p:cNvPr id="3" name="Rectangle 2"/>
              <p:cNvSpPr>
                <a:spLocks noRot="1" noChangeAspect="1" noMove="1" noResize="1" noEditPoints="1" noAdjustHandles="1" noChangeArrowheads="1" noChangeShapeType="1" noTextEdit="1"/>
              </p:cNvSpPr>
              <p:nvPr/>
            </p:nvSpPr>
            <p:spPr>
              <a:xfrm>
                <a:off x="1693410" y="2103326"/>
                <a:ext cx="8631465" cy="584775"/>
              </a:xfrm>
              <a:prstGeom prst="rect">
                <a:avLst/>
              </a:prstGeom>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960596" y="3541713"/>
            <a:ext cx="10288588" cy="1295476"/>
          </a:xfrm>
          <a:prstGeom prst="rect">
            <a:avLst/>
          </a:prstGeom>
        </p:spPr>
      </p:pic>
    </p:spTree>
    <p:extLst>
      <p:ext uri="{BB962C8B-B14F-4D97-AF65-F5344CB8AC3E}">
        <p14:creationId xmlns:p14="http://schemas.microsoft.com/office/powerpoint/2010/main" val="3745251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err="1"/>
              <a:t>Hanning</a:t>
            </a:r>
            <a:r>
              <a:rPr lang="en-US" dirty="0"/>
              <a:t> </a:t>
            </a:r>
            <a:r>
              <a:rPr lang="en-US" dirty="0"/>
              <a:t>Window vs Rectangular </a:t>
            </a:r>
            <a:r>
              <a:rPr lang="en-US" dirty="0" smtClean="0"/>
              <a:t>Window (Continue)</a:t>
            </a:r>
            <a:endParaRPr lang="en-US" dirty="0"/>
          </a:p>
        </p:txBody>
      </p:sp>
      <p:pic>
        <p:nvPicPr>
          <p:cNvPr id="4" name="Picture 3"/>
          <p:cNvPicPr>
            <a:picLocks noChangeAspect="1"/>
          </p:cNvPicPr>
          <p:nvPr/>
        </p:nvPicPr>
        <p:blipFill>
          <a:blip r:embed="rId2"/>
          <a:stretch>
            <a:fillRect/>
          </a:stretch>
        </p:blipFill>
        <p:spPr>
          <a:xfrm>
            <a:off x="1484114" y="1307256"/>
            <a:ext cx="10968751" cy="2550000"/>
          </a:xfrm>
          <a:prstGeom prst="rect">
            <a:avLst/>
          </a:prstGeom>
        </p:spPr>
      </p:pic>
      <p:pic>
        <p:nvPicPr>
          <p:cNvPr id="5" name="Picture 4"/>
          <p:cNvPicPr>
            <a:picLocks noChangeAspect="1"/>
          </p:cNvPicPr>
          <p:nvPr/>
        </p:nvPicPr>
        <p:blipFill>
          <a:blip r:embed="rId3"/>
          <a:stretch>
            <a:fillRect/>
          </a:stretch>
        </p:blipFill>
        <p:spPr>
          <a:xfrm>
            <a:off x="1551424" y="4126656"/>
            <a:ext cx="10968751" cy="2550000"/>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382270" y="2265530"/>
                <a:ext cx="1614170" cy="423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=0.6</m:t>
                      </m:r>
                    </m:oMath>
                  </m:oMathPara>
                </a14:m>
                <a:endParaRPr lang="en-US" sz="2000" dirty="0"/>
              </a:p>
            </p:txBody>
          </p:sp>
        </mc:Choice>
        <mc:Fallback>
          <p:sp>
            <p:nvSpPr>
              <p:cNvPr id="6" name="Rectangle 5"/>
              <p:cNvSpPr>
                <a:spLocks noRot="1" noChangeAspect="1" noMove="1" noResize="1" noEditPoints="1" noAdjustHandles="1" noChangeArrowheads="1" noChangeShapeType="1" noTextEdit="1"/>
              </p:cNvSpPr>
              <p:nvPr/>
            </p:nvSpPr>
            <p:spPr>
              <a:xfrm>
                <a:off x="382270" y="2265530"/>
                <a:ext cx="1614170" cy="423770"/>
              </a:xfrm>
              <a:prstGeom prst="rect">
                <a:avLst/>
              </a:prstGeom>
              <a:blipFill>
                <a:blip r:embed="rId4"/>
                <a:stretch>
                  <a:fillRect b="-57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382270" y="5090010"/>
                <a:ext cx="1614170" cy="423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=1</m:t>
                      </m:r>
                    </m:oMath>
                  </m:oMathPara>
                </a14:m>
                <a:endParaRPr lang="en-US" sz="2000" dirty="0"/>
              </a:p>
            </p:txBody>
          </p:sp>
        </mc:Choice>
        <mc:Fallback>
          <p:sp>
            <p:nvSpPr>
              <p:cNvPr id="7" name="Rectangle 6"/>
              <p:cNvSpPr>
                <a:spLocks noRot="1" noChangeAspect="1" noMove="1" noResize="1" noEditPoints="1" noAdjustHandles="1" noChangeArrowheads="1" noChangeShapeType="1" noTextEdit="1"/>
              </p:cNvSpPr>
              <p:nvPr/>
            </p:nvSpPr>
            <p:spPr>
              <a:xfrm>
                <a:off x="382270" y="5090010"/>
                <a:ext cx="1614170" cy="423770"/>
              </a:xfrm>
              <a:prstGeom prst="rect">
                <a:avLst/>
              </a:prstGeom>
              <a:blipFill>
                <a:blip r:embed="rId5"/>
                <a:stretch>
                  <a:fillRect b="-5797"/>
                </a:stretch>
              </a:blipFill>
            </p:spPr>
            <p:txBody>
              <a:bodyPr/>
              <a:lstStyle/>
              <a:p>
                <a:r>
                  <a:rPr lang="en-US">
                    <a:noFill/>
                  </a:rPr>
                  <a:t> </a:t>
                </a:r>
              </a:p>
            </p:txBody>
          </p:sp>
        </mc:Fallback>
      </mc:AlternateContent>
      <p:sp>
        <p:nvSpPr>
          <p:cNvPr id="8" name="Rectangle 7"/>
          <p:cNvSpPr/>
          <p:nvPr/>
        </p:nvSpPr>
        <p:spPr>
          <a:xfrm>
            <a:off x="5962650" y="960279"/>
            <a:ext cx="2362199" cy="400110"/>
          </a:xfrm>
          <a:prstGeom prst="rect">
            <a:avLst/>
          </a:prstGeom>
        </p:spPr>
        <p:txBody>
          <a:bodyPr wrap="square">
            <a:spAutoFit/>
          </a:bodyPr>
          <a:lstStyle/>
          <a:p>
            <a:pPr algn="ctr"/>
            <a:r>
              <a:rPr lang="en-US" sz="2000" b="1" dirty="0" smtClean="0">
                <a:solidFill>
                  <a:schemeClr val="accent2"/>
                </a:solidFill>
              </a:rPr>
              <a:t>Rectangular</a:t>
            </a:r>
            <a:endParaRPr lang="en-US" sz="2000" b="1" dirty="0">
              <a:solidFill>
                <a:schemeClr val="accent2"/>
              </a:solidFill>
            </a:endParaRPr>
          </a:p>
        </p:txBody>
      </p:sp>
      <p:sp>
        <p:nvSpPr>
          <p:cNvPr id="9" name="Rectangle 8"/>
          <p:cNvSpPr/>
          <p:nvPr/>
        </p:nvSpPr>
        <p:spPr>
          <a:xfrm>
            <a:off x="9077325" y="960279"/>
            <a:ext cx="2324100" cy="400110"/>
          </a:xfrm>
          <a:prstGeom prst="rect">
            <a:avLst/>
          </a:prstGeom>
        </p:spPr>
        <p:txBody>
          <a:bodyPr wrap="square">
            <a:spAutoFit/>
          </a:bodyPr>
          <a:lstStyle/>
          <a:p>
            <a:pPr algn="ctr"/>
            <a:r>
              <a:rPr lang="en-US" sz="2000" b="1" dirty="0" err="1" smtClean="0">
                <a:solidFill>
                  <a:schemeClr val="accent2"/>
                </a:solidFill>
              </a:rPr>
              <a:t>Hanning</a:t>
            </a:r>
            <a:endParaRPr lang="en-US" sz="2000" b="1" dirty="0">
              <a:solidFill>
                <a:schemeClr val="accent2"/>
              </a:solidFill>
            </a:endParaRPr>
          </a:p>
        </p:txBody>
      </p:sp>
      <p:sp>
        <p:nvSpPr>
          <p:cNvPr id="10" name="Rectangle 9"/>
          <p:cNvSpPr/>
          <p:nvPr/>
        </p:nvSpPr>
        <p:spPr>
          <a:xfrm>
            <a:off x="2857500" y="960279"/>
            <a:ext cx="2362199" cy="400110"/>
          </a:xfrm>
          <a:prstGeom prst="rect">
            <a:avLst/>
          </a:prstGeom>
        </p:spPr>
        <p:txBody>
          <a:bodyPr wrap="square">
            <a:spAutoFit/>
          </a:bodyPr>
          <a:lstStyle/>
          <a:p>
            <a:pPr algn="ctr"/>
            <a:r>
              <a:rPr lang="en-US" sz="2000" b="1" dirty="0" smtClean="0">
                <a:solidFill>
                  <a:schemeClr val="accent2"/>
                </a:solidFill>
              </a:rPr>
              <a:t>Original signal</a:t>
            </a:r>
            <a:endParaRPr lang="en-US" sz="2000" b="1" dirty="0">
              <a:solidFill>
                <a:schemeClr val="accent2"/>
              </a:solidFill>
            </a:endParaRPr>
          </a:p>
        </p:txBody>
      </p:sp>
    </p:spTree>
    <p:extLst>
      <p:ext uri="{BB962C8B-B14F-4D97-AF65-F5344CB8AC3E}">
        <p14:creationId xmlns:p14="http://schemas.microsoft.com/office/powerpoint/2010/main" val="3806087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a:t>
            </a:r>
            <a:r>
              <a:rPr lang="en-US" dirty="0" err="1"/>
              <a:t>Hanning</a:t>
            </a:r>
            <a:r>
              <a:rPr lang="en-US" dirty="0"/>
              <a:t> </a:t>
            </a:r>
            <a:r>
              <a:rPr lang="en-US" dirty="0"/>
              <a:t>Window vs Rectangular </a:t>
            </a:r>
            <a:r>
              <a:rPr lang="en-US" dirty="0" smtClean="0"/>
              <a:t>Window (Continue)</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382270" y="5044290"/>
                <a:ext cx="1614170" cy="423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=4</m:t>
                      </m:r>
                    </m:oMath>
                  </m:oMathPara>
                </a14:m>
                <a:endParaRPr lang="en-US" sz="2000" dirty="0"/>
              </a:p>
            </p:txBody>
          </p:sp>
        </mc:Choice>
        <mc:Fallback>
          <p:sp>
            <p:nvSpPr>
              <p:cNvPr id="7" name="Rectangle 6"/>
              <p:cNvSpPr>
                <a:spLocks noRot="1" noChangeAspect="1" noMove="1" noResize="1" noEditPoints="1" noAdjustHandles="1" noChangeArrowheads="1" noChangeShapeType="1" noTextEdit="1"/>
              </p:cNvSpPr>
              <p:nvPr/>
            </p:nvSpPr>
            <p:spPr>
              <a:xfrm>
                <a:off x="382270" y="5044290"/>
                <a:ext cx="1614170" cy="423770"/>
              </a:xfrm>
              <a:prstGeom prst="rect">
                <a:avLst/>
              </a:prstGeom>
              <a:blipFill>
                <a:blip r:embed="rId3"/>
                <a:stretch>
                  <a:fillRect b="-5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82270" y="2265530"/>
                <a:ext cx="1614170" cy="423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=2</m:t>
                      </m:r>
                    </m:oMath>
                  </m:oMathPara>
                </a14:m>
                <a:endParaRPr lang="en-US" sz="2000" dirty="0"/>
              </a:p>
            </p:txBody>
          </p:sp>
        </mc:Choice>
        <mc:Fallback>
          <p:sp>
            <p:nvSpPr>
              <p:cNvPr id="10" name="Rectangle 9"/>
              <p:cNvSpPr>
                <a:spLocks noRot="1" noChangeAspect="1" noMove="1" noResize="1" noEditPoints="1" noAdjustHandles="1" noChangeArrowheads="1" noChangeShapeType="1" noTextEdit="1"/>
              </p:cNvSpPr>
              <p:nvPr/>
            </p:nvSpPr>
            <p:spPr>
              <a:xfrm>
                <a:off x="382270" y="2265530"/>
                <a:ext cx="1614170" cy="423770"/>
              </a:xfrm>
              <a:prstGeom prst="rect">
                <a:avLst/>
              </a:prstGeom>
              <a:blipFill>
                <a:blip r:embed="rId4"/>
                <a:stretch>
                  <a:fillRect b="-5797"/>
                </a:stretch>
              </a:blipFill>
            </p:spPr>
            <p:txBody>
              <a:bodyPr/>
              <a:lstStyle/>
              <a:p>
                <a:r>
                  <a:rPr lang="en-US">
                    <a:noFill/>
                  </a:rPr>
                  <a:t> </a:t>
                </a:r>
              </a:p>
            </p:txBody>
          </p:sp>
        </mc:Fallback>
      </mc:AlternateContent>
      <p:pic>
        <p:nvPicPr>
          <p:cNvPr id="11" name="Picture 10"/>
          <p:cNvPicPr>
            <a:picLocks noChangeAspect="1"/>
          </p:cNvPicPr>
          <p:nvPr/>
        </p:nvPicPr>
        <p:blipFill>
          <a:blip r:embed="rId5"/>
          <a:stretch>
            <a:fillRect/>
          </a:stretch>
        </p:blipFill>
        <p:spPr>
          <a:xfrm>
            <a:off x="1484113" y="1307256"/>
            <a:ext cx="10968751" cy="2550000"/>
          </a:xfrm>
          <a:prstGeom prst="rect">
            <a:avLst/>
          </a:prstGeom>
        </p:spPr>
      </p:pic>
      <p:pic>
        <p:nvPicPr>
          <p:cNvPr id="14" name="Picture 13"/>
          <p:cNvPicPr>
            <a:picLocks noChangeAspect="1"/>
          </p:cNvPicPr>
          <p:nvPr/>
        </p:nvPicPr>
        <p:blipFill>
          <a:blip r:embed="rId6"/>
          <a:stretch>
            <a:fillRect/>
          </a:stretch>
        </p:blipFill>
        <p:spPr>
          <a:xfrm>
            <a:off x="1551423" y="4126656"/>
            <a:ext cx="10968751" cy="2550000"/>
          </a:xfrm>
          <a:prstGeom prst="rect">
            <a:avLst/>
          </a:prstGeom>
        </p:spPr>
      </p:pic>
      <p:sp>
        <p:nvSpPr>
          <p:cNvPr id="15" name="Rectangle 14"/>
          <p:cNvSpPr/>
          <p:nvPr/>
        </p:nvSpPr>
        <p:spPr>
          <a:xfrm>
            <a:off x="5962650" y="960279"/>
            <a:ext cx="2362199" cy="400110"/>
          </a:xfrm>
          <a:prstGeom prst="rect">
            <a:avLst/>
          </a:prstGeom>
        </p:spPr>
        <p:txBody>
          <a:bodyPr wrap="square">
            <a:spAutoFit/>
          </a:bodyPr>
          <a:lstStyle/>
          <a:p>
            <a:pPr algn="ctr"/>
            <a:r>
              <a:rPr lang="en-US" sz="2000" b="1" dirty="0" smtClean="0">
                <a:solidFill>
                  <a:schemeClr val="accent2"/>
                </a:solidFill>
              </a:rPr>
              <a:t>Rectangular</a:t>
            </a:r>
            <a:endParaRPr lang="en-US" sz="2000" b="1" dirty="0">
              <a:solidFill>
                <a:schemeClr val="accent2"/>
              </a:solidFill>
            </a:endParaRPr>
          </a:p>
        </p:txBody>
      </p:sp>
      <p:sp>
        <p:nvSpPr>
          <p:cNvPr id="16" name="Rectangle 15"/>
          <p:cNvSpPr/>
          <p:nvPr/>
        </p:nvSpPr>
        <p:spPr>
          <a:xfrm>
            <a:off x="9077325" y="960279"/>
            <a:ext cx="2324100" cy="400110"/>
          </a:xfrm>
          <a:prstGeom prst="rect">
            <a:avLst/>
          </a:prstGeom>
        </p:spPr>
        <p:txBody>
          <a:bodyPr wrap="square">
            <a:spAutoFit/>
          </a:bodyPr>
          <a:lstStyle/>
          <a:p>
            <a:pPr algn="ctr"/>
            <a:r>
              <a:rPr lang="en-US" sz="2000" b="1" dirty="0" err="1" smtClean="0">
                <a:solidFill>
                  <a:schemeClr val="accent2"/>
                </a:solidFill>
              </a:rPr>
              <a:t>Hanning</a:t>
            </a:r>
            <a:endParaRPr lang="en-US" sz="2000" b="1" dirty="0">
              <a:solidFill>
                <a:schemeClr val="accent2"/>
              </a:solidFill>
            </a:endParaRPr>
          </a:p>
        </p:txBody>
      </p:sp>
      <p:sp>
        <p:nvSpPr>
          <p:cNvPr id="17" name="Rectangle 16"/>
          <p:cNvSpPr/>
          <p:nvPr/>
        </p:nvSpPr>
        <p:spPr>
          <a:xfrm>
            <a:off x="2857500" y="960279"/>
            <a:ext cx="2362199" cy="400110"/>
          </a:xfrm>
          <a:prstGeom prst="rect">
            <a:avLst/>
          </a:prstGeom>
        </p:spPr>
        <p:txBody>
          <a:bodyPr wrap="square">
            <a:spAutoFit/>
          </a:bodyPr>
          <a:lstStyle/>
          <a:p>
            <a:pPr algn="ctr"/>
            <a:r>
              <a:rPr lang="en-US" sz="2000" b="1" dirty="0" smtClean="0">
                <a:solidFill>
                  <a:schemeClr val="accent2"/>
                </a:solidFill>
              </a:rPr>
              <a:t>Original signal</a:t>
            </a:r>
            <a:endParaRPr lang="en-US" sz="2000" b="1" dirty="0">
              <a:solidFill>
                <a:schemeClr val="accent2"/>
              </a:solidFill>
            </a:endParaRPr>
          </a:p>
        </p:txBody>
      </p:sp>
    </p:spTree>
    <p:extLst>
      <p:ext uri="{BB962C8B-B14F-4D97-AF65-F5344CB8AC3E}">
        <p14:creationId xmlns:p14="http://schemas.microsoft.com/office/powerpoint/2010/main" val="1549919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Fourier Integral Pair (Fourier Transform)</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708217" y="1785816"/>
                <a:ext cx="5150705" cy="1287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cs typeface="Arial" pitchFamily="34" charset="0"/>
                        </a:rPr>
                        <m:t>𝑥</m:t>
                      </m:r>
                      <m:r>
                        <a:rPr lang="en-US" sz="3600" b="0" i="1" smtClean="0">
                          <a:latin typeface="Cambria Math" panose="02040503050406030204" pitchFamily="18" charset="0"/>
                          <a:cs typeface="Arial" pitchFamily="34" charset="0"/>
                        </a:rPr>
                        <m:t>(</m:t>
                      </m:r>
                      <m:r>
                        <a:rPr lang="en-US" sz="3600" b="0" i="1" smtClean="0">
                          <a:latin typeface="Cambria Math" panose="02040503050406030204" pitchFamily="18" charset="0"/>
                          <a:cs typeface="Arial" pitchFamily="34" charset="0"/>
                        </a:rPr>
                        <m:t>𝑡</m:t>
                      </m:r>
                      <m:r>
                        <a:rPr lang="en-US" sz="3600" b="0" i="1" smtClean="0">
                          <a:latin typeface="Cambria Math" panose="02040503050406030204" pitchFamily="18" charset="0"/>
                          <a:cs typeface="Arial" pitchFamily="34" charset="0"/>
                        </a:rPr>
                        <m:t>)=</m:t>
                      </m:r>
                      <m:nary>
                        <m:naryPr>
                          <m:ctrlPr>
                            <a:rPr lang="en-US" sz="3600" i="1">
                              <a:latin typeface="Cambria Math" panose="02040503050406030204" pitchFamily="18" charset="0"/>
                              <a:cs typeface="Arial" pitchFamily="34" charset="0"/>
                            </a:rPr>
                          </m:ctrlPr>
                        </m:naryPr>
                        <m:sub>
                          <m:r>
                            <a:rPr lang="en-US" sz="3600" i="1">
                              <a:latin typeface="Cambria Math" panose="02040503050406030204" pitchFamily="18" charset="0"/>
                              <a:cs typeface="Arial" pitchFamily="34" charset="0"/>
                            </a:rPr>
                            <m:t>−∞</m:t>
                          </m:r>
                        </m:sub>
                        <m:sup>
                          <m:r>
                            <a:rPr lang="en-US" sz="3600" i="1">
                              <a:latin typeface="Cambria Math" panose="02040503050406030204" pitchFamily="18" charset="0"/>
                              <a:cs typeface="Arial" pitchFamily="34" charset="0"/>
                            </a:rPr>
                            <m:t>∞</m:t>
                          </m:r>
                        </m:sup>
                        <m:e>
                          <m:r>
                            <a:rPr lang="en-US" sz="3600" i="1">
                              <a:latin typeface="Cambria Math" panose="02040503050406030204" pitchFamily="18" charset="0"/>
                              <a:cs typeface="Arial" pitchFamily="34" charset="0"/>
                            </a:rPr>
                            <m:t>𝑋</m:t>
                          </m:r>
                          <m:d>
                            <m:dPr>
                              <m:ctrlPr>
                                <a:rPr lang="en-US" sz="3600" i="1">
                                  <a:latin typeface="Cambria Math" panose="02040503050406030204" pitchFamily="18" charset="0"/>
                                  <a:cs typeface="Arial" pitchFamily="34" charset="0"/>
                                </a:rPr>
                              </m:ctrlPr>
                            </m:dPr>
                            <m:e>
                              <m:r>
                                <a:rPr lang="en-US" sz="3600" i="1">
                                  <a:latin typeface="Cambria Math" panose="02040503050406030204" pitchFamily="18" charset="0"/>
                                  <a:cs typeface="Arial" pitchFamily="34" charset="0"/>
                                </a:rPr>
                                <m:t>𝑓</m:t>
                              </m:r>
                            </m:e>
                          </m:d>
                          <m:sSup>
                            <m:sSupPr>
                              <m:ctrlPr>
                                <a:rPr lang="en-US" sz="3600" i="1">
                                  <a:latin typeface="Cambria Math" panose="02040503050406030204" pitchFamily="18" charset="0"/>
                                  <a:cs typeface="Arial" pitchFamily="34" charset="0"/>
                                </a:rPr>
                              </m:ctrlPr>
                            </m:sSupPr>
                            <m:e>
                              <m:r>
                                <a:rPr lang="en-US" sz="3600" i="1">
                                  <a:latin typeface="Cambria Math" panose="02040503050406030204" pitchFamily="18" charset="0"/>
                                  <a:cs typeface="Arial" pitchFamily="34" charset="0"/>
                                </a:rPr>
                                <m:t>𝑒</m:t>
                              </m:r>
                            </m:e>
                            <m:sup>
                              <m:r>
                                <a:rPr lang="en-US" sz="3600" i="1">
                                  <a:latin typeface="Cambria Math" panose="02040503050406030204" pitchFamily="18" charset="0"/>
                                  <a:cs typeface="Arial" pitchFamily="34" charset="0"/>
                                </a:rPr>
                                <m:t>𝑖</m:t>
                              </m:r>
                              <m:r>
                                <a:rPr lang="en-US" sz="3600" b="0" i="1" smtClean="0">
                                  <a:latin typeface="Cambria Math" panose="02040503050406030204" pitchFamily="18" charset="0"/>
                                  <a:cs typeface="Arial" pitchFamily="34" charset="0"/>
                                </a:rPr>
                                <m:t>2</m:t>
                              </m:r>
                              <m:r>
                                <a:rPr lang="en-US" sz="3600" i="1">
                                  <a:latin typeface="Cambria Math" panose="02040503050406030204" pitchFamily="18" charset="0"/>
                                  <a:ea typeface="Cambria Math" panose="02040503050406030204" pitchFamily="18" charset="0"/>
                                  <a:cs typeface="Arial" pitchFamily="34" charset="0"/>
                                </a:rPr>
                                <m:t>𝜋</m:t>
                              </m:r>
                              <m:r>
                                <a:rPr lang="en-US" sz="3600" b="0" i="1" smtClean="0">
                                  <a:latin typeface="Cambria Math" panose="02040503050406030204" pitchFamily="18" charset="0"/>
                                  <a:cs typeface="Arial" pitchFamily="34" charset="0"/>
                                </a:rPr>
                                <m:t>𝑓</m:t>
                              </m:r>
                              <m:r>
                                <a:rPr lang="en-US" sz="3600" i="1">
                                  <a:latin typeface="Cambria Math" panose="02040503050406030204" pitchFamily="18" charset="0"/>
                                  <a:cs typeface="Arial" pitchFamily="34" charset="0"/>
                                </a:rPr>
                                <m:t>𝑡</m:t>
                              </m:r>
                            </m:sup>
                          </m:sSup>
                          <m:r>
                            <a:rPr lang="en-US" sz="3600" i="1">
                              <a:latin typeface="Cambria Math" panose="02040503050406030204" pitchFamily="18" charset="0"/>
                              <a:cs typeface="Arial" pitchFamily="34" charset="0"/>
                            </a:rPr>
                            <m:t>𝑑</m:t>
                          </m:r>
                          <m:r>
                            <a:rPr lang="en-US" sz="3600" b="0" i="1" smtClean="0">
                              <a:latin typeface="Cambria Math" panose="02040503050406030204" pitchFamily="18" charset="0"/>
                              <a:cs typeface="Arial" pitchFamily="34" charset="0"/>
                            </a:rPr>
                            <m:t>𝑓</m:t>
                          </m:r>
                        </m:e>
                      </m:nary>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708217" y="1785816"/>
                <a:ext cx="5150705" cy="12875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453697" y="1810095"/>
                <a:ext cx="5321650" cy="1287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cs typeface="Arial" pitchFamily="34" charset="0"/>
                        </a:rPr>
                        <m:t>𝑋</m:t>
                      </m:r>
                      <m:d>
                        <m:dPr>
                          <m:ctrlPr>
                            <a:rPr lang="en-US" sz="3600" b="0" i="1" smtClean="0">
                              <a:latin typeface="Cambria Math" panose="02040503050406030204" pitchFamily="18" charset="0"/>
                              <a:cs typeface="Arial" pitchFamily="34" charset="0"/>
                            </a:rPr>
                          </m:ctrlPr>
                        </m:dPr>
                        <m:e>
                          <m:r>
                            <a:rPr lang="en-US" sz="3600" b="0" i="1" smtClean="0">
                              <a:latin typeface="Cambria Math" panose="02040503050406030204" pitchFamily="18" charset="0"/>
                              <a:cs typeface="Arial" pitchFamily="34" charset="0"/>
                            </a:rPr>
                            <m:t>𝑓</m:t>
                          </m:r>
                        </m:e>
                      </m:d>
                      <m:r>
                        <a:rPr lang="en-US" sz="3600" i="1">
                          <a:latin typeface="Cambria Math" panose="02040503050406030204" pitchFamily="18" charset="0"/>
                          <a:cs typeface="Arial" pitchFamily="34" charset="0"/>
                        </a:rPr>
                        <m:t>=</m:t>
                      </m:r>
                      <m:nary>
                        <m:naryPr>
                          <m:ctrlPr>
                            <a:rPr lang="en-US" sz="3600" i="1">
                              <a:latin typeface="Cambria Math" panose="02040503050406030204" pitchFamily="18" charset="0"/>
                              <a:cs typeface="Arial" pitchFamily="34" charset="0"/>
                            </a:rPr>
                          </m:ctrlPr>
                        </m:naryPr>
                        <m:sub>
                          <m:r>
                            <a:rPr lang="en-US" sz="3600" i="1">
                              <a:latin typeface="Cambria Math" panose="02040503050406030204" pitchFamily="18" charset="0"/>
                              <a:cs typeface="Arial" pitchFamily="34" charset="0"/>
                            </a:rPr>
                            <m:t>−∞</m:t>
                          </m:r>
                        </m:sub>
                        <m:sup>
                          <m:r>
                            <a:rPr lang="en-US" sz="3600" i="1">
                              <a:latin typeface="Cambria Math" panose="02040503050406030204" pitchFamily="18" charset="0"/>
                              <a:cs typeface="Arial" pitchFamily="34" charset="0"/>
                            </a:rPr>
                            <m:t>∞</m:t>
                          </m:r>
                        </m:sup>
                        <m:e>
                          <m:r>
                            <a:rPr lang="en-US" sz="3600" i="1">
                              <a:latin typeface="Cambria Math" panose="02040503050406030204" pitchFamily="18" charset="0"/>
                              <a:cs typeface="Arial" pitchFamily="34" charset="0"/>
                            </a:rPr>
                            <m:t>𝑥</m:t>
                          </m:r>
                          <m:d>
                            <m:dPr>
                              <m:ctrlPr>
                                <a:rPr lang="en-US" sz="3600" i="1">
                                  <a:latin typeface="Cambria Math" panose="02040503050406030204" pitchFamily="18" charset="0"/>
                                  <a:cs typeface="Arial" pitchFamily="34" charset="0"/>
                                </a:rPr>
                              </m:ctrlPr>
                            </m:dPr>
                            <m:e>
                              <m:r>
                                <a:rPr lang="en-US" sz="3600" i="1">
                                  <a:latin typeface="Cambria Math" panose="02040503050406030204" pitchFamily="18" charset="0"/>
                                  <a:cs typeface="Arial" pitchFamily="34" charset="0"/>
                                </a:rPr>
                                <m:t>𝑡</m:t>
                              </m:r>
                            </m:e>
                          </m:d>
                          <m:sSup>
                            <m:sSupPr>
                              <m:ctrlPr>
                                <a:rPr lang="en-US" sz="3600" i="1">
                                  <a:latin typeface="Cambria Math" panose="02040503050406030204" pitchFamily="18" charset="0"/>
                                  <a:cs typeface="Arial" pitchFamily="34" charset="0"/>
                                </a:rPr>
                              </m:ctrlPr>
                            </m:sSupPr>
                            <m:e>
                              <m:r>
                                <a:rPr lang="en-US" sz="3600" i="1">
                                  <a:latin typeface="Cambria Math" panose="02040503050406030204" pitchFamily="18" charset="0"/>
                                  <a:cs typeface="Arial" pitchFamily="34" charset="0"/>
                                </a:rPr>
                                <m:t>𝑒</m:t>
                              </m:r>
                            </m:e>
                            <m:sup>
                              <m:r>
                                <a:rPr lang="en-US" sz="3600" i="1">
                                  <a:latin typeface="Cambria Math" panose="02040503050406030204" pitchFamily="18" charset="0"/>
                                  <a:cs typeface="Arial" pitchFamily="34" charset="0"/>
                                </a:rPr>
                                <m:t>−</m:t>
                              </m:r>
                              <m:r>
                                <a:rPr lang="en-US" sz="3600" i="1">
                                  <a:latin typeface="Cambria Math" panose="02040503050406030204" pitchFamily="18" charset="0"/>
                                  <a:cs typeface="Arial" pitchFamily="34" charset="0"/>
                                </a:rPr>
                                <m:t>𝑖</m:t>
                              </m:r>
                              <m:r>
                                <a:rPr lang="en-US" sz="3600" b="0" i="1" smtClean="0">
                                  <a:latin typeface="Cambria Math" panose="02040503050406030204" pitchFamily="18" charset="0"/>
                                  <a:cs typeface="Arial" pitchFamily="34" charset="0"/>
                                </a:rPr>
                                <m:t>2</m:t>
                              </m:r>
                              <m:r>
                                <a:rPr lang="en-US" sz="3600" i="1">
                                  <a:latin typeface="Cambria Math" panose="02040503050406030204" pitchFamily="18" charset="0"/>
                                  <a:ea typeface="Cambria Math" panose="02040503050406030204" pitchFamily="18" charset="0"/>
                                  <a:cs typeface="Arial" pitchFamily="34" charset="0"/>
                                </a:rPr>
                                <m:t>𝜋</m:t>
                              </m:r>
                              <m:r>
                                <a:rPr lang="en-US" sz="3600" b="0" i="1" smtClean="0">
                                  <a:latin typeface="Cambria Math" panose="02040503050406030204" pitchFamily="18" charset="0"/>
                                  <a:cs typeface="Arial" pitchFamily="34" charset="0"/>
                                </a:rPr>
                                <m:t>𝑓</m:t>
                              </m:r>
                              <m:r>
                                <a:rPr lang="en-US" sz="3600" i="1">
                                  <a:latin typeface="Cambria Math" panose="02040503050406030204" pitchFamily="18" charset="0"/>
                                  <a:cs typeface="Arial" pitchFamily="34" charset="0"/>
                                </a:rPr>
                                <m:t>𝑡</m:t>
                              </m:r>
                            </m:sup>
                          </m:sSup>
                          <m:r>
                            <a:rPr lang="en-US" sz="3600" i="1">
                              <a:latin typeface="Cambria Math" panose="02040503050406030204" pitchFamily="18" charset="0"/>
                              <a:cs typeface="Arial" pitchFamily="34" charset="0"/>
                            </a:rPr>
                            <m:t>𝑑𝑡</m:t>
                          </m:r>
                        </m:e>
                      </m:nary>
                    </m:oMath>
                  </m:oMathPara>
                </a14:m>
                <a:endParaRPr lang="en-US" sz="3600" dirty="0"/>
              </a:p>
            </p:txBody>
          </p:sp>
        </mc:Choice>
        <mc:Fallback xmlns="">
          <p:sp>
            <p:nvSpPr>
              <p:cNvPr id="4" name="Rectangle 3"/>
              <p:cNvSpPr>
                <a:spLocks noRot="1" noChangeAspect="1" noMove="1" noResize="1" noEditPoints="1" noAdjustHandles="1" noChangeArrowheads="1" noChangeShapeType="1" noTextEdit="1"/>
              </p:cNvSpPr>
              <p:nvPr/>
            </p:nvSpPr>
            <p:spPr>
              <a:xfrm>
                <a:off x="6453697" y="1810095"/>
                <a:ext cx="5321650" cy="1287597"/>
              </a:xfrm>
              <a:prstGeom prst="rect">
                <a:avLst/>
              </a:prstGeom>
              <a:blipFill>
                <a:blip r:embed="rId3"/>
                <a:stretch>
                  <a:fillRect/>
                </a:stretch>
              </a:blipFill>
            </p:spPr>
            <p:txBody>
              <a:bodyPr/>
              <a:lstStyle/>
              <a:p>
                <a:r>
                  <a:rPr lang="en-US">
                    <a:noFill/>
                  </a:rPr>
                  <a:t> </a:t>
                </a:r>
              </a:p>
            </p:txBody>
          </p:sp>
        </mc:Fallback>
      </mc:AlternateContent>
      <p:sp>
        <p:nvSpPr>
          <p:cNvPr id="6" name="Rectangle 5"/>
          <p:cNvSpPr/>
          <p:nvPr/>
        </p:nvSpPr>
        <p:spPr>
          <a:xfrm>
            <a:off x="482599" y="3822185"/>
            <a:ext cx="11292747" cy="1938992"/>
          </a:xfrm>
          <a:prstGeom prst="rect">
            <a:avLst/>
          </a:prstGeom>
        </p:spPr>
        <p:txBody>
          <a:bodyPr wrap="square">
            <a:spAutoFit/>
          </a:bodyPr>
          <a:lstStyle/>
          <a:p>
            <a:r>
              <a:rPr lang="en-US" sz="2400" dirty="0">
                <a:solidFill>
                  <a:srgbClr val="000000"/>
                </a:solidFill>
              </a:rPr>
              <a:t>The Fourier transform (FT) decomposes a function of time (a signal) into its constituent frequencies. This is similar to the way a musical chord can be expressed in terms of the volumes and frequencies of its constituent notes. The term Fourier transform refers to both the frequency domain representation and the mathematical operation that associates the frequency domain representation to a function of time. </a:t>
            </a:r>
            <a:endParaRPr lang="en-US" sz="2400" dirty="0"/>
          </a:p>
        </p:txBody>
      </p:sp>
      <p:sp>
        <p:nvSpPr>
          <p:cNvPr id="7" name="Rectangle 6"/>
          <p:cNvSpPr/>
          <p:nvPr/>
        </p:nvSpPr>
        <p:spPr>
          <a:xfrm>
            <a:off x="6453697" y="6320570"/>
            <a:ext cx="4731423" cy="369332"/>
          </a:xfrm>
          <a:prstGeom prst="rect">
            <a:avLst/>
          </a:prstGeom>
        </p:spPr>
        <p:txBody>
          <a:bodyPr wrap="none">
            <a:spAutoFit/>
          </a:bodyPr>
          <a:lstStyle/>
          <a:p>
            <a:r>
              <a:rPr lang="en-US" dirty="0">
                <a:hlinkClick r:id="rId4"/>
              </a:rPr>
              <a:t>https://en.wikipedia.org/wiki/Fourier_transform</a:t>
            </a:r>
            <a:endParaRPr lang="en-US" dirty="0"/>
          </a:p>
        </p:txBody>
      </p:sp>
    </p:spTree>
    <p:extLst>
      <p:ext uri="{BB962C8B-B14F-4D97-AF65-F5344CB8AC3E}">
        <p14:creationId xmlns:p14="http://schemas.microsoft.com/office/powerpoint/2010/main" val="2755100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Impluse</a:t>
            </a:r>
            <a:r>
              <a:rPr lang="en-US" dirty="0" smtClean="0"/>
              <a:t> Train </a:t>
            </a:r>
            <a:r>
              <a:rPr lang="en-US" dirty="0" smtClean="0"/>
              <a:t>Modulation (Discretization)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569692" y="1799448"/>
                <a:ext cx="2439115" cy="7552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Arial" pitchFamily="34" charset="0"/>
                        </a:rPr>
                        <m:t>𝑖</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𝑡</m:t>
                          </m:r>
                        </m:e>
                      </m:d>
                      <m:r>
                        <a:rPr lang="en-US" b="0" i="1" smtClean="0">
                          <a:latin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smtClean="0">
                              <a:latin typeface="Cambria Math" panose="02040503050406030204" pitchFamily="18" charset="0"/>
                              <a:ea typeface="Cambria Math" panose="02040503050406030204" pitchFamily="18" charset="0"/>
                              <a:cs typeface="Arial" pitchFamily="34" charset="0"/>
                            </a:rPr>
                            <m:t>𝛿</m:t>
                          </m:r>
                          <m:r>
                            <a:rPr lang="en-US" b="0" i="1" smtClean="0">
                              <a:latin typeface="Cambria Math" panose="02040503050406030204" pitchFamily="18" charset="0"/>
                              <a:ea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𝑡</m:t>
                          </m:r>
                          <m:r>
                            <a:rPr lang="en-US" b="0" i="1" smtClean="0">
                              <a:latin typeface="Cambria Math" panose="02040503050406030204" pitchFamily="18" charset="0"/>
                              <a:ea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𝑛</m:t>
                          </m:r>
                          <m:r>
                            <a:rPr lang="en-US" b="0" i="1" smtClean="0">
                              <a:latin typeface="Cambria Math" panose="02040503050406030204" pitchFamily="18" charset="0"/>
                              <a:ea typeface="Cambria Math" panose="02040503050406030204" pitchFamily="18" charset="0"/>
                              <a:cs typeface="Arial" pitchFamily="34" charset="0"/>
                            </a:rPr>
                            <m:t>∆)</m:t>
                          </m:r>
                        </m:e>
                      </m:nary>
                    </m:oMath>
                  </m:oMathPara>
                </a14:m>
                <a:endParaRPr lang="en-US" b="0" dirty="0" smtClean="0">
                  <a:latin typeface="Arial" pitchFamily="34" charset="0"/>
                  <a:cs typeface="Arial"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69692" y="1799448"/>
                <a:ext cx="2439115" cy="75527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96606" y="5341387"/>
                <a:ext cx="11398788" cy="7552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𝑋</m:t>
                          </m:r>
                        </m:e>
                        <m:sub>
                          <m:r>
                            <a:rPr lang="en-US" b="0" i="1" smtClean="0">
                              <a:latin typeface="Cambria Math" panose="02040503050406030204" pitchFamily="18" charset="0"/>
                              <a:cs typeface="Arial" pitchFamily="34" charset="0"/>
                            </a:rPr>
                            <m:t>𝑠</m:t>
                          </m:r>
                        </m:sub>
                      </m:sSub>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e>
                      </m:d>
                      <m:r>
                        <a:rPr lang="en-US" b="0" i="1" smtClean="0">
                          <a:latin typeface="Cambria Math" panose="02040503050406030204" pitchFamily="18" charset="0"/>
                          <a:cs typeface="Arial" pitchFamily="34" charset="0"/>
                        </a:rPr>
                        <m:t>=</m:t>
                      </m:r>
                      <m:nary>
                        <m:naryPr>
                          <m:ctrlPr>
                            <a:rPr lang="en-US" i="1">
                              <a:latin typeface="Cambria Math" panose="02040503050406030204" pitchFamily="18" charset="0"/>
                              <a:cs typeface="Arial" pitchFamily="34" charset="0"/>
                            </a:rPr>
                          </m:ctrlPr>
                        </m:naryPr>
                        <m:sub>
                          <m:r>
                            <a:rPr lang="en-US" b="0" i="1" smtClean="0">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r>
                            <m:rPr>
                              <m:nor/>
                            </m:rPr>
                            <a:rPr lang="en-US" dirty="0"/>
                            <m:t> </m:t>
                          </m:r>
                        </m:sub>
                        <m:sup>
                          <m:r>
                            <a:rPr lang="en-US" i="1">
                              <a:latin typeface="Cambria Math" panose="02040503050406030204" pitchFamily="18" charset="0"/>
                              <a:ea typeface="Cambria Math" panose="02040503050406030204" pitchFamily="18" charset="0"/>
                              <a:cs typeface="Arial" pitchFamily="34" charset="0"/>
                            </a:rPr>
                            <m:t>∞</m:t>
                          </m:r>
                          <m:r>
                            <m:rPr>
                              <m:nor/>
                            </m:rPr>
                            <a:rPr lang="en-US" dirty="0"/>
                            <m:t> </m:t>
                          </m:r>
                        </m:sup>
                        <m:e>
                          <m:d>
                            <m:dPr>
                              <m:begChr m:val="["/>
                              <m:endChr m:val="]"/>
                              <m:ctrlPr>
                                <a:rPr lang="en-US"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𝑥</m:t>
                              </m:r>
                              <m:r>
                                <a:rPr lang="en-US" b="0" i="1" smtClean="0">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𝑡</m:t>
                              </m:r>
                              <m:r>
                                <a:rPr lang="en-US" b="0" i="1" smtClean="0">
                                  <a:latin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𝛿</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𝑡</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e>
                              </m:nary>
                            </m:e>
                          </m:d>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b="0" i="1" smtClean="0">
                                  <a:latin typeface="Cambria Math" panose="02040503050406030204" pitchFamily="18" charset="0"/>
                                  <a:cs typeface="Arial" pitchFamily="34" charset="0"/>
                                </a:rPr>
                                <m:t>2</m:t>
                              </m:r>
                              <m:r>
                                <a:rPr lang="en-US" b="0" i="1" smtClean="0">
                                  <a:latin typeface="Cambria Math" panose="02040503050406030204" pitchFamily="18" charset="0"/>
                                  <a:ea typeface="Cambria Math" panose="02040503050406030204" pitchFamily="18" charset="0"/>
                                  <a:cs typeface="Arial" pitchFamily="34" charset="0"/>
                                </a:rPr>
                                <m:t>𝜋</m:t>
                              </m:r>
                              <m:r>
                                <a:rPr lang="en-US" b="0" i="1" smtClean="0">
                                  <a:latin typeface="Cambria Math" panose="02040503050406030204" pitchFamily="18" charset="0"/>
                                  <a:ea typeface="Cambria Math" panose="02040503050406030204" pitchFamily="18" charset="0"/>
                                  <a:cs typeface="Arial" pitchFamily="34" charset="0"/>
                                </a:rPr>
                                <m:t>𝑓𝑡</m:t>
                              </m:r>
                            </m:sup>
                          </m:sSup>
                          <m:r>
                            <a:rPr lang="en-US" i="1">
                              <a:latin typeface="Cambria Math" panose="02040503050406030204" pitchFamily="18" charset="0"/>
                              <a:cs typeface="Arial" pitchFamily="34" charset="0"/>
                            </a:rPr>
                            <m:t>𝑑𝑡</m:t>
                          </m:r>
                        </m:e>
                      </m:nary>
                      <m:r>
                        <a:rPr lang="en-US" b="0" i="1" smtClean="0">
                          <a:latin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d>
                            <m:dPr>
                              <m:begChr m:val="["/>
                              <m:endChr m:val="]"/>
                              <m:ctrlPr>
                                <a:rPr lang="en-US" i="1">
                                  <a:latin typeface="Cambria Math" panose="02040503050406030204" pitchFamily="18" charset="0"/>
                                  <a:cs typeface="Arial" pitchFamily="34" charset="0"/>
                                </a:rPr>
                              </m:ctrlPr>
                            </m:dPr>
                            <m:e>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r>
                                    <m:rPr>
                                      <m:nor/>
                                    </m:rPr>
                                    <a:rPr lang="en-US" dirty="0"/>
                                    <m:t> </m:t>
                                  </m:r>
                                </m:sub>
                                <m:sup>
                                  <m:r>
                                    <a:rPr lang="en-US" i="1">
                                      <a:latin typeface="Cambria Math" panose="02040503050406030204" pitchFamily="18" charset="0"/>
                                      <a:ea typeface="Cambria Math" panose="02040503050406030204" pitchFamily="18" charset="0"/>
                                      <a:cs typeface="Arial" pitchFamily="34" charset="0"/>
                                    </a:rPr>
                                    <m:t>∞</m:t>
                                  </m:r>
                                  <m:r>
                                    <m:rPr>
                                      <m:nor/>
                                    </m:rPr>
                                    <a:rPr lang="en-US" dirty="0"/>
                                    <m:t> </m:t>
                                  </m:r>
                                </m:sup>
                                <m:e>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𝑥</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𝑡</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𝑓𝑡</m:t>
                                      </m:r>
                                    </m:sup>
                                  </m:sSup>
                                  <m:r>
                                    <a:rPr lang="en-US" i="1">
                                      <a:latin typeface="Cambria Math" panose="02040503050406030204" pitchFamily="18" charset="0"/>
                                      <a:ea typeface="Cambria Math" panose="02040503050406030204" pitchFamily="18" charset="0"/>
                                      <a:cs typeface="Arial" pitchFamily="34" charset="0"/>
                                    </a:rPr>
                                    <m:t>𝛿</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𝑡</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cs typeface="Arial" pitchFamily="34" charset="0"/>
                                    </a:rPr>
                                    <m:t>𝑑𝑡</m:t>
                                  </m:r>
                                </m:e>
                              </m:nary>
                            </m:e>
                          </m:d>
                          <m:r>
                            <a:rPr lang="en-US" b="0" i="1" smtClean="0">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b="0" i="1" smtClean="0">
                                  <a:latin typeface="Cambria Math" panose="02040503050406030204" pitchFamily="18" charset="0"/>
                                  <a:ea typeface="Cambria Math" panose="02040503050406030204" pitchFamily="18" charset="0"/>
                                  <a:cs typeface="Arial" pitchFamily="34" charset="0"/>
                                </a:rPr>
                                <m:t>𝑥</m:t>
                              </m:r>
                              <m:r>
                                <a:rPr lang="en-US" b="0" i="1" smtClean="0">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𝑓𝑛</m:t>
                                  </m:r>
                                  <m:r>
                                    <a:rPr lang="en-US" i="1">
                                      <a:latin typeface="Cambria Math" panose="02040503050406030204" pitchFamily="18" charset="0"/>
                                      <a:ea typeface="Cambria Math" panose="02040503050406030204" pitchFamily="18" charset="0"/>
                                      <a:cs typeface="Arial" pitchFamily="34" charset="0"/>
                                    </a:rPr>
                                    <m:t>∆</m:t>
                                  </m:r>
                                </m:sup>
                              </m:sSup>
                            </m:e>
                          </m:nary>
                        </m:e>
                      </m:nary>
                    </m:oMath>
                  </m:oMathPara>
                </a14:m>
                <a:endParaRPr lang="en-US" b="0" dirty="0" smtClean="0">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96606" y="5341387"/>
                <a:ext cx="11398788" cy="755271"/>
              </a:xfrm>
              <a:prstGeom prst="rect">
                <a:avLst/>
              </a:prstGeom>
              <a:blipFill>
                <a:blip r:embed="rId4"/>
                <a:stretch>
                  <a:fillRect l="-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34108" y="1122987"/>
                <a:ext cx="11910291" cy="369332"/>
              </a:xfrm>
              <a:prstGeom prst="rect">
                <a:avLst/>
              </a:prstGeom>
            </p:spPr>
            <p:txBody>
              <a:bodyPr wrap="square">
                <a:spAutoFit/>
              </a:bodyPr>
              <a:lstStyle/>
              <a:p>
                <a:r>
                  <a:rPr lang="en-US" dirty="0" smtClean="0"/>
                  <a:t>A ‘train’ of delta functions </a:t>
                </a:r>
                <a14:m>
                  <m:oMath xmlns:m="http://schemas.openxmlformats.org/officeDocument/2006/math">
                    <m:r>
                      <a:rPr lang="en-US" i="1">
                        <a:latin typeface="Cambria Math" panose="02040503050406030204" pitchFamily="18" charset="0"/>
                        <a:cs typeface="Arial" pitchFamily="34" charset="0"/>
                      </a:rPr>
                      <m:t>𝑖</m:t>
                    </m:r>
                    <m:d>
                      <m:dPr>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𝑡</m:t>
                        </m:r>
                      </m:e>
                    </m:d>
                    <m:r>
                      <a:rPr lang="en-US" i="1">
                        <a:latin typeface="Cambria Math" panose="02040503050406030204" pitchFamily="18" charset="0"/>
                        <a:cs typeface="Arial" pitchFamily="34" charset="0"/>
                      </a:rPr>
                      <m:t> </m:t>
                    </m:r>
                  </m:oMath>
                </a14:m>
                <a:r>
                  <a:rPr lang="en-US" dirty="0" smtClean="0"/>
                  <a:t>is expressed as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34108" y="1122987"/>
                <a:ext cx="11910291" cy="369332"/>
              </a:xfrm>
              <a:prstGeom prst="rect">
                <a:avLst/>
              </a:prstGeom>
              <a:blipFill>
                <a:blip r:embed="rId5"/>
                <a:stretch>
                  <a:fillRect l="-409" t="-8197" b="-24590"/>
                </a:stretch>
              </a:blipFill>
            </p:spPr>
            <p:txBody>
              <a:bodyPr/>
              <a:lstStyle/>
              <a:p>
                <a:r>
                  <a:rPr lang="en-US">
                    <a:noFill/>
                  </a:rPr>
                  <a:t> </a:t>
                </a:r>
              </a:p>
            </p:txBody>
          </p:sp>
        </mc:Fallback>
      </mc:AlternateContent>
      <p:cxnSp>
        <p:nvCxnSpPr>
          <p:cNvPr id="7" name="Straight Connector 6"/>
          <p:cNvCxnSpPr/>
          <p:nvPr/>
        </p:nvCxnSpPr>
        <p:spPr>
          <a:xfrm flipV="1">
            <a:off x="8313141" y="1292456"/>
            <a:ext cx="0" cy="1047836"/>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40064" y="2240834"/>
            <a:ext cx="2551815"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7712392" y="1221510"/>
                <a:ext cx="56009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Arial" pitchFamily="34" charset="0"/>
                        </a:rPr>
                        <m:t>𝑖</m:t>
                      </m:r>
                      <m:r>
                        <a:rPr lang="en-US" sz="1600" b="0" i="1" smtClean="0">
                          <a:latin typeface="Cambria Math" panose="02040503050406030204" pitchFamily="18" charset="0"/>
                          <a:ea typeface="Cambria Math" panose="02040503050406030204" pitchFamily="18" charset="0"/>
                          <a:cs typeface="Arial" pitchFamily="34" charset="0"/>
                        </a:rPr>
                        <m:t>(</m:t>
                      </m:r>
                      <m:r>
                        <a:rPr lang="en-US" sz="1600" b="0" i="1" smtClean="0">
                          <a:latin typeface="Cambria Math" panose="02040503050406030204" pitchFamily="18" charset="0"/>
                          <a:ea typeface="Cambria Math" panose="02040503050406030204" pitchFamily="18" charset="0"/>
                          <a:cs typeface="Arial" pitchFamily="34" charset="0"/>
                        </a:rPr>
                        <m:t>𝑡</m:t>
                      </m:r>
                      <m:r>
                        <a:rPr lang="en-US" sz="1600" b="0" i="1" smtClean="0">
                          <a:latin typeface="Cambria Math" panose="02040503050406030204" pitchFamily="18" charset="0"/>
                          <a:ea typeface="Cambria Math" panose="02040503050406030204" pitchFamily="18" charset="0"/>
                          <a:cs typeface="Arial" pitchFamily="34" charset="0"/>
                        </a:rPr>
                        <m:t>)</m:t>
                      </m:r>
                    </m:oMath>
                  </m:oMathPara>
                </a14:m>
                <a:endParaRPr 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7712392" y="1221510"/>
                <a:ext cx="560090" cy="338554"/>
              </a:xfrm>
              <a:prstGeom prst="rect">
                <a:avLst/>
              </a:prstGeom>
              <a:blipFill>
                <a:blip r:embed="rId6"/>
                <a:stretch>
                  <a:fillRect b="-8929"/>
                </a:stretch>
              </a:blipFill>
            </p:spPr>
            <p:txBody>
              <a:bodyPr/>
              <a:lstStyle/>
              <a:p>
                <a:r>
                  <a:rPr lang="en-US">
                    <a:noFill/>
                  </a:rPr>
                  <a:t> </a:t>
                </a:r>
              </a:p>
            </p:txBody>
          </p:sp>
        </mc:Fallback>
      </mc:AlternateContent>
      <p:cxnSp>
        <p:nvCxnSpPr>
          <p:cNvPr id="10" name="Straight Arrow Connector 9"/>
          <p:cNvCxnSpPr/>
          <p:nvPr/>
        </p:nvCxnSpPr>
        <p:spPr>
          <a:xfrm flipV="1">
            <a:off x="7466999"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108" y="2847672"/>
            <a:ext cx="11910291" cy="369332"/>
          </a:xfrm>
          <a:prstGeom prst="rect">
            <a:avLst/>
          </a:prstGeom>
        </p:spPr>
        <p:txBody>
          <a:bodyPr wrap="square">
            <a:spAutoFit/>
          </a:bodyPr>
          <a:lstStyle/>
          <a:p>
            <a:r>
              <a:rPr lang="en-US" dirty="0" smtClean="0"/>
              <a:t>The sampling procedure can be illustrated as </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5873212" y="2893838"/>
                <a:ext cx="1807147"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𝑥</m:t>
                          </m:r>
                        </m:e>
                        <m:sub>
                          <m:r>
                            <a:rPr lang="en-US" b="0" i="1" smtClean="0">
                              <a:latin typeface="Cambria Math" panose="02040503050406030204" pitchFamily="18" charset="0"/>
                              <a:cs typeface="Arial" pitchFamily="34" charset="0"/>
                            </a:rPr>
                            <m:t>𝑠</m:t>
                          </m:r>
                        </m:sub>
                      </m:sSub>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𝑡</m:t>
                          </m:r>
                        </m:e>
                      </m:d>
                      <m:r>
                        <a:rPr lang="en-US" b="0" i="1" smtClean="0">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𝑥</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𝑡</m:t>
                          </m:r>
                        </m:e>
                      </m:d>
                      <m:r>
                        <a:rPr lang="en-US" b="0" i="1" smtClean="0">
                          <a:latin typeface="Cambria Math" panose="02040503050406030204" pitchFamily="18" charset="0"/>
                          <a:cs typeface="Arial" pitchFamily="34" charset="0"/>
                        </a:rPr>
                        <m:t>𝑖</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𝑡</m:t>
                          </m:r>
                        </m:e>
                      </m:d>
                    </m:oMath>
                  </m:oMathPara>
                </a14:m>
                <a:endParaRPr lang="en-US" b="0" dirty="0" smtClean="0">
                  <a:latin typeface="Arial" pitchFamily="34" charset="0"/>
                  <a:cs typeface="Arial"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873212" y="2893838"/>
                <a:ext cx="1807147" cy="276999"/>
              </a:xfrm>
              <a:prstGeom prst="rect">
                <a:avLst/>
              </a:prstGeom>
              <a:blipFill>
                <a:blip r:embed="rId7"/>
                <a:stretch>
                  <a:fillRect l="-3367" b="-13333"/>
                </a:stretch>
              </a:blipFill>
            </p:spPr>
            <p:txBody>
              <a:bodyPr/>
              <a:lstStyle/>
              <a:p>
                <a:r>
                  <a:rPr lang="en-US">
                    <a:noFill/>
                  </a:rPr>
                  <a:t> </a:t>
                </a:r>
              </a:p>
            </p:txBody>
          </p:sp>
        </mc:Fallback>
      </mc:AlternateContent>
      <p:cxnSp>
        <p:nvCxnSpPr>
          <p:cNvPr id="18" name="Straight Arrow Connector 17"/>
          <p:cNvCxnSpPr/>
          <p:nvPr/>
        </p:nvCxnSpPr>
        <p:spPr>
          <a:xfrm flipV="1">
            <a:off x="7680359"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886099"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098506"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311866"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517606"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719537"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932897"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138637"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351044"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288882" y="181637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p:cNvSpPr/>
              <p:nvPr/>
            </p:nvSpPr>
            <p:spPr>
              <a:xfrm>
                <a:off x="9351044" y="2340292"/>
                <a:ext cx="31790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Arial" pitchFamily="34" charset="0"/>
                        </a:rPr>
                        <m:t>𝑡</m:t>
                      </m:r>
                    </m:oMath>
                  </m:oMathPara>
                </a14:m>
                <a:endParaRPr lang="en-US" sz="1600" dirty="0"/>
              </a:p>
            </p:txBody>
          </p:sp>
        </mc:Choice>
        <mc:Fallback xmlns="">
          <p:sp>
            <p:nvSpPr>
              <p:cNvPr id="28" name="Rectangle 27"/>
              <p:cNvSpPr>
                <a:spLocks noRot="1" noChangeAspect="1" noMove="1" noResize="1" noEditPoints="1" noAdjustHandles="1" noChangeArrowheads="1" noChangeShapeType="1" noTextEdit="1"/>
              </p:cNvSpPr>
              <p:nvPr/>
            </p:nvSpPr>
            <p:spPr>
              <a:xfrm>
                <a:off x="9351044" y="2340292"/>
                <a:ext cx="317908"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8448752" y="2326738"/>
                <a:ext cx="35298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cs typeface="Arial" pitchFamily="34" charset="0"/>
                        </a:rPr>
                        <m:t>Δ</m:t>
                      </m:r>
                    </m:oMath>
                  </m:oMathPara>
                </a14:m>
                <a:endParaRPr lang="en-US" sz="1600" dirty="0"/>
              </a:p>
            </p:txBody>
          </p:sp>
        </mc:Choice>
        <mc:Fallback xmlns="">
          <p:sp>
            <p:nvSpPr>
              <p:cNvPr id="29" name="Rectangle 28"/>
              <p:cNvSpPr>
                <a:spLocks noRot="1" noChangeAspect="1" noMove="1" noResize="1" noEditPoints="1" noAdjustHandles="1" noChangeArrowheads="1" noChangeShapeType="1" noTextEdit="1"/>
              </p:cNvSpPr>
              <p:nvPr/>
            </p:nvSpPr>
            <p:spPr>
              <a:xfrm>
                <a:off x="8448752" y="2326738"/>
                <a:ext cx="352982" cy="338554"/>
              </a:xfrm>
              <a:prstGeom prst="rect">
                <a:avLst/>
              </a:prstGeom>
              <a:blipFill>
                <a:blip r:embed="rId9"/>
                <a:stretch>
                  <a:fillRect/>
                </a:stretch>
              </a:blipFill>
            </p:spPr>
            <p:txBody>
              <a:bodyPr/>
              <a:lstStyle/>
              <a:p>
                <a:r>
                  <a:rPr lang="en-US">
                    <a:noFill/>
                  </a:rPr>
                  <a:t> </a:t>
                </a:r>
              </a:p>
            </p:txBody>
          </p:sp>
        </mc:Fallback>
      </mc:AlternateContent>
      <p:cxnSp>
        <p:nvCxnSpPr>
          <p:cNvPr id="30" name="Straight Arrow Connector 29"/>
          <p:cNvCxnSpPr/>
          <p:nvPr/>
        </p:nvCxnSpPr>
        <p:spPr>
          <a:xfrm flipH="1" flipV="1">
            <a:off x="8517607" y="2326738"/>
            <a:ext cx="201930" cy="1018"/>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104876" y="3694846"/>
            <a:ext cx="0" cy="1047836"/>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831799" y="4643224"/>
            <a:ext cx="2551815"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4504127" y="3623900"/>
                <a:ext cx="560090"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Arial" pitchFamily="34" charset="0"/>
                        </a:rPr>
                        <m:t>𝑖</m:t>
                      </m:r>
                      <m:r>
                        <a:rPr lang="en-US" sz="1600" b="0" i="1" smtClean="0">
                          <a:latin typeface="Cambria Math" panose="02040503050406030204" pitchFamily="18" charset="0"/>
                          <a:ea typeface="Cambria Math" panose="02040503050406030204" pitchFamily="18" charset="0"/>
                          <a:cs typeface="Arial" pitchFamily="34" charset="0"/>
                        </a:rPr>
                        <m:t>(</m:t>
                      </m:r>
                      <m:r>
                        <a:rPr lang="en-US" sz="1600" b="0" i="1" smtClean="0">
                          <a:latin typeface="Cambria Math" panose="02040503050406030204" pitchFamily="18" charset="0"/>
                          <a:ea typeface="Cambria Math" panose="02040503050406030204" pitchFamily="18" charset="0"/>
                          <a:cs typeface="Arial" pitchFamily="34" charset="0"/>
                        </a:rPr>
                        <m:t>𝑡</m:t>
                      </m:r>
                      <m:r>
                        <a:rPr lang="en-US" sz="1600" b="0" i="1" smtClean="0">
                          <a:latin typeface="Cambria Math" panose="02040503050406030204" pitchFamily="18" charset="0"/>
                          <a:ea typeface="Cambria Math" panose="02040503050406030204" pitchFamily="18" charset="0"/>
                          <a:cs typeface="Arial" pitchFamily="34" charset="0"/>
                        </a:rPr>
                        <m:t>)</m:t>
                      </m:r>
                    </m:oMath>
                  </m:oMathPara>
                </a14:m>
                <a:endParaRPr lang="en-US" sz="1600" dirty="0"/>
              </a:p>
            </p:txBody>
          </p:sp>
        </mc:Choice>
        <mc:Fallback xmlns="">
          <p:sp>
            <p:nvSpPr>
              <p:cNvPr id="36" name="Rectangle 35"/>
              <p:cNvSpPr>
                <a:spLocks noRot="1" noChangeAspect="1" noMove="1" noResize="1" noEditPoints="1" noAdjustHandles="1" noChangeArrowheads="1" noChangeShapeType="1" noTextEdit="1"/>
              </p:cNvSpPr>
              <p:nvPr/>
            </p:nvSpPr>
            <p:spPr>
              <a:xfrm>
                <a:off x="4504127" y="3623900"/>
                <a:ext cx="560090" cy="338554"/>
              </a:xfrm>
              <a:prstGeom prst="rect">
                <a:avLst/>
              </a:prstGeom>
              <a:blipFill>
                <a:blip r:embed="rId10"/>
                <a:stretch>
                  <a:fillRect b="-8929"/>
                </a:stretch>
              </a:blipFill>
            </p:spPr>
            <p:txBody>
              <a:bodyPr/>
              <a:lstStyle/>
              <a:p>
                <a:r>
                  <a:rPr lang="en-US">
                    <a:noFill/>
                  </a:rPr>
                  <a:t> </a:t>
                </a:r>
              </a:p>
            </p:txBody>
          </p:sp>
        </mc:Fallback>
      </mc:AlternateContent>
      <p:cxnSp>
        <p:nvCxnSpPr>
          <p:cNvPr id="37" name="Straight Arrow Connector 36"/>
          <p:cNvCxnSpPr/>
          <p:nvPr/>
        </p:nvCxnSpPr>
        <p:spPr>
          <a:xfrm flipV="1">
            <a:off x="4258734"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472094"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677834"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890241"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103601"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309341" y="4218763"/>
            <a:ext cx="0" cy="4296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511272"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724632"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930372"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142779"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080617" y="4218763"/>
            <a:ext cx="0" cy="424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ctangle 47"/>
              <p:cNvSpPr/>
              <p:nvPr/>
            </p:nvSpPr>
            <p:spPr>
              <a:xfrm>
                <a:off x="6043531" y="4642907"/>
                <a:ext cx="317908"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Arial" pitchFamily="34" charset="0"/>
                        </a:rPr>
                        <m:t>𝑡</m:t>
                      </m:r>
                    </m:oMath>
                  </m:oMathPara>
                </a14:m>
                <a:endParaRPr lang="en-US" sz="1600" dirty="0"/>
              </a:p>
            </p:txBody>
          </p:sp>
        </mc:Choice>
        <mc:Fallback xmlns="">
          <p:sp>
            <p:nvSpPr>
              <p:cNvPr id="48" name="Rectangle 47"/>
              <p:cNvSpPr>
                <a:spLocks noRot="1" noChangeAspect="1" noMove="1" noResize="1" noEditPoints="1" noAdjustHandles="1" noChangeArrowheads="1" noChangeShapeType="1" noTextEdit="1"/>
              </p:cNvSpPr>
              <p:nvPr/>
            </p:nvSpPr>
            <p:spPr>
              <a:xfrm>
                <a:off x="6043531" y="4642907"/>
                <a:ext cx="317908" cy="338554"/>
              </a:xfrm>
              <a:prstGeom prst="rect">
                <a:avLst/>
              </a:prstGeom>
              <a:blipFill>
                <a:blip r:embed="rId11"/>
                <a:stretch>
                  <a:fillRect/>
                </a:stretch>
              </a:blipFill>
            </p:spPr>
            <p:txBody>
              <a:bodyPr/>
              <a:lstStyle/>
              <a:p>
                <a:r>
                  <a:rPr lang="en-US">
                    <a:noFill/>
                  </a:rPr>
                  <a:t> </a:t>
                </a:r>
              </a:p>
            </p:txBody>
          </p:sp>
        </mc:Fallback>
      </mc:AlternateContent>
      <p:cxnSp>
        <p:nvCxnSpPr>
          <p:cNvPr id="64" name="Straight Connector 63"/>
          <p:cNvCxnSpPr/>
          <p:nvPr/>
        </p:nvCxnSpPr>
        <p:spPr>
          <a:xfrm flipV="1">
            <a:off x="1916685" y="3694846"/>
            <a:ext cx="0" cy="1047836"/>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3608" y="4643224"/>
            <a:ext cx="2551815"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1315936" y="3623900"/>
                <a:ext cx="60305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Arial" pitchFamily="34" charset="0"/>
                        </a:rPr>
                        <m:t>𝑥</m:t>
                      </m:r>
                      <m:r>
                        <a:rPr lang="en-US" sz="1600" b="0" i="1" smtClean="0">
                          <a:latin typeface="Cambria Math" panose="02040503050406030204" pitchFamily="18" charset="0"/>
                          <a:ea typeface="Cambria Math" panose="02040503050406030204" pitchFamily="18" charset="0"/>
                          <a:cs typeface="Arial" pitchFamily="34" charset="0"/>
                        </a:rPr>
                        <m:t>(</m:t>
                      </m:r>
                      <m:r>
                        <a:rPr lang="en-US" sz="1600" b="0" i="1" smtClean="0">
                          <a:latin typeface="Cambria Math" panose="02040503050406030204" pitchFamily="18" charset="0"/>
                          <a:ea typeface="Cambria Math" panose="02040503050406030204" pitchFamily="18" charset="0"/>
                          <a:cs typeface="Arial" pitchFamily="34" charset="0"/>
                        </a:rPr>
                        <m:t>𝑡</m:t>
                      </m:r>
                      <m:r>
                        <a:rPr lang="en-US" sz="1600" b="0" i="1" smtClean="0">
                          <a:latin typeface="Cambria Math" panose="02040503050406030204" pitchFamily="18" charset="0"/>
                          <a:ea typeface="Cambria Math" panose="02040503050406030204" pitchFamily="18" charset="0"/>
                          <a:cs typeface="Arial" pitchFamily="34" charset="0"/>
                        </a:rPr>
                        <m:t>)</m:t>
                      </m:r>
                    </m:oMath>
                  </m:oMathPara>
                </a14:m>
                <a:endParaRPr lang="en-US" sz="1600" dirty="0"/>
              </a:p>
            </p:txBody>
          </p:sp>
        </mc:Choice>
        <mc:Fallback xmlns="">
          <p:sp>
            <p:nvSpPr>
              <p:cNvPr id="66" name="Rectangle 65"/>
              <p:cNvSpPr>
                <a:spLocks noRot="1" noChangeAspect="1" noMove="1" noResize="1" noEditPoints="1" noAdjustHandles="1" noChangeArrowheads="1" noChangeShapeType="1" noTextEdit="1"/>
              </p:cNvSpPr>
              <p:nvPr/>
            </p:nvSpPr>
            <p:spPr>
              <a:xfrm>
                <a:off x="1315936" y="3623900"/>
                <a:ext cx="603050" cy="338554"/>
              </a:xfrm>
              <a:prstGeom prst="rect">
                <a:avLst/>
              </a:prstGeom>
              <a:blipFill>
                <a:blip r:embed="rId1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2855340" y="4642907"/>
                <a:ext cx="31790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Arial" pitchFamily="34" charset="0"/>
                        </a:rPr>
                        <m:t>𝑡</m:t>
                      </m:r>
                    </m:oMath>
                  </m:oMathPara>
                </a14:m>
                <a:endParaRPr lang="en-US" sz="1600" dirty="0"/>
              </a:p>
            </p:txBody>
          </p:sp>
        </mc:Choice>
        <mc:Fallback xmlns="">
          <p:sp>
            <p:nvSpPr>
              <p:cNvPr id="78" name="Rectangle 77"/>
              <p:cNvSpPr>
                <a:spLocks noRot="1" noChangeAspect="1" noMove="1" noResize="1" noEditPoints="1" noAdjustHandles="1" noChangeArrowheads="1" noChangeShapeType="1" noTextEdit="1"/>
              </p:cNvSpPr>
              <p:nvPr/>
            </p:nvSpPr>
            <p:spPr>
              <a:xfrm>
                <a:off x="2855340" y="4642907"/>
                <a:ext cx="317908" cy="338554"/>
              </a:xfrm>
              <a:prstGeom prst="rect">
                <a:avLst/>
              </a:prstGeom>
              <a:blipFill>
                <a:blip r:embed="rId11"/>
                <a:stretch>
                  <a:fillRect/>
                </a:stretch>
              </a:blipFill>
            </p:spPr>
            <p:txBody>
              <a:bodyPr/>
              <a:lstStyle/>
              <a:p>
                <a:r>
                  <a:rPr lang="en-US">
                    <a:noFill/>
                  </a:rPr>
                  <a:t> </a:t>
                </a:r>
              </a:p>
            </p:txBody>
          </p:sp>
        </mc:Fallback>
      </mc:AlternateContent>
      <p:pic>
        <p:nvPicPr>
          <p:cNvPr id="80" name="Picture 79"/>
          <p:cNvPicPr>
            <a:picLocks noChangeAspect="1"/>
          </p:cNvPicPr>
          <p:nvPr/>
        </p:nvPicPr>
        <p:blipFill rotWithShape="1">
          <a:blip r:embed="rId13">
            <a:duotone>
              <a:prstClr val="black"/>
              <a:srgbClr val="D9C3A5">
                <a:tint val="50000"/>
                <a:satMod val="180000"/>
              </a:srgbClr>
            </a:duotone>
          </a:blip>
          <a:srcRect r="22376"/>
          <a:stretch/>
        </p:blipFill>
        <p:spPr>
          <a:xfrm>
            <a:off x="730468" y="4218763"/>
            <a:ext cx="2162677" cy="523919"/>
          </a:xfrm>
          <a:prstGeom prst="rect">
            <a:avLst/>
          </a:prstGeom>
        </p:spPr>
      </p:pic>
      <mc:AlternateContent xmlns:mc="http://schemas.openxmlformats.org/markup-compatibility/2006" xmlns:a14="http://schemas.microsoft.com/office/drawing/2010/main">
        <mc:Choice Requires="a14">
          <p:sp>
            <p:nvSpPr>
              <p:cNvPr id="94" name="TextBox 93"/>
              <p:cNvSpPr txBox="1"/>
              <p:nvPr/>
            </p:nvSpPr>
            <p:spPr>
              <a:xfrm>
                <a:off x="3408437" y="4080263"/>
                <a:ext cx="1807147"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cs typeface="Arial" pitchFamily="34" charset="0"/>
                        </a:rPr>
                        <m:t>×</m:t>
                      </m:r>
                    </m:oMath>
                  </m:oMathPara>
                </a14:m>
                <a:endParaRPr lang="en-US" b="0" dirty="0" smtClean="0">
                  <a:latin typeface="Arial" pitchFamily="34" charset="0"/>
                  <a:cs typeface="Arial" pitchFamily="34"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3408437" y="4080263"/>
                <a:ext cx="1807147" cy="276999"/>
              </a:xfrm>
              <a:prstGeom prst="rect">
                <a:avLst/>
              </a:prstGeom>
              <a:blipFill>
                <a:blip r:embed="rId14"/>
                <a:stretch>
                  <a:fillRect l="-3704" b="-2174"/>
                </a:stretch>
              </a:blipFill>
            </p:spPr>
            <p:txBody>
              <a:bodyPr/>
              <a:lstStyle/>
              <a:p>
                <a:r>
                  <a:rPr lang="en-US">
                    <a:noFill/>
                  </a:rPr>
                  <a:t> </a:t>
                </a:r>
              </a:p>
            </p:txBody>
          </p:sp>
        </mc:Fallback>
      </mc:AlternateContent>
      <p:cxnSp>
        <p:nvCxnSpPr>
          <p:cNvPr id="95" name="Straight Connector 94"/>
          <p:cNvCxnSpPr/>
          <p:nvPr/>
        </p:nvCxnSpPr>
        <p:spPr>
          <a:xfrm flipV="1">
            <a:off x="8615455" y="3694846"/>
            <a:ext cx="0" cy="1047836"/>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342378" y="4643224"/>
            <a:ext cx="2551815"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Rectangle 96"/>
              <p:cNvSpPr/>
              <p:nvPr/>
            </p:nvSpPr>
            <p:spPr>
              <a:xfrm>
                <a:off x="8014706" y="3623900"/>
                <a:ext cx="560090"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cs typeface="Arial" pitchFamily="34" charset="0"/>
                            </a:rPr>
                          </m:ctrlPr>
                        </m:sSubPr>
                        <m:e>
                          <m:r>
                            <a:rPr lang="en-US" sz="1600" b="0" i="1" smtClean="0">
                              <a:latin typeface="Cambria Math" panose="02040503050406030204" pitchFamily="18" charset="0"/>
                              <a:ea typeface="Cambria Math" panose="02040503050406030204" pitchFamily="18" charset="0"/>
                              <a:cs typeface="Arial" pitchFamily="34" charset="0"/>
                            </a:rPr>
                            <m:t>𝑥</m:t>
                          </m:r>
                        </m:e>
                        <m:sub>
                          <m:r>
                            <a:rPr lang="en-US" sz="1600" b="0" i="1" smtClean="0">
                              <a:latin typeface="Cambria Math" panose="02040503050406030204" pitchFamily="18" charset="0"/>
                              <a:ea typeface="Cambria Math" panose="02040503050406030204" pitchFamily="18" charset="0"/>
                              <a:cs typeface="Arial" pitchFamily="34" charset="0"/>
                            </a:rPr>
                            <m:t>𝑠</m:t>
                          </m:r>
                        </m:sub>
                      </m:sSub>
                      <m:r>
                        <a:rPr lang="en-US" sz="1600" b="0" i="1" smtClean="0">
                          <a:latin typeface="Cambria Math" panose="02040503050406030204" pitchFamily="18" charset="0"/>
                          <a:ea typeface="Cambria Math" panose="02040503050406030204" pitchFamily="18" charset="0"/>
                          <a:cs typeface="Arial" pitchFamily="34" charset="0"/>
                        </a:rPr>
                        <m:t>(</m:t>
                      </m:r>
                      <m:r>
                        <a:rPr lang="en-US" sz="1600" b="0" i="1" smtClean="0">
                          <a:latin typeface="Cambria Math" panose="02040503050406030204" pitchFamily="18" charset="0"/>
                          <a:ea typeface="Cambria Math" panose="02040503050406030204" pitchFamily="18" charset="0"/>
                          <a:cs typeface="Arial" pitchFamily="34" charset="0"/>
                        </a:rPr>
                        <m:t>𝑡</m:t>
                      </m:r>
                      <m:r>
                        <a:rPr lang="en-US" sz="1600" b="0" i="1" smtClean="0">
                          <a:latin typeface="Cambria Math" panose="02040503050406030204" pitchFamily="18" charset="0"/>
                          <a:ea typeface="Cambria Math" panose="02040503050406030204" pitchFamily="18" charset="0"/>
                          <a:cs typeface="Arial" pitchFamily="34" charset="0"/>
                        </a:rPr>
                        <m:t>)</m:t>
                      </m:r>
                    </m:oMath>
                  </m:oMathPara>
                </a14:m>
                <a:endParaRPr lang="en-US" sz="1600" dirty="0"/>
              </a:p>
            </p:txBody>
          </p:sp>
        </mc:Choice>
        <mc:Fallback xmlns="">
          <p:sp>
            <p:nvSpPr>
              <p:cNvPr id="97" name="Rectangle 96"/>
              <p:cNvSpPr>
                <a:spLocks noRot="1" noChangeAspect="1" noMove="1" noResize="1" noEditPoints="1" noAdjustHandles="1" noChangeArrowheads="1" noChangeShapeType="1" noTextEdit="1"/>
              </p:cNvSpPr>
              <p:nvPr/>
            </p:nvSpPr>
            <p:spPr>
              <a:xfrm>
                <a:off x="8014706" y="3623900"/>
                <a:ext cx="560090" cy="338554"/>
              </a:xfrm>
              <a:prstGeom prst="rect">
                <a:avLst/>
              </a:prstGeom>
              <a:blipFill>
                <a:blip r:embed="rId15"/>
                <a:stretch>
                  <a:fillRect r="-11957" b="-8929"/>
                </a:stretch>
              </a:blipFill>
            </p:spPr>
            <p:txBody>
              <a:bodyPr/>
              <a:lstStyle/>
              <a:p>
                <a:r>
                  <a:rPr lang="en-US">
                    <a:noFill/>
                  </a:rPr>
                  <a:t> </a:t>
                </a:r>
              </a:p>
            </p:txBody>
          </p:sp>
        </mc:Fallback>
      </mc:AlternateContent>
      <p:cxnSp>
        <p:nvCxnSpPr>
          <p:cNvPr id="98" name="Straight Arrow Connector 97"/>
          <p:cNvCxnSpPr/>
          <p:nvPr/>
        </p:nvCxnSpPr>
        <p:spPr>
          <a:xfrm flipV="1">
            <a:off x="7769313" y="4287916"/>
            <a:ext cx="0" cy="35530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7982673" y="4380785"/>
            <a:ext cx="0" cy="26243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8188413" y="4473653"/>
            <a:ext cx="0" cy="16957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8400820" y="4404597"/>
            <a:ext cx="0" cy="23862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8614180" y="4268866"/>
            <a:ext cx="3564" cy="3743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8819920" y="4235528"/>
            <a:ext cx="0" cy="4129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9021851" y="4287916"/>
            <a:ext cx="0" cy="35530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9235211" y="4357262"/>
            <a:ext cx="0" cy="28596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9440951" y="4437935"/>
            <a:ext cx="0" cy="20528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9651206" y="4643223"/>
            <a:ext cx="2152" cy="9945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7591196" y="4473653"/>
            <a:ext cx="0" cy="16957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Rectangle 108"/>
              <p:cNvSpPr/>
              <p:nvPr/>
            </p:nvSpPr>
            <p:spPr>
              <a:xfrm>
                <a:off x="9554110" y="4642907"/>
                <a:ext cx="317908"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Arial" pitchFamily="34" charset="0"/>
                        </a:rPr>
                        <m:t>𝑡</m:t>
                      </m:r>
                    </m:oMath>
                  </m:oMathPara>
                </a14:m>
                <a:endParaRPr lang="en-US" sz="1600" dirty="0"/>
              </a:p>
            </p:txBody>
          </p:sp>
        </mc:Choice>
        <mc:Fallback xmlns="">
          <p:sp>
            <p:nvSpPr>
              <p:cNvPr id="109" name="Rectangle 108"/>
              <p:cNvSpPr>
                <a:spLocks noRot="1" noChangeAspect="1" noMove="1" noResize="1" noEditPoints="1" noAdjustHandles="1" noChangeArrowheads="1" noChangeShapeType="1" noTextEdit="1"/>
              </p:cNvSpPr>
              <p:nvPr/>
            </p:nvSpPr>
            <p:spPr>
              <a:xfrm>
                <a:off x="9554110" y="4642907"/>
                <a:ext cx="317908" cy="3385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6729538" y="4080263"/>
                <a:ext cx="182486"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cs typeface="Arial" pitchFamily="34" charset="0"/>
                        </a:rPr>
                        <m:t>=</m:t>
                      </m:r>
                    </m:oMath>
                  </m:oMathPara>
                </a14:m>
                <a:endParaRPr lang="en-US" b="0" dirty="0" smtClean="0">
                  <a:latin typeface="Arial" pitchFamily="34" charset="0"/>
                  <a:cs typeface="Arial" pitchFamily="34" charset="0"/>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6729538" y="4080263"/>
                <a:ext cx="182486" cy="276999"/>
              </a:xfrm>
              <a:prstGeom prst="rect">
                <a:avLst/>
              </a:prstGeom>
              <a:blipFill>
                <a:blip r:embed="rId17"/>
                <a:stretch>
                  <a:fillRect l="-30000" r="-20000"/>
                </a:stretch>
              </a:blipFill>
            </p:spPr>
            <p:txBody>
              <a:bodyPr/>
              <a:lstStyle/>
              <a:p>
                <a:r>
                  <a:rPr lang="en-US">
                    <a:noFill/>
                  </a:rPr>
                  <a:t> </a:t>
                </a:r>
              </a:p>
            </p:txBody>
          </p:sp>
        </mc:Fallback>
      </mc:AlternateContent>
      <p:pic>
        <p:nvPicPr>
          <p:cNvPr id="125" name="Picture 124"/>
          <p:cNvPicPr>
            <a:picLocks noChangeAspect="1"/>
          </p:cNvPicPr>
          <p:nvPr/>
        </p:nvPicPr>
        <p:blipFill rotWithShape="1">
          <a:blip r:embed="rId18"/>
          <a:srcRect r="22885"/>
          <a:stretch/>
        </p:blipFill>
        <p:spPr>
          <a:xfrm>
            <a:off x="7447982" y="4203291"/>
            <a:ext cx="2153218" cy="518205"/>
          </a:xfrm>
          <a:prstGeom prst="rect">
            <a:avLst/>
          </a:prstGeom>
        </p:spPr>
      </p:pic>
      <p:sp>
        <p:nvSpPr>
          <p:cNvPr id="6" name="Rounded Rectangle 5"/>
          <p:cNvSpPr/>
          <p:nvPr/>
        </p:nvSpPr>
        <p:spPr>
          <a:xfrm>
            <a:off x="241300" y="5341387"/>
            <a:ext cx="810260" cy="7552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424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Impluse</a:t>
            </a:r>
            <a:r>
              <a:rPr lang="en-US" dirty="0"/>
              <a:t> Train </a:t>
            </a:r>
            <a:r>
              <a:rPr lang="en-US" dirty="0" smtClean="0"/>
              <a:t>Modulation (Continue)</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396606" y="1081807"/>
                <a:ext cx="11398788" cy="7552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𝑋</m:t>
                          </m:r>
                        </m:e>
                        <m:sub>
                          <m:r>
                            <a:rPr lang="en-US" b="0" i="1" smtClean="0">
                              <a:latin typeface="Cambria Math" panose="02040503050406030204" pitchFamily="18" charset="0"/>
                              <a:cs typeface="Arial" pitchFamily="34" charset="0"/>
                            </a:rPr>
                            <m:t>𝑠</m:t>
                          </m:r>
                        </m:sub>
                      </m:sSub>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r>
                            <a:rPr lang="en-US" b="0" i="1" smtClean="0">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𝑟</m:t>
                          </m:r>
                          <m:r>
                            <a:rPr lang="en-US" b="0" i="1" smtClean="0">
                              <a:latin typeface="Cambria Math" panose="02040503050406030204" pitchFamily="18" charset="0"/>
                              <a:cs typeface="Arial" pitchFamily="34" charset="0"/>
                            </a:rPr>
                            <m:t>/∆</m:t>
                          </m:r>
                        </m:e>
                      </m:d>
                      <m:r>
                        <a:rPr lang="en-US" b="0" i="1" smtClean="0">
                          <a:latin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b="0" i="1" smtClean="0">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cs typeface="Arial" pitchFamily="34" charset="0"/>
                                </a:rPr>
                                <m:t>𝑓</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𝑟</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up>
                          </m:sSup>
                        </m:e>
                      </m:nary>
                      <m:r>
                        <a:rPr lang="en-US" b="0" i="1" smtClean="0">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𝑟</m:t>
                              </m:r>
                              <m:r>
                                <a:rPr lang="en-US" i="1">
                                  <a:latin typeface="Cambria Math" panose="02040503050406030204" pitchFamily="18" charset="0"/>
                                  <a:ea typeface="Cambria Math" panose="02040503050406030204" pitchFamily="18" charset="0"/>
                                  <a:cs typeface="Arial" pitchFamily="34" charset="0"/>
                                </a:rPr>
                                <m:t>𝑛</m:t>
                              </m:r>
                            </m:sup>
                          </m:sSup>
                        </m:e>
                      </m:nary>
                      <m:r>
                        <a:rPr lang="en-US" b="0" i="1" smtClean="0">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𝑥</m:t>
                          </m:r>
                          <m:d>
                            <m:dPr>
                              <m:ctrlPr>
                                <a:rPr lang="en-US" i="1">
                                  <a:latin typeface="Cambria Math" panose="02040503050406030204" pitchFamily="18" charset="0"/>
                                  <a:ea typeface="Cambria Math" panose="02040503050406030204" pitchFamily="18" charset="0"/>
                                  <a:cs typeface="Arial" pitchFamily="34" charset="0"/>
                                </a:rPr>
                              </m:ctrlPr>
                            </m:dPr>
                            <m:e>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e>
                          </m:d>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up>
                          </m:sSup>
                          <m:r>
                            <a:rPr lang="en-US" b="0" i="1" smtClean="0">
                              <a:latin typeface="Cambria Math" panose="02040503050406030204" pitchFamily="18" charset="0"/>
                              <a:ea typeface="Cambria Math" panose="02040503050406030204" pitchFamily="18" charset="0"/>
                              <a:cs typeface="Arial" pitchFamily="34" charset="0"/>
                            </a:rPr>
                            <m:t>=</m:t>
                          </m:r>
                          <m:sSub>
                            <m:sSubPr>
                              <m:ctrlPr>
                                <a:rPr lang="en-US" b="0" i="1" smtClean="0">
                                  <a:latin typeface="Cambria Math" panose="02040503050406030204" pitchFamily="18" charset="0"/>
                                  <a:ea typeface="Cambria Math" panose="02040503050406030204" pitchFamily="18" charset="0"/>
                                  <a:cs typeface="Arial" pitchFamily="34" charset="0"/>
                                </a:rPr>
                              </m:ctrlPr>
                            </m:sSubPr>
                            <m:e>
                              <m:r>
                                <a:rPr lang="en-US" b="0" i="1" smtClean="0">
                                  <a:latin typeface="Cambria Math" panose="02040503050406030204" pitchFamily="18" charset="0"/>
                                  <a:ea typeface="Cambria Math" panose="02040503050406030204" pitchFamily="18" charset="0"/>
                                  <a:cs typeface="Arial" pitchFamily="34" charset="0"/>
                                </a:rPr>
                                <m:t>𝑋</m:t>
                              </m:r>
                            </m:e>
                            <m:sub>
                              <m:r>
                                <a:rPr lang="en-US" b="0" i="1" smtClean="0">
                                  <a:latin typeface="Cambria Math" panose="02040503050406030204" pitchFamily="18" charset="0"/>
                                  <a:ea typeface="Cambria Math" panose="02040503050406030204" pitchFamily="18" charset="0"/>
                                  <a:cs typeface="Arial" pitchFamily="34" charset="0"/>
                                </a:rPr>
                                <m:t>𝑠</m:t>
                              </m:r>
                            </m:sub>
                          </m:sSub>
                          <m:r>
                            <a:rPr lang="en-US" b="0" i="1" smtClean="0">
                              <a:latin typeface="Cambria Math" panose="02040503050406030204" pitchFamily="18" charset="0"/>
                              <a:ea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𝑓</m:t>
                          </m:r>
                          <m:r>
                            <a:rPr lang="en-US" b="0" i="1" smtClean="0">
                              <a:latin typeface="Cambria Math" panose="02040503050406030204" pitchFamily="18" charset="0"/>
                              <a:ea typeface="Cambria Math" panose="02040503050406030204" pitchFamily="18" charset="0"/>
                              <a:cs typeface="Arial" pitchFamily="34" charset="0"/>
                            </a:rPr>
                            <m:t>)</m:t>
                          </m:r>
                        </m:e>
                      </m:nary>
                    </m:oMath>
                  </m:oMathPara>
                </a14:m>
                <a:endParaRPr lang="en-US" b="0" dirty="0" smtClean="0">
                  <a:latin typeface="Arial" pitchFamily="34" charset="0"/>
                  <a:cs typeface="Arial"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96606" y="1081807"/>
                <a:ext cx="11398788" cy="755271"/>
              </a:xfrm>
              <a:prstGeom prst="rect">
                <a:avLst/>
              </a:prstGeom>
              <a:blipFill>
                <a:blip r:embed="rId2"/>
                <a:stretch>
                  <a:fillRect l="-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396606" y="2741217"/>
                <a:ext cx="11398788" cy="3512372"/>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nary>
                        <m:naryPr>
                          <m:ctrlPr>
                            <a:rPr lang="en-US" i="1" smtClean="0">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1</m:t>
                          </m:r>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2</m:t>
                          </m:r>
                          <m:r>
                            <a:rPr lang="en-US" i="1">
                              <a:latin typeface="Cambria Math" panose="02040503050406030204" pitchFamily="18" charset="0"/>
                              <a:cs typeface="Arial" pitchFamily="34" charset="0"/>
                            </a:rPr>
                            <m:t>∆</m:t>
                          </m:r>
                        </m:sub>
                        <m:sup>
                          <m:r>
                            <a:rPr lang="en-US" b="0" i="1" smtClean="0">
                              <a:latin typeface="Cambria Math" panose="02040503050406030204" pitchFamily="18" charset="0"/>
                              <a:cs typeface="Arial" pitchFamily="34" charset="0"/>
                            </a:rPr>
                            <m:t>1</m:t>
                          </m:r>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2</m:t>
                          </m:r>
                          <m:r>
                            <a:rPr lang="en-US" i="1">
                              <a:latin typeface="Cambria Math" panose="02040503050406030204" pitchFamily="18" charset="0"/>
                              <a:cs typeface="Arial" pitchFamily="34" charset="0"/>
                            </a:rPr>
                            <m:t>∆</m:t>
                          </m:r>
                        </m:sup>
                        <m:e>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𝑋</m:t>
                              </m:r>
                            </m:e>
                            <m:sub>
                              <m:r>
                                <a:rPr lang="en-US" i="1">
                                  <a:latin typeface="Cambria Math" panose="02040503050406030204" pitchFamily="18" charset="0"/>
                                  <a:ea typeface="Cambria Math" panose="02040503050406030204" pitchFamily="18" charset="0"/>
                                  <a:cs typeface="Arial" pitchFamily="34" charset="0"/>
                                </a:rPr>
                                <m:t>𝑠</m:t>
                              </m:r>
                            </m:sub>
                          </m:sSub>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𝑓𝑟</m:t>
                              </m:r>
                              <m:r>
                                <a:rPr lang="en-US" i="1">
                                  <a:latin typeface="Cambria Math" panose="02040503050406030204" pitchFamily="18" charset="0"/>
                                  <a:ea typeface="Cambria Math" panose="02040503050406030204" pitchFamily="18" charset="0"/>
                                  <a:cs typeface="Arial" pitchFamily="34" charset="0"/>
                                </a:rPr>
                                <m:t>∆</m:t>
                              </m:r>
                            </m:sup>
                          </m:sSup>
                          <m:r>
                            <a:rPr lang="en-US" i="1">
                              <a:latin typeface="Cambria Math" panose="02040503050406030204" pitchFamily="18" charset="0"/>
                              <a:cs typeface="Arial" pitchFamily="34" charset="0"/>
                            </a:rPr>
                            <m:t>𝑑</m:t>
                          </m:r>
                          <m:r>
                            <a:rPr lang="en-US" b="0" i="1" smtClean="0">
                              <a:latin typeface="Cambria Math" panose="02040503050406030204" pitchFamily="18" charset="0"/>
                              <a:cs typeface="Arial" pitchFamily="34" charset="0"/>
                            </a:rPr>
                            <m:t>𝑓</m:t>
                          </m:r>
                        </m:e>
                      </m:nary>
                      <m:r>
                        <a:rPr lang="en-US" b="0" i="1" smtClean="0">
                          <a:latin typeface="Cambria Math" panose="02040503050406030204" pitchFamily="18" charset="0"/>
                          <a:cs typeface="Arial" pitchFamily="34" charset="0"/>
                        </a:rPr>
                        <m:t>=</m:t>
                      </m:r>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−1/2∆</m:t>
                          </m:r>
                        </m:sub>
                        <m:sup>
                          <m:r>
                            <a:rPr lang="en-US" i="1">
                              <a:latin typeface="Cambria Math" panose="02040503050406030204" pitchFamily="18" charset="0"/>
                              <a:cs typeface="Arial" pitchFamily="34" charset="0"/>
                            </a:rPr>
                            <m:t>1/2∆</m:t>
                          </m:r>
                        </m:sup>
                        <m:e>
                          <m:d>
                            <m:dPr>
                              <m:begChr m:val="["/>
                              <m:endChr m:val="]"/>
                              <m:ctrlPr>
                                <a:rPr lang="en-US" i="1" smtClean="0">
                                  <a:latin typeface="Cambria Math" panose="02040503050406030204" pitchFamily="18" charset="0"/>
                                  <a:cs typeface="Arial" pitchFamily="34" charset="0"/>
                                </a:rPr>
                              </m:ctrlPr>
                            </m:dPr>
                            <m:e>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𝑥</m:t>
                                  </m:r>
                                  <m:d>
                                    <m:dPr>
                                      <m:ctrlPr>
                                        <a:rPr lang="en-US" i="1">
                                          <a:latin typeface="Cambria Math" panose="02040503050406030204" pitchFamily="18" charset="0"/>
                                          <a:ea typeface="Cambria Math" panose="02040503050406030204" pitchFamily="18" charset="0"/>
                                          <a:cs typeface="Arial" pitchFamily="34" charset="0"/>
                                        </a:rPr>
                                      </m:ctrlPr>
                                    </m:dPr>
                                    <m:e>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e>
                                  </m:d>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up>
                                  </m:sSup>
                                </m:e>
                              </m:nary>
                            </m:e>
                          </m:d>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𝑓𝑟</m:t>
                              </m:r>
                              <m:r>
                                <a:rPr lang="en-US" i="1">
                                  <a:latin typeface="Cambria Math" panose="02040503050406030204" pitchFamily="18" charset="0"/>
                                  <a:ea typeface="Cambria Math" panose="02040503050406030204" pitchFamily="18" charset="0"/>
                                  <a:cs typeface="Arial" pitchFamily="34" charset="0"/>
                                </a:rPr>
                                <m:t>∆</m:t>
                              </m:r>
                            </m:sup>
                          </m:sSup>
                          <m:r>
                            <a:rPr lang="en-US" i="1">
                              <a:latin typeface="Cambria Math" panose="02040503050406030204" pitchFamily="18" charset="0"/>
                              <a:cs typeface="Arial" pitchFamily="34" charset="0"/>
                            </a:rPr>
                            <m:t>𝑑𝑓</m:t>
                          </m:r>
                        </m:e>
                      </m:nary>
                      <m:r>
                        <a:rPr lang="en-US" i="1">
                          <a:latin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−1/2∆</m:t>
                              </m:r>
                            </m:sub>
                            <m:sup>
                              <m:r>
                                <a:rPr lang="en-US" i="1">
                                  <a:latin typeface="Cambria Math" panose="02040503050406030204" pitchFamily="18" charset="0"/>
                                  <a:cs typeface="Arial" pitchFamily="34" charset="0"/>
                                </a:rPr>
                                <m:t>1/2∆</m:t>
                              </m:r>
                            </m:sup>
                            <m:e>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ea typeface="Cambria Math" panose="02040503050406030204" pitchFamily="18" charset="0"/>
                                      <a:cs typeface="Arial" pitchFamily="34" charset="0"/>
                                    </a:rPr>
                                    <m:t>𝑥</m:t>
                                  </m:r>
                                  <m:d>
                                    <m:dPr>
                                      <m:ctrlPr>
                                        <a:rPr lang="en-US" i="1">
                                          <a:latin typeface="Cambria Math" panose="02040503050406030204" pitchFamily="18" charset="0"/>
                                          <a:ea typeface="Cambria Math" panose="02040503050406030204" pitchFamily="18" charset="0"/>
                                          <a:cs typeface="Arial" pitchFamily="34" charset="0"/>
                                        </a:rPr>
                                      </m:ctrlPr>
                                    </m:dPr>
                                    <m:e>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e>
                                  </m:d>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up>
                                  </m:sSup>
                                </m:e>
                              </m:d>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𝑓𝑟</m:t>
                                  </m:r>
                                  <m:r>
                                    <a:rPr lang="en-US" i="1">
                                      <a:latin typeface="Cambria Math" panose="02040503050406030204" pitchFamily="18" charset="0"/>
                                      <a:ea typeface="Cambria Math" panose="02040503050406030204" pitchFamily="18" charset="0"/>
                                      <a:cs typeface="Arial" pitchFamily="34" charset="0"/>
                                    </a:rPr>
                                    <m:t>∆</m:t>
                                  </m:r>
                                </m:sup>
                              </m:sSup>
                              <m:r>
                                <a:rPr lang="en-US" i="1">
                                  <a:latin typeface="Cambria Math" panose="02040503050406030204" pitchFamily="18" charset="0"/>
                                  <a:cs typeface="Arial" pitchFamily="34" charset="0"/>
                                </a:rPr>
                                <m:t>𝑑𝑓</m:t>
                              </m:r>
                            </m:e>
                          </m:nary>
                        </m:e>
                      </m:nary>
                      <m:r>
                        <a:rPr lang="en-US" b="0" i="1" smtClean="0">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𝑥</m:t>
                          </m:r>
                          <m:d>
                            <m:dPr>
                              <m:ctrlPr>
                                <a:rPr lang="en-US" i="1">
                                  <a:latin typeface="Cambria Math" panose="02040503050406030204" pitchFamily="18" charset="0"/>
                                  <a:ea typeface="Cambria Math" panose="02040503050406030204" pitchFamily="18" charset="0"/>
                                  <a:cs typeface="Arial" pitchFamily="34" charset="0"/>
                                </a:rPr>
                              </m:ctrlPr>
                            </m:dPr>
                            <m:e>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e>
                          </m:d>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−1/2∆</m:t>
                              </m:r>
                            </m:sub>
                            <m:sup>
                              <m:r>
                                <a:rPr lang="en-US" i="1">
                                  <a:latin typeface="Cambria Math" panose="02040503050406030204" pitchFamily="18" charset="0"/>
                                  <a:cs typeface="Arial" pitchFamily="34" charset="0"/>
                                </a:rPr>
                                <m:t>1/2∆</m:t>
                              </m:r>
                            </m:sup>
                            <m:e>
                              <m:d>
                                <m:dPr>
                                  <m:begChr m:val="["/>
                                  <m:endChr m:val="]"/>
                                  <m:ctrlPr>
                                    <a:rPr lang="en-US" i="1">
                                      <a:latin typeface="Cambria Math" panose="02040503050406030204" pitchFamily="18" charset="0"/>
                                      <a:cs typeface="Arial" pitchFamily="34" charset="0"/>
                                    </a:rPr>
                                  </m:ctrlPr>
                                </m:dPr>
                                <m:e>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𝑓</m:t>
                                      </m:r>
                                      <m:r>
                                        <a:rPr lang="en-US" b="0" i="1" smtClean="0">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b="0" i="1" smtClean="0">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𝑟</m:t>
                                      </m:r>
                                      <m:r>
                                        <a:rPr lang="en-US" b="0" i="1" smtClean="0">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p>
                                  </m:sSup>
                                </m:e>
                              </m:d>
                              <m:r>
                                <a:rPr lang="en-US" i="1">
                                  <a:latin typeface="Cambria Math" panose="02040503050406030204" pitchFamily="18" charset="0"/>
                                  <a:cs typeface="Arial" pitchFamily="34" charset="0"/>
                                </a:rPr>
                                <m:t>𝑑𝑓</m:t>
                              </m:r>
                            </m:e>
                          </m:nary>
                          <m:r>
                            <a:rPr lang="en-US" b="0" i="1" smtClean="0">
                              <a:latin typeface="Cambria Math" panose="02040503050406030204" pitchFamily="18" charset="0"/>
                              <a:cs typeface="Arial" pitchFamily="34" charset="0"/>
                            </a:rPr>
                            <m:t>=</m:t>
                          </m:r>
                        </m:e>
                      </m:nary>
                      <m:r>
                        <a:rPr lang="en-US" i="1">
                          <a:latin typeface="Cambria Math" panose="02040503050406030204" pitchFamily="18" charset="0"/>
                          <a:ea typeface="Cambria Math" panose="02040503050406030204" pitchFamily="18" charset="0"/>
                          <a:cs typeface="Arial" pitchFamily="34" charset="0"/>
                        </a:rPr>
                        <m:t>𝑥</m:t>
                      </m:r>
                      <m:d>
                        <m:dPr>
                          <m:ctrlPr>
                            <a:rPr lang="en-US" i="1">
                              <a:latin typeface="Cambria Math" panose="02040503050406030204" pitchFamily="18" charset="0"/>
                              <a:ea typeface="Cambria Math" panose="02040503050406030204" pitchFamily="18" charset="0"/>
                              <a:cs typeface="Arial" pitchFamily="34" charset="0"/>
                            </a:rPr>
                          </m:ctrlPr>
                        </m:dPr>
                        <m:e>
                          <m:r>
                            <a:rPr lang="en-US" b="0" i="1" smtClean="0">
                              <a:latin typeface="Cambria Math" panose="02040503050406030204" pitchFamily="18" charset="0"/>
                              <a:ea typeface="Cambria Math" panose="02040503050406030204" pitchFamily="18" charset="0"/>
                              <a:cs typeface="Arial" pitchFamily="34" charset="0"/>
                            </a:rPr>
                            <m:t>𝑟</m:t>
                          </m:r>
                          <m:r>
                            <a:rPr lang="en-US" i="1">
                              <a:latin typeface="Cambria Math" panose="02040503050406030204" pitchFamily="18" charset="0"/>
                              <a:ea typeface="Cambria Math" panose="02040503050406030204" pitchFamily="18" charset="0"/>
                              <a:cs typeface="Arial" pitchFamily="34" charset="0"/>
                            </a:rPr>
                            <m:t>∆</m:t>
                          </m:r>
                        </m:e>
                      </m:d>
                      <m:f>
                        <m:fPr>
                          <m:ctrlPr>
                            <a:rPr lang="en-US" i="1" smtClean="0">
                              <a:latin typeface="Cambria Math" panose="02040503050406030204" pitchFamily="18" charset="0"/>
                              <a:ea typeface="Cambria Math" panose="02040503050406030204" pitchFamily="18" charset="0"/>
                              <a:cs typeface="Arial" pitchFamily="34" charset="0"/>
                            </a:rPr>
                          </m:ctrlPr>
                        </m:fPr>
                        <m:num>
                          <m:r>
                            <a:rPr lang="en-US" b="0" i="1" smtClean="0">
                              <a:latin typeface="Cambria Math" panose="02040503050406030204" pitchFamily="18" charset="0"/>
                              <a:ea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oMath>
                  </m:oMathPara>
                </a14:m>
                <a:endParaRPr lang="en-US" dirty="0">
                  <a:latin typeface="Arial" pitchFamily="34" charset="0"/>
                  <a:cs typeface="Arial" pitchFamily="34" charset="0"/>
                </a:endParaRPr>
              </a:p>
              <a:p>
                <a:pPr>
                  <a:lnSpc>
                    <a:spcPct val="150000"/>
                  </a:lnSpc>
                </a:pPr>
                <a:endParaRPr lang="en-US" b="0" dirty="0" smtClean="0">
                  <a:latin typeface="Arial" pitchFamily="34" charset="0"/>
                  <a:cs typeface="Arial" pitchFamily="34" charset="0"/>
                </a:endParaRPr>
              </a:p>
              <a:p>
                <a:pPr>
                  <a:lnSpc>
                    <a:spcPct val="150000"/>
                  </a:lnSpc>
                </a:pPr>
                <a:endParaRPr lang="en-US" dirty="0">
                  <a:latin typeface="Arial" pitchFamily="34" charset="0"/>
                  <a:cs typeface="Arial" pitchFamily="34" charset="0"/>
                </a:endParaRPr>
              </a:p>
              <a:p>
                <a:pPr>
                  <a:lnSpc>
                    <a:spcPct val="150000"/>
                  </a:lnSpc>
                </a:pPr>
                <a:endParaRPr lang="en-US" b="0" dirty="0" smtClean="0">
                  <a:latin typeface="Arial" pitchFamily="34" charset="0"/>
                  <a:cs typeface="Arial"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396606" y="2741217"/>
                <a:ext cx="11398788" cy="3512372"/>
              </a:xfrm>
              <a:prstGeom prst="rect">
                <a:avLst/>
              </a:prstGeom>
              <a:blipFill>
                <a:blip r:embed="rId3"/>
                <a:stretch>
                  <a:fillRect/>
                </a:stretch>
              </a:blipFill>
            </p:spPr>
            <p:txBody>
              <a:bodyPr/>
              <a:lstStyle/>
              <a:p>
                <a:r>
                  <a:rPr lang="en-US">
                    <a:noFill/>
                  </a:rPr>
                  <a:t> </a:t>
                </a:r>
              </a:p>
            </p:txBody>
          </p:sp>
        </mc:Fallback>
      </mc:AlternateContent>
      <p:sp>
        <p:nvSpPr>
          <p:cNvPr id="6" name="Rectangle 5"/>
          <p:cNvSpPr/>
          <p:nvPr/>
        </p:nvSpPr>
        <p:spPr>
          <a:xfrm>
            <a:off x="5836511" y="4268004"/>
            <a:ext cx="1982017" cy="369332"/>
          </a:xfrm>
          <a:prstGeom prst="rect">
            <a:avLst/>
          </a:prstGeom>
        </p:spPr>
        <p:txBody>
          <a:bodyPr wrap="none">
            <a:spAutoFit/>
          </a:bodyPr>
          <a:lstStyle/>
          <a:p>
            <a:r>
              <a:rPr lang="en-US" dirty="0"/>
              <a:t>Use </a:t>
            </a:r>
            <a:r>
              <a:rPr lang="en-US" dirty="0" err="1"/>
              <a:t>L'Hôpital's</a:t>
            </a:r>
            <a:r>
              <a:rPr lang="en-US" dirty="0"/>
              <a:t> rule</a:t>
            </a:r>
          </a:p>
        </p:txBody>
      </p:sp>
      <mc:AlternateContent xmlns:mc="http://schemas.openxmlformats.org/markup-compatibility/2006">
        <mc:Choice xmlns:a14="http://schemas.microsoft.com/office/drawing/2010/main" Requires="a14">
          <p:sp>
            <p:nvSpPr>
              <p:cNvPr id="17" name="TextBox 16"/>
              <p:cNvSpPr txBox="1"/>
              <p:nvPr/>
            </p:nvSpPr>
            <p:spPr>
              <a:xfrm>
                <a:off x="396606" y="2254381"/>
                <a:ext cx="11398788" cy="7552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𝑋</m:t>
                          </m:r>
                        </m:e>
                        <m:sub>
                          <m:r>
                            <a:rPr lang="en-US" b="0" i="1" smtClean="0">
                              <a:latin typeface="Cambria Math" panose="02040503050406030204" pitchFamily="18" charset="0"/>
                              <a:cs typeface="Arial" pitchFamily="34" charset="0"/>
                            </a:rPr>
                            <m:t>𝑠</m:t>
                          </m:r>
                        </m:sub>
                      </m:sSub>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e>
                      </m:d>
                      <m:r>
                        <a:rPr lang="en-US" b="0" i="1" smtClean="0">
                          <a:latin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𝑓𝑛</m:t>
                              </m:r>
                              <m:r>
                                <a:rPr lang="en-US" i="1">
                                  <a:latin typeface="Cambria Math" panose="02040503050406030204" pitchFamily="18" charset="0"/>
                                  <a:ea typeface="Cambria Math" panose="02040503050406030204" pitchFamily="18" charset="0"/>
                                  <a:cs typeface="Arial" pitchFamily="34" charset="0"/>
                                </a:rPr>
                                <m:t>∆</m:t>
                              </m:r>
                            </m:sup>
                          </m:sSup>
                        </m:e>
                      </m:nary>
                    </m:oMath>
                  </m:oMathPara>
                </a14:m>
                <a:endParaRPr lang="en-US" b="0" dirty="0" smtClean="0">
                  <a:latin typeface="Arial" pitchFamily="34" charset="0"/>
                  <a:cs typeface="Arial" pitchFamily="34" charset="0"/>
                </a:endParaRPr>
              </a:p>
            </p:txBody>
          </p:sp>
        </mc:Choice>
        <mc:Fallback>
          <p:sp>
            <p:nvSpPr>
              <p:cNvPr id="17" name="TextBox 16"/>
              <p:cNvSpPr txBox="1">
                <a:spLocks noRot="1" noChangeAspect="1" noMove="1" noResize="1" noEditPoints="1" noAdjustHandles="1" noChangeArrowheads="1" noChangeShapeType="1" noTextEdit="1"/>
              </p:cNvSpPr>
              <p:nvPr/>
            </p:nvSpPr>
            <p:spPr>
              <a:xfrm>
                <a:off x="396606" y="2254381"/>
                <a:ext cx="11398788" cy="755271"/>
              </a:xfrm>
              <a:prstGeom prst="rect">
                <a:avLst/>
              </a:prstGeom>
              <a:blipFill>
                <a:blip r:embed="rId4"/>
                <a:stretch>
                  <a:fillRect l="-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4534552" y="2427858"/>
                <a:ext cx="6722097" cy="378245"/>
              </a:xfrm>
              <a:prstGeom prst="rect">
                <a:avLst/>
              </a:prstGeom>
            </p:spPr>
            <p:txBody>
              <a:bodyPr wrap="none">
                <a:spAutoFit/>
              </a:bodyPr>
              <a:lstStyle/>
              <a:p>
                <a:r>
                  <a:rPr lang="en-US" dirty="0" smtClean="0"/>
                  <a:t>Multiplying both sides of equation by </a:t>
                </a:r>
                <a14:m>
                  <m:oMath xmlns:m="http://schemas.openxmlformats.org/officeDocument/2006/math">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𝑓𝑟</m:t>
                        </m:r>
                        <m:r>
                          <a:rPr lang="en-US" i="1">
                            <a:latin typeface="Cambria Math" panose="02040503050406030204" pitchFamily="18" charset="0"/>
                            <a:ea typeface="Cambria Math" panose="02040503050406030204" pitchFamily="18" charset="0"/>
                            <a:cs typeface="Arial" pitchFamily="34" charset="0"/>
                          </a:rPr>
                          <m:t>∆</m:t>
                        </m:r>
                      </m:sup>
                    </m:sSup>
                  </m:oMath>
                </a14:m>
                <a:r>
                  <a:rPr lang="en-US" dirty="0" smtClean="0"/>
                  <a:t> and integrating w.r.t </a:t>
                </a:r>
                <a14:m>
                  <m:oMath xmlns:m="http://schemas.openxmlformats.org/officeDocument/2006/math">
                    <m:r>
                      <a:rPr lang="en-US" b="0" i="1" smtClean="0">
                        <a:latin typeface="Cambria Math" panose="02040503050406030204" pitchFamily="18" charset="0"/>
                        <a:cs typeface="Arial" pitchFamily="34" charset="0"/>
                      </a:rPr>
                      <m:t>𝑓</m:t>
                    </m:r>
                  </m:oMath>
                </a14:m>
                <a:r>
                  <a:rPr lang="en-US" dirty="0" smtClean="0"/>
                  <a:t> </a:t>
                </a:r>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4534552" y="2427858"/>
                <a:ext cx="6722097" cy="378245"/>
              </a:xfrm>
              <a:prstGeom prst="rect">
                <a:avLst/>
              </a:prstGeom>
              <a:blipFill>
                <a:blip r:embed="rId5"/>
                <a:stretch>
                  <a:fillRect l="-816" t="-4839" b="-25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p:cNvSpPr/>
              <p:nvPr/>
            </p:nvSpPr>
            <p:spPr>
              <a:xfrm>
                <a:off x="396606" y="5393572"/>
                <a:ext cx="6096000" cy="84760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𝑋</m:t>
                          </m:r>
                        </m:e>
                        <m:sub>
                          <m:r>
                            <a:rPr lang="en-US" i="1">
                              <a:latin typeface="Cambria Math" panose="02040503050406030204" pitchFamily="18" charset="0"/>
                              <a:ea typeface="Cambria Math" panose="02040503050406030204" pitchFamily="18" charset="0"/>
                              <a:cs typeface="Arial" pitchFamily="34" charset="0"/>
                            </a:rPr>
                            <m:t>𝑠</m:t>
                          </m:r>
                        </m:sub>
                      </m:sSub>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𝑓𝑛</m:t>
                              </m:r>
                              <m:r>
                                <a:rPr lang="en-US" i="1">
                                  <a:latin typeface="Cambria Math" panose="02040503050406030204" pitchFamily="18" charset="0"/>
                                  <a:ea typeface="Cambria Math" panose="02040503050406030204" pitchFamily="18" charset="0"/>
                                  <a:cs typeface="Arial" pitchFamily="34" charset="0"/>
                                </a:rPr>
                                <m:t>∆</m:t>
                              </m:r>
                            </m:sup>
                          </m:sSup>
                        </m:e>
                      </m:nary>
                    </m:oMath>
                  </m:oMathPara>
                </a14:m>
                <a:endParaRPr lang="en-US" dirty="0"/>
              </a:p>
            </p:txBody>
          </p:sp>
        </mc:Choice>
        <mc:Fallback>
          <p:sp>
            <p:nvSpPr>
              <p:cNvPr id="24" name="Rectangle 23"/>
              <p:cNvSpPr>
                <a:spLocks noRot="1" noChangeAspect="1" noMove="1" noResize="1" noEditPoints="1" noAdjustHandles="1" noChangeArrowheads="1" noChangeShapeType="1" noTextEdit="1"/>
              </p:cNvSpPr>
              <p:nvPr/>
            </p:nvSpPr>
            <p:spPr>
              <a:xfrm>
                <a:off x="396606" y="5393572"/>
                <a:ext cx="6096000" cy="8476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p:cNvSpPr/>
              <p:nvPr/>
            </p:nvSpPr>
            <p:spPr>
              <a:xfrm>
                <a:off x="5699394" y="5464018"/>
                <a:ext cx="6096000" cy="75995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cs typeface="Arial" pitchFamily="34" charset="0"/>
                        </a:rPr>
                        <m:t>𝑥</m:t>
                      </m:r>
                      <m:d>
                        <m:dPr>
                          <m:ctrlPr>
                            <a:rPr lang="en-US" i="1">
                              <a:latin typeface="Cambria Math" panose="02040503050406030204" pitchFamily="18" charset="0"/>
                              <a:ea typeface="Cambria Math" panose="02040503050406030204" pitchFamily="18" charset="0"/>
                              <a:cs typeface="Arial" pitchFamily="34" charset="0"/>
                            </a:rPr>
                          </m:ctrlPr>
                        </m:dPr>
                        <m:e>
                          <m:r>
                            <a:rPr lang="en-US" b="0" i="1" smtClean="0">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e>
                      </m:d>
                      <m:r>
                        <a:rPr lang="en-US" b="0" i="1" smtClean="0">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 </m:t>
                      </m:r>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−1/2∆</m:t>
                          </m:r>
                        </m:sub>
                        <m:sup>
                          <m:r>
                            <a:rPr lang="en-US" i="1">
                              <a:latin typeface="Cambria Math" panose="02040503050406030204" pitchFamily="18" charset="0"/>
                              <a:cs typeface="Arial" pitchFamily="34" charset="0"/>
                            </a:rPr>
                            <m:t>1/2∆</m:t>
                          </m:r>
                        </m:sup>
                        <m:e>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𝑋</m:t>
                              </m:r>
                            </m:e>
                            <m:sub>
                              <m:r>
                                <a:rPr lang="en-US" i="1">
                                  <a:latin typeface="Cambria Math" panose="02040503050406030204" pitchFamily="18" charset="0"/>
                                  <a:ea typeface="Cambria Math" panose="02040503050406030204" pitchFamily="18" charset="0"/>
                                  <a:cs typeface="Arial" pitchFamily="34" charset="0"/>
                                </a:rPr>
                                <m:t>𝑠</m:t>
                              </m:r>
                            </m:sub>
                          </m:sSub>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𝑓𝑛</m:t>
                              </m:r>
                              <m:r>
                                <a:rPr lang="en-US" i="1">
                                  <a:latin typeface="Cambria Math" panose="02040503050406030204" pitchFamily="18" charset="0"/>
                                  <a:ea typeface="Cambria Math" panose="02040503050406030204" pitchFamily="18" charset="0"/>
                                  <a:cs typeface="Arial" pitchFamily="34" charset="0"/>
                                </a:rPr>
                                <m:t>∆</m:t>
                              </m:r>
                            </m:sup>
                          </m:sSup>
                          <m:r>
                            <a:rPr lang="en-US" i="1">
                              <a:latin typeface="Cambria Math" panose="02040503050406030204" pitchFamily="18" charset="0"/>
                              <a:cs typeface="Arial" pitchFamily="34" charset="0"/>
                            </a:rPr>
                            <m:t>𝑑𝑓</m:t>
                          </m:r>
                        </m:e>
                      </m:nary>
                    </m:oMath>
                  </m:oMathPara>
                </a14:m>
                <a:endParaRPr lang="en-US" dirty="0"/>
              </a:p>
            </p:txBody>
          </p:sp>
        </mc:Choice>
        <mc:Fallback>
          <p:sp>
            <p:nvSpPr>
              <p:cNvPr id="25" name="Rectangle 24"/>
              <p:cNvSpPr>
                <a:spLocks noRot="1" noChangeAspect="1" noMove="1" noResize="1" noEditPoints="1" noAdjustHandles="1" noChangeArrowheads="1" noChangeShapeType="1" noTextEdit="1"/>
              </p:cNvSpPr>
              <p:nvPr/>
            </p:nvSpPr>
            <p:spPr>
              <a:xfrm>
                <a:off x="5699394" y="5464018"/>
                <a:ext cx="6096000" cy="759952"/>
              </a:xfrm>
              <a:prstGeom prst="rect">
                <a:avLst/>
              </a:prstGeom>
              <a:blipFill>
                <a:blip r:embed="rId7"/>
                <a:stretch>
                  <a:fillRect/>
                </a:stretch>
              </a:blipFill>
            </p:spPr>
            <p:txBody>
              <a:bodyPr/>
              <a:lstStyle/>
              <a:p>
                <a:r>
                  <a:rPr lang="en-US">
                    <a:noFill/>
                  </a:rPr>
                  <a:t> </a:t>
                </a:r>
              </a:p>
            </p:txBody>
          </p:sp>
        </mc:Fallback>
      </mc:AlternateContent>
      <p:sp>
        <p:nvSpPr>
          <p:cNvPr id="5" name="Rounded Rectangle 4"/>
          <p:cNvSpPr/>
          <p:nvPr/>
        </p:nvSpPr>
        <p:spPr>
          <a:xfrm>
            <a:off x="106680" y="1021080"/>
            <a:ext cx="12009120" cy="10110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757680" y="5232400"/>
            <a:ext cx="9321800" cy="12547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913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Impluse</a:t>
            </a:r>
            <a:r>
              <a:rPr lang="en-US" dirty="0"/>
              <a:t> Train Modulation (Continue</a:t>
            </a:r>
            <a:r>
              <a:rPr lang="en-US" dirty="0" smtClean="0"/>
              <a:t>) - Proof</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9277" y="890587"/>
            <a:ext cx="8411226" cy="5948202"/>
          </a:xfrm>
          <a:prstGeom prst="rect">
            <a:avLst/>
          </a:prstGeom>
        </p:spPr>
      </p:pic>
    </p:spTree>
    <p:extLst>
      <p:ext uri="{BB962C8B-B14F-4D97-AF65-F5344CB8AC3E}">
        <p14:creationId xmlns:p14="http://schemas.microsoft.com/office/powerpoint/2010/main" val="1782436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Link Between Fourier Transform of a Discrete Sequence and Continuous Signal</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51324" y="2818027"/>
                <a:ext cx="2439115" cy="67133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cs typeface="Arial" pitchFamily="34" charset="0"/>
                        </a:rPr>
                        <m:t>𝑖</m:t>
                      </m:r>
                      <m:d>
                        <m:dPr>
                          <m:ctrlPr>
                            <a:rPr lang="en-US" sz="1600" b="0" i="1" smtClean="0">
                              <a:latin typeface="Cambria Math" panose="02040503050406030204" pitchFamily="18" charset="0"/>
                              <a:cs typeface="Arial" pitchFamily="34" charset="0"/>
                            </a:rPr>
                          </m:ctrlPr>
                        </m:dPr>
                        <m:e>
                          <m:r>
                            <a:rPr lang="en-US" sz="1600" b="0" i="1" smtClean="0">
                              <a:latin typeface="Cambria Math" panose="02040503050406030204" pitchFamily="18" charset="0"/>
                              <a:cs typeface="Arial" pitchFamily="34" charset="0"/>
                            </a:rPr>
                            <m:t>𝑡</m:t>
                          </m:r>
                        </m:e>
                      </m:d>
                      <m:r>
                        <a:rPr lang="en-US" sz="1600" b="0" i="1" smtClean="0">
                          <a:latin typeface="Cambria Math" panose="02040503050406030204" pitchFamily="18" charset="0"/>
                          <a:cs typeface="Arial" pitchFamily="34" charset="0"/>
                        </a:rPr>
                        <m:t>=</m:t>
                      </m:r>
                      <m:nary>
                        <m:naryPr>
                          <m:chr m:val="∑"/>
                          <m:ctrlPr>
                            <a:rPr lang="en-US" sz="1600" i="1">
                              <a:latin typeface="Cambria Math" panose="02040503050406030204" pitchFamily="18" charset="0"/>
                              <a:cs typeface="Arial" pitchFamily="34" charset="0"/>
                            </a:rPr>
                          </m:ctrlPr>
                        </m:naryPr>
                        <m:sub>
                          <m:r>
                            <m:rPr>
                              <m:brk m:alnAt="23"/>
                            </m:rPr>
                            <a:rPr lang="en-US" sz="1600" i="1">
                              <a:latin typeface="Cambria Math" panose="02040503050406030204" pitchFamily="18" charset="0"/>
                              <a:cs typeface="Arial" pitchFamily="34" charset="0"/>
                            </a:rPr>
                            <m:t>𝑛</m:t>
                          </m:r>
                          <m:r>
                            <a:rPr lang="en-US" sz="1600" i="1">
                              <a:latin typeface="Cambria Math" panose="02040503050406030204" pitchFamily="18" charset="0"/>
                              <a:cs typeface="Arial" pitchFamily="34" charset="0"/>
                            </a:rPr>
                            <m:t>=</m:t>
                          </m:r>
                          <m:r>
                            <a:rPr lang="en-US" sz="1600" b="0" i="1" smtClean="0">
                              <a:latin typeface="Cambria Math" panose="02040503050406030204" pitchFamily="18" charset="0"/>
                              <a:cs typeface="Arial" pitchFamily="34" charset="0"/>
                            </a:rPr>
                            <m:t>−</m:t>
                          </m:r>
                          <m:r>
                            <a:rPr lang="en-US" sz="1600" b="0" i="1" smtClean="0">
                              <a:latin typeface="Cambria Math" panose="02040503050406030204" pitchFamily="18" charset="0"/>
                              <a:ea typeface="Cambria Math" panose="02040503050406030204" pitchFamily="18" charset="0"/>
                              <a:cs typeface="Arial" pitchFamily="34" charset="0"/>
                            </a:rPr>
                            <m:t>∞</m:t>
                          </m:r>
                        </m:sub>
                        <m:sup>
                          <m:r>
                            <a:rPr lang="en-US" sz="1600" i="1">
                              <a:latin typeface="Cambria Math" panose="02040503050406030204" pitchFamily="18" charset="0"/>
                              <a:ea typeface="Cambria Math" panose="02040503050406030204" pitchFamily="18" charset="0"/>
                              <a:cs typeface="Arial" pitchFamily="34" charset="0"/>
                            </a:rPr>
                            <m:t>∞</m:t>
                          </m:r>
                        </m:sup>
                        <m:e>
                          <m:r>
                            <a:rPr lang="en-US" sz="1600" i="1" smtClean="0">
                              <a:latin typeface="Cambria Math" panose="02040503050406030204" pitchFamily="18" charset="0"/>
                              <a:ea typeface="Cambria Math" panose="02040503050406030204" pitchFamily="18" charset="0"/>
                              <a:cs typeface="Arial" pitchFamily="34" charset="0"/>
                            </a:rPr>
                            <m:t>𝛿</m:t>
                          </m:r>
                          <m:r>
                            <a:rPr lang="en-US" sz="1600" b="0" i="1" smtClean="0">
                              <a:latin typeface="Cambria Math" panose="02040503050406030204" pitchFamily="18" charset="0"/>
                              <a:ea typeface="Cambria Math" panose="02040503050406030204" pitchFamily="18" charset="0"/>
                              <a:cs typeface="Arial" pitchFamily="34" charset="0"/>
                            </a:rPr>
                            <m:t>(</m:t>
                          </m:r>
                          <m:r>
                            <a:rPr lang="en-US" sz="1600" b="0" i="1" smtClean="0">
                              <a:latin typeface="Cambria Math" panose="02040503050406030204" pitchFamily="18" charset="0"/>
                              <a:ea typeface="Cambria Math" panose="02040503050406030204" pitchFamily="18" charset="0"/>
                              <a:cs typeface="Arial" pitchFamily="34" charset="0"/>
                            </a:rPr>
                            <m:t>𝑡</m:t>
                          </m:r>
                          <m:r>
                            <a:rPr lang="en-US" sz="1600" b="0" i="1" smtClean="0">
                              <a:latin typeface="Cambria Math" panose="02040503050406030204" pitchFamily="18" charset="0"/>
                              <a:ea typeface="Cambria Math" panose="02040503050406030204" pitchFamily="18" charset="0"/>
                              <a:cs typeface="Arial" pitchFamily="34" charset="0"/>
                            </a:rPr>
                            <m:t>−</m:t>
                          </m:r>
                          <m:r>
                            <a:rPr lang="en-US" sz="1600" b="0" i="1" smtClean="0">
                              <a:latin typeface="Cambria Math" panose="02040503050406030204" pitchFamily="18" charset="0"/>
                              <a:ea typeface="Cambria Math" panose="02040503050406030204" pitchFamily="18" charset="0"/>
                              <a:cs typeface="Arial" pitchFamily="34" charset="0"/>
                            </a:rPr>
                            <m:t>𝑛</m:t>
                          </m:r>
                          <m:r>
                            <a:rPr lang="en-US" sz="1600" b="0" i="1" smtClean="0">
                              <a:latin typeface="Cambria Math" panose="02040503050406030204" pitchFamily="18" charset="0"/>
                              <a:ea typeface="Cambria Math" panose="02040503050406030204" pitchFamily="18" charset="0"/>
                              <a:cs typeface="Arial" pitchFamily="34" charset="0"/>
                            </a:rPr>
                            <m:t>∆)</m:t>
                          </m:r>
                        </m:e>
                      </m:nary>
                    </m:oMath>
                  </m:oMathPara>
                </a14:m>
                <a:endParaRPr lang="en-US" sz="1600" b="0" dirty="0" smtClean="0">
                  <a:latin typeface="Arial" pitchFamily="34" charset="0"/>
                  <a:cs typeface="Arial"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351324" y="2818027"/>
                <a:ext cx="2439115" cy="67133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6244" y="1391398"/>
                <a:ext cx="2275036" cy="67133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cs typeface="Arial" pitchFamily="34" charset="0"/>
                        </a:rPr>
                        <m:t>𝑥</m:t>
                      </m:r>
                      <m:d>
                        <m:dPr>
                          <m:ctrlPr>
                            <a:rPr lang="en-US" sz="1600" b="0" i="1" smtClean="0">
                              <a:latin typeface="Cambria Math" panose="02040503050406030204" pitchFamily="18" charset="0"/>
                              <a:cs typeface="Arial" pitchFamily="34" charset="0"/>
                            </a:rPr>
                          </m:ctrlPr>
                        </m:dPr>
                        <m:e>
                          <m:r>
                            <a:rPr lang="en-US" sz="1600" b="0" i="1" smtClean="0">
                              <a:latin typeface="Cambria Math" panose="02040503050406030204" pitchFamily="18" charset="0"/>
                              <a:cs typeface="Arial" pitchFamily="34" charset="0"/>
                            </a:rPr>
                            <m:t>𝑡</m:t>
                          </m:r>
                        </m:e>
                      </m:d>
                      <m:r>
                        <a:rPr lang="en-US" sz="1600" b="0" i="1" smtClean="0">
                          <a:latin typeface="Cambria Math" panose="02040503050406030204" pitchFamily="18" charset="0"/>
                          <a:cs typeface="Arial" pitchFamily="34" charset="0"/>
                        </a:rPr>
                        <m:t>=</m:t>
                      </m:r>
                      <m:nary>
                        <m:naryPr>
                          <m:chr m:val="∑"/>
                          <m:ctrlPr>
                            <a:rPr lang="en-US" sz="1600" i="1">
                              <a:latin typeface="Cambria Math" panose="02040503050406030204" pitchFamily="18" charset="0"/>
                              <a:cs typeface="Arial" pitchFamily="34" charset="0"/>
                            </a:rPr>
                          </m:ctrlPr>
                        </m:naryPr>
                        <m:sub>
                          <m:r>
                            <m:rPr>
                              <m:brk m:alnAt="23"/>
                            </m:rPr>
                            <a:rPr lang="en-US" sz="1600" i="1">
                              <a:latin typeface="Cambria Math" panose="02040503050406030204" pitchFamily="18" charset="0"/>
                              <a:cs typeface="Arial" pitchFamily="34" charset="0"/>
                            </a:rPr>
                            <m:t>𝑛</m:t>
                          </m:r>
                          <m:r>
                            <a:rPr lang="en-US" sz="1600" i="1">
                              <a:latin typeface="Cambria Math" panose="02040503050406030204" pitchFamily="18" charset="0"/>
                              <a:cs typeface="Arial" pitchFamily="34" charset="0"/>
                            </a:rPr>
                            <m:t>=</m:t>
                          </m:r>
                          <m:r>
                            <a:rPr lang="en-US" sz="1600" b="0" i="1" smtClean="0">
                              <a:latin typeface="Cambria Math" panose="02040503050406030204" pitchFamily="18" charset="0"/>
                              <a:cs typeface="Arial" pitchFamily="34" charset="0"/>
                            </a:rPr>
                            <m:t>−</m:t>
                          </m:r>
                          <m:r>
                            <a:rPr lang="en-US" sz="1600" b="0" i="1" smtClean="0">
                              <a:latin typeface="Cambria Math" panose="02040503050406030204" pitchFamily="18" charset="0"/>
                              <a:ea typeface="Cambria Math" panose="02040503050406030204" pitchFamily="18" charset="0"/>
                              <a:cs typeface="Arial" pitchFamily="34" charset="0"/>
                            </a:rPr>
                            <m:t>∞</m:t>
                          </m:r>
                        </m:sub>
                        <m:sup>
                          <m:r>
                            <a:rPr lang="en-US" sz="1600" i="1">
                              <a:latin typeface="Cambria Math" panose="02040503050406030204" pitchFamily="18" charset="0"/>
                              <a:ea typeface="Cambria Math" panose="02040503050406030204" pitchFamily="18" charset="0"/>
                              <a:cs typeface="Arial" pitchFamily="34" charset="0"/>
                            </a:rPr>
                            <m:t>∞</m:t>
                          </m:r>
                        </m:sup>
                        <m:e>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𝑐</m:t>
                              </m:r>
                            </m:e>
                            <m:sub>
                              <m:r>
                                <a:rPr lang="en-US" sz="1600" b="0" i="1" smtClean="0">
                                  <a:latin typeface="Cambria Math" panose="02040503050406030204" pitchFamily="18" charset="0"/>
                                  <a:cs typeface="Arial" pitchFamily="34" charset="0"/>
                                </a:rPr>
                                <m:t>𝑛</m:t>
                              </m:r>
                            </m:sub>
                          </m:sSub>
                          <m:sSup>
                            <m:sSupPr>
                              <m:ctrlPr>
                                <a:rPr lang="en-US" sz="1600" i="1">
                                  <a:latin typeface="Cambria Math" panose="02040503050406030204" pitchFamily="18" charset="0"/>
                                  <a:cs typeface="Arial" pitchFamily="34" charset="0"/>
                                </a:rPr>
                              </m:ctrlPr>
                            </m:sSupPr>
                            <m:e>
                              <m:r>
                                <a:rPr lang="en-US" sz="1600" i="1">
                                  <a:latin typeface="Cambria Math" panose="02040503050406030204" pitchFamily="18" charset="0"/>
                                  <a:cs typeface="Arial" pitchFamily="34" charset="0"/>
                                </a:rPr>
                                <m:t>𝑒</m:t>
                              </m:r>
                            </m:e>
                            <m:sup>
                              <m:r>
                                <a:rPr lang="en-US" sz="1600" i="1">
                                  <a:latin typeface="Cambria Math" panose="02040503050406030204" pitchFamily="18" charset="0"/>
                                  <a:cs typeface="Arial" pitchFamily="34" charset="0"/>
                                </a:rPr>
                                <m:t>𝑖</m:t>
                              </m:r>
                              <m:r>
                                <a:rPr lang="en-US" sz="1600" i="1">
                                  <a:latin typeface="Cambria Math" panose="02040503050406030204" pitchFamily="18" charset="0"/>
                                  <a:cs typeface="Arial" pitchFamily="34" charset="0"/>
                                </a:rPr>
                                <m:t>2</m:t>
                              </m:r>
                              <m:r>
                                <a:rPr lang="en-US" sz="1600" i="1">
                                  <a:latin typeface="Cambria Math" panose="02040503050406030204" pitchFamily="18" charset="0"/>
                                  <a:ea typeface="Cambria Math" panose="02040503050406030204" pitchFamily="18" charset="0"/>
                                  <a:cs typeface="Arial" pitchFamily="34" charset="0"/>
                                </a:rPr>
                                <m:t>𝜋</m:t>
                              </m:r>
                              <m:r>
                                <a:rPr lang="en-US" sz="1600" i="1">
                                  <a:latin typeface="Cambria Math" panose="02040503050406030204" pitchFamily="18" charset="0"/>
                                  <a:cs typeface="Arial" pitchFamily="34" charset="0"/>
                                </a:rPr>
                                <m:t>𝑛𝑡</m:t>
                              </m:r>
                              <m:r>
                                <a:rPr lang="en-US" sz="1600" i="1">
                                  <a:latin typeface="Cambria Math" panose="02040503050406030204" pitchFamily="18" charset="0"/>
                                  <a:cs typeface="Arial" pitchFamily="34" charset="0"/>
                                </a:rPr>
                                <m:t>/</m:t>
                              </m:r>
                              <m:sSub>
                                <m:sSubPr>
                                  <m:ctrlPr>
                                    <a:rPr lang="en-US" sz="1600" i="1">
                                      <a:latin typeface="Cambria Math" panose="02040503050406030204" pitchFamily="18" charset="0"/>
                                      <a:cs typeface="Arial" pitchFamily="34" charset="0"/>
                                    </a:rPr>
                                  </m:ctrlPr>
                                </m:sSubPr>
                                <m:e>
                                  <m:r>
                                    <a:rPr lang="en-US" sz="1600" i="1">
                                      <a:latin typeface="Cambria Math" panose="02040503050406030204" pitchFamily="18" charset="0"/>
                                      <a:cs typeface="Arial" pitchFamily="34" charset="0"/>
                                    </a:rPr>
                                    <m:t>𝑇</m:t>
                                  </m:r>
                                </m:e>
                                <m:sub>
                                  <m:r>
                                    <a:rPr lang="en-US" sz="1600" i="1">
                                      <a:latin typeface="Cambria Math" panose="02040503050406030204" pitchFamily="18" charset="0"/>
                                      <a:cs typeface="Arial" pitchFamily="34" charset="0"/>
                                    </a:rPr>
                                    <m:t>𝑝</m:t>
                                  </m:r>
                                </m:sub>
                              </m:sSub>
                            </m:sup>
                          </m:sSup>
                        </m:e>
                      </m:nary>
                    </m:oMath>
                  </m:oMathPara>
                </a14:m>
                <a:endParaRPr lang="en-US" sz="1600" b="0" dirty="0" smtClean="0">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46244" y="1391398"/>
                <a:ext cx="2275036" cy="6713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34797" y="1391398"/>
                <a:ext cx="3056286" cy="7285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𝑐</m:t>
                          </m:r>
                        </m:e>
                        <m:sub>
                          <m:r>
                            <a:rPr lang="en-US" b="0" i="1" smtClean="0">
                              <a:latin typeface="Cambria Math" panose="02040503050406030204" pitchFamily="18" charset="0"/>
                              <a:cs typeface="Arial" pitchFamily="34" charset="0"/>
                            </a:rPr>
                            <m:t>𝑛</m:t>
                          </m:r>
                        </m:sub>
                      </m:sSub>
                      <m:r>
                        <a:rPr lang="en-US" i="1">
                          <a:latin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b="0" i="1" smtClean="0">
                              <a:latin typeface="Cambria Math" panose="02040503050406030204" pitchFamily="18" charset="0"/>
                              <a:cs typeface="Arial" pitchFamily="34" charset="0"/>
                            </a:rPr>
                            <m:t>1</m:t>
                          </m:r>
                        </m:num>
                        <m:den>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𝑇</m:t>
                              </m:r>
                            </m:e>
                            <m:sub>
                              <m:r>
                                <a:rPr lang="en-US" i="1">
                                  <a:latin typeface="Cambria Math" panose="02040503050406030204" pitchFamily="18" charset="0"/>
                                  <a:cs typeface="Arial" pitchFamily="34" charset="0"/>
                                </a:rPr>
                                <m:t>𝑝</m:t>
                              </m:r>
                            </m:sub>
                          </m:sSub>
                        </m:den>
                      </m:f>
                      <m:nary>
                        <m:naryPr>
                          <m:ctrlPr>
                            <a:rPr lang="en-US" i="1">
                              <a:latin typeface="Cambria Math" panose="02040503050406030204" pitchFamily="18" charset="0"/>
                              <a:cs typeface="Arial" pitchFamily="34" charset="0"/>
                            </a:rPr>
                          </m:ctrlPr>
                        </m:naryPr>
                        <m:sub>
                          <m:r>
                            <a:rPr lang="en-US" b="0" i="1" smtClean="0">
                              <a:latin typeface="Cambria Math" panose="02040503050406030204" pitchFamily="18" charset="0"/>
                              <a:cs typeface="Arial" pitchFamily="34" charset="0"/>
                            </a:rPr>
                            <m:t>0</m:t>
                          </m:r>
                        </m:sub>
                        <m:sup>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𝑇</m:t>
                              </m:r>
                            </m:e>
                            <m:sub>
                              <m:r>
                                <a:rPr lang="en-US" b="0" i="1" smtClean="0">
                                  <a:latin typeface="Cambria Math" panose="02040503050406030204" pitchFamily="18" charset="0"/>
                                  <a:cs typeface="Arial" pitchFamily="34" charset="0"/>
                                </a:rPr>
                                <m:t>𝑝</m:t>
                              </m:r>
                            </m:sub>
                          </m:sSub>
                        </m:sup>
                        <m:e>
                          <m:r>
                            <a:rPr lang="en-US" i="1">
                              <a:latin typeface="Cambria Math" panose="02040503050406030204" pitchFamily="18" charset="0"/>
                              <a:cs typeface="Arial" pitchFamily="34" charset="0"/>
                            </a:rPr>
                            <m:t>𝑥</m:t>
                          </m:r>
                          <m:d>
                            <m:dPr>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𝑡</m:t>
                              </m:r>
                            </m:e>
                          </m:d>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𝑛𝑡</m:t>
                              </m:r>
                              <m:r>
                                <a:rPr lang="en-US" i="1">
                                  <a:latin typeface="Cambria Math" panose="02040503050406030204" pitchFamily="18" charset="0"/>
                                  <a:cs typeface="Arial" pitchFamily="34" charset="0"/>
                                </a:rPr>
                                <m:t>/</m:t>
                              </m:r>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𝑇</m:t>
                                  </m:r>
                                </m:e>
                                <m:sub>
                                  <m:r>
                                    <a:rPr lang="en-US" i="1">
                                      <a:latin typeface="Cambria Math" panose="02040503050406030204" pitchFamily="18" charset="0"/>
                                      <a:cs typeface="Arial" pitchFamily="34" charset="0"/>
                                    </a:rPr>
                                    <m:t>𝑝</m:t>
                                  </m:r>
                                </m:sub>
                              </m:sSub>
                            </m:sup>
                          </m:sSup>
                          <m:r>
                            <a:rPr lang="en-US" i="1">
                              <a:latin typeface="Cambria Math" panose="02040503050406030204" pitchFamily="18" charset="0"/>
                              <a:cs typeface="Arial" pitchFamily="34" charset="0"/>
                            </a:rPr>
                            <m:t>𝑑𝑡</m:t>
                          </m:r>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34797" y="1391398"/>
                <a:ext cx="3056286" cy="728533"/>
              </a:xfrm>
              <a:prstGeom prst="rect">
                <a:avLst/>
              </a:prstGeom>
              <a:blipFill>
                <a:blip r:embed="rId4"/>
                <a:stretch>
                  <a:fillRect/>
                </a:stretch>
              </a:blipFill>
            </p:spPr>
            <p:txBody>
              <a:bodyPr/>
              <a:lstStyle/>
              <a:p>
                <a:r>
                  <a:rPr lang="en-US">
                    <a:noFill/>
                  </a:rPr>
                  <a:t> </a:t>
                </a:r>
              </a:p>
            </p:txBody>
          </p:sp>
        </mc:Fallback>
      </mc:AlternateContent>
      <p:sp>
        <p:nvSpPr>
          <p:cNvPr id="7" name="Rectangle 6"/>
          <p:cNvSpPr/>
          <p:nvPr/>
        </p:nvSpPr>
        <p:spPr>
          <a:xfrm>
            <a:off x="241300" y="1022066"/>
            <a:ext cx="2040687" cy="369332"/>
          </a:xfrm>
          <a:prstGeom prst="rect">
            <a:avLst/>
          </a:prstGeom>
        </p:spPr>
        <p:txBody>
          <a:bodyPr wrap="none">
            <a:spAutoFit/>
          </a:bodyPr>
          <a:lstStyle/>
          <a:p>
            <a:r>
              <a:rPr lang="en-US" b="1" dirty="0" smtClean="0"/>
              <a:t>Fourier coefficients</a:t>
            </a:r>
            <a:endParaRPr lang="en-US" b="1" dirty="0"/>
          </a:p>
        </p:txBody>
      </p:sp>
      <p:sp>
        <p:nvSpPr>
          <p:cNvPr id="8" name="Rectangle 7"/>
          <p:cNvSpPr/>
          <p:nvPr/>
        </p:nvSpPr>
        <p:spPr>
          <a:xfrm>
            <a:off x="241300" y="2375925"/>
            <a:ext cx="1445973" cy="369332"/>
          </a:xfrm>
          <a:prstGeom prst="rect">
            <a:avLst/>
          </a:prstGeom>
        </p:spPr>
        <p:txBody>
          <a:bodyPr wrap="none">
            <a:spAutoFit/>
          </a:bodyPr>
          <a:lstStyle/>
          <a:p>
            <a:r>
              <a:rPr lang="en-US" b="1" dirty="0" err="1" smtClean="0"/>
              <a:t>Impluse</a:t>
            </a:r>
            <a:r>
              <a:rPr lang="en-US" b="1" dirty="0" smtClean="0"/>
              <a:t> train</a:t>
            </a:r>
            <a:endParaRPr lang="en-US" b="1" dirty="0"/>
          </a:p>
        </p:txBody>
      </p:sp>
      <mc:AlternateContent xmlns:mc="http://schemas.openxmlformats.org/markup-compatibility/2006">
        <mc:Choice xmlns:a14="http://schemas.microsoft.com/office/drawing/2010/main" Requires="a14">
          <p:sp>
            <p:nvSpPr>
              <p:cNvPr id="9" name="Rectangle 8"/>
              <p:cNvSpPr/>
              <p:nvPr/>
            </p:nvSpPr>
            <p:spPr>
              <a:xfrm>
                <a:off x="3441477" y="2729893"/>
                <a:ext cx="6716646" cy="847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𝑐</m:t>
                          </m:r>
                        </m:e>
                        <m:sub>
                          <m:r>
                            <a:rPr lang="en-US" b="0" i="1" smtClean="0">
                              <a:latin typeface="Cambria Math" panose="02040503050406030204" pitchFamily="18" charset="0"/>
                              <a:cs typeface="Arial" pitchFamily="34" charset="0"/>
                            </a:rPr>
                            <m:t>𝑛</m:t>
                          </m:r>
                        </m:sub>
                      </m:sSub>
                      <m:r>
                        <a:rPr lang="en-US" i="1">
                          <a:latin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b="0" i="1" smtClean="0">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−1/</m:t>
                          </m:r>
                          <m:r>
                            <a:rPr lang="en-US" i="1">
                              <a:latin typeface="Cambria Math" panose="02040503050406030204" pitchFamily="18" charset="0"/>
                              <a:ea typeface="Cambria Math" panose="02040503050406030204" pitchFamily="18" charset="0"/>
                              <a:cs typeface="Arial" pitchFamily="34" charset="0"/>
                            </a:rPr>
                            <m:t>∆</m:t>
                          </m:r>
                        </m:sub>
                        <m:sup>
                          <m:r>
                            <a:rPr lang="en-US" b="0" i="1" smtClean="0">
                              <a:latin typeface="Cambria Math" panose="02040503050406030204" pitchFamily="18" charset="0"/>
                              <a:cs typeface="Arial" pitchFamily="34" charset="0"/>
                            </a:rPr>
                            <m:t>1/</m:t>
                          </m:r>
                          <m:r>
                            <a:rPr lang="en-US" i="1">
                              <a:latin typeface="Cambria Math" panose="02040503050406030204" pitchFamily="18" charset="0"/>
                              <a:ea typeface="Cambria Math" panose="02040503050406030204" pitchFamily="18" charset="0"/>
                              <a:cs typeface="Arial" pitchFamily="34" charset="0"/>
                            </a:rPr>
                            <m:t>∆</m:t>
                          </m:r>
                        </m:sup>
                        <m:e>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𝛿</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𝑡</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e>
                          </m:nary>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b="0" i="1" smtClean="0">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b="0" i="1" smtClean="0">
                                  <a:latin typeface="Cambria Math" panose="02040503050406030204" pitchFamily="18" charset="0"/>
                                  <a:cs typeface="Arial" pitchFamily="34" charset="0"/>
                                </a:rPr>
                                <m:t>2</m:t>
                              </m:r>
                              <m:r>
                                <a:rPr lang="en-US" b="0" i="1" smtClean="0">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𝑛𝑡</m:t>
                              </m:r>
                              <m:r>
                                <a:rPr lang="en-US" b="0" i="1" smtClean="0">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p>
                          </m:sSup>
                          <m:r>
                            <a:rPr lang="en-US" i="1">
                              <a:latin typeface="Cambria Math" panose="02040503050406030204" pitchFamily="18" charset="0"/>
                              <a:cs typeface="Arial" pitchFamily="34" charset="0"/>
                            </a:rPr>
                            <m:t>𝑑𝑡</m:t>
                          </m:r>
                        </m:e>
                      </m:nary>
                      <m:r>
                        <a:rPr lang="en-US" b="0" i="1" smtClean="0">
                          <a:latin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−1/</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1/</m:t>
                          </m:r>
                          <m:r>
                            <a:rPr lang="en-US" i="1">
                              <a:latin typeface="Cambria Math" panose="02040503050406030204" pitchFamily="18" charset="0"/>
                              <a:ea typeface="Cambria Math" panose="02040503050406030204" pitchFamily="18" charset="0"/>
                              <a:cs typeface="Arial" pitchFamily="34" charset="0"/>
                            </a:rPr>
                            <m:t>∆</m:t>
                          </m:r>
                        </m:sup>
                        <m:e>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𝑛𝑡</m:t>
                              </m:r>
                              <m:r>
                                <a:rPr lang="en-US" i="1">
                                  <a:latin typeface="Cambria Math" panose="02040503050406030204" pitchFamily="18" charset="0"/>
                                  <a:cs typeface="Arial" pitchFamily="34" charset="0"/>
                                </a:rPr>
                                <m:t>/∆</m:t>
                              </m:r>
                            </m:sup>
                          </m:sSup>
                          <m:r>
                            <a:rPr lang="en-US" i="1">
                              <a:latin typeface="Cambria Math" panose="02040503050406030204" pitchFamily="18" charset="0"/>
                              <a:cs typeface="Arial" pitchFamily="34" charset="0"/>
                            </a:rPr>
                            <m:t>𝑑𝑡</m:t>
                          </m:r>
                        </m:e>
                      </m:nary>
                      <m:r>
                        <a:rPr lang="en-US" b="0" i="1" smtClean="0">
                          <a:latin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3441477" y="2729893"/>
                <a:ext cx="6716646" cy="847604"/>
              </a:xfrm>
              <a:prstGeom prst="rect">
                <a:avLst/>
              </a:prstGeom>
              <a:blipFill>
                <a:blip r:embed="rId5"/>
                <a:stretch>
                  <a:fillRect/>
                </a:stretch>
              </a:blipFill>
            </p:spPr>
            <p:txBody>
              <a:bodyPr/>
              <a:lstStyle/>
              <a:p>
                <a:r>
                  <a:rPr lang="en-US">
                    <a:noFill/>
                  </a:rPr>
                  <a:t> </a:t>
                </a:r>
              </a:p>
            </p:txBody>
          </p:sp>
        </mc:Fallback>
      </mc:AlternateContent>
      <p:sp>
        <p:nvSpPr>
          <p:cNvPr id="10" name="Rectangle 9"/>
          <p:cNvSpPr/>
          <p:nvPr/>
        </p:nvSpPr>
        <p:spPr>
          <a:xfrm>
            <a:off x="241300" y="3974279"/>
            <a:ext cx="3822778" cy="369332"/>
          </a:xfrm>
          <a:prstGeom prst="rect">
            <a:avLst/>
          </a:prstGeom>
        </p:spPr>
        <p:txBody>
          <a:bodyPr wrap="none">
            <a:spAutoFit/>
          </a:bodyPr>
          <a:lstStyle/>
          <a:p>
            <a:r>
              <a:rPr lang="en-US" b="1" dirty="0" smtClean="0"/>
              <a:t>Fourier Transform of the impulse train</a:t>
            </a:r>
            <a:endParaRPr lang="en-US" b="1" dirty="0"/>
          </a:p>
        </p:txBody>
      </p:sp>
      <mc:AlternateContent xmlns:mc="http://schemas.openxmlformats.org/markup-compatibility/2006">
        <mc:Choice xmlns:a14="http://schemas.microsoft.com/office/drawing/2010/main" Requires="a14">
          <p:sp>
            <p:nvSpPr>
              <p:cNvPr id="11" name="Rectangle 10"/>
              <p:cNvSpPr/>
              <p:nvPr/>
            </p:nvSpPr>
            <p:spPr>
              <a:xfrm>
                <a:off x="0" y="3994914"/>
                <a:ext cx="11532906" cy="2358210"/>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itchFamily="34" charset="0"/>
                        </a:rPr>
                        <m:t>𝐼</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e>
                      </m:d>
                      <m:r>
                        <a:rPr lang="en-US" b="0" i="1" smtClean="0">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𝐹</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𝑖</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𝑡</m:t>
                              </m:r>
                            </m:e>
                          </m:d>
                        </m:e>
                      </m:d>
                      <m:r>
                        <a:rPr lang="en-US" b="0" i="1" smtClean="0">
                          <a:latin typeface="Cambria Math" panose="02040503050406030204" pitchFamily="18" charset="0"/>
                          <a:cs typeface="Arial" pitchFamily="34" charset="0"/>
                        </a:rPr>
                        <m:t>=</m:t>
                      </m:r>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m:t>
                          </m:r>
                        </m:sup>
                        <m:e>
                          <m:r>
                            <a:rPr lang="en-US" b="0" i="1" smtClean="0">
                              <a:latin typeface="Cambria Math" panose="02040503050406030204" pitchFamily="18" charset="0"/>
                              <a:cs typeface="Arial" pitchFamily="34" charset="0"/>
                            </a:rPr>
                            <m:t>𝑥</m:t>
                          </m:r>
                          <m:r>
                            <a:rPr lang="en-US" b="0" i="1" smtClean="0">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𝑡</m:t>
                          </m:r>
                          <m:r>
                            <a:rPr lang="en-US" b="0" i="1" smtClean="0">
                              <a:latin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𝑓𝑡</m:t>
                              </m:r>
                            </m:sup>
                          </m:sSup>
                          <m:r>
                            <a:rPr lang="en-US" i="1">
                              <a:latin typeface="Cambria Math" panose="02040503050406030204" pitchFamily="18" charset="0"/>
                              <a:cs typeface="Arial" pitchFamily="34" charset="0"/>
                            </a:rPr>
                            <m:t>𝑑𝑡</m:t>
                          </m:r>
                        </m:e>
                      </m:nary>
                      <m:r>
                        <a:rPr lang="en-US" i="1">
                          <a:latin typeface="Cambria Math" panose="02040503050406030204" pitchFamily="18" charset="0"/>
                          <a:cs typeface="Arial" pitchFamily="34" charset="0"/>
                        </a:rPr>
                        <m:t>=</m:t>
                      </m:r>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m:t>
                          </m:r>
                        </m:sup>
                        <m:e>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𝑐</m:t>
                                  </m:r>
                                </m:e>
                                <m:sub>
                                  <m:r>
                                    <a:rPr lang="en-US" b="0" i="1" smtClean="0">
                                      <a:latin typeface="Cambria Math" panose="02040503050406030204" pitchFamily="18" charset="0"/>
                                      <a:cs typeface="Arial" pitchFamily="34" charset="0"/>
                                    </a:rPr>
                                    <m:t>𝑛</m:t>
                                  </m:r>
                                </m:sub>
                              </m:sSub>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𝑛𝑡</m:t>
                                      </m:r>
                                    </m:num>
                                    <m:den>
                                      <m:sSub>
                                        <m:sSubPr>
                                          <m:ctrlPr>
                                            <a:rPr lang="en-US" b="0" i="1" smtClean="0">
                                              <a:latin typeface="Cambria Math" panose="02040503050406030204" pitchFamily="18" charset="0"/>
                                              <a:ea typeface="Cambria Math" panose="02040503050406030204" pitchFamily="18" charset="0"/>
                                              <a:cs typeface="Arial" pitchFamily="34" charset="0"/>
                                            </a:rPr>
                                          </m:ctrlPr>
                                        </m:sSubPr>
                                        <m:e>
                                          <m:r>
                                            <a:rPr lang="en-US" b="0" i="1" smtClean="0">
                                              <a:latin typeface="Cambria Math" panose="02040503050406030204" pitchFamily="18" charset="0"/>
                                              <a:ea typeface="Cambria Math" panose="02040503050406030204" pitchFamily="18" charset="0"/>
                                              <a:cs typeface="Arial" pitchFamily="34" charset="0"/>
                                            </a:rPr>
                                            <m:t>𝑇</m:t>
                                          </m:r>
                                        </m:e>
                                        <m:sub>
                                          <m:r>
                                            <a:rPr lang="en-US" b="0" i="1" smtClean="0">
                                              <a:latin typeface="Cambria Math" panose="02040503050406030204" pitchFamily="18" charset="0"/>
                                              <a:ea typeface="Cambria Math" panose="02040503050406030204" pitchFamily="18" charset="0"/>
                                              <a:cs typeface="Arial" pitchFamily="34" charset="0"/>
                                            </a:rPr>
                                            <m:t>𝑝</m:t>
                                          </m:r>
                                        </m:sub>
                                      </m:sSub>
                                    </m:den>
                                  </m:f>
                                </m:sup>
                              </m:sSup>
                            </m:e>
                          </m:nary>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𝑓𝑡</m:t>
                              </m:r>
                            </m:sup>
                          </m:sSup>
                          <m:r>
                            <a:rPr lang="en-US" i="1">
                              <a:latin typeface="Cambria Math" panose="02040503050406030204" pitchFamily="18" charset="0"/>
                              <a:cs typeface="Arial" pitchFamily="34" charset="0"/>
                            </a:rPr>
                            <m:t>𝑑𝑡</m:t>
                          </m:r>
                        </m:e>
                      </m:nary>
                      <m:r>
                        <a:rPr lang="en-US" b="0" i="1" smtClean="0">
                          <a:latin typeface="Cambria Math" panose="02040503050406030204" pitchFamily="18" charset="0"/>
                          <a:cs typeface="Arial" pitchFamily="34" charset="0"/>
                        </a:rPr>
                        <m:t>=</m:t>
                      </m:r>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m:t>
                          </m:r>
                        </m:sup>
                        <m:e>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𝑛𝑡</m:t>
                                      </m:r>
                                    </m:num>
                                    <m:den>
                                      <m:r>
                                        <a:rPr lang="en-US" i="1">
                                          <a:latin typeface="Cambria Math" panose="02040503050406030204" pitchFamily="18" charset="0"/>
                                          <a:ea typeface="Cambria Math" panose="02040503050406030204" pitchFamily="18" charset="0"/>
                                          <a:cs typeface="Arial" pitchFamily="34" charset="0"/>
                                        </a:rPr>
                                        <m:t>∆</m:t>
                                      </m:r>
                                    </m:den>
                                  </m:f>
                                </m:sup>
                              </m:sSup>
                            </m:e>
                          </m:nary>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b="0" i="1" smtClean="0">
                                  <a:latin typeface="Cambria Math" panose="02040503050406030204" pitchFamily="18" charset="0"/>
                                  <a:ea typeface="Cambria Math" panose="02040503050406030204" pitchFamily="18" charset="0"/>
                                  <a:cs typeface="Arial" pitchFamily="34" charset="0"/>
                                </a:rPr>
                                <m:t>𝑓𝑡</m:t>
                              </m:r>
                            </m:sup>
                          </m:sSup>
                          <m:r>
                            <a:rPr lang="en-US" i="1">
                              <a:latin typeface="Cambria Math" panose="02040503050406030204" pitchFamily="18" charset="0"/>
                              <a:cs typeface="Arial" pitchFamily="34" charset="0"/>
                            </a:rPr>
                            <m:t>𝑑𝑡</m:t>
                          </m:r>
                          <m:r>
                            <a:rPr lang="en-US" b="0" i="1" smtClean="0">
                              <a:latin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m:t>
                                  </m:r>
                                </m:sup>
                                <m:e>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cs typeface="Arial" pitchFamily="34" charset="0"/>
                                            </a:rPr>
                                            <m:t>𝑛𝑡</m:t>
                                          </m:r>
                                        </m:num>
                                        <m:den>
                                          <m:r>
                                            <a:rPr lang="en-US" i="1">
                                              <a:latin typeface="Cambria Math" panose="02040503050406030204" pitchFamily="18" charset="0"/>
                                              <a:ea typeface="Cambria Math" panose="02040503050406030204" pitchFamily="18" charset="0"/>
                                              <a:cs typeface="Arial" pitchFamily="34" charset="0"/>
                                            </a:rPr>
                                            <m:t>∆</m:t>
                                          </m:r>
                                        </m:den>
                                      </m:f>
                                    </m:sup>
                                  </m:sSup>
                                  <m:sSup>
                                    <m:sSupPr>
                                      <m:ctrlPr>
                                        <a:rPr lang="en-US" i="1">
                                          <a:latin typeface="Cambria Math" panose="02040503050406030204" pitchFamily="18" charset="0"/>
                                          <a:cs typeface="Arial" pitchFamily="34" charset="0"/>
                                        </a:rPr>
                                      </m:ctrlPr>
                                    </m:sSupPr>
                                    <m:e>
                                      <m:r>
                                        <a:rPr lang="en-US" i="1" smtClean="0">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𝑓𝑡</m:t>
                                      </m:r>
                                    </m:sup>
                                  </m:sSup>
                                  <m:r>
                                    <a:rPr lang="en-US" i="1">
                                      <a:latin typeface="Cambria Math" panose="02040503050406030204" pitchFamily="18" charset="0"/>
                                      <a:cs typeface="Arial" pitchFamily="34" charset="0"/>
                                    </a:rPr>
                                    <m:t>𝑑𝑡</m:t>
                                  </m:r>
                                  <m:r>
                                    <a:rPr lang="en-US" b="0" i="1" smtClean="0">
                                      <a:latin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m:t>
                                          </m:r>
                                        </m:sup>
                                        <m:e>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d>
                                                <m:dPr>
                                                  <m:ctrlPr>
                                                    <a:rPr lang="en-US" b="0" i="1" smtClean="0">
                                                      <a:latin typeface="Cambria Math" panose="02040503050406030204" pitchFamily="18" charset="0"/>
                                                      <a:ea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r>
                                                    <a:rPr lang="en-US" b="0" i="1" smtClean="0">
                                                      <a:latin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𝑛</m:t>
                                                      </m:r>
                                                    </m:num>
                                                    <m:den>
                                                      <m:r>
                                                        <a:rPr lang="en-US" i="1">
                                                          <a:latin typeface="Cambria Math" panose="02040503050406030204" pitchFamily="18" charset="0"/>
                                                          <a:cs typeface="Arial" pitchFamily="34" charset="0"/>
                                                        </a:rPr>
                                                        <m:t>∆</m:t>
                                                      </m:r>
                                                    </m:den>
                                                  </m:f>
                                                </m:e>
                                              </m:d>
                                              <m:r>
                                                <a:rPr lang="en-US" i="1">
                                                  <a:latin typeface="Cambria Math" panose="02040503050406030204" pitchFamily="18" charset="0"/>
                                                  <a:cs typeface="Arial" pitchFamily="34" charset="0"/>
                                                </a:rPr>
                                                <m:t>𝑡</m:t>
                                              </m:r>
                                            </m:sup>
                                          </m:sSup>
                                          <m:r>
                                            <a:rPr lang="en-US" i="1">
                                              <a:latin typeface="Cambria Math" panose="02040503050406030204" pitchFamily="18" charset="0"/>
                                              <a:cs typeface="Arial" pitchFamily="34" charset="0"/>
                                            </a:rPr>
                                            <m:t>𝑑𝑡</m:t>
                                          </m:r>
                                        </m:e>
                                      </m:nary>
                                    </m:e>
                                  </m:nary>
                                </m:e>
                              </m:nary>
                            </m:e>
                          </m:nary>
                        </m:e>
                      </m:nary>
                      <m:r>
                        <a:rPr lang="en-US" b="0" i="1" smtClean="0">
                          <a:latin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𝛿</m:t>
                          </m:r>
                          <m:r>
                            <a:rPr lang="en-US" i="1">
                              <a:latin typeface="Cambria Math" panose="02040503050406030204" pitchFamily="18" charset="0"/>
                              <a:ea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f>
                            <m:fPr>
                              <m:ctrlPr>
                                <a:rPr lang="en-US" b="0" i="1" smtClean="0">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𝑛</m:t>
                              </m:r>
                            </m:num>
                            <m:den>
                              <m:r>
                                <a:rPr lang="en-US" i="1">
                                  <a:latin typeface="Cambria Math" panose="02040503050406030204" pitchFamily="18" charset="0"/>
                                  <a:ea typeface="Cambria Math" panose="02040503050406030204" pitchFamily="18" charset="0"/>
                                  <a:cs typeface="Arial" pitchFamily="34" charset="0"/>
                                </a:rPr>
                                <m:t>∆</m:t>
                              </m:r>
                            </m:den>
                          </m:f>
                          <m:r>
                            <a:rPr lang="en-US" i="1">
                              <a:latin typeface="Cambria Math" panose="02040503050406030204" pitchFamily="18" charset="0"/>
                              <a:ea typeface="Cambria Math" panose="02040503050406030204" pitchFamily="18" charset="0"/>
                              <a:cs typeface="Arial" pitchFamily="34" charset="0"/>
                            </a:rPr>
                            <m:t>)</m:t>
                          </m:r>
                        </m:e>
                      </m:nary>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0" y="3994914"/>
                <a:ext cx="11532906" cy="235821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66207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smtClean="0"/>
              <a:t>Link Between Fourier Transform of a Discrete Sequence and Continuous Signal (Continue)</a:t>
            </a:r>
            <a:endParaRPr lang="en-US" sz="2400" dirty="0"/>
          </a:p>
        </p:txBody>
      </p:sp>
      <mc:AlternateContent xmlns:mc="http://schemas.openxmlformats.org/markup-compatibility/2006" xmlns:a14="http://schemas.microsoft.com/office/drawing/2010/main">
        <mc:Choice Requires="a14">
          <p:sp>
            <p:nvSpPr>
              <p:cNvPr id="12" name="TextBox 11"/>
              <p:cNvSpPr txBox="1"/>
              <p:nvPr/>
            </p:nvSpPr>
            <p:spPr>
              <a:xfrm>
                <a:off x="241300" y="1307867"/>
                <a:ext cx="11727180" cy="2265877"/>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𝑋</m:t>
                          </m:r>
                        </m:e>
                        <m:sub>
                          <m:r>
                            <a:rPr lang="en-US" b="0" i="1" smtClean="0">
                              <a:latin typeface="Cambria Math" panose="02040503050406030204" pitchFamily="18" charset="0"/>
                              <a:cs typeface="Arial" pitchFamily="34" charset="0"/>
                            </a:rPr>
                            <m:t>𝑠</m:t>
                          </m:r>
                        </m:sub>
                      </m:sSub>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e>
                      </m:d>
                      <m:r>
                        <a:rPr lang="en-US" b="0" i="1" smtClean="0">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𝐼</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e>
                      </m:d>
                      <m:r>
                        <a:rPr lang="en-US" b="0" i="1" smtClean="0">
                          <a:latin typeface="Cambria Math" panose="02040503050406030204" pitchFamily="18" charset="0"/>
                          <a:ea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𝑋</m:t>
                      </m:r>
                      <m:d>
                        <m:dPr>
                          <m:ctrlPr>
                            <a:rPr lang="en-US" b="0" i="1" smtClean="0">
                              <a:latin typeface="Cambria Math" panose="02040503050406030204" pitchFamily="18" charset="0"/>
                              <a:ea typeface="Cambria Math" panose="02040503050406030204" pitchFamily="18" charset="0"/>
                              <a:cs typeface="Arial" pitchFamily="34" charset="0"/>
                            </a:rPr>
                          </m:ctrlPr>
                        </m:dPr>
                        <m:e>
                          <m:r>
                            <a:rPr lang="en-US" b="0" i="1" smtClean="0">
                              <a:latin typeface="Cambria Math" panose="02040503050406030204" pitchFamily="18" charset="0"/>
                              <a:ea typeface="Cambria Math" panose="02040503050406030204" pitchFamily="18" charset="0"/>
                              <a:cs typeface="Arial" pitchFamily="34" charset="0"/>
                            </a:rPr>
                            <m:t>𝑓</m:t>
                          </m:r>
                        </m:e>
                      </m:d>
                      <m:r>
                        <a:rPr lang="en-US" b="0" i="1" smtClean="0">
                          <a:latin typeface="Cambria Math" panose="02040503050406030204" pitchFamily="18" charset="0"/>
                          <a:ea typeface="Cambria Math" panose="02040503050406030204" pitchFamily="18" charset="0"/>
                          <a:cs typeface="Arial" pitchFamily="34" charset="0"/>
                        </a:rPr>
                        <m:t>=</m:t>
                      </m:r>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r>
                            <m:rPr>
                              <m:nor/>
                            </m:rPr>
                            <a:rPr lang="en-US" dirty="0"/>
                            <m:t> </m:t>
                          </m:r>
                        </m:sub>
                        <m:sup>
                          <m:r>
                            <a:rPr lang="en-US" i="1">
                              <a:latin typeface="Cambria Math" panose="02040503050406030204" pitchFamily="18" charset="0"/>
                              <a:ea typeface="Cambria Math" panose="02040503050406030204" pitchFamily="18" charset="0"/>
                              <a:cs typeface="Arial" pitchFamily="34" charset="0"/>
                            </a:rPr>
                            <m:t>∞</m:t>
                          </m:r>
                          <m:r>
                            <m:rPr>
                              <m:nor/>
                            </m:rPr>
                            <a:rPr lang="en-US" dirty="0"/>
                            <m:t> </m:t>
                          </m:r>
                        </m:sup>
                        <m:e>
                          <m:r>
                            <a:rPr lang="en-US" b="0" i="1" dirty="0" smtClean="0">
                              <a:latin typeface="Cambria Math" panose="02040503050406030204" pitchFamily="18" charset="0"/>
                            </a:rPr>
                            <m:t>𝐼</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𝑔</m:t>
                              </m:r>
                            </m:e>
                          </m:d>
                          <m:r>
                            <a:rPr lang="en-US" b="0" i="1" dirty="0" smtClean="0">
                              <a:latin typeface="Cambria Math" panose="02040503050406030204" pitchFamily="18" charset="0"/>
                            </a:rPr>
                            <m:t>𝑋</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𝑔</m:t>
                              </m:r>
                            </m:e>
                          </m:d>
                          <m:r>
                            <a:rPr lang="en-US" b="0" i="1" dirty="0" smtClean="0">
                              <a:latin typeface="Cambria Math" panose="02040503050406030204" pitchFamily="18" charset="0"/>
                            </a:rPr>
                            <m:t>𝑑𝑔</m:t>
                          </m:r>
                        </m:e>
                      </m:nary>
                      <m:r>
                        <a:rPr lang="en-US" b="0" i="1" smtClean="0">
                          <a:latin typeface="Cambria Math" panose="02040503050406030204" pitchFamily="18" charset="0"/>
                          <a:cs typeface="Arial" pitchFamily="34" charset="0"/>
                        </a:rPr>
                        <m:t>=</m:t>
                      </m:r>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r>
                            <m:rPr>
                              <m:nor/>
                            </m:rPr>
                            <a:rPr lang="en-US" dirty="0"/>
                            <m:t> </m:t>
                          </m:r>
                        </m:sub>
                        <m:sup>
                          <m:r>
                            <a:rPr lang="en-US" i="1">
                              <a:latin typeface="Cambria Math" panose="02040503050406030204" pitchFamily="18" charset="0"/>
                              <a:ea typeface="Cambria Math" panose="02040503050406030204" pitchFamily="18" charset="0"/>
                              <a:cs typeface="Arial" pitchFamily="34" charset="0"/>
                            </a:rPr>
                            <m:t>∞</m:t>
                          </m:r>
                          <m:r>
                            <m:rPr>
                              <m:nor/>
                            </m:rPr>
                            <a:rPr lang="en-US" dirty="0"/>
                            <m:t> </m:t>
                          </m:r>
                        </m:sup>
                        <m:e>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𝛿</m:t>
                              </m:r>
                              <m:d>
                                <m:dPr>
                                  <m:ctrlPr>
                                    <a:rPr lang="en-US" i="1">
                                      <a:latin typeface="Cambria Math" panose="02040503050406030204" pitchFamily="18" charset="0"/>
                                      <a:ea typeface="Cambria Math" panose="02040503050406030204" pitchFamily="18" charset="0"/>
                                      <a:cs typeface="Arial" pitchFamily="34" charset="0"/>
                                    </a:rPr>
                                  </m:ctrlPr>
                                </m:dPr>
                                <m:e>
                                  <m:r>
                                    <a:rPr lang="en-US" b="0" i="1" smtClean="0">
                                      <a:latin typeface="Cambria Math" panose="02040503050406030204" pitchFamily="18" charset="0"/>
                                      <a:ea typeface="Cambria Math" panose="02040503050406030204" pitchFamily="18" charset="0"/>
                                      <a:cs typeface="Arial" pitchFamily="34" charset="0"/>
                                    </a:rPr>
                                    <m:t>𝑔</m:t>
                                  </m:r>
                                  <m:r>
                                    <a:rPr lang="en-US" i="1">
                                      <a:latin typeface="Cambria Math" panose="02040503050406030204" pitchFamily="18" charset="0"/>
                                      <a:ea typeface="Cambria Math" panose="02040503050406030204" pitchFamily="18" charset="0"/>
                                      <a:cs typeface="Arial" pitchFamily="34" charset="0"/>
                                    </a:rPr>
                                    <m:t>−</m:t>
                                  </m:r>
                                  <m:f>
                                    <m:fPr>
                                      <m:ctrlPr>
                                        <a:rPr lang="en-US" i="1">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𝑛</m:t>
                                      </m:r>
                                    </m:num>
                                    <m:den>
                                      <m:r>
                                        <a:rPr lang="en-US" i="1">
                                          <a:latin typeface="Cambria Math" panose="02040503050406030204" pitchFamily="18" charset="0"/>
                                          <a:ea typeface="Cambria Math" panose="02040503050406030204" pitchFamily="18" charset="0"/>
                                          <a:cs typeface="Arial" pitchFamily="34" charset="0"/>
                                        </a:rPr>
                                        <m:t>∆</m:t>
                                      </m:r>
                                    </m:den>
                                  </m:f>
                                </m:e>
                              </m:d>
                            </m:e>
                          </m:nary>
                          <m:r>
                            <a:rPr lang="en-US" i="1" dirty="0">
                              <a:latin typeface="Cambria Math" panose="02040503050406030204" pitchFamily="18" charset="0"/>
                            </a:rPr>
                            <m:t>𝑋</m:t>
                          </m:r>
                          <m:d>
                            <m:dPr>
                              <m:ctrlPr>
                                <a:rPr lang="en-US" i="1" dirty="0">
                                  <a:latin typeface="Cambria Math" panose="02040503050406030204" pitchFamily="18" charset="0"/>
                                </a:rPr>
                              </m:ctrlPr>
                            </m:dPr>
                            <m:e>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𝑔</m:t>
                              </m:r>
                            </m:e>
                          </m:d>
                          <m:r>
                            <a:rPr lang="en-US" i="1" dirty="0">
                              <a:latin typeface="Cambria Math" panose="02040503050406030204" pitchFamily="18" charset="0"/>
                            </a:rPr>
                            <m:t>𝑑𝑔</m:t>
                          </m:r>
                        </m:e>
                      </m:nary>
                      <m:r>
                        <a:rPr lang="en-US" b="0" i="1" dirty="0" smtClean="0">
                          <a:latin typeface="Cambria Math" panose="02040503050406030204" pitchFamily="18" charset="0"/>
                        </a:rPr>
                        <m:t>=</m:t>
                      </m:r>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nary>
                            <m:naryPr>
                              <m:ctrlPr>
                                <a:rPr lang="en-US" i="1">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r>
                                <m:rPr>
                                  <m:nor/>
                                </m:rPr>
                                <a:rPr lang="en-US" dirty="0"/>
                                <m:t> </m:t>
                              </m:r>
                            </m:sub>
                            <m:sup>
                              <m:r>
                                <a:rPr lang="en-US" i="1">
                                  <a:latin typeface="Cambria Math" panose="02040503050406030204" pitchFamily="18" charset="0"/>
                                  <a:ea typeface="Cambria Math" panose="02040503050406030204" pitchFamily="18" charset="0"/>
                                  <a:cs typeface="Arial" pitchFamily="34" charset="0"/>
                                </a:rPr>
                                <m:t>∞</m:t>
                              </m:r>
                              <m:r>
                                <m:rPr>
                                  <m:nor/>
                                </m:rPr>
                                <a:rPr lang="en-US" dirty="0"/>
                                <m:t> </m:t>
                              </m:r>
                            </m:sup>
                            <m:e>
                              <m:r>
                                <a:rPr lang="en-US" i="1">
                                  <a:latin typeface="Cambria Math" panose="02040503050406030204" pitchFamily="18" charset="0"/>
                                  <a:ea typeface="Cambria Math" panose="02040503050406030204" pitchFamily="18" charset="0"/>
                                  <a:cs typeface="Arial" pitchFamily="34" charset="0"/>
                                </a:rPr>
                                <m:t>𝛿</m:t>
                              </m:r>
                              <m:d>
                                <m:dPr>
                                  <m:ctrlPr>
                                    <a:rPr lang="en-US" i="1">
                                      <a:latin typeface="Cambria Math" panose="02040503050406030204" pitchFamily="18" charset="0"/>
                                      <a:ea typeface="Cambria Math" panose="02040503050406030204" pitchFamily="18" charset="0"/>
                                      <a:cs typeface="Arial" pitchFamily="34" charset="0"/>
                                    </a:rPr>
                                  </m:ctrlPr>
                                </m:dPr>
                                <m:e>
                                  <m:r>
                                    <a:rPr lang="en-US" i="1">
                                      <a:latin typeface="Cambria Math" panose="02040503050406030204" pitchFamily="18" charset="0"/>
                                      <a:ea typeface="Cambria Math" panose="02040503050406030204" pitchFamily="18" charset="0"/>
                                      <a:cs typeface="Arial" pitchFamily="34" charset="0"/>
                                    </a:rPr>
                                    <m:t>𝑔</m:t>
                                  </m:r>
                                  <m:r>
                                    <a:rPr lang="en-US" i="1">
                                      <a:latin typeface="Cambria Math" panose="02040503050406030204" pitchFamily="18" charset="0"/>
                                      <a:ea typeface="Cambria Math" panose="02040503050406030204" pitchFamily="18" charset="0"/>
                                      <a:cs typeface="Arial" pitchFamily="34" charset="0"/>
                                    </a:rPr>
                                    <m:t>−</m:t>
                                  </m:r>
                                  <m:f>
                                    <m:fPr>
                                      <m:ctrlPr>
                                        <a:rPr lang="en-US" i="1">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𝑛</m:t>
                                      </m:r>
                                    </m:num>
                                    <m:den>
                                      <m:r>
                                        <a:rPr lang="en-US" i="1">
                                          <a:latin typeface="Cambria Math" panose="02040503050406030204" pitchFamily="18" charset="0"/>
                                          <a:ea typeface="Cambria Math" panose="02040503050406030204" pitchFamily="18" charset="0"/>
                                          <a:cs typeface="Arial" pitchFamily="34" charset="0"/>
                                        </a:rPr>
                                        <m:t>∆</m:t>
                                      </m:r>
                                    </m:den>
                                  </m:f>
                                </m:e>
                              </m:d>
                            </m:e>
                          </m:nary>
                          <m:r>
                            <a:rPr lang="en-US" i="1" dirty="0">
                              <a:latin typeface="Cambria Math" panose="02040503050406030204" pitchFamily="18" charset="0"/>
                            </a:rPr>
                            <m:t>𝑋</m:t>
                          </m:r>
                          <m:d>
                            <m:dPr>
                              <m:ctrlPr>
                                <a:rPr lang="en-US" i="1" dirty="0">
                                  <a:latin typeface="Cambria Math" panose="02040503050406030204" pitchFamily="18" charset="0"/>
                                </a:rPr>
                              </m:ctrlPr>
                            </m:dPr>
                            <m:e>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𝑔</m:t>
                              </m:r>
                            </m:e>
                          </m:d>
                          <m:r>
                            <a:rPr lang="en-US" i="1" dirty="0">
                              <a:latin typeface="Cambria Math" panose="02040503050406030204" pitchFamily="18" charset="0"/>
                            </a:rPr>
                            <m:t>𝑑𝑔</m:t>
                          </m:r>
                          <m:r>
                            <m:rPr>
                              <m:nor/>
                            </m:rPr>
                            <a:rPr lang="en-US" dirty="0">
                              <a:latin typeface="Arial" pitchFamily="34" charset="0"/>
                              <a:cs typeface="Arial" pitchFamily="34" charset="0"/>
                            </a:rPr>
                            <m:t> </m:t>
                          </m:r>
                        </m:e>
                      </m:nary>
                      <m:r>
                        <a:rPr lang="en-US" b="0" i="1" smtClean="0">
                          <a:latin typeface="Cambria Math" panose="02040503050406030204" pitchFamily="18" charset="0"/>
                          <a:ea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b="0" i="1" smtClean="0">
                              <a:latin typeface="Cambria Math" panose="02040503050406030204" pitchFamily="18" charset="0"/>
                              <a:cs typeface="Arial" pitchFamily="34" charset="0"/>
                            </a:rPr>
                            <m:t>𝑋</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r>
                                <a:rPr lang="en-US" b="0" i="1" smtClean="0">
                                  <a:latin typeface="Cambria Math" panose="02040503050406030204" pitchFamily="18" charset="0"/>
                                  <a:cs typeface="Arial" pitchFamily="34" charset="0"/>
                                </a:rPr>
                                <m:t>−</m:t>
                              </m:r>
                              <m:f>
                                <m:fPr>
                                  <m:ctrlPr>
                                    <a:rPr lang="en-US" i="1">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𝑛</m:t>
                                  </m:r>
                                </m:num>
                                <m:den>
                                  <m:r>
                                    <a:rPr lang="en-US" i="1">
                                      <a:latin typeface="Cambria Math" panose="02040503050406030204" pitchFamily="18" charset="0"/>
                                      <a:ea typeface="Cambria Math" panose="02040503050406030204" pitchFamily="18" charset="0"/>
                                      <a:cs typeface="Arial" pitchFamily="34" charset="0"/>
                                    </a:rPr>
                                    <m:t>∆</m:t>
                                  </m:r>
                                </m:den>
                              </m:f>
                            </m:e>
                          </m:d>
                        </m:e>
                      </m:nary>
                      <m:r>
                        <a:rPr lang="en-US" b="0" i="1" dirty="0" smtClean="0">
                          <a:latin typeface="Cambria Math" panose="02040503050406030204" pitchFamily="18" charset="0"/>
                          <a:cs typeface="Arial" pitchFamily="34" charset="0"/>
                        </a:rPr>
                        <m:t>=</m:t>
                      </m:r>
                      <m:f>
                        <m:fPr>
                          <m:ctrlPr>
                            <a:rPr lang="en-US" i="1" smtClean="0">
                              <a:solidFill>
                                <a:srgbClr val="FF0000"/>
                              </a:solidFill>
                              <a:latin typeface="Cambria Math" panose="02040503050406030204" pitchFamily="18" charset="0"/>
                              <a:cs typeface="Arial" pitchFamily="34" charset="0"/>
                            </a:rPr>
                          </m:ctrlPr>
                        </m:fPr>
                        <m:num>
                          <m:r>
                            <a:rPr lang="en-US" i="1">
                              <a:solidFill>
                                <a:srgbClr val="FF0000"/>
                              </a:solidFill>
                              <a:latin typeface="Cambria Math" panose="02040503050406030204" pitchFamily="18" charset="0"/>
                              <a:cs typeface="Arial" pitchFamily="34" charset="0"/>
                            </a:rPr>
                            <m:t>1</m:t>
                          </m:r>
                        </m:num>
                        <m:den>
                          <m:r>
                            <a:rPr lang="en-US" i="1">
                              <a:solidFill>
                                <a:srgbClr val="FF0000"/>
                              </a:solidFill>
                              <a:latin typeface="Cambria Math" panose="02040503050406030204" pitchFamily="18" charset="0"/>
                              <a:ea typeface="Cambria Math" panose="02040503050406030204" pitchFamily="18" charset="0"/>
                              <a:cs typeface="Arial" pitchFamily="34" charset="0"/>
                            </a:rPr>
                            <m:t>∆</m:t>
                          </m:r>
                        </m:den>
                      </m:f>
                      <m:d>
                        <m:dPr>
                          <m:ctrlPr>
                            <a:rPr lang="en-US" i="1" smtClean="0">
                              <a:solidFill>
                                <a:srgbClr val="FF0000"/>
                              </a:solidFill>
                              <a:latin typeface="Cambria Math" panose="02040503050406030204" pitchFamily="18" charset="0"/>
                              <a:ea typeface="Cambria Math" panose="02040503050406030204" pitchFamily="18" charset="0"/>
                              <a:cs typeface="Arial" pitchFamily="34" charset="0"/>
                            </a:rPr>
                          </m:ctrlPr>
                        </m:dPr>
                        <m:e>
                          <m:r>
                            <a:rPr lang="en-US" b="0" i="1" smtClean="0">
                              <a:solidFill>
                                <a:srgbClr val="FF0000"/>
                              </a:solidFill>
                              <a:latin typeface="Cambria Math" panose="02040503050406030204" pitchFamily="18" charset="0"/>
                              <a:ea typeface="Cambria Math" panose="02040503050406030204" pitchFamily="18" charset="0"/>
                              <a:cs typeface="Arial" pitchFamily="34" charset="0"/>
                            </a:rPr>
                            <m:t>…+</m:t>
                          </m:r>
                          <m:r>
                            <a:rPr lang="en-US" i="1">
                              <a:solidFill>
                                <a:srgbClr val="FF0000"/>
                              </a:solidFill>
                              <a:latin typeface="Cambria Math" panose="02040503050406030204" pitchFamily="18" charset="0"/>
                              <a:ea typeface="Cambria Math" panose="02040503050406030204" pitchFamily="18" charset="0"/>
                              <a:cs typeface="Arial" pitchFamily="34" charset="0"/>
                            </a:rPr>
                            <m:t>𝑋</m:t>
                          </m:r>
                          <m:d>
                            <m:dPr>
                              <m:ctrlPr>
                                <a:rPr lang="en-US" i="1">
                                  <a:solidFill>
                                    <a:srgbClr val="FF0000"/>
                                  </a:solidFill>
                                  <a:latin typeface="Cambria Math" panose="02040503050406030204" pitchFamily="18" charset="0"/>
                                  <a:ea typeface="Cambria Math" panose="02040503050406030204" pitchFamily="18" charset="0"/>
                                  <a:cs typeface="Arial" pitchFamily="34" charset="0"/>
                                </a:rPr>
                              </m:ctrlPr>
                            </m:dPr>
                            <m:e>
                              <m:r>
                                <a:rPr lang="en-US" i="1">
                                  <a:solidFill>
                                    <a:srgbClr val="FF0000"/>
                                  </a:solidFill>
                                  <a:latin typeface="Cambria Math" panose="02040503050406030204" pitchFamily="18" charset="0"/>
                                  <a:ea typeface="Cambria Math" panose="02040503050406030204" pitchFamily="18" charset="0"/>
                                  <a:cs typeface="Arial" pitchFamily="34" charset="0"/>
                                </a:rPr>
                                <m:t>𝑓</m:t>
                              </m:r>
                              <m:r>
                                <a:rPr lang="en-US" i="1">
                                  <a:solidFill>
                                    <a:srgbClr val="FF0000"/>
                                  </a:solidFill>
                                  <a:latin typeface="Cambria Math" panose="02040503050406030204" pitchFamily="18" charset="0"/>
                                  <a:ea typeface="Cambria Math" panose="02040503050406030204" pitchFamily="18" charset="0"/>
                                  <a:cs typeface="Arial" pitchFamily="34" charset="0"/>
                                </a:rPr>
                                <m:t>−</m:t>
                              </m:r>
                              <m:f>
                                <m:fPr>
                                  <m:ctrlPr>
                                    <a:rPr lang="en-US" i="1">
                                      <a:solidFill>
                                        <a:srgbClr val="FF0000"/>
                                      </a:solidFill>
                                      <a:latin typeface="Cambria Math" panose="02040503050406030204" pitchFamily="18" charset="0"/>
                                      <a:ea typeface="Cambria Math" panose="02040503050406030204" pitchFamily="18" charset="0"/>
                                      <a:cs typeface="Arial" pitchFamily="34" charset="0"/>
                                    </a:rPr>
                                  </m:ctrlPr>
                                </m:fPr>
                                <m:num>
                                  <m:r>
                                    <a:rPr lang="en-US" b="0" i="1" smtClean="0">
                                      <a:solidFill>
                                        <a:srgbClr val="FF0000"/>
                                      </a:solidFill>
                                      <a:latin typeface="Cambria Math" panose="02040503050406030204" pitchFamily="18" charset="0"/>
                                      <a:ea typeface="Cambria Math" panose="02040503050406030204" pitchFamily="18" charset="0"/>
                                      <a:cs typeface="Arial" pitchFamily="34" charset="0"/>
                                    </a:rPr>
                                    <m:t>2</m:t>
                                  </m:r>
                                </m:num>
                                <m:den>
                                  <m:r>
                                    <a:rPr lang="en-US" i="1">
                                      <a:solidFill>
                                        <a:srgbClr val="FF0000"/>
                                      </a:solidFill>
                                      <a:latin typeface="Cambria Math" panose="02040503050406030204" pitchFamily="18" charset="0"/>
                                      <a:ea typeface="Cambria Math" panose="02040503050406030204" pitchFamily="18" charset="0"/>
                                      <a:cs typeface="Arial" pitchFamily="34" charset="0"/>
                                    </a:rPr>
                                    <m:t>∆</m:t>
                                  </m:r>
                                </m:den>
                              </m:f>
                            </m:e>
                          </m:d>
                          <m:r>
                            <a:rPr lang="en-US" b="0" i="1" smtClean="0">
                              <a:solidFill>
                                <a:srgbClr val="FF0000"/>
                              </a:solidFill>
                              <a:latin typeface="Cambria Math" panose="02040503050406030204" pitchFamily="18" charset="0"/>
                              <a:ea typeface="Cambria Math" panose="02040503050406030204" pitchFamily="18" charset="0"/>
                              <a:cs typeface="Arial" pitchFamily="34" charset="0"/>
                            </a:rPr>
                            <m:t>+</m:t>
                          </m:r>
                          <m:r>
                            <a:rPr lang="en-US" b="0" i="1" smtClean="0">
                              <a:solidFill>
                                <a:srgbClr val="FF0000"/>
                              </a:solidFill>
                              <a:latin typeface="Cambria Math" panose="02040503050406030204" pitchFamily="18" charset="0"/>
                              <a:ea typeface="Cambria Math" panose="02040503050406030204" pitchFamily="18" charset="0"/>
                              <a:cs typeface="Arial" pitchFamily="34" charset="0"/>
                            </a:rPr>
                            <m:t>𝑋</m:t>
                          </m:r>
                          <m:d>
                            <m:dPr>
                              <m:ctrlPr>
                                <a:rPr lang="en-US" b="0" i="1" smtClean="0">
                                  <a:solidFill>
                                    <a:srgbClr val="FF0000"/>
                                  </a:solidFill>
                                  <a:latin typeface="Cambria Math" panose="02040503050406030204" pitchFamily="18" charset="0"/>
                                  <a:ea typeface="Cambria Math" panose="02040503050406030204" pitchFamily="18" charset="0"/>
                                  <a:cs typeface="Arial" pitchFamily="34" charset="0"/>
                                </a:rPr>
                              </m:ctrlPr>
                            </m:dPr>
                            <m:e>
                              <m:r>
                                <a:rPr lang="en-US" b="0" i="1" smtClean="0">
                                  <a:solidFill>
                                    <a:srgbClr val="FF0000"/>
                                  </a:solidFill>
                                  <a:latin typeface="Cambria Math" panose="02040503050406030204" pitchFamily="18" charset="0"/>
                                  <a:ea typeface="Cambria Math" panose="02040503050406030204" pitchFamily="18" charset="0"/>
                                  <a:cs typeface="Arial" pitchFamily="34" charset="0"/>
                                </a:rPr>
                                <m:t>𝑓</m:t>
                              </m:r>
                              <m:r>
                                <a:rPr lang="en-US" b="0" i="1" smtClean="0">
                                  <a:solidFill>
                                    <a:srgbClr val="FF0000"/>
                                  </a:solidFill>
                                  <a:latin typeface="Cambria Math" panose="02040503050406030204" pitchFamily="18" charset="0"/>
                                  <a:ea typeface="Cambria Math" panose="02040503050406030204" pitchFamily="18" charset="0"/>
                                  <a:cs typeface="Arial" pitchFamily="34" charset="0"/>
                                </a:rPr>
                                <m:t>−</m:t>
                              </m:r>
                              <m:f>
                                <m:fPr>
                                  <m:ctrlPr>
                                    <a:rPr lang="en-US" b="0" i="1" smtClean="0">
                                      <a:solidFill>
                                        <a:srgbClr val="FF0000"/>
                                      </a:solidFill>
                                      <a:latin typeface="Cambria Math" panose="02040503050406030204" pitchFamily="18" charset="0"/>
                                      <a:ea typeface="Cambria Math" panose="02040503050406030204" pitchFamily="18" charset="0"/>
                                      <a:cs typeface="Arial" pitchFamily="34" charset="0"/>
                                    </a:rPr>
                                  </m:ctrlPr>
                                </m:fPr>
                                <m:num>
                                  <m:r>
                                    <a:rPr lang="en-US" b="0" i="1" smtClean="0">
                                      <a:solidFill>
                                        <a:srgbClr val="FF0000"/>
                                      </a:solidFill>
                                      <a:latin typeface="Cambria Math" panose="02040503050406030204" pitchFamily="18" charset="0"/>
                                      <a:ea typeface="Cambria Math" panose="02040503050406030204" pitchFamily="18" charset="0"/>
                                      <a:cs typeface="Arial" pitchFamily="34" charset="0"/>
                                    </a:rPr>
                                    <m:t>1</m:t>
                                  </m:r>
                                </m:num>
                                <m:den>
                                  <m:r>
                                    <a:rPr lang="en-US" i="1">
                                      <a:solidFill>
                                        <a:srgbClr val="FF0000"/>
                                      </a:solidFill>
                                      <a:latin typeface="Cambria Math" panose="02040503050406030204" pitchFamily="18" charset="0"/>
                                      <a:ea typeface="Cambria Math" panose="02040503050406030204" pitchFamily="18" charset="0"/>
                                      <a:cs typeface="Arial" pitchFamily="34" charset="0"/>
                                    </a:rPr>
                                    <m:t>∆</m:t>
                                  </m:r>
                                </m:den>
                              </m:f>
                            </m:e>
                          </m:d>
                          <m:r>
                            <a:rPr lang="en-US" b="0" i="1" smtClean="0">
                              <a:solidFill>
                                <a:srgbClr val="FF0000"/>
                              </a:solidFill>
                              <a:latin typeface="Cambria Math" panose="02040503050406030204" pitchFamily="18" charset="0"/>
                              <a:ea typeface="Cambria Math" panose="02040503050406030204" pitchFamily="18" charset="0"/>
                              <a:cs typeface="Arial" pitchFamily="34" charset="0"/>
                            </a:rPr>
                            <m:t>+</m:t>
                          </m:r>
                          <m:r>
                            <a:rPr lang="en-US" i="1">
                              <a:solidFill>
                                <a:srgbClr val="FF0000"/>
                              </a:solidFill>
                              <a:latin typeface="Cambria Math" panose="02040503050406030204" pitchFamily="18" charset="0"/>
                              <a:cs typeface="Arial" pitchFamily="34" charset="0"/>
                            </a:rPr>
                            <m:t>𝑋</m:t>
                          </m:r>
                          <m:d>
                            <m:dPr>
                              <m:ctrlPr>
                                <a:rPr lang="en-US" i="1">
                                  <a:solidFill>
                                    <a:srgbClr val="FF0000"/>
                                  </a:solidFill>
                                  <a:latin typeface="Cambria Math" panose="02040503050406030204" pitchFamily="18" charset="0"/>
                                  <a:cs typeface="Arial" pitchFamily="34" charset="0"/>
                                </a:rPr>
                              </m:ctrlPr>
                            </m:dPr>
                            <m:e>
                              <m:r>
                                <a:rPr lang="en-US" i="1">
                                  <a:solidFill>
                                    <a:srgbClr val="FF0000"/>
                                  </a:solidFill>
                                  <a:latin typeface="Cambria Math" panose="02040503050406030204" pitchFamily="18" charset="0"/>
                                  <a:cs typeface="Arial" pitchFamily="34" charset="0"/>
                                </a:rPr>
                                <m:t>𝑓</m:t>
                              </m:r>
                            </m:e>
                          </m:d>
                          <m:r>
                            <a:rPr lang="en-US" i="1">
                              <a:solidFill>
                                <a:srgbClr val="FF0000"/>
                              </a:solidFill>
                              <a:latin typeface="Cambria Math" panose="02040503050406030204" pitchFamily="18" charset="0"/>
                              <a:ea typeface="Cambria Math" panose="02040503050406030204" pitchFamily="18" charset="0"/>
                              <a:cs typeface="Arial" pitchFamily="34" charset="0"/>
                            </a:rPr>
                            <m:t>+</m:t>
                          </m:r>
                          <m:r>
                            <a:rPr lang="en-US" i="1">
                              <a:solidFill>
                                <a:srgbClr val="FF0000"/>
                              </a:solidFill>
                              <a:latin typeface="Cambria Math" panose="02040503050406030204" pitchFamily="18" charset="0"/>
                              <a:cs typeface="Arial" pitchFamily="34" charset="0"/>
                            </a:rPr>
                            <m:t>𝑋</m:t>
                          </m:r>
                          <m:d>
                            <m:dPr>
                              <m:ctrlPr>
                                <a:rPr lang="en-US" i="1">
                                  <a:solidFill>
                                    <a:srgbClr val="FF0000"/>
                                  </a:solidFill>
                                  <a:latin typeface="Cambria Math" panose="02040503050406030204" pitchFamily="18" charset="0"/>
                                  <a:cs typeface="Arial" pitchFamily="34" charset="0"/>
                                </a:rPr>
                              </m:ctrlPr>
                            </m:dPr>
                            <m:e>
                              <m:r>
                                <a:rPr lang="en-US" i="1">
                                  <a:solidFill>
                                    <a:srgbClr val="FF0000"/>
                                  </a:solidFill>
                                  <a:latin typeface="Cambria Math" panose="02040503050406030204" pitchFamily="18" charset="0"/>
                                  <a:cs typeface="Arial" pitchFamily="34" charset="0"/>
                                </a:rPr>
                                <m:t>𝑓</m:t>
                              </m:r>
                              <m:r>
                                <a:rPr lang="en-US" b="0" i="1" smtClean="0">
                                  <a:solidFill>
                                    <a:srgbClr val="FF0000"/>
                                  </a:solidFill>
                                  <a:latin typeface="Cambria Math" panose="02040503050406030204" pitchFamily="18" charset="0"/>
                                  <a:cs typeface="Arial" pitchFamily="34" charset="0"/>
                                </a:rPr>
                                <m:t>+</m:t>
                              </m:r>
                              <m:f>
                                <m:fPr>
                                  <m:ctrlPr>
                                    <a:rPr lang="en-US" b="0" i="1" smtClean="0">
                                      <a:solidFill>
                                        <a:srgbClr val="FF0000"/>
                                      </a:solidFill>
                                      <a:latin typeface="Cambria Math" panose="02040503050406030204" pitchFamily="18" charset="0"/>
                                      <a:cs typeface="Arial" pitchFamily="34" charset="0"/>
                                    </a:rPr>
                                  </m:ctrlPr>
                                </m:fPr>
                                <m:num>
                                  <m:r>
                                    <a:rPr lang="en-US" b="0" i="1" smtClean="0">
                                      <a:solidFill>
                                        <a:srgbClr val="FF0000"/>
                                      </a:solidFill>
                                      <a:latin typeface="Cambria Math" panose="02040503050406030204" pitchFamily="18" charset="0"/>
                                      <a:cs typeface="Arial" pitchFamily="34" charset="0"/>
                                    </a:rPr>
                                    <m:t>1</m:t>
                                  </m:r>
                                </m:num>
                                <m:den>
                                  <m:r>
                                    <a:rPr lang="en-US" i="1">
                                      <a:solidFill>
                                        <a:srgbClr val="FF0000"/>
                                      </a:solidFill>
                                      <a:latin typeface="Cambria Math" panose="02040503050406030204" pitchFamily="18" charset="0"/>
                                      <a:ea typeface="Cambria Math" panose="02040503050406030204" pitchFamily="18" charset="0"/>
                                      <a:cs typeface="Arial" pitchFamily="34" charset="0"/>
                                    </a:rPr>
                                    <m:t>∆</m:t>
                                  </m:r>
                                </m:den>
                              </m:f>
                            </m:e>
                          </m:d>
                          <m:r>
                            <a:rPr lang="en-US" b="0" i="1" smtClean="0">
                              <a:solidFill>
                                <a:srgbClr val="FF0000"/>
                              </a:solidFill>
                              <a:latin typeface="Cambria Math" panose="02040503050406030204" pitchFamily="18" charset="0"/>
                              <a:cs typeface="Arial" pitchFamily="34" charset="0"/>
                            </a:rPr>
                            <m:t>+ …</m:t>
                          </m:r>
                        </m:e>
                      </m:d>
                    </m:oMath>
                  </m:oMathPara>
                </a14:m>
                <a:endParaRPr lang="en-US" b="0" dirty="0" smtClean="0">
                  <a:latin typeface="Arial" pitchFamily="34" charset="0"/>
                  <a:cs typeface="Arial"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41300" y="1307867"/>
                <a:ext cx="11727180" cy="2265877"/>
              </a:xfrm>
              <a:prstGeom prst="rect">
                <a:avLst/>
              </a:prstGeom>
              <a:blipFill>
                <a:blip r:embed="rId7"/>
                <a:stretch>
                  <a:fillRect l="-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41300" y="1171049"/>
                <a:ext cx="4687822" cy="369332"/>
              </a:xfrm>
              <a:prstGeom prst="rect">
                <a:avLst/>
              </a:prstGeom>
            </p:spPr>
            <p:txBody>
              <a:bodyPr wrap="none">
                <a:spAutoFit/>
              </a:bodyPr>
              <a:lstStyle/>
              <a:p>
                <a:r>
                  <a:rPr lang="en-US" b="1" dirty="0" smtClean="0"/>
                  <a:t>Fourier Transform of a discrete sequence, </a:t>
                </a:r>
                <a14:m>
                  <m:oMath xmlns:m="http://schemas.openxmlformats.org/officeDocument/2006/math">
                    <m:sSub>
                      <m:sSubPr>
                        <m:ctrlPr>
                          <a:rPr lang="en-US" b="1" i="1" smtClean="0">
                            <a:latin typeface="Cambria Math" panose="02040503050406030204" pitchFamily="18" charset="0"/>
                            <a:cs typeface="Arial" pitchFamily="34" charset="0"/>
                          </a:rPr>
                        </m:ctrlPr>
                      </m:sSubPr>
                      <m:e>
                        <m:r>
                          <a:rPr lang="en-US" b="1" i="1" smtClean="0">
                            <a:latin typeface="Cambria Math" panose="02040503050406030204" pitchFamily="18" charset="0"/>
                            <a:cs typeface="Arial" pitchFamily="34" charset="0"/>
                          </a:rPr>
                          <m:t>𝒙</m:t>
                        </m:r>
                      </m:e>
                      <m:sub>
                        <m:r>
                          <a:rPr lang="en-US" b="1" i="1" smtClean="0">
                            <a:latin typeface="Cambria Math" panose="02040503050406030204" pitchFamily="18" charset="0"/>
                            <a:cs typeface="Arial" pitchFamily="34" charset="0"/>
                          </a:rPr>
                          <m:t>𝒔</m:t>
                        </m:r>
                      </m:sub>
                    </m:sSub>
                    <m:r>
                      <a:rPr lang="en-US" b="1" i="1" smtClean="0">
                        <a:latin typeface="Cambria Math" panose="02040503050406030204" pitchFamily="18" charset="0"/>
                        <a:cs typeface="Arial" pitchFamily="34" charset="0"/>
                      </a:rPr>
                      <m:t>(</m:t>
                    </m:r>
                    <m:r>
                      <a:rPr lang="en-US" b="1" i="1" smtClean="0">
                        <a:latin typeface="Cambria Math" panose="02040503050406030204" pitchFamily="18" charset="0"/>
                        <a:cs typeface="Arial" pitchFamily="34" charset="0"/>
                      </a:rPr>
                      <m:t>𝒕</m:t>
                    </m:r>
                    <m:r>
                      <a:rPr lang="en-US" b="1" i="1" smtClean="0">
                        <a:latin typeface="Cambria Math" panose="02040503050406030204" pitchFamily="18" charset="0"/>
                        <a:cs typeface="Arial" pitchFamily="34" charset="0"/>
                      </a:rPr>
                      <m:t>)</m:t>
                    </m:r>
                  </m:oMath>
                </a14:m>
                <a:endParaRPr lang="en-US" b="1" dirty="0"/>
              </a:p>
            </p:txBody>
          </p:sp>
        </mc:Choice>
        <mc:Fallback xmlns="">
          <p:sp>
            <p:nvSpPr>
              <p:cNvPr id="13" name="Rectangle 12"/>
              <p:cNvSpPr>
                <a:spLocks noRot="1" noChangeAspect="1" noMove="1" noResize="1" noEditPoints="1" noAdjustHandles="1" noChangeArrowheads="1" noChangeShapeType="1" noTextEdit="1"/>
              </p:cNvSpPr>
              <p:nvPr/>
            </p:nvSpPr>
            <p:spPr>
              <a:xfrm>
                <a:off x="241300" y="1171049"/>
                <a:ext cx="4687822" cy="369332"/>
              </a:xfrm>
              <a:prstGeom prst="rect">
                <a:avLst/>
              </a:prstGeom>
              <a:blipFill>
                <a:blip r:embed="rId4"/>
                <a:stretch>
                  <a:fillRect l="-1170" t="-8197" b="-24590"/>
                </a:stretch>
              </a:blipFill>
            </p:spPr>
            <p:txBody>
              <a:bodyPr/>
              <a:lstStyle/>
              <a:p>
                <a:r>
                  <a:rPr lang="en-US">
                    <a:noFill/>
                  </a:rPr>
                  <a:t> </a:t>
                </a:r>
              </a:p>
            </p:txBody>
          </p:sp>
        </mc:Fallback>
      </mc:AlternateContent>
      <p:pic>
        <p:nvPicPr>
          <p:cNvPr id="4" name="Picture 3"/>
          <p:cNvPicPr>
            <a:picLocks noChangeAspect="1"/>
          </p:cNvPicPr>
          <p:nvPr/>
        </p:nvPicPr>
        <p:blipFill rotWithShape="1">
          <a:blip r:embed="rId8">
            <a:clrChange>
              <a:clrFrom>
                <a:srgbClr val="E7E7E8"/>
              </a:clrFrom>
              <a:clrTo>
                <a:srgbClr val="E7E7E8">
                  <a:alpha val="0"/>
                </a:srgbClr>
              </a:clrTo>
            </a:clrChange>
          </a:blip>
          <a:srcRect t="20528"/>
          <a:stretch/>
        </p:blipFill>
        <p:spPr>
          <a:xfrm>
            <a:off x="646990" y="4575288"/>
            <a:ext cx="6551295" cy="1674341"/>
          </a:xfrm>
          <a:prstGeom prst="rect">
            <a:avLst/>
          </a:prstGeom>
        </p:spPr>
      </p:pic>
      <p:grpSp>
        <p:nvGrpSpPr>
          <p:cNvPr id="26" name="Group 25"/>
          <p:cNvGrpSpPr/>
          <p:nvPr/>
        </p:nvGrpSpPr>
        <p:grpSpPr>
          <a:xfrm>
            <a:off x="7678361" y="4101087"/>
            <a:ext cx="3197977" cy="2248385"/>
            <a:chOff x="10593011" y="2735956"/>
            <a:chExt cx="3197977" cy="2248385"/>
          </a:xfrm>
        </p:grpSpPr>
        <p:sp>
          <p:nvSpPr>
            <p:cNvPr id="8" name="Freeform 7"/>
            <p:cNvSpPr/>
            <p:nvPr/>
          </p:nvSpPr>
          <p:spPr>
            <a:xfrm>
              <a:off x="11143083" y="3354022"/>
              <a:ext cx="2090737" cy="769143"/>
            </a:xfrm>
            <a:custGeom>
              <a:avLst/>
              <a:gdLst>
                <a:gd name="connsiteX0" fmla="*/ 0 w 2090737"/>
                <a:gd name="connsiteY0" fmla="*/ 764381 h 769143"/>
                <a:gd name="connsiteX1" fmla="*/ 28575 w 2090737"/>
                <a:gd name="connsiteY1" fmla="*/ 759618 h 769143"/>
                <a:gd name="connsiteX2" fmla="*/ 42862 w 2090737"/>
                <a:gd name="connsiteY2" fmla="*/ 750093 h 769143"/>
                <a:gd name="connsiteX3" fmla="*/ 50006 w 2090737"/>
                <a:gd name="connsiteY3" fmla="*/ 745331 h 769143"/>
                <a:gd name="connsiteX4" fmla="*/ 64293 w 2090737"/>
                <a:gd name="connsiteY4" fmla="*/ 740568 h 769143"/>
                <a:gd name="connsiteX5" fmla="*/ 80962 w 2090737"/>
                <a:gd name="connsiteY5" fmla="*/ 731043 h 769143"/>
                <a:gd name="connsiteX6" fmla="*/ 88106 w 2090737"/>
                <a:gd name="connsiteY6" fmla="*/ 726281 h 769143"/>
                <a:gd name="connsiteX7" fmla="*/ 109537 w 2090737"/>
                <a:gd name="connsiteY7" fmla="*/ 719137 h 769143"/>
                <a:gd name="connsiteX8" fmla="*/ 116681 w 2090737"/>
                <a:gd name="connsiteY8" fmla="*/ 714375 h 769143"/>
                <a:gd name="connsiteX9" fmla="*/ 130968 w 2090737"/>
                <a:gd name="connsiteY9" fmla="*/ 711993 h 769143"/>
                <a:gd name="connsiteX10" fmla="*/ 188118 w 2090737"/>
                <a:gd name="connsiteY10" fmla="*/ 704850 h 769143"/>
                <a:gd name="connsiteX11" fmla="*/ 216693 w 2090737"/>
                <a:gd name="connsiteY11" fmla="*/ 697706 h 769143"/>
                <a:gd name="connsiteX12" fmla="*/ 228600 w 2090737"/>
                <a:gd name="connsiteY12" fmla="*/ 695325 h 769143"/>
                <a:gd name="connsiteX13" fmla="*/ 250031 w 2090737"/>
                <a:gd name="connsiteY13" fmla="*/ 688181 h 769143"/>
                <a:gd name="connsiteX14" fmla="*/ 257175 w 2090737"/>
                <a:gd name="connsiteY14" fmla="*/ 685800 h 769143"/>
                <a:gd name="connsiteX15" fmla="*/ 269081 w 2090737"/>
                <a:gd name="connsiteY15" fmla="*/ 683418 h 769143"/>
                <a:gd name="connsiteX16" fmla="*/ 283368 w 2090737"/>
                <a:gd name="connsiteY16" fmla="*/ 678656 h 769143"/>
                <a:gd name="connsiteX17" fmla="*/ 297656 w 2090737"/>
                <a:gd name="connsiteY17" fmla="*/ 673893 h 769143"/>
                <a:gd name="connsiteX18" fmla="*/ 304800 w 2090737"/>
                <a:gd name="connsiteY18" fmla="*/ 671512 h 769143"/>
                <a:gd name="connsiteX19" fmla="*/ 328612 w 2090737"/>
                <a:gd name="connsiteY19" fmla="*/ 664368 h 769143"/>
                <a:gd name="connsiteX20" fmla="*/ 338137 w 2090737"/>
                <a:gd name="connsiteY20" fmla="*/ 659606 h 769143"/>
                <a:gd name="connsiteX21" fmla="*/ 354806 w 2090737"/>
                <a:gd name="connsiteY21" fmla="*/ 654843 h 769143"/>
                <a:gd name="connsiteX22" fmla="*/ 378618 w 2090737"/>
                <a:gd name="connsiteY22" fmla="*/ 638175 h 769143"/>
                <a:gd name="connsiteX23" fmla="*/ 385762 w 2090737"/>
                <a:gd name="connsiteY23" fmla="*/ 633412 h 769143"/>
                <a:gd name="connsiteX24" fmla="*/ 392906 w 2090737"/>
                <a:gd name="connsiteY24" fmla="*/ 631031 h 769143"/>
                <a:gd name="connsiteX25" fmla="*/ 407193 w 2090737"/>
                <a:gd name="connsiteY25" fmla="*/ 621506 h 769143"/>
                <a:gd name="connsiteX26" fmla="*/ 423862 w 2090737"/>
                <a:gd name="connsiteY26" fmla="*/ 611981 h 769143"/>
                <a:gd name="connsiteX27" fmla="*/ 438150 w 2090737"/>
                <a:gd name="connsiteY27" fmla="*/ 602456 h 769143"/>
                <a:gd name="connsiteX28" fmla="*/ 452437 w 2090737"/>
                <a:gd name="connsiteY28" fmla="*/ 597693 h 769143"/>
                <a:gd name="connsiteX29" fmla="*/ 457200 w 2090737"/>
                <a:gd name="connsiteY29" fmla="*/ 590550 h 769143"/>
                <a:gd name="connsiteX30" fmla="*/ 464343 w 2090737"/>
                <a:gd name="connsiteY30" fmla="*/ 588168 h 769143"/>
                <a:gd name="connsiteX31" fmla="*/ 478631 w 2090737"/>
                <a:gd name="connsiteY31" fmla="*/ 581025 h 769143"/>
                <a:gd name="connsiteX32" fmla="*/ 485775 w 2090737"/>
                <a:gd name="connsiteY32" fmla="*/ 573881 h 769143"/>
                <a:gd name="connsiteX33" fmla="*/ 492918 w 2090737"/>
                <a:gd name="connsiteY33" fmla="*/ 571500 h 769143"/>
                <a:gd name="connsiteX34" fmla="*/ 500062 w 2090737"/>
                <a:gd name="connsiteY34" fmla="*/ 566737 h 769143"/>
                <a:gd name="connsiteX35" fmla="*/ 511968 w 2090737"/>
                <a:gd name="connsiteY35" fmla="*/ 559593 h 769143"/>
                <a:gd name="connsiteX36" fmla="*/ 526256 w 2090737"/>
                <a:gd name="connsiteY36" fmla="*/ 547687 h 769143"/>
                <a:gd name="connsiteX37" fmla="*/ 533400 w 2090737"/>
                <a:gd name="connsiteY37" fmla="*/ 542925 h 769143"/>
                <a:gd name="connsiteX38" fmla="*/ 538162 w 2090737"/>
                <a:gd name="connsiteY38" fmla="*/ 535781 h 769143"/>
                <a:gd name="connsiteX39" fmla="*/ 545306 w 2090737"/>
                <a:gd name="connsiteY39" fmla="*/ 531018 h 769143"/>
                <a:gd name="connsiteX40" fmla="*/ 547687 w 2090737"/>
                <a:gd name="connsiteY40" fmla="*/ 523875 h 769143"/>
                <a:gd name="connsiteX41" fmla="*/ 554831 w 2090737"/>
                <a:gd name="connsiteY41" fmla="*/ 519112 h 769143"/>
                <a:gd name="connsiteX42" fmla="*/ 569118 w 2090737"/>
                <a:gd name="connsiteY42" fmla="*/ 502443 h 769143"/>
                <a:gd name="connsiteX43" fmla="*/ 583406 w 2090737"/>
                <a:gd name="connsiteY43" fmla="*/ 488156 h 769143"/>
                <a:gd name="connsiteX44" fmla="*/ 588168 w 2090737"/>
                <a:gd name="connsiteY44" fmla="*/ 481012 h 769143"/>
                <a:gd name="connsiteX45" fmla="*/ 602456 w 2090737"/>
                <a:gd name="connsiteY45" fmla="*/ 471487 h 769143"/>
                <a:gd name="connsiteX46" fmla="*/ 611981 w 2090737"/>
                <a:gd name="connsiteY46" fmla="*/ 461962 h 769143"/>
                <a:gd name="connsiteX47" fmla="*/ 623887 w 2090737"/>
                <a:gd name="connsiteY47" fmla="*/ 452437 h 769143"/>
                <a:gd name="connsiteX48" fmla="*/ 640556 w 2090737"/>
                <a:gd name="connsiteY48" fmla="*/ 438150 h 769143"/>
                <a:gd name="connsiteX49" fmla="*/ 657225 w 2090737"/>
                <a:gd name="connsiteY49" fmla="*/ 423862 h 769143"/>
                <a:gd name="connsiteX50" fmla="*/ 673893 w 2090737"/>
                <a:gd name="connsiteY50" fmla="*/ 400050 h 769143"/>
                <a:gd name="connsiteX51" fmla="*/ 692943 w 2090737"/>
                <a:gd name="connsiteY51" fmla="*/ 381000 h 769143"/>
                <a:gd name="connsiteX52" fmla="*/ 700087 w 2090737"/>
                <a:gd name="connsiteY52" fmla="*/ 373856 h 769143"/>
                <a:gd name="connsiteX53" fmla="*/ 709612 w 2090737"/>
                <a:gd name="connsiteY53" fmla="*/ 359568 h 769143"/>
                <a:gd name="connsiteX54" fmla="*/ 716756 w 2090737"/>
                <a:gd name="connsiteY54" fmla="*/ 350043 h 769143"/>
                <a:gd name="connsiteX55" fmla="*/ 726281 w 2090737"/>
                <a:gd name="connsiteY55" fmla="*/ 335756 h 769143"/>
                <a:gd name="connsiteX56" fmla="*/ 733425 w 2090737"/>
                <a:gd name="connsiteY56" fmla="*/ 321468 h 769143"/>
                <a:gd name="connsiteX57" fmla="*/ 735806 w 2090737"/>
                <a:gd name="connsiteY57" fmla="*/ 314325 h 769143"/>
                <a:gd name="connsiteX58" fmla="*/ 745331 w 2090737"/>
                <a:gd name="connsiteY58" fmla="*/ 300037 h 769143"/>
                <a:gd name="connsiteX59" fmla="*/ 752475 w 2090737"/>
                <a:gd name="connsiteY59" fmla="*/ 283368 h 769143"/>
                <a:gd name="connsiteX60" fmla="*/ 759618 w 2090737"/>
                <a:gd name="connsiteY60" fmla="*/ 261937 h 769143"/>
                <a:gd name="connsiteX61" fmla="*/ 762000 w 2090737"/>
                <a:gd name="connsiteY61" fmla="*/ 254793 h 769143"/>
                <a:gd name="connsiteX62" fmla="*/ 766762 w 2090737"/>
                <a:gd name="connsiteY62" fmla="*/ 247650 h 769143"/>
                <a:gd name="connsiteX63" fmla="*/ 778668 w 2090737"/>
                <a:gd name="connsiteY63" fmla="*/ 221456 h 769143"/>
                <a:gd name="connsiteX64" fmla="*/ 781050 w 2090737"/>
                <a:gd name="connsiteY64" fmla="*/ 214312 h 769143"/>
                <a:gd name="connsiteX65" fmla="*/ 785812 w 2090737"/>
                <a:gd name="connsiteY65" fmla="*/ 204787 h 769143"/>
                <a:gd name="connsiteX66" fmla="*/ 788193 w 2090737"/>
                <a:gd name="connsiteY66" fmla="*/ 195262 h 769143"/>
                <a:gd name="connsiteX67" fmla="*/ 792956 w 2090737"/>
                <a:gd name="connsiteY67" fmla="*/ 188118 h 769143"/>
                <a:gd name="connsiteX68" fmla="*/ 802481 w 2090737"/>
                <a:gd name="connsiteY68" fmla="*/ 171450 h 769143"/>
                <a:gd name="connsiteX69" fmla="*/ 809625 w 2090737"/>
                <a:gd name="connsiteY69" fmla="*/ 152400 h 769143"/>
                <a:gd name="connsiteX70" fmla="*/ 816768 w 2090737"/>
                <a:gd name="connsiteY70" fmla="*/ 142875 h 769143"/>
                <a:gd name="connsiteX71" fmla="*/ 821531 w 2090737"/>
                <a:gd name="connsiteY71" fmla="*/ 135731 h 769143"/>
                <a:gd name="connsiteX72" fmla="*/ 826293 w 2090737"/>
                <a:gd name="connsiteY72" fmla="*/ 121443 h 769143"/>
                <a:gd name="connsiteX73" fmla="*/ 828675 w 2090737"/>
                <a:gd name="connsiteY73" fmla="*/ 114300 h 769143"/>
                <a:gd name="connsiteX74" fmla="*/ 835818 w 2090737"/>
                <a:gd name="connsiteY74" fmla="*/ 100012 h 769143"/>
                <a:gd name="connsiteX75" fmla="*/ 840581 w 2090737"/>
                <a:gd name="connsiteY75" fmla="*/ 73818 h 769143"/>
                <a:gd name="connsiteX76" fmla="*/ 842962 w 2090737"/>
                <a:gd name="connsiteY76" fmla="*/ 66675 h 769143"/>
                <a:gd name="connsiteX77" fmla="*/ 850106 w 2090737"/>
                <a:gd name="connsiteY77" fmla="*/ 40481 h 769143"/>
                <a:gd name="connsiteX78" fmla="*/ 857250 w 2090737"/>
                <a:gd name="connsiteY78" fmla="*/ 19050 h 769143"/>
                <a:gd name="connsiteX79" fmla="*/ 862012 w 2090737"/>
                <a:gd name="connsiteY79" fmla="*/ 4762 h 769143"/>
                <a:gd name="connsiteX80" fmla="*/ 869156 w 2090737"/>
                <a:gd name="connsiteY80" fmla="*/ 0 h 769143"/>
                <a:gd name="connsiteX81" fmla="*/ 878681 w 2090737"/>
                <a:gd name="connsiteY81" fmla="*/ 9525 h 769143"/>
                <a:gd name="connsiteX82" fmla="*/ 883443 w 2090737"/>
                <a:gd name="connsiteY82" fmla="*/ 16668 h 769143"/>
                <a:gd name="connsiteX83" fmla="*/ 890587 w 2090737"/>
                <a:gd name="connsiteY83" fmla="*/ 40481 h 769143"/>
                <a:gd name="connsiteX84" fmla="*/ 892968 w 2090737"/>
                <a:gd name="connsiteY84" fmla="*/ 52387 h 769143"/>
                <a:gd name="connsiteX85" fmla="*/ 895350 w 2090737"/>
                <a:gd name="connsiteY85" fmla="*/ 66675 h 769143"/>
                <a:gd name="connsiteX86" fmla="*/ 900112 w 2090737"/>
                <a:gd name="connsiteY86" fmla="*/ 73818 h 769143"/>
                <a:gd name="connsiteX87" fmla="*/ 902493 w 2090737"/>
                <a:gd name="connsiteY87" fmla="*/ 83343 h 769143"/>
                <a:gd name="connsiteX88" fmla="*/ 904875 w 2090737"/>
                <a:gd name="connsiteY88" fmla="*/ 95250 h 769143"/>
                <a:gd name="connsiteX89" fmla="*/ 909637 w 2090737"/>
                <a:gd name="connsiteY89" fmla="*/ 109537 h 769143"/>
                <a:gd name="connsiteX90" fmla="*/ 912018 w 2090737"/>
                <a:gd name="connsiteY90" fmla="*/ 116681 h 769143"/>
                <a:gd name="connsiteX91" fmla="*/ 928687 w 2090737"/>
                <a:gd name="connsiteY91" fmla="*/ 140493 h 769143"/>
                <a:gd name="connsiteX92" fmla="*/ 933450 w 2090737"/>
                <a:gd name="connsiteY92" fmla="*/ 147637 h 769143"/>
                <a:gd name="connsiteX93" fmla="*/ 940593 w 2090737"/>
                <a:gd name="connsiteY93" fmla="*/ 154781 h 769143"/>
                <a:gd name="connsiteX94" fmla="*/ 945356 w 2090737"/>
                <a:gd name="connsiteY94" fmla="*/ 161925 h 769143"/>
                <a:gd name="connsiteX95" fmla="*/ 952500 w 2090737"/>
                <a:gd name="connsiteY95" fmla="*/ 171450 h 769143"/>
                <a:gd name="connsiteX96" fmla="*/ 959643 w 2090737"/>
                <a:gd name="connsiteY96" fmla="*/ 178593 h 769143"/>
                <a:gd name="connsiteX97" fmla="*/ 971550 w 2090737"/>
                <a:gd name="connsiteY97" fmla="*/ 190500 h 769143"/>
                <a:gd name="connsiteX98" fmla="*/ 983456 w 2090737"/>
                <a:gd name="connsiteY98" fmla="*/ 202406 h 769143"/>
                <a:gd name="connsiteX99" fmla="*/ 988218 w 2090737"/>
                <a:gd name="connsiteY99" fmla="*/ 209550 h 769143"/>
                <a:gd name="connsiteX100" fmla="*/ 997743 w 2090737"/>
                <a:gd name="connsiteY100" fmla="*/ 214312 h 769143"/>
                <a:gd name="connsiteX101" fmla="*/ 1004887 w 2090737"/>
                <a:gd name="connsiteY101" fmla="*/ 219075 h 769143"/>
                <a:gd name="connsiteX102" fmla="*/ 1012031 w 2090737"/>
                <a:gd name="connsiteY102" fmla="*/ 221456 h 769143"/>
                <a:gd name="connsiteX103" fmla="*/ 1019175 w 2090737"/>
                <a:gd name="connsiteY103" fmla="*/ 226218 h 769143"/>
                <a:gd name="connsiteX104" fmla="*/ 1069181 w 2090737"/>
                <a:gd name="connsiteY104" fmla="*/ 235743 h 769143"/>
                <a:gd name="connsiteX105" fmla="*/ 1104900 w 2090737"/>
                <a:gd name="connsiteY105" fmla="*/ 235743 h 769143"/>
                <a:gd name="connsiteX106" fmla="*/ 1123950 w 2090737"/>
                <a:gd name="connsiteY106" fmla="*/ 230981 h 769143"/>
                <a:gd name="connsiteX107" fmla="*/ 1131093 w 2090737"/>
                <a:gd name="connsiteY107" fmla="*/ 226218 h 769143"/>
                <a:gd name="connsiteX108" fmla="*/ 1138237 w 2090737"/>
                <a:gd name="connsiteY108" fmla="*/ 223837 h 769143"/>
                <a:gd name="connsiteX109" fmla="*/ 1143000 w 2090737"/>
                <a:gd name="connsiteY109" fmla="*/ 216693 h 769143"/>
                <a:gd name="connsiteX110" fmla="*/ 1150143 w 2090737"/>
                <a:gd name="connsiteY110" fmla="*/ 211931 h 769143"/>
                <a:gd name="connsiteX111" fmla="*/ 1157287 w 2090737"/>
                <a:gd name="connsiteY111" fmla="*/ 197643 h 769143"/>
                <a:gd name="connsiteX112" fmla="*/ 1162050 w 2090737"/>
                <a:gd name="connsiteY112" fmla="*/ 190500 h 769143"/>
                <a:gd name="connsiteX113" fmla="*/ 1164431 w 2090737"/>
                <a:gd name="connsiteY113" fmla="*/ 183356 h 769143"/>
                <a:gd name="connsiteX114" fmla="*/ 1169193 w 2090737"/>
                <a:gd name="connsiteY114" fmla="*/ 176212 h 769143"/>
                <a:gd name="connsiteX115" fmla="*/ 1171575 w 2090737"/>
                <a:gd name="connsiteY115" fmla="*/ 166687 h 769143"/>
                <a:gd name="connsiteX116" fmla="*/ 1173956 w 2090737"/>
                <a:gd name="connsiteY116" fmla="*/ 159543 h 769143"/>
                <a:gd name="connsiteX117" fmla="*/ 1176337 w 2090737"/>
                <a:gd name="connsiteY117" fmla="*/ 145256 h 769143"/>
                <a:gd name="connsiteX118" fmla="*/ 1178718 w 2090737"/>
                <a:gd name="connsiteY118" fmla="*/ 128587 h 769143"/>
                <a:gd name="connsiteX119" fmla="*/ 1183481 w 2090737"/>
                <a:gd name="connsiteY119" fmla="*/ 114300 h 769143"/>
                <a:gd name="connsiteX120" fmla="*/ 1185862 w 2090737"/>
                <a:gd name="connsiteY120" fmla="*/ 107156 h 769143"/>
                <a:gd name="connsiteX121" fmla="*/ 1190625 w 2090737"/>
                <a:gd name="connsiteY121" fmla="*/ 100012 h 769143"/>
                <a:gd name="connsiteX122" fmla="*/ 1195387 w 2090737"/>
                <a:gd name="connsiteY122" fmla="*/ 83343 h 769143"/>
                <a:gd name="connsiteX123" fmla="*/ 1204912 w 2090737"/>
                <a:gd name="connsiteY123" fmla="*/ 69056 h 769143"/>
                <a:gd name="connsiteX124" fmla="*/ 1219200 w 2090737"/>
                <a:gd name="connsiteY124" fmla="*/ 54768 h 769143"/>
                <a:gd name="connsiteX125" fmla="*/ 1231106 w 2090737"/>
                <a:gd name="connsiteY125" fmla="*/ 38100 h 769143"/>
                <a:gd name="connsiteX126" fmla="*/ 1245393 w 2090737"/>
                <a:gd name="connsiteY126" fmla="*/ 21431 h 769143"/>
                <a:gd name="connsiteX127" fmla="*/ 1250156 w 2090737"/>
                <a:gd name="connsiteY127" fmla="*/ 7143 h 769143"/>
                <a:gd name="connsiteX128" fmla="*/ 1252537 w 2090737"/>
                <a:gd name="connsiteY128" fmla="*/ 14287 h 769143"/>
                <a:gd name="connsiteX129" fmla="*/ 1257300 w 2090737"/>
                <a:gd name="connsiteY129" fmla="*/ 33337 h 769143"/>
                <a:gd name="connsiteX130" fmla="*/ 1264443 w 2090737"/>
                <a:gd name="connsiteY130" fmla="*/ 52387 h 769143"/>
                <a:gd name="connsiteX131" fmla="*/ 1266825 w 2090737"/>
                <a:gd name="connsiteY131" fmla="*/ 59531 h 769143"/>
                <a:gd name="connsiteX132" fmla="*/ 1271587 w 2090737"/>
                <a:gd name="connsiteY132" fmla="*/ 69056 h 769143"/>
                <a:gd name="connsiteX133" fmla="*/ 1278731 w 2090737"/>
                <a:gd name="connsiteY133" fmla="*/ 83343 h 769143"/>
                <a:gd name="connsiteX134" fmla="*/ 1283493 w 2090737"/>
                <a:gd name="connsiteY134" fmla="*/ 97631 h 769143"/>
                <a:gd name="connsiteX135" fmla="*/ 1297781 w 2090737"/>
                <a:gd name="connsiteY135" fmla="*/ 119062 h 769143"/>
                <a:gd name="connsiteX136" fmla="*/ 1302543 w 2090737"/>
                <a:gd name="connsiteY136" fmla="*/ 126206 h 769143"/>
                <a:gd name="connsiteX137" fmla="*/ 1312068 w 2090737"/>
                <a:gd name="connsiteY137" fmla="*/ 145256 h 769143"/>
                <a:gd name="connsiteX138" fmla="*/ 1319212 w 2090737"/>
                <a:gd name="connsiteY138" fmla="*/ 157162 h 769143"/>
                <a:gd name="connsiteX139" fmla="*/ 1326356 w 2090737"/>
                <a:gd name="connsiteY139" fmla="*/ 164306 h 769143"/>
                <a:gd name="connsiteX140" fmla="*/ 1328737 w 2090737"/>
                <a:gd name="connsiteY140" fmla="*/ 171450 h 769143"/>
                <a:gd name="connsiteX141" fmla="*/ 1338262 w 2090737"/>
                <a:gd name="connsiteY141" fmla="*/ 185737 h 769143"/>
                <a:gd name="connsiteX142" fmla="*/ 1340643 w 2090737"/>
                <a:gd name="connsiteY142" fmla="*/ 192881 h 769143"/>
                <a:gd name="connsiteX143" fmla="*/ 1357312 w 2090737"/>
                <a:gd name="connsiteY143" fmla="*/ 219075 h 769143"/>
                <a:gd name="connsiteX144" fmla="*/ 1369218 w 2090737"/>
                <a:gd name="connsiteY144" fmla="*/ 240506 h 769143"/>
                <a:gd name="connsiteX145" fmla="*/ 1373981 w 2090737"/>
                <a:gd name="connsiteY145" fmla="*/ 250031 h 769143"/>
                <a:gd name="connsiteX146" fmla="*/ 1378743 w 2090737"/>
                <a:gd name="connsiteY146" fmla="*/ 257175 h 769143"/>
                <a:gd name="connsiteX147" fmla="*/ 1393031 w 2090737"/>
                <a:gd name="connsiteY147" fmla="*/ 283368 h 769143"/>
                <a:gd name="connsiteX148" fmla="*/ 1400175 w 2090737"/>
                <a:gd name="connsiteY148" fmla="*/ 297656 h 769143"/>
                <a:gd name="connsiteX149" fmla="*/ 1412081 w 2090737"/>
                <a:gd name="connsiteY149" fmla="*/ 319087 h 769143"/>
                <a:gd name="connsiteX150" fmla="*/ 1414462 w 2090737"/>
                <a:gd name="connsiteY150" fmla="*/ 326231 h 769143"/>
                <a:gd name="connsiteX151" fmla="*/ 1428750 w 2090737"/>
                <a:gd name="connsiteY151" fmla="*/ 347662 h 769143"/>
                <a:gd name="connsiteX152" fmla="*/ 1433512 w 2090737"/>
                <a:gd name="connsiteY152" fmla="*/ 354806 h 769143"/>
                <a:gd name="connsiteX153" fmla="*/ 1438275 w 2090737"/>
                <a:gd name="connsiteY153" fmla="*/ 361950 h 769143"/>
                <a:gd name="connsiteX154" fmla="*/ 1447800 w 2090737"/>
                <a:gd name="connsiteY154" fmla="*/ 378618 h 769143"/>
                <a:gd name="connsiteX155" fmla="*/ 1454943 w 2090737"/>
                <a:gd name="connsiteY155" fmla="*/ 385762 h 769143"/>
                <a:gd name="connsiteX156" fmla="*/ 1462087 w 2090737"/>
                <a:gd name="connsiteY156" fmla="*/ 395287 h 769143"/>
                <a:gd name="connsiteX157" fmla="*/ 1466850 w 2090737"/>
                <a:gd name="connsiteY157" fmla="*/ 402431 h 769143"/>
                <a:gd name="connsiteX158" fmla="*/ 1473993 w 2090737"/>
                <a:gd name="connsiteY158" fmla="*/ 407193 h 769143"/>
                <a:gd name="connsiteX159" fmla="*/ 1476375 w 2090737"/>
                <a:gd name="connsiteY159" fmla="*/ 414337 h 769143"/>
                <a:gd name="connsiteX160" fmla="*/ 1490662 w 2090737"/>
                <a:gd name="connsiteY160" fmla="*/ 426243 h 769143"/>
                <a:gd name="connsiteX161" fmla="*/ 1500187 w 2090737"/>
                <a:gd name="connsiteY161" fmla="*/ 438150 h 769143"/>
                <a:gd name="connsiteX162" fmla="*/ 1509712 w 2090737"/>
                <a:gd name="connsiteY162" fmla="*/ 450056 h 769143"/>
                <a:gd name="connsiteX163" fmla="*/ 1514475 w 2090737"/>
                <a:gd name="connsiteY163" fmla="*/ 457200 h 769143"/>
                <a:gd name="connsiteX164" fmla="*/ 1521618 w 2090737"/>
                <a:gd name="connsiteY164" fmla="*/ 461962 h 769143"/>
                <a:gd name="connsiteX165" fmla="*/ 1535906 w 2090737"/>
                <a:gd name="connsiteY165" fmla="*/ 476250 h 769143"/>
                <a:gd name="connsiteX166" fmla="*/ 1552575 w 2090737"/>
                <a:gd name="connsiteY166" fmla="*/ 492918 h 769143"/>
                <a:gd name="connsiteX167" fmla="*/ 1588293 w 2090737"/>
                <a:gd name="connsiteY167" fmla="*/ 528637 h 769143"/>
                <a:gd name="connsiteX168" fmla="*/ 1595437 w 2090737"/>
                <a:gd name="connsiteY168" fmla="*/ 535781 h 769143"/>
                <a:gd name="connsiteX169" fmla="*/ 1602581 w 2090737"/>
                <a:gd name="connsiteY169" fmla="*/ 542925 h 769143"/>
                <a:gd name="connsiteX170" fmla="*/ 1609725 w 2090737"/>
                <a:gd name="connsiteY170" fmla="*/ 547687 h 769143"/>
                <a:gd name="connsiteX171" fmla="*/ 1640681 w 2090737"/>
                <a:gd name="connsiteY171" fmla="*/ 569118 h 769143"/>
                <a:gd name="connsiteX172" fmla="*/ 1662112 w 2090737"/>
                <a:gd name="connsiteY172" fmla="*/ 583406 h 769143"/>
                <a:gd name="connsiteX173" fmla="*/ 1669256 w 2090737"/>
                <a:gd name="connsiteY173" fmla="*/ 588168 h 769143"/>
                <a:gd name="connsiteX174" fmla="*/ 1678781 w 2090737"/>
                <a:gd name="connsiteY174" fmla="*/ 592931 h 769143"/>
                <a:gd name="connsiteX175" fmla="*/ 1685925 w 2090737"/>
                <a:gd name="connsiteY175" fmla="*/ 600075 h 769143"/>
                <a:gd name="connsiteX176" fmla="*/ 1693068 w 2090737"/>
                <a:gd name="connsiteY176" fmla="*/ 604837 h 769143"/>
                <a:gd name="connsiteX177" fmla="*/ 1724025 w 2090737"/>
                <a:gd name="connsiteY177" fmla="*/ 621506 h 769143"/>
                <a:gd name="connsiteX178" fmla="*/ 1738312 w 2090737"/>
                <a:gd name="connsiteY178" fmla="*/ 628650 h 769143"/>
                <a:gd name="connsiteX179" fmla="*/ 1766887 w 2090737"/>
                <a:gd name="connsiteY179" fmla="*/ 642937 h 769143"/>
                <a:gd name="connsiteX180" fmla="*/ 1774031 w 2090737"/>
                <a:gd name="connsiteY180" fmla="*/ 647700 h 769143"/>
                <a:gd name="connsiteX181" fmla="*/ 1783556 w 2090737"/>
                <a:gd name="connsiteY181" fmla="*/ 650081 h 769143"/>
                <a:gd name="connsiteX182" fmla="*/ 1800225 w 2090737"/>
                <a:gd name="connsiteY182" fmla="*/ 657225 h 769143"/>
                <a:gd name="connsiteX183" fmla="*/ 1812131 w 2090737"/>
                <a:gd name="connsiteY183" fmla="*/ 661987 h 769143"/>
                <a:gd name="connsiteX184" fmla="*/ 1821656 w 2090737"/>
                <a:gd name="connsiteY184" fmla="*/ 666750 h 769143"/>
                <a:gd name="connsiteX185" fmla="*/ 1833562 w 2090737"/>
                <a:gd name="connsiteY185" fmla="*/ 669131 h 769143"/>
                <a:gd name="connsiteX186" fmla="*/ 1852612 w 2090737"/>
                <a:gd name="connsiteY186" fmla="*/ 678656 h 769143"/>
                <a:gd name="connsiteX187" fmla="*/ 1878806 w 2090737"/>
                <a:gd name="connsiteY187" fmla="*/ 685800 h 769143"/>
                <a:gd name="connsiteX188" fmla="*/ 1885950 w 2090737"/>
                <a:gd name="connsiteY188" fmla="*/ 688181 h 769143"/>
                <a:gd name="connsiteX189" fmla="*/ 1897856 w 2090737"/>
                <a:gd name="connsiteY189" fmla="*/ 690562 h 769143"/>
                <a:gd name="connsiteX190" fmla="*/ 1933575 w 2090737"/>
                <a:gd name="connsiteY190" fmla="*/ 697706 h 769143"/>
                <a:gd name="connsiteX191" fmla="*/ 1943100 w 2090737"/>
                <a:gd name="connsiteY191" fmla="*/ 704850 h 769143"/>
                <a:gd name="connsiteX192" fmla="*/ 1952625 w 2090737"/>
                <a:gd name="connsiteY192" fmla="*/ 707231 h 769143"/>
                <a:gd name="connsiteX193" fmla="*/ 1959768 w 2090737"/>
                <a:gd name="connsiteY193" fmla="*/ 709612 h 769143"/>
                <a:gd name="connsiteX194" fmla="*/ 1978818 w 2090737"/>
                <a:gd name="connsiteY194" fmla="*/ 714375 h 769143"/>
                <a:gd name="connsiteX195" fmla="*/ 1985962 w 2090737"/>
                <a:gd name="connsiteY195" fmla="*/ 719137 h 769143"/>
                <a:gd name="connsiteX196" fmla="*/ 2000250 w 2090737"/>
                <a:gd name="connsiteY196" fmla="*/ 723900 h 769143"/>
                <a:gd name="connsiteX197" fmla="*/ 2014537 w 2090737"/>
                <a:gd name="connsiteY197" fmla="*/ 733425 h 769143"/>
                <a:gd name="connsiteX198" fmla="*/ 2021681 w 2090737"/>
                <a:gd name="connsiteY198" fmla="*/ 735806 h 769143"/>
                <a:gd name="connsiteX199" fmla="*/ 2033587 w 2090737"/>
                <a:gd name="connsiteY199" fmla="*/ 742950 h 769143"/>
                <a:gd name="connsiteX200" fmla="*/ 2040731 w 2090737"/>
                <a:gd name="connsiteY200" fmla="*/ 745331 h 769143"/>
                <a:gd name="connsiteX201" fmla="*/ 2047875 w 2090737"/>
                <a:gd name="connsiteY201" fmla="*/ 750093 h 769143"/>
                <a:gd name="connsiteX202" fmla="*/ 2064543 w 2090737"/>
                <a:gd name="connsiteY202" fmla="*/ 754856 h 769143"/>
                <a:gd name="connsiteX203" fmla="*/ 2071687 w 2090737"/>
                <a:gd name="connsiteY203" fmla="*/ 759618 h 769143"/>
                <a:gd name="connsiteX204" fmla="*/ 2090737 w 2090737"/>
                <a:gd name="connsiteY204" fmla="*/ 769143 h 76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2090737" h="769143">
                  <a:moveTo>
                    <a:pt x="0" y="764381"/>
                  </a:moveTo>
                  <a:cubicBezTo>
                    <a:pt x="3943" y="763943"/>
                    <a:pt x="21591" y="763498"/>
                    <a:pt x="28575" y="759618"/>
                  </a:cubicBezTo>
                  <a:cubicBezTo>
                    <a:pt x="33578" y="756838"/>
                    <a:pt x="38100" y="753268"/>
                    <a:pt x="42862" y="750093"/>
                  </a:cubicBezTo>
                  <a:cubicBezTo>
                    <a:pt x="45243" y="748506"/>
                    <a:pt x="47291" y="746236"/>
                    <a:pt x="50006" y="745331"/>
                  </a:cubicBezTo>
                  <a:lnTo>
                    <a:pt x="64293" y="740568"/>
                  </a:lnTo>
                  <a:cubicBezTo>
                    <a:pt x="87321" y="723299"/>
                    <a:pt x="62782" y="740133"/>
                    <a:pt x="80962" y="731043"/>
                  </a:cubicBezTo>
                  <a:cubicBezTo>
                    <a:pt x="83522" y="729763"/>
                    <a:pt x="85464" y="727382"/>
                    <a:pt x="88106" y="726281"/>
                  </a:cubicBezTo>
                  <a:cubicBezTo>
                    <a:pt x="95057" y="723385"/>
                    <a:pt x="103271" y="723314"/>
                    <a:pt x="109537" y="719137"/>
                  </a:cubicBezTo>
                  <a:cubicBezTo>
                    <a:pt x="111918" y="717550"/>
                    <a:pt x="113966" y="715280"/>
                    <a:pt x="116681" y="714375"/>
                  </a:cubicBezTo>
                  <a:cubicBezTo>
                    <a:pt x="121261" y="712848"/>
                    <a:pt x="126177" y="712592"/>
                    <a:pt x="130968" y="711993"/>
                  </a:cubicBezTo>
                  <a:cubicBezTo>
                    <a:pt x="194543" y="704046"/>
                    <a:pt x="154307" y="710485"/>
                    <a:pt x="188118" y="704850"/>
                  </a:cubicBezTo>
                  <a:cubicBezTo>
                    <a:pt x="201658" y="700335"/>
                    <a:pt x="194403" y="702482"/>
                    <a:pt x="216693" y="697706"/>
                  </a:cubicBezTo>
                  <a:cubicBezTo>
                    <a:pt x="220651" y="696858"/>
                    <a:pt x="224695" y="696390"/>
                    <a:pt x="228600" y="695325"/>
                  </a:cubicBezTo>
                  <a:cubicBezTo>
                    <a:pt x="235865" y="693344"/>
                    <a:pt x="242887" y="690562"/>
                    <a:pt x="250031" y="688181"/>
                  </a:cubicBezTo>
                  <a:cubicBezTo>
                    <a:pt x="252412" y="687387"/>
                    <a:pt x="254714" y="686292"/>
                    <a:pt x="257175" y="685800"/>
                  </a:cubicBezTo>
                  <a:cubicBezTo>
                    <a:pt x="261144" y="685006"/>
                    <a:pt x="265176" y="684483"/>
                    <a:pt x="269081" y="683418"/>
                  </a:cubicBezTo>
                  <a:cubicBezTo>
                    <a:pt x="273924" y="682097"/>
                    <a:pt x="278606" y="680243"/>
                    <a:pt x="283368" y="678656"/>
                  </a:cubicBezTo>
                  <a:lnTo>
                    <a:pt x="297656" y="673893"/>
                  </a:lnTo>
                  <a:cubicBezTo>
                    <a:pt x="300037" y="673099"/>
                    <a:pt x="302365" y="672121"/>
                    <a:pt x="304800" y="671512"/>
                  </a:cubicBezTo>
                  <a:cubicBezTo>
                    <a:pt x="311640" y="669802"/>
                    <a:pt x="322809" y="667269"/>
                    <a:pt x="328612" y="664368"/>
                  </a:cubicBezTo>
                  <a:cubicBezTo>
                    <a:pt x="331787" y="662781"/>
                    <a:pt x="334813" y="660852"/>
                    <a:pt x="338137" y="659606"/>
                  </a:cubicBezTo>
                  <a:cubicBezTo>
                    <a:pt x="341939" y="658180"/>
                    <a:pt x="350815" y="657060"/>
                    <a:pt x="354806" y="654843"/>
                  </a:cubicBezTo>
                  <a:cubicBezTo>
                    <a:pt x="364651" y="649373"/>
                    <a:pt x="369883" y="644414"/>
                    <a:pt x="378618" y="638175"/>
                  </a:cubicBezTo>
                  <a:cubicBezTo>
                    <a:pt x="380947" y="636511"/>
                    <a:pt x="383202" y="634692"/>
                    <a:pt x="385762" y="633412"/>
                  </a:cubicBezTo>
                  <a:cubicBezTo>
                    <a:pt x="388007" y="632289"/>
                    <a:pt x="390525" y="631825"/>
                    <a:pt x="392906" y="631031"/>
                  </a:cubicBezTo>
                  <a:cubicBezTo>
                    <a:pt x="409532" y="614405"/>
                    <a:pt x="391111" y="630696"/>
                    <a:pt x="407193" y="621506"/>
                  </a:cubicBezTo>
                  <a:cubicBezTo>
                    <a:pt x="427373" y="609974"/>
                    <a:pt x="407484" y="617440"/>
                    <a:pt x="423862" y="611981"/>
                  </a:cubicBezTo>
                  <a:cubicBezTo>
                    <a:pt x="428625" y="608806"/>
                    <a:pt x="432720" y="604266"/>
                    <a:pt x="438150" y="602456"/>
                  </a:cubicBezTo>
                  <a:lnTo>
                    <a:pt x="452437" y="597693"/>
                  </a:lnTo>
                  <a:cubicBezTo>
                    <a:pt x="454025" y="595312"/>
                    <a:pt x="454965" y="592338"/>
                    <a:pt x="457200" y="590550"/>
                  </a:cubicBezTo>
                  <a:cubicBezTo>
                    <a:pt x="459160" y="588982"/>
                    <a:pt x="462098" y="589291"/>
                    <a:pt x="464343" y="588168"/>
                  </a:cubicBezTo>
                  <a:cubicBezTo>
                    <a:pt x="482797" y="578941"/>
                    <a:pt x="460684" y="587006"/>
                    <a:pt x="478631" y="581025"/>
                  </a:cubicBezTo>
                  <a:cubicBezTo>
                    <a:pt x="481012" y="578644"/>
                    <a:pt x="482973" y="575749"/>
                    <a:pt x="485775" y="573881"/>
                  </a:cubicBezTo>
                  <a:cubicBezTo>
                    <a:pt x="487863" y="572489"/>
                    <a:pt x="490673" y="572622"/>
                    <a:pt x="492918" y="571500"/>
                  </a:cubicBezTo>
                  <a:cubicBezTo>
                    <a:pt x="495478" y="570220"/>
                    <a:pt x="497635" y="568254"/>
                    <a:pt x="500062" y="566737"/>
                  </a:cubicBezTo>
                  <a:cubicBezTo>
                    <a:pt x="503987" y="564284"/>
                    <a:pt x="508043" y="562046"/>
                    <a:pt x="511968" y="559593"/>
                  </a:cubicBezTo>
                  <a:cubicBezTo>
                    <a:pt x="526164" y="550721"/>
                    <a:pt x="512088" y="559493"/>
                    <a:pt x="526256" y="547687"/>
                  </a:cubicBezTo>
                  <a:cubicBezTo>
                    <a:pt x="528455" y="545855"/>
                    <a:pt x="531019" y="544512"/>
                    <a:pt x="533400" y="542925"/>
                  </a:cubicBezTo>
                  <a:cubicBezTo>
                    <a:pt x="534987" y="540544"/>
                    <a:pt x="536138" y="537805"/>
                    <a:pt x="538162" y="535781"/>
                  </a:cubicBezTo>
                  <a:cubicBezTo>
                    <a:pt x="540186" y="533757"/>
                    <a:pt x="543518" y="533253"/>
                    <a:pt x="545306" y="531018"/>
                  </a:cubicBezTo>
                  <a:cubicBezTo>
                    <a:pt x="546874" y="529058"/>
                    <a:pt x="546119" y="525835"/>
                    <a:pt x="547687" y="523875"/>
                  </a:cubicBezTo>
                  <a:cubicBezTo>
                    <a:pt x="549475" y="521640"/>
                    <a:pt x="552658" y="520975"/>
                    <a:pt x="554831" y="519112"/>
                  </a:cubicBezTo>
                  <a:cubicBezTo>
                    <a:pt x="576162" y="500828"/>
                    <a:pt x="555631" y="517616"/>
                    <a:pt x="569118" y="502443"/>
                  </a:cubicBezTo>
                  <a:cubicBezTo>
                    <a:pt x="573593" y="497409"/>
                    <a:pt x="579670" y="493760"/>
                    <a:pt x="583406" y="488156"/>
                  </a:cubicBezTo>
                  <a:cubicBezTo>
                    <a:pt x="584993" y="485775"/>
                    <a:pt x="586014" y="482897"/>
                    <a:pt x="588168" y="481012"/>
                  </a:cubicBezTo>
                  <a:cubicBezTo>
                    <a:pt x="592476" y="477243"/>
                    <a:pt x="602456" y="471487"/>
                    <a:pt x="602456" y="471487"/>
                  </a:cubicBezTo>
                  <a:cubicBezTo>
                    <a:pt x="607651" y="455900"/>
                    <a:pt x="600435" y="471199"/>
                    <a:pt x="611981" y="461962"/>
                  </a:cubicBezTo>
                  <a:cubicBezTo>
                    <a:pt x="627368" y="449652"/>
                    <a:pt x="605930" y="458422"/>
                    <a:pt x="623887" y="452437"/>
                  </a:cubicBezTo>
                  <a:cubicBezTo>
                    <a:pt x="644206" y="432118"/>
                    <a:pt x="616117" y="459533"/>
                    <a:pt x="640556" y="438150"/>
                  </a:cubicBezTo>
                  <a:cubicBezTo>
                    <a:pt x="659039" y="421978"/>
                    <a:pt x="641925" y="434063"/>
                    <a:pt x="657225" y="423862"/>
                  </a:cubicBezTo>
                  <a:cubicBezTo>
                    <a:pt x="659906" y="419841"/>
                    <a:pt x="669588" y="404747"/>
                    <a:pt x="673893" y="400050"/>
                  </a:cubicBezTo>
                  <a:cubicBezTo>
                    <a:pt x="679961" y="393430"/>
                    <a:pt x="686593" y="387350"/>
                    <a:pt x="692943" y="381000"/>
                  </a:cubicBezTo>
                  <a:cubicBezTo>
                    <a:pt x="695324" y="378619"/>
                    <a:pt x="698219" y="376658"/>
                    <a:pt x="700087" y="373856"/>
                  </a:cubicBezTo>
                  <a:cubicBezTo>
                    <a:pt x="703262" y="369093"/>
                    <a:pt x="706178" y="364147"/>
                    <a:pt x="709612" y="359568"/>
                  </a:cubicBezTo>
                  <a:cubicBezTo>
                    <a:pt x="711993" y="356393"/>
                    <a:pt x="714480" y="353294"/>
                    <a:pt x="716756" y="350043"/>
                  </a:cubicBezTo>
                  <a:cubicBezTo>
                    <a:pt x="720038" y="345354"/>
                    <a:pt x="726281" y="335756"/>
                    <a:pt x="726281" y="335756"/>
                  </a:cubicBezTo>
                  <a:cubicBezTo>
                    <a:pt x="732264" y="317803"/>
                    <a:pt x="724194" y="339929"/>
                    <a:pt x="733425" y="321468"/>
                  </a:cubicBezTo>
                  <a:cubicBezTo>
                    <a:pt x="734547" y="319223"/>
                    <a:pt x="734587" y="316519"/>
                    <a:pt x="735806" y="314325"/>
                  </a:cubicBezTo>
                  <a:cubicBezTo>
                    <a:pt x="738586" y="309321"/>
                    <a:pt x="745331" y="300037"/>
                    <a:pt x="745331" y="300037"/>
                  </a:cubicBezTo>
                  <a:cubicBezTo>
                    <a:pt x="752994" y="277046"/>
                    <a:pt x="740707" y="312786"/>
                    <a:pt x="752475" y="283368"/>
                  </a:cubicBezTo>
                  <a:cubicBezTo>
                    <a:pt x="752480" y="283355"/>
                    <a:pt x="758425" y="265515"/>
                    <a:pt x="759618" y="261937"/>
                  </a:cubicBezTo>
                  <a:cubicBezTo>
                    <a:pt x="760412" y="259556"/>
                    <a:pt x="760608" y="256882"/>
                    <a:pt x="762000" y="254793"/>
                  </a:cubicBezTo>
                  <a:lnTo>
                    <a:pt x="766762" y="247650"/>
                  </a:lnTo>
                  <a:cubicBezTo>
                    <a:pt x="776505" y="218424"/>
                    <a:pt x="765701" y="247390"/>
                    <a:pt x="778668" y="221456"/>
                  </a:cubicBezTo>
                  <a:cubicBezTo>
                    <a:pt x="779791" y="219211"/>
                    <a:pt x="780061" y="216619"/>
                    <a:pt x="781050" y="214312"/>
                  </a:cubicBezTo>
                  <a:cubicBezTo>
                    <a:pt x="782448" y="211049"/>
                    <a:pt x="784566" y="208111"/>
                    <a:pt x="785812" y="204787"/>
                  </a:cubicBezTo>
                  <a:cubicBezTo>
                    <a:pt x="786961" y="201723"/>
                    <a:pt x="786904" y="198270"/>
                    <a:pt x="788193" y="195262"/>
                  </a:cubicBezTo>
                  <a:cubicBezTo>
                    <a:pt x="789320" y="192631"/>
                    <a:pt x="791536" y="190603"/>
                    <a:pt x="792956" y="188118"/>
                  </a:cubicBezTo>
                  <a:cubicBezTo>
                    <a:pt x="805036" y="166978"/>
                    <a:pt x="790881" y="188847"/>
                    <a:pt x="802481" y="171450"/>
                  </a:cubicBezTo>
                  <a:cubicBezTo>
                    <a:pt x="804264" y="166100"/>
                    <a:pt x="807249" y="156676"/>
                    <a:pt x="809625" y="152400"/>
                  </a:cubicBezTo>
                  <a:cubicBezTo>
                    <a:pt x="811552" y="148931"/>
                    <a:pt x="814461" y="146104"/>
                    <a:pt x="816768" y="142875"/>
                  </a:cubicBezTo>
                  <a:cubicBezTo>
                    <a:pt x="818432" y="140546"/>
                    <a:pt x="819943" y="138112"/>
                    <a:pt x="821531" y="135731"/>
                  </a:cubicBezTo>
                  <a:lnTo>
                    <a:pt x="826293" y="121443"/>
                  </a:lnTo>
                  <a:cubicBezTo>
                    <a:pt x="827087" y="119062"/>
                    <a:pt x="827283" y="116388"/>
                    <a:pt x="828675" y="114300"/>
                  </a:cubicBezTo>
                  <a:cubicBezTo>
                    <a:pt x="833894" y="106471"/>
                    <a:pt x="833353" y="108640"/>
                    <a:pt x="835818" y="100012"/>
                  </a:cubicBezTo>
                  <a:cubicBezTo>
                    <a:pt x="840527" y="83532"/>
                    <a:pt x="836082" y="96317"/>
                    <a:pt x="840581" y="73818"/>
                  </a:cubicBezTo>
                  <a:cubicBezTo>
                    <a:pt x="841073" y="71357"/>
                    <a:pt x="842353" y="69110"/>
                    <a:pt x="842962" y="66675"/>
                  </a:cubicBezTo>
                  <a:cubicBezTo>
                    <a:pt x="846950" y="50723"/>
                    <a:pt x="843291" y="57520"/>
                    <a:pt x="850106" y="40481"/>
                  </a:cubicBezTo>
                  <a:cubicBezTo>
                    <a:pt x="859650" y="16618"/>
                    <a:pt x="851100" y="39550"/>
                    <a:pt x="857250" y="19050"/>
                  </a:cubicBezTo>
                  <a:cubicBezTo>
                    <a:pt x="858693" y="14242"/>
                    <a:pt x="857835" y="7546"/>
                    <a:pt x="862012" y="4762"/>
                  </a:cubicBezTo>
                  <a:lnTo>
                    <a:pt x="869156" y="0"/>
                  </a:lnTo>
                  <a:cubicBezTo>
                    <a:pt x="880586" y="3810"/>
                    <a:pt x="873601" y="-635"/>
                    <a:pt x="878681" y="9525"/>
                  </a:cubicBezTo>
                  <a:cubicBezTo>
                    <a:pt x="879961" y="12085"/>
                    <a:pt x="882281" y="14053"/>
                    <a:pt x="883443" y="16668"/>
                  </a:cubicBezTo>
                  <a:cubicBezTo>
                    <a:pt x="886083" y="22607"/>
                    <a:pt x="889047" y="33552"/>
                    <a:pt x="890587" y="40481"/>
                  </a:cubicBezTo>
                  <a:cubicBezTo>
                    <a:pt x="891465" y="44432"/>
                    <a:pt x="892244" y="48405"/>
                    <a:pt x="892968" y="52387"/>
                  </a:cubicBezTo>
                  <a:cubicBezTo>
                    <a:pt x="893832" y="57138"/>
                    <a:pt x="893823" y="62094"/>
                    <a:pt x="895350" y="66675"/>
                  </a:cubicBezTo>
                  <a:cubicBezTo>
                    <a:pt x="896255" y="69390"/>
                    <a:pt x="898525" y="71437"/>
                    <a:pt x="900112" y="73818"/>
                  </a:cubicBezTo>
                  <a:cubicBezTo>
                    <a:pt x="900906" y="76993"/>
                    <a:pt x="901783" y="80148"/>
                    <a:pt x="902493" y="83343"/>
                  </a:cubicBezTo>
                  <a:cubicBezTo>
                    <a:pt x="903371" y="87294"/>
                    <a:pt x="903810" y="91345"/>
                    <a:pt x="904875" y="95250"/>
                  </a:cubicBezTo>
                  <a:cubicBezTo>
                    <a:pt x="906196" y="100093"/>
                    <a:pt x="908050" y="104775"/>
                    <a:pt x="909637" y="109537"/>
                  </a:cubicBezTo>
                  <a:cubicBezTo>
                    <a:pt x="910431" y="111918"/>
                    <a:pt x="910626" y="114592"/>
                    <a:pt x="912018" y="116681"/>
                  </a:cubicBezTo>
                  <a:cubicBezTo>
                    <a:pt x="933910" y="149518"/>
                    <a:pt x="911060" y="115816"/>
                    <a:pt x="928687" y="140493"/>
                  </a:cubicBezTo>
                  <a:cubicBezTo>
                    <a:pt x="930351" y="142822"/>
                    <a:pt x="931618" y="145438"/>
                    <a:pt x="933450" y="147637"/>
                  </a:cubicBezTo>
                  <a:cubicBezTo>
                    <a:pt x="935606" y="150224"/>
                    <a:pt x="938437" y="152194"/>
                    <a:pt x="940593" y="154781"/>
                  </a:cubicBezTo>
                  <a:cubicBezTo>
                    <a:pt x="942425" y="156980"/>
                    <a:pt x="943692" y="159596"/>
                    <a:pt x="945356" y="161925"/>
                  </a:cubicBezTo>
                  <a:cubicBezTo>
                    <a:pt x="947663" y="165154"/>
                    <a:pt x="949917" y="168437"/>
                    <a:pt x="952500" y="171450"/>
                  </a:cubicBezTo>
                  <a:cubicBezTo>
                    <a:pt x="954691" y="174007"/>
                    <a:pt x="957487" y="176006"/>
                    <a:pt x="959643" y="178593"/>
                  </a:cubicBezTo>
                  <a:cubicBezTo>
                    <a:pt x="969565" y="190500"/>
                    <a:pt x="958453" y="181768"/>
                    <a:pt x="971550" y="190500"/>
                  </a:cubicBezTo>
                  <a:cubicBezTo>
                    <a:pt x="984250" y="209550"/>
                    <a:pt x="967579" y="186528"/>
                    <a:pt x="983456" y="202406"/>
                  </a:cubicBezTo>
                  <a:cubicBezTo>
                    <a:pt x="985480" y="204430"/>
                    <a:pt x="986019" y="207718"/>
                    <a:pt x="988218" y="209550"/>
                  </a:cubicBezTo>
                  <a:cubicBezTo>
                    <a:pt x="990945" y="211822"/>
                    <a:pt x="994661" y="212551"/>
                    <a:pt x="997743" y="214312"/>
                  </a:cubicBezTo>
                  <a:cubicBezTo>
                    <a:pt x="1000228" y="215732"/>
                    <a:pt x="1002327" y="217795"/>
                    <a:pt x="1004887" y="219075"/>
                  </a:cubicBezTo>
                  <a:cubicBezTo>
                    <a:pt x="1007132" y="220198"/>
                    <a:pt x="1009786" y="220334"/>
                    <a:pt x="1012031" y="221456"/>
                  </a:cubicBezTo>
                  <a:cubicBezTo>
                    <a:pt x="1014591" y="222736"/>
                    <a:pt x="1016560" y="225056"/>
                    <a:pt x="1019175" y="226218"/>
                  </a:cubicBezTo>
                  <a:cubicBezTo>
                    <a:pt x="1034894" y="233204"/>
                    <a:pt x="1052387" y="233877"/>
                    <a:pt x="1069181" y="235743"/>
                  </a:cubicBezTo>
                  <a:cubicBezTo>
                    <a:pt x="1084267" y="240773"/>
                    <a:pt x="1078108" y="239762"/>
                    <a:pt x="1104900" y="235743"/>
                  </a:cubicBezTo>
                  <a:cubicBezTo>
                    <a:pt x="1111373" y="234772"/>
                    <a:pt x="1123950" y="230981"/>
                    <a:pt x="1123950" y="230981"/>
                  </a:cubicBezTo>
                  <a:cubicBezTo>
                    <a:pt x="1126331" y="229393"/>
                    <a:pt x="1128533" y="227498"/>
                    <a:pt x="1131093" y="226218"/>
                  </a:cubicBezTo>
                  <a:cubicBezTo>
                    <a:pt x="1133338" y="225095"/>
                    <a:pt x="1136277" y="225405"/>
                    <a:pt x="1138237" y="223837"/>
                  </a:cubicBezTo>
                  <a:cubicBezTo>
                    <a:pt x="1140472" y="222049"/>
                    <a:pt x="1140976" y="218717"/>
                    <a:pt x="1143000" y="216693"/>
                  </a:cubicBezTo>
                  <a:cubicBezTo>
                    <a:pt x="1145023" y="214670"/>
                    <a:pt x="1147762" y="213518"/>
                    <a:pt x="1150143" y="211931"/>
                  </a:cubicBezTo>
                  <a:cubicBezTo>
                    <a:pt x="1163797" y="191452"/>
                    <a:pt x="1147425" y="217366"/>
                    <a:pt x="1157287" y="197643"/>
                  </a:cubicBezTo>
                  <a:cubicBezTo>
                    <a:pt x="1158567" y="195083"/>
                    <a:pt x="1160462" y="192881"/>
                    <a:pt x="1162050" y="190500"/>
                  </a:cubicBezTo>
                  <a:cubicBezTo>
                    <a:pt x="1162844" y="188119"/>
                    <a:pt x="1163309" y="185601"/>
                    <a:pt x="1164431" y="183356"/>
                  </a:cubicBezTo>
                  <a:cubicBezTo>
                    <a:pt x="1165711" y="180796"/>
                    <a:pt x="1168066" y="178842"/>
                    <a:pt x="1169193" y="176212"/>
                  </a:cubicBezTo>
                  <a:cubicBezTo>
                    <a:pt x="1170482" y="173204"/>
                    <a:pt x="1170676" y="169834"/>
                    <a:pt x="1171575" y="166687"/>
                  </a:cubicBezTo>
                  <a:cubicBezTo>
                    <a:pt x="1172265" y="164273"/>
                    <a:pt x="1173412" y="161993"/>
                    <a:pt x="1173956" y="159543"/>
                  </a:cubicBezTo>
                  <a:cubicBezTo>
                    <a:pt x="1175003" y="154830"/>
                    <a:pt x="1175603" y="150028"/>
                    <a:pt x="1176337" y="145256"/>
                  </a:cubicBezTo>
                  <a:cubicBezTo>
                    <a:pt x="1177190" y="139709"/>
                    <a:pt x="1177456" y="134056"/>
                    <a:pt x="1178718" y="128587"/>
                  </a:cubicBezTo>
                  <a:cubicBezTo>
                    <a:pt x="1179847" y="123696"/>
                    <a:pt x="1181893" y="119062"/>
                    <a:pt x="1183481" y="114300"/>
                  </a:cubicBezTo>
                  <a:cubicBezTo>
                    <a:pt x="1184275" y="111919"/>
                    <a:pt x="1184470" y="109244"/>
                    <a:pt x="1185862" y="107156"/>
                  </a:cubicBezTo>
                  <a:lnTo>
                    <a:pt x="1190625" y="100012"/>
                  </a:lnTo>
                  <a:cubicBezTo>
                    <a:pt x="1191185" y="97771"/>
                    <a:pt x="1193835" y="86137"/>
                    <a:pt x="1195387" y="83343"/>
                  </a:cubicBezTo>
                  <a:cubicBezTo>
                    <a:pt x="1198167" y="78340"/>
                    <a:pt x="1200865" y="73103"/>
                    <a:pt x="1204912" y="69056"/>
                  </a:cubicBezTo>
                  <a:cubicBezTo>
                    <a:pt x="1209675" y="64293"/>
                    <a:pt x="1215464" y="60372"/>
                    <a:pt x="1219200" y="54768"/>
                  </a:cubicBezTo>
                  <a:cubicBezTo>
                    <a:pt x="1222757" y="49433"/>
                    <a:pt x="1226970" y="42827"/>
                    <a:pt x="1231106" y="38100"/>
                  </a:cubicBezTo>
                  <a:cubicBezTo>
                    <a:pt x="1236438" y="32006"/>
                    <a:pt x="1242103" y="28835"/>
                    <a:pt x="1245393" y="21431"/>
                  </a:cubicBezTo>
                  <a:cubicBezTo>
                    <a:pt x="1247432" y="16843"/>
                    <a:pt x="1250156" y="7143"/>
                    <a:pt x="1250156" y="7143"/>
                  </a:cubicBezTo>
                  <a:cubicBezTo>
                    <a:pt x="1250950" y="9524"/>
                    <a:pt x="1251877" y="11865"/>
                    <a:pt x="1252537" y="14287"/>
                  </a:cubicBezTo>
                  <a:cubicBezTo>
                    <a:pt x="1254259" y="20602"/>
                    <a:pt x="1255230" y="27127"/>
                    <a:pt x="1257300" y="33337"/>
                  </a:cubicBezTo>
                  <a:cubicBezTo>
                    <a:pt x="1262699" y="49536"/>
                    <a:pt x="1255911" y="29637"/>
                    <a:pt x="1264443" y="52387"/>
                  </a:cubicBezTo>
                  <a:cubicBezTo>
                    <a:pt x="1265324" y="54737"/>
                    <a:pt x="1265836" y="57224"/>
                    <a:pt x="1266825" y="59531"/>
                  </a:cubicBezTo>
                  <a:cubicBezTo>
                    <a:pt x="1268223" y="62794"/>
                    <a:pt x="1270189" y="65793"/>
                    <a:pt x="1271587" y="69056"/>
                  </a:cubicBezTo>
                  <a:cubicBezTo>
                    <a:pt x="1277500" y="82855"/>
                    <a:pt x="1269580" y="69619"/>
                    <a:pt x="1278731" y="83343"/>
                  </a:cubicBezTo>
                  <a:cubicBezTo>
                    <a:pt x="1280318" y="88106"/>
                    <a:pt x="1280708" y="93454"/>
                    <a:pt x="1283493" y="97631"/>
                  </a:cubicBezTo>
                  <a:lnTo>
                    <a:pt x="1297781" y="119062"/>
                  </a:lnTo>
                  <a:cubicBezTo>
                    <a:pt x="1299368" y="121443"/>
                    <a:pt x="1301480" y="123549"/>
                    <a:pt x="1302543" y="126206"/>
                  </a:cubicBezTo>
                  <a:cubicBezTo>
                    <a:pt x="1309551" y="143724"/>
                    <a:pt x="1304144" y="132577"/>
                    <a:pt x="1312068" y="145256"/>
                  </a:cubicBezTo>
                  <a:cubicBezTo>
                    <a:pt x="1314521" y="149181"/>
                    <a:pt x="1316435" y="153459"/>
                    <a:pt x="1319212" y="157162"/>
                  </a:cubicBezTo>
                  <a:cubicBezTo>
                    <a:pt x="1321233" y="159856"/>
                    <a:pt x="1323975" y="161925"/>
                    <a:pt x="1326356" y="164306"/>
                  </a:cubicBezTo>
                  <a:cubicBezTo>
                    <a:pt x="1327150" y="166687"/>
                    <a:pt x="1327518" y="169256"/>
                    <a:pt x="1328737" y="171450"/>
                  </a:cubicBezTo>
                  <a:cubicBezTo>
                    <a:pt x="1331517" y="176453"/>
                    <a:pt x="1336452" y="180307"/>
                    <a:pt x="1338262" y="185737"/>
                  </a:cubicBezTo>
                  <a:cubicBezTo>
                    <a:pt x="1339056" y="188118"/>
                    <a:pt x="1339398" y="190702"/>
                    <a:pt x="1340643" y="192881"/>
                  </a:cubicBezTo>
                  <a:cubicBezTo>
                    <a:pt x="1345778" y="201867"/>
                    <a:pt x="1354039" y="209257"/>
                    <a:pt x="1357312" y="219075"/>
                  </a:cubicBezTo>
                  <a:cubicBezTo>
                    <a:pt x="1363895" y="238823"/>
                    <a:pt x="1352846" y="207766"/>
                    <a:pt x="1369218" y="240506"/>
                  </a:cubicBezTo>
                  <a:cubicBezTo>
                    <a:pt x="1370806" y="243681"/>
                    <a:pt x="1372220" y="246949"/>
                    <a:pt x="1373981" y="250031"/>
                  </a:cubicBezTo>
                  <a:cubicBezTo>
                    <a:pt x="1375401" y="252516"/>
                    <a:pt x="1377373" y="254663"/>
                    <a:pt x="1378743" y="257175"/>
                  </a:cubicBezTo>
                  <a:cubicBezTo>
                    <a:pt x="1394941" y="286873"/>
                    <a:pt x="1382155" y="267058"/>
                    <a:pt x="1393031" y="283368"/>
                  </a:cubicBezTo>
                  <a:cubicBezTo>
                    <a:pt x="1401713" y="309417"/>
                    <a:pt x="1387867" y="269964"/>
                    <a:pt x="1400175" y="297656"/>
                  </a:cubicBezTo>
                  <a:cubicBezTo>
                    <a:pt x="1409499" y="318635"/>
                    <a:pt x="1399041" y="306047"/>
                    <a:pt x="1412081" y="319087"/>
                  </a:cubicBezTo>
                  <a:cubicBezTo>
                    <a:pt x="1412875" y="321468"/>
                    <a:pt x="1413243" y="324037"/>
                    <a:pt x="1414462" y="326231"/>
                  </a:cubicBezTo>
                  <a:cubicBezTo>
                    <a:pt x="1414466" y="326239"/>
                    <a:pt x="1426366" y="344087"/>
                    <a:pt x="1428750" y="347662"/>
                  </a:cubicBezTo>
                  <a:lnTo>
                    <a:pt x="1433512" y="354806"/>
                  </a:lnTo>
                  <a:cubicBezTo>
                    <a:pt x="1435100" y="357187"/>
                    <a:pt x="1436995" y="359390"/>
                    <a:pt x="1438275" y="361950"/>
                  </a:cubicBezTo>
                  <a:cubicBezTo>
                    <a:pt x="1441189" y="367779"/>
                    <a:pt x="1443589" y="373565"/>
                    <a:pt x="1447800" y="378618"/>
                  </a:cubicBezTo>
                  <a:cubicBezTo>
                    <a:pt x="1449956" y="381205"/>
                    <a:pt x="1452752" y="383205"/>
                    <a:pt x="1454943" y="385762"/>
                  </a:cubicBezTo>
                  <a:cubicBezTo>
                    <a:pt x="1457526" y="388775"/>
                    <a:pt x="1459780" y="392058"/>
                    <a:pt x="1462087" y="395287"/>
                  </a:cubicBezTo>
                  <a:cubicBezTo>
                    <a:pt x="1463751" y="397616"/>
                    <a:pt x="1464826" y="400407"/>
                    <a:pt x="1466850" y="402431"/>
                  </a:cubicBezTo>
                  <a:cubicBezTo>
                    <a:pt x="1468873" y="404454"/>
                    <a:pt x="1471612" y="405606"/>
                    <a:pt x="1473993" y="407193"/>
                  </a:cubicBezTo>
                  <a:cubicBezTo>
                    <a:pt x="1474787" y="409574"/>
                    <a:pt x="1474983" y="412248"/>
                    <a:pt x="1476375" y="414337"/>
                  </a:cubicBezTo>
                  <a:cubicBezTo>
                    <a:pt x="1480044" y="419840"/>
                    <a:pt x="1485388" y="422728"/>
                    <a:pt x="1490662" y="426243"/>
                  </a:cubicBezTo>
                  <a:cubicBezTo>
                    <a:pt x="1495297" y="440150"/>
                    <a:pt x="1489416" y="427379"/>
                    <a:pt x="1500187" y="438150"/>
                  </a:cubicBezTo>
                  <a:cubicBezTo>
                    <a:pt x="1503781" y="441744"/>
                    <a:pt x="1506662" y="445990"/>
                    <a:pt x="1509712" y="450056"/>
                  </a:cubicBezTo>
                  <a:cubicBezTo>
                    <a:pt x="1511429" y="452346"/>
                    <a:pt x="1512451" y="455176"/>
                    <a:pt x="1514475" y="457200"/>
                  </a:cubicBezTo>
                  <a:cubicBezTo>
                    <a:pt x="1516498" y="459223"/>
                    <a:pt x="1519237" y="460375"/>
                    <a:pt x="1521618" y="461962"/>
                  </a:cubicBezTo>
                  <a:cubicBezTo>
                    <a:pt x="1530876" y="475848"/>
                    <a:pt x="1520911" y="462619"/>
                    <a:pt x="1535906" y="476250"/>
                  </a:cubicBezTo>
                  <a:cubicBezTo>
                    <a:pt x="1541720" y="481536"/>
                    <a:pt x="1547019" y="487362"/>
                    <a:pt x="1552575" y="492918"/>
                  </a:cubicBezTo>
                  <a:lnTo>
                    <a:pt x="1588293" y="528637"/>
                  </a:lnTo>
                  <a:lnTo>
                    <a:pt x="1595437" y="535781"/>
                  </a:lnTo>
                  <a:cubicBezTo>
                    <a:pt x="1597818" y="538162"/>
                    <a:pt x="1599779" y="541057"/>
                    <a:pt x="1602581" y="542925"/>
                  </a:cubicBezTo>
                  <a:cubicBezTo>
                    <a:pt x="1604962" y="544512"/>
                    <a:pt x="1607457" y="545942"/>
                    <a:pt x="1609725" y="547687"/>
                  </a:cubicBezTo>
                  <a:cubicBezTo>
                    <a:pt x="1637318" y="568912"/>
                    <a:pt x="1623444" y="563373"/>
                    <a:pt x="1640681" y="569118"/>
                  </a:cubicBezTo>
                  <a:cubicBezTo>
                    <a:pt x="1656528" y="581004"/>
                    <a:pt x="1643748" y="571929"/>
                    <a:pt x="1662112" y="583406"/>
                  </a:cubicBezTo>
                  <a:cubicBezTo>
                    <a:pt x="1664539" y="584923"/>
                    <a:pt x="1666771" y="586748"/>
                    <a:pt x="1669256" y="588168"/>
                  </a:cubicBezTo>
                  <a:cubicBezTo>
                    <a:pt x="1672338" y="589929"/>
                    <a:pt x="1675892" y="590868"/>
                    <a:pt x="1678781" y="592931"/>
                  </a:cubicBezTo>
                  <a:cubicBezTo>
                    <a:pt x="1681521" y="594889"/>
                    <a:pt x="1683338" y="597919"/>
                    <a:pt x="1685925" y="600075"/>
                  </a:cubicBezTo>
                  <a:cubicBezTo>
                    <a:pt x="1688123" y="601907"/>
                    <a:pt x="1690631" y="603337"/>
                    <a:pt x="1693068" y="604837"/>
                  </a:cubicBezTo>
                  <a:cubicBezTo>
                    <a:pt x="1717618" y="619945"/>
                    <a:pt x="1708483" y="616326"/>
                    <a:pt x="1724025" y="621506"/>
                  </a:cubicBezTo>
                  <a:cubicBezTo>
                    <a:pt x="1740744" y="632652"/>
                    <a:pt x="1721885" y="620984"/>
                    <a:pt x="1738312" y="628650"/>
                  </a:cubicBezTo>
                  <a:cubicBezTo>
                    <a:pt x="1747962" y="633153"/>
                    <a:pt x="1758027" y="637030"/>
                    <a:pt x="1766887" y="642937"/>
                  </a:cubicBezTo>
                  <a:cubicBezTo>
                    <a:pt x="1769268" y="644525"/>
                    <a:pt x="1771400" y="646573"/>
                    <a:pt x="1774031" y="647700"/>
                  </a:cubicBezTo>
                  <a:cubicBezTo>
                    <a:pt x="1777039" y="648989"/>
                    <a:pt x="1780381" y="649287"/>
                    <a:pt x="1783556" y="650081"/>
                  </a:cubicBezTo>
                  <a:cubicBezTo>
                    <a:pt x="1796111" y="658450"/>
                    <a:pt x="1784850" y="652100"/>
                    <a:pt x="1800225" y="657225"/>
                  </a:cubicBezTo>
                  <a:cubicBezTo>
                    <a:pt x="1804280" y="658577"/>
                    <a:pt x="1808225" y="660251"/>
                    <a:pt x="1812131" y="661987"/>
                  </a:cubicBezTo>
                  <a:cubicBezTo>
                    <a:pt x="1815375" y="663429"/>
                    <a:pt x="1818288" y="665627"/>
                    <a:pt x="1821656" y="666750"/>
                  </a:cubicBezTo>
                  <a:cubicBezTo>
                    <a:pt x="1825496" y="668030"/>
                    <a:pt x="1829685" y="667968"/>
                    <a:pt x="1833562" y="669131"/>
                  </a:cubicBezTo>
                  <a:cubicBezTo>
                    <a:pt x="1862635" y="677852"/>
                    <a:pt x="1832196" y="669583"/>
                    <a:pt x="1852612" y="678656"/>
                  </a:cubicBezTo>
                  <a:cubicBezTo>
                    <a:pt x="1865740" y="684491"/>
                    <a:pt x="1866008" y="682600"/>
                    <a:pt x="1878806" y="685800"/>
                  </a:cubicBezTo>
                  <a:cubicBezTo>
                    <a:pt x="1881241" y="686409"/>
                    <a:pt x="1883515" y="687572"/>
                    <a:pt x="1885950" y="688181"/>
                  </a:cubicBezTo>
                  <a:cubicBezTo>
                    <a:pt x="1889876" y="689163"/>
                    <a:pt x="1893912" y="689652"/>
                    <a:pt x="1897856" y="690562"/>
                  </a:cubicBezTo>
                  <a:cubicBezTo>
                    <a:pt x="1927712" y="697452"/>
                    <a:pt x="1905829" y="693743"/>
                    <a:pt x="1933575" y="697706"/>
                  </a:cubicBezTo>
                  <a:cubicBezTo>
                    <a:pt x="1936750" y="700087"/>
                    <a:pt x="1939550" y="703075"/>
                    <a:pt x="1943100" y="704850"/>
                  </a:cubicBezTo>
                  <a:cubicBezTo>
                    <a:pt x="1946027" y="706314"/>
                    <a:pt x="1949478" y="706332"/>
                    <a:pt x="1952625" y="707231"/>
                  </a:cubicBezTo>
                  <a:cubicBezTo>
                    <a:pt x="1955038" y="707920"/>
                    <a:pt x="1957347" y="708952"/>
                    <a:pt x="1959768" y="709612"/>
                  </a:cubicBezTo>
                  <a:cubicBezTo>
                    <a:pt x="1966083" y="711334"/>
                    <a:pt x="1978818" y="714375"/>
                    <a:pt x="1978818" y="714375"/>
                  </a:cubicBezTo>
                  <a:cubicBezTo>
                    <a:pt x="1981199" y="715962"/>
                    <a:pt x="1983347" y="717975"/>
                    <a:pt x="1985962" y="719137"/>
                  </a:cubicBezTo>
                  <a:cubicBezTo>
                    <a:pt x="1990550" y="721176"/>
                    <a:pt x="1996073" y="721115"/>
                    <a:pt x="2000250" y="723900"/>
                  </a:cubicBezTo>
                  <a:cubicBezTo>
                    <a:pt x="2005012" y="727075"/>
                    <a:pt x="2009107" y="731615"/>
                    <a:pt x="2014537" y="733425"/>
                  </a:cubicBezTo>
                  <a:cubicBezTo>
                    <a:pt x="2016918" y="734219"/>
                    <a:pt x="2019436" y="734683"/>
                    <a:pt x="2021681" y="735806"/>
                  </a:cubicBezTo>
                  <a:cubicBezTo>
                    <a:pt x="2025821" y="737876"/>
                    <a:pt x="2029447" y="740880"/>
                    <a:pt x="2033587" y="742950"/>
                  </a:cubicBezTo>
                  <a:cubicBezTo>
                    <a:pt x="2035832" y="744073"/>
                    <a:pt x="2038486" y="744209"/>
                    <a:pt x="2040731" y="745331"/>
                  </a:cubicBezTo>
                  <a:cubicBezTo>
                    <a:pt x="2043291" y="746611"/>
                    <a:pt x="2045245" y="748966"/>
                    <a:pt x="2047875" y="750093"/>
                  </a:cubicBezTo>
                  <a:cubicBezTo>
                    <a:pt x="2058548" y="754667"/>
                    <a:pt x="2055282" y="750226"/>
                    <a:pt x="2064543" y="754856"/>
                  </a:cubicBezTo>
                  <a:cubicBezTo>
                    <a:pt x="2067103" y="756136"/>
                    <a:pt x="2069072" y="758456"/>
                    <a:pt x="2071687" y="759618"/>
                  </a:cubicBezTo>
                  <a:cubicBezTo>
                    <a:pt x="2091387" y="768373"/>
                    <a:pt x="2080957" y="759363"/>
                    <a:pt x="2090737" y="76914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0593011" y="2735956"/>
              <a:ext cx="3197977" cy="2248385"/>
              <a:chOff x="1308939" y="2752160"/>
              <a:chExt cx="3639122" cy="2558539"/>
            </a:xfrm>
          </p:grpSpPr>
          <p:cxnSp>
            <p:nvCxnSpPr>
              <p:cNvPr id="14" name="Straight Connector 13"/>
              <p:cNvCxnSpPr/>
              <p:nvPr/>
            </p:nvCxnSpPr>
            <p:spPr>
              <a:xfrm flipV="1">
                <a:off x="3124464" y="2863119"/>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8939" y="4346385"/>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2267741" y="2752160"/>
                    <a:ext cx="77393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Arial" pitchFamily="34" charset="0"/>
                            </a:rPr>
                            <m:t>𝑋</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oMath>
                      </m:oMathPara>
                    </a14:m>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2267741" y="2752160"/>
                    <a:ext cx="773930" cy="400110"/>
                  </a:xfrm>
                  <a:prstGeom prst="rect">
                    <a:avLst/>
                  </a:prstGeom>
                  <a:blipFill>
                    <a:blip r:embed="rId5"/>
                    <a:stretch>
                      <a:fillRect r="-9009" b="-29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515814" y="4400823"/>
                    <a:ext cx="569494" cy="909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r>
                                <a:rPr lang="en-US" sz="1600" b="0" i="1" smtClean="0">
                                  <a:latin typeface="Cambria Math" panose="02040503050406030204" pitchFamily="18" charset="0"/>
                                  <a:ea typeface="Cambria Math" panose="02040503050406030204" pitchFamily="18" charset="0"/>
                                  <a:cs typeface="Arial" pitchFamily="34" charset="0"/>
                                </a:rPr>
                                <m:t>∆</m:t>
                              </m:r>
                            </m:den>
                          </m:f>
                        </m:oMath>
                      </m:oMathPara>
                    </a14:m>
                    <a:endParaRPr lang="en-US" sz="1600" b="0" dirty="0" smtClean="0">
                      <a:cs typeface="Arial" pitchFamily="34" charset="0"/>
                    </a:endParaRPr>
                  </a:p>
                  <a:p>
                    <a:endParaRPr lang="en-US" sz="1600" dirty="0"/>
                  </a:p>
                </p:txBody>
              </p:sp>
            </mc:Choice>
            <mc:Fallback xmlns="">
              <p:sp>
                <p:nvSpPr>
                  <p:cNvPr id="22" name="Rectangle 21"/>
                  <p:cNvSpPr>
                    <a:spLocks noRot="1" noChangeAspect="1" noMove="1" noResize="1" noEditPoints="1" noAdjustHandles="1" noChangeArrowheads="1" noChangeShapeType="1" noTextEdit="1"/>
                  </p:cNvSpPr>
                  <p:nvPr/>
                </p:nvSpPr>
                <p:spPr>
                  <a:xfrm>
                    <a:off x="3515814" y="4400823"/>
                    <a:ext cx="569494" cy="90987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996185" y="4372272"/>
                    <a:ext cx="621737" cy="909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m:t>
                          </m:r>
                          <m:f>
                            <m:fPr>
                              <m:ctrlPr>
                                <a:rPr lang="en-US" sz="1600" b="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r>
                                <a:rPr lang="en-US" sz="1600" b="0" i="1" smtClean="0">
                                  <a:latin typeface="Cambria Math" panose="02040503050406030204" pitchFamily="18" charset="0"/>
                                  <a:ea typeface="Cambria Math" panose="02040503050406030204" pitchFamily="18" charset="0"/>
                                  <a:cs typeface="Arial" pitchFamily="34" charset="0"/>
                                </a:rPr>
                                <m:t>∆</m:t>
                              </m:r>
                            </m:den>
                          </m:f>
                        </m:oMath>
                      </m:oMathPara>
                    </a14:m>
                    <a:endParaRPr lang="en-US" sz="1600" b="0" dirty="0" smtClean="0">
                      <a:cs typeface="Arial" pitchFamily="34" charset="0"/>
                    </a:endParaRPr>
                  </a:p>
                  <a:p>
                    <a:endParaRPr lang="en-US" sz="1600" dirty="0"/>
                  </a:p>
                </p:txBody>
              </p:sp>
            </mc:Choice>
            <mc:Fallback xmlns="">
              <p:sp>
                <p:nvSpPr>
                  <p:cNvPr id="23" name="Rectangle 22"/>
                  <p:cNvSpPr>
                    <a:spLocks noRot="1" noChangeAspect="1" noMove="1" noResize="1" noEditPoints="1" noAdjustHandles="1" noChangeArrowheads="1" noChangeShapeType="1" noTextEdit="1"/>
                  </p:cNvSpPr>
                  <p:nvPr/>
                </p:nvSpPr>
                <p:spPr>
                  <a:xfrm>
                    <a:off x="1996185" y="4372272"/>
                    <a:ext cx="621737" cy="909876"/>
                  </a:xfrm>
                  <a:prstGeom prst="rect">
                    <a:avLst/>
                  </a:prstGeom>
                  <a:blipFill>
                    <a:blip r:embed="rId10"/>
                    <a:stretch>
                      <a:fillRect/>
                    </a:stretch>
                  </a:blipFill>
                </p:spPr>
                <p:txBody>
                  <a:bodyPr/>
                  <a:lstStyle/>
                  <a:p>
                    <a:r>
                      <a:rPr lang="en-US">
                        <a:noFill/>
                      </a:rPr>
                      <a:t> </a:t>
                    </a:r>
                  </a:p>
                </p:txBody>
              </p:sp>
            </mc:Fallback>
          </mc:AlternateContent>
        </p:grpSp>
        <p:cxnSp>
          <p:nvCxnSpPr>
            <p:cNvPr id="10" name="Straight Connector 9"/>
            <p:cNvCxnSpPr/>
            <p:nvPr/>
          </p:nvCxnSpPr>
          <p:spPr>
            <a:xfrm>
              <a:off x="12782591" y="3354022"/>
              <a:ext cx="0" cy="79189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553163" y="3354022"/>
              <a:ext cx="0" cy="79189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Rectangle 26"/>
              <p:cNvSpPr/>
              <p:nvPr/>
            </p:nvSpPr>
            <p:spPr>
              <a:xfrm>
                <a:off x="3317571" y="4087374"/>
                <a:ext cx="8635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𝑋</m:t>
                          </m:r>
                        </m:e>
                        <m:sub>
                          <m:r>
                            <a:rPr lang="en-US" sz="2000" i="1">
                              <a:latin typeface="Cambria Math" panose="02040503050406030204" pitchFamily="18" charset="0"/>
                              <a:cs typeface="Arial" pitchFamily="34" charset="0"/>
                            </a:rPr>
                            <m:t>𝑠</m:t>
                          </m:r>
                        </m:sub>
                      </m:sSub>
                      <m:d>
                        <m:dPr>
                          <m:ctrlPr>
                            <a:rPr lang="en-US" sz="2000" i="1">
                              <a:latin typeface="Cambria Math" panose="02040503050406030204" pitchFamily="18" charset="0"/>
                              <a:cs typeface="Arial" pitchFamily="34" charset="0"/>
                            </a:rPr>
                          </m:ctrlPr>
                        </m:dPr>
                        <m:e>
                          <m:r>
                            <a:rPr lang="en-US" sz="2000" i="1">
                              <a:latin typeface="Cambria Math" panose="02040503050406030204" pitchFamily="18" charset="0"/>
                              <a:cs typeface="Arial" pitchFamily="34" charset="0"/>
                            </a:rPr>
                            <m:t>𝑓</m:t>
                          </m:r>
                        </m:e>
                      </m:d>
                    </m:oMath>
                  </m:oMathPara>
                </a14:m>
                <a:endParaRPr lang="en-US" sz="2000" dirty="0"/>
              </a:p>
            </p:txBody>
          </p:sp>
        </mc:Choice>
        <mc:Fallback xmlns="">
          <p:sp>
            <p:nvSpPr>
              <p:cNvPr id="27" name="Rectangle 26"/>
              <p:cNvSpPr>
                <a:spLocks noRot="1" noChangeAspect="1" noMove="1" noResize="1" noEditPoints="1" noAdjustHandles="1" noChangeArrowheads="1" noChangeShapeType="1" noTextEdit="1"/>
              </p:cNvSpPr>
              <p:nvPr/>
            </p:nvSpPr>
            <p:spPr>
              <a:xfrm>
                <a:off x="3317571" y="4087374"/>
                <a:ext cx="863506" cy="400110"/>
              </a:xfrm>
              <a:prstGeom prst="rect">
                <a:avLst/>
              </a:prstGeom>
              <a:blipFill>
                <a:blip r:embed="rId11"/>
                <a:stretch>
                  <a:fillRect b="-15385"/>
                </a:stretch>
              </a:blipFill>
            </p:spPr>
            <p:txBody>
              <a:bodyPr/>
              <a:lstStyle/>
              <a:p>
                <a:r>
                  <a:rPr lang="en-US">
                    <a:noFill/>
                  </a:rPr>
                  <a:t> </a:t>
                </a:r>
              </a:p>
            </p:txBody>
          </p:sp>
        </mc:Fallback>
      </mc:AlternateContent>
    </p:spTree>
    <p:extLst>
      <p:ext uri="{BB962C8B-B14F-4D97-AF65-F5344CB8AC3E}">
        <p14:creationId xmlns:p14="http://schemas.microsoft.com/office/powerpoint/2010/main" val="1451216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Revisit: Spaceship Helicopter</a:t>
            </a:r>
            <a:endParaRPr lang="en-US" dirty="0"/>
          </a:p>
        </p:txBody>
      </p:sp>
      <p:cxnSp>
        <p:nvCxnSpPr>
          <p:cNvPr id="4" name="Straight Connector 3"/>
          <p:cNvCxnSpPr/>
          <p:nvPr/>
        </p:nvCxnSpPr>
        <p:spPr>
          <a:xfrm flipV="1">
            <a:off x="6771993" y="1161409"/>
            <a:ext cx="0" cy="1440155"/>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481477" y="2464868"/>
            <a:ext cx="5291423"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6921273" y="1027809"/>
                <a:ext cx="680112" cy="3516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Arial" pitchFamily="34" charset="0"/>
                        </a:rPr>
                        <m:t>𝑋</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oMath>
                  </m:oMathPara>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6921273" y="1027809"/>
                <a:ext cx="680112" cy="351607"/>
              </a:xfrm>
              <a:prstGeom prst="rect">
                <a:avLst/>
              </a:prstGeom>
              <a:blipFill>
                <a:blip r:embed="rId2"/>
                <a:stretch>
                  <a:fillRect r="-8036" b="-31579"/>
                </a:stretch>
              </a:blipFill>
            </p:spPr>
            <p:txBody>
              <a:bodyPr/>
              <a:lstStyle/>
              <a:p>
                <a:r>
                  <a:rPr lang="en-US">
                    <a:noFill/>
                  </a:rPr>
                  <a:t> </a:t>
                </a:r>
              </a:p>
            </p:txBody>
          </p:sp>
        </mc:Fallback>
      </mc:AlternateContent>
      <p:cxnSp>
        <p:nvCxnSpPr>
          <p:cNvPr id="8" name="Straight Arrow Connector 7"/>
          <p:cNvCxnSpPr/>
          <p:nvPr/>
        </p:nvCxnSpPr>
        <p:spPr>
          <a:xfrm flipV="1">
            <a:off x="7344210" y="1856769"/>
            <a:ext cx="0" cy="583382"/>
          </a:xfrm>
          <a:prstGeom prst="straightConnector1">
            <a:avLst/>
          </a:prstGeom>
          <a:ln w="57150">
            <a:solidFill>
              <a:srgbClr val="FF0000"/>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6775830" y="2552396"/>
                <a:ext cx="113454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𝑠</m:t>
                          </m:r>
                        </m:sub>
                      </m:sSub>
                      <m:r>
                        <a:rPr lang="en-US" sz="1600" b="0" i="1" smtClean="0">
                          <a:latin typeface="Cambria Math" panose="02040503050406030204" pitchFamily="18" charset="0"/>
                          <a:cs typeface="Arial" pitchFamily="34" charset="0"/>
                        </a:rPr>
                        <m:t>=60</m:t>
                      </m:r>
                      <m:r>
                        <a:rPr lang="en-US" sz="1600" b="0" i="1" smtClean="0">
                          <a:latin typeface="Cambria Math" panose="02040503050406030204" pitchFamily="18" charset="0"/>
                          <a:cs typeface="Arial" pitchFamily="34" charset="0"/>
                        </a:rPr>
                        <m:t>𝐻𝑧</m:t>
                      </m:r>
                    </m:oMath>
                  </m:oMathPara>
                </a14:m>
                <a:endParaRPr lang="en-US" sz="1600" dirty="0"/>
              </a:p>
            </p:txBody>
          </p:sp>
        </mc:Choice>
        <mc:Fallback xmlns="">
          <p:sp>
            <p:nvSpPr>
              <p:cNvPr id="11" name="Rectangle 10"/>
              <p:cNvSpPr>
                <a:spLocks noRot="1" noChangeAspect="1" noMove="1" noResize="1" noEditPoints="1" noAdjustHandles="1" noChangeArrowheads="1" noChangeShapeType="1" noTextEdit="1"/>
              </p:cNvSpPr>
              <p:nvPr/>
            </p:nvSpPr>
            <p:spPr>
              <a:xfrm>
                <a:off x="6775830" y="2552396"/>
                <a:ext cx="1134541" cy="338554"/>
              </a:xfrm>
              <a:prstGeom prst="rect">
                <a:avLst/>
              </a:prstGeom>
              <a:blipFill>
                <a:blip r:embed="rId3"/>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43203" y="1158354"/>
                <a:ext cx="5854700" cy="1132939"/>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𝑋</m:t>
                          </m:r>
                        </m:e>
                        <m:sub>
                          <m:r>
                            <a:rPr lang="en-US" b="0" i="1" smtClean="0">
                              <a:latin typeface="Cambria Math" panose="02040503050406030204" pitchFamily="18" charset="0"/>
                              <a:cs typeface="Arial" pitchFamily="34" charset="0"/>
                            </a:rPr>
                            <m:t>𝑠</m:t>
                          </m:r>
                        </m:sub>
                      </m:sSub>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e>
                      </m:d>
                      <m:r>
                        <a:rPr lang="en-US" b="0" i="1" smtClean="0">
                          <a:latin typeface="Cambria Math" panose="02040503050406030204" pitchFamily="18" charset="0"/>
                          <a:ea typeface="Cambria Math" panose="02040503050406030204" pitchFamily="18" charset="0"/>
                          <a:cs typeface="Arial" pitchFamily="34" charset="0"/>
                        </a:rPr>
                        <m:t>=</m:t>
                      </m:r>
                      <m:f>
                        <m:fPr>
                          <m:ctrlPr>
                            <a:rPr lang="en-US" i="1">
                              <a:latin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1</m:t>
                          </m:r>
                        </m:num>
                        <m:den>
                          <m:r>
                            <a:rPr lang="en-US" i="1">
                              <a:latin typeface="Cambria Math" panose="02040503050406030204" pitchFamily="18" charset="0"/>
                              <a:ea typeface="Cambria Math" panose="02040503050406030204" pitchFamily="18" charset="0"/>
                              <a:cs typeface="Arial" pitchFamily="34" charset="0"/>
                            </a:rPr>
                            <m:t>∆</m:t>
                          </m:r>
                        </m:den>
                      </m:f>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b="0" i="1" smtClean="0">
                              <a:latin typeface="Cambria Math" panose="02040503050406030204" pitchFamily="18" charset="0"/>
                              <a:cs typeface="Arial" pitchFamily="34" charset="0"/>
                            </a:rPr>
                            <m:t>𝑋</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𝑓</m:t>
                              </m:r>
                              <m:r>
                                <a:rPr lang="en-US" b="0" i="1" smtClean="0">
                                  <a:latin typeface="Cambria Math" panose="02040503050406030204" pitchFamily="18" charset="0"/>
                                  <a:cs typeface="Arial" pitchFamily="34" charset="0"/>
                                </a:rPr>
                                <m:t>−</m:t>
                              </m:r>
                              <m:f>
                                <m:fPr>
                                  <m:ctrlPr>
                                    <a:rPr lang="en-US" i="1">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𝑛</m:t>
                                  </m:r>
                                </m:num>
                                <m:den>
                                  <m:r>
                                    <a:rPr lang="en-US" i="1">
                                      <a:latin typeface="Cambria Math" panose="02040503050406030204" pitchFamily="18" charset="0"/>
                                      <a:ea typeface="Cambria Math" panose="02040503050406030204" pitchFamily="18" charset="0"/>
                                      <a:cs typeface="Arial" pitchFamily="34" charset="0"/>
                                    </a:rPr>
                                    <m:t>∆</m:t>
                                  </m:r>
                                </m:den>
                              </m:f>
                            </m:e>
                          </m:d>
                        </m:e>
                      </m:nary>
                      <m:r>
                        <a:rPr lang="en-US" b="0" i="1" smtClean="0">
                          <a:latin typeface="Cambria Math" panose="02040503050406030204" pitchFamily="18" charset="0"/>
                          <a:ea typeface="Cambria Math" panose="02040503050406030204" pitchFamily="18" charset="0"/>
                          <a:cs typeface="Arial" pitchFamily="34" charset="0"/>
                        </a:rPr>
                        <m:t>=</m:t>
                      </m:r>
                      <m:sSub>
                        <m:sSubPr>
                          <m:ctrlPr>
                            <a:rPr lang="en-US" b="0" i="1" smtClean="0">
                              <a:latin typeface="Cambria Math" panose="02040503050406030204" pitchFamily="18" charset="0"/>
                              <a:ea typeface="Cambria Math" panose="02040503050406030204" pitchFamily="18" charset="0"/>
                              <a:cs typeface="Arial" pitchFamily="34" charset="0"/>
                            </a:rPr>
                          </m:ctrlPr>
                        </m:sSubPr>
                        <m:e>
                          <m:r>
                            <a:rPr lang="en-US" b="0" i="1" smtClean="0">
                              <a:latin typeface="Cambria Math" panose="02040503050406030204" pitchFamily="18" charset="0"/>
                              <a:ea typeface="Cambria Math" panose="02040503050406030204" pitchFamily="18" charset="0"/>
                              <a:cs typeface="Arial" pitchFamily="34" charset="0"/>
                            </a:rPr>
                            <m:t>𝑓</m:t>
                          </m:r>
                        </m:e>
                        <m:sub>
                          <m:r>
                            <a:rPr lang="en-US" b="0" i="1" smtClean="0">
                              <a:latin typeface="Cambria Math" panose="02040503050406030204" pitchFamily="18" charset="0"/>
                              <a:ea typeface="Cambria Math" panose="02040503050406030204" pitchFamily="18" charset="0"/>
                              <a:cs typeface="Arial" pitchFamily="34" charset="0"/>
                            </a:rPr>
                            <m:t>𝑠</m:t>
                          </m:r>
                        </m:sub>
                      </m:sSub>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cs typeface="Arial" pitchFamily="34" charset="0"/>
                            </a:rPr>
                            <m:t>𝑋</m:t>
                          </m:r>
                          <m:d>
                            <m:dPr>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𝑓</m:t>
                              </m:r>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𝑛</m:t>
                              </m:r>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𝑓</m:t>
                                  </m:r>
                                </m:e>
                                <m:sub>
                                  <m:r>
                                    <a:rPr lang="en-US" b="0" i="1" smtClean="0">
                                      <a:latin typeface="Cambria Math" panose="02040503050406030204" pitchFamily="18" charset="0"/>
                                      <a:cs typeface="Arial" pitchFamily="34" charset="0"/>
                                    </a:rPr>
                                    <m:t>𝑠</m:t>
                                  </m:r>
                                </m:sub>
                              </m:sSub>
                            </m:e>
                          </m:d>
                        </m:e>
                      </m:nary>
                    </m:oMath>
                  </m:oMathPara>
                </a14:m>
                <a:endParaRPr lang="en-US" b="0" dirty="0" smtClean="0">
                  <a:latin typeface="Arial" pitchFamily="34" charset="0"/>
                  <a:cs typeface="Arial"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43203" y="1158354"/>
                <a:ext cx="5854700" cy="1132939"/>
              </a:xfrm>
              <a:prstGeom prst="rect">
                <a:avLst/>
              </a:prstGeom>
              <a:blipFill>
                <a:blip r:embed="rId4"/>
                <a:stretch>
                  <a:fillRect/>
                </a:stretch>
              </a:blipFill>
            </p:spPr>
            <p:txBody>
              <a:bodyPr/>
              <a:lstStyle/>
              <a:p>
                <a:r>
                  <a:rPr lang="en-US">
                    <a:noFill/>
                  </a:rPr>
                  <a:t> </a:t>
                </a:r>
              </a:p>
            </p:txBody>
          </p:sp>
        </mc:Fallback>
      </mc:AlternateContent>
      <p:pic>
        <p:nvPicPr>
          <p:cNvPr id="14" name="Picture 13"/>
          <p:cNvPicPr>
            <a:picLocks noChangeAspect="1"/>
          </p:cNvPicPr>
          <p:nvPr/>
        </p:nvPicPr>
        <p:blipFill rotWithShape="1">
          <a:blip r:embed="rId5">
            <a:clrChange>
              <a:clrFrom>
                <a:srgbClr val="E7E7E8"/>
              </a:clrFrom>
              <a:clrTo>
                <a:srgbClr val="E7E7E8">
                  <a:alpha val="0"/>
                </a:srgbClr>
              </a:clrTo>
            </a:clrChange>
          </a:blip>
          <a:srcRect t="20528"/>
          <a:stretch/>
        </p:blipFill>
        <p:spPr>
          <a:xfrm>
            <a:off x="-10872" y="4872574"/>
            <a:ext cx="6275475" cy="1603849"/>
          </a:xfrm>
          <a:prstGeom prst="rect">
            <a:avLst/>
          </a:prstGeom>
        </p:spPr>
      </p:pic>
      <p:grpSp>
        <p:nvGrpSpPr>
          <p:cNvPr id="15" name="Group 14"/>
          <p:cNvGrpSpPr/>
          <p:nvPr/>
        </p:nvGrpSpPr>
        <p:grpSpPr>
          <a:xfrm>
            <a:off x="1588308" y="2849733"/>
            <a:ext cx="2769352" cy="2083143"/>
            <a:chOff x="10593011" y="2713441"/>
            <a:chExt cx="3197977" cy="2387859"/>
          </a:xfrm>
        </p:grpSpPr>
        <p:sp>
          <p:nvSpPr>
            <p:cNvPr id="16" name="Freeform 15"/>
            <p:cNvSpPr/>
            <p:nvPr/>
          </p:nvSpPr>
          <p:spPr>
            <a:xfrm>
              <a:off x="11143083" y="3354022"/>
              <a:ext cx="2090737" cy="769143"/>
            </a:xfrm>
            <a:custGeom>
              <a:avLst/>
              <a:gdLst>
                <a:gd name="connsiteX0" fmla="*/ 0 w 2090737"/>
                <a:gd name="connsiteY0" fmla="*/ 764381 h 769143"/>
                <a:gd name="connsiteX1" fmla="*/ 28575 w 2090737"/>
                <a:gd name="connsiteY1" fmla="*/ 759618 h 769143"/>
                <a:gd name="connsiteX2" fmla="*/ 42862 w 2090737"/>
                <a:gd name="connsiteY2" fmla="*/ 750093 h 769143"/>
                <a:gd name="connsiteX3" fmla="*/ 50006 w 2090737"/>
                <a:gd name="connsiteY3" fmla="*/ 745331 h 769143"/>
                <a:gd name="connsiteX4" fmla="*/ 64293 w 2090737"/>
                <a:gd name="connsiteY4" fmla="*/ 740568 h 769143"/>
                <a:gd name="connsiteX5" fmla="*/ 80962 w 2090737"/>
                <a:gd name="connsiteY5" fmla="*/ 731043 h 769143"/>
                <a:gd name="connsiteX6" fmla="*/ 88106 w 2090737"/>
                <a:gd name="connsiteY6" fmla="*/ 726281 h 769143"/>
                <a:gd name="connsiteX7" fmla="*/ 109537 w 2090737"/>
                <a:gd name="connsiteY7" fmla="*/ 719137 h 769143"/>
                <a:gd name="connsiteX8" fmla="*/ 116681 w 2090737"/>
                <a:gd name="connsiteY8" fmla="*/ 714375 h 769143"/>
                <a:gd name="connsiteX9" fmla="*/ 130968 w 2090737"/>
                <a:gd name="connsiteY9" fmla="*/ 711993 h 769143"/>
                <a:gd name="connsiteX10" fmla="*/ 188118 w 2090737"/>
                <a:gd name="connsiteY10" fmla="*/ 704850 h 769143"/>
                <a:gd name="connsiteX11" fmla="*/ 216693 w 2090737"/>
                <a:gd name="connsiteY11" fmla="*/ 697706 h 769143"/>
                <a:gd name="connsiteX12" fmla="*/ 228600 w 2090737"/>
                <a:gd name="connsiteY12" fmla="*/ 695325 h 769143"/>
                <a:gd name="connsiteX13" fmla="*/ 250031 w 2090737"/>
                <a:gd name="connsiteY13" fmla="*/ 688181 h 769143"/>
                <a:gd name="connsiteX14" fmla="*/ 257175 w 2090737"/>
                <a:gd name="connsiteY14" fmla="*/ 685800 h 769143"/>
                <a:gd name="connsiteX15" fmla="*/ 269081 w 2090737"/>
                <a:gd name="connsiteY15" fmla="*/ 683418 h 769143"/>
                <a:gd name="connsiteX16" fmla="*/ 283368 w 2090737"/>
                <a:gd name="connsiteY16" fmla="*/ 678656 h 769143"/>
                <a:gd name="connsiteX17" fmla="*/ 297656 w 2090737"/>
                <a:gd name="connsiteY17" fmla="*/ 673893 h 769143"/>
                <a:gd name="connsiteX18" fmla="*/ 304800 w 2090737"/>
                <a:gd name="connsiteY18" fmla="*/ 671512 h 769143"/>
                <a:gd name="connsiteX19" fmla="*/ 328612 w 2090737"/>
                <a:gd name="connsiteY19" fmla="*/ 664368 h 769143"/>
                <a:gd name="connsiteX20" fmla="*/ 338137 w 2090737"/>
                <a:gd name="connsiteY20" fmla="*/ 659606 h 769143"/>
                <a:gd name="connsiteX21" fmla="*/ 354806 w 2090737"/>
                <a:gd name="connsiteY21" fmla="*/ 654843 h 769143"/>
                <a:gd name="connsiteX22" fmla="*/ 378618 w 2090737"/>
                <a:gd name="connsiteY22" fmla="*/ 638175 h 769143"/>
                <a:gd name="connsiteX23" fmla="*/ 385762 w 2090737"/>
                <a:gd name="connsiteY23" fmla="*/ 633412 h 769143"/>
                <a:gd name="connsiteX24" fmla="*/ 392906 w 2090737"/>
                <a:gd name="connsiteY24" fmla="*/ 631031 h 769143"/>
                <a:gd name="connsiteX25" fmla="*/ 407193 w 2090737"/>
                <a:gd name="connsiteY25" fmla="*/ 621506 h 769143"/>
                <a:gd name="connsiteX26" fmla="*/ 423862 w 2090737"/>
                <a:gd name="connsiteY26" fmla="*/ 611981 h 769143"/>
                <a:gd name="connsiteX27" fmla="*/ 438150 w 2090737"/>
                <a:gd name="connsiteY27" fmla="*/ 602456 h 769143"/>
                <a:gd name="connsiteX28" fmla="*/ 452437 w 2090737"/>
                <a:gd name="connsiteY28" fmla="*/ 597693 h 769143"/>
                <a:gd name="connsiteX29" fmla="*/ 457200 w 2090737"/>
                <a:gd name="connsiteY29" fmla="*/ 590550 h 769143"/>
                <a:gd name="connsiteX30" fmla="*/ 464343 w 2090737"/>
                <a:gd name="connsiteY30" fmla="*/ 588168 h 769143"/>
                <a:gd name="connsiteX31" fmla="*/ 478631 w 2090737"/>
                <a:gd name="connsiteY31" fmla="*/ 581025 h 769143"/>
                <a:gd name="connsiteX32" fmla="*/ 485775 w 2090737"/>
                <a:gd name="connsiteY32" fmla="*/ 573881 h 769143"/>
                <a:gd name="connsiteX33" fmla="*/ 492918 w 2090737"/>
                <a:gd name="connsiteY33" fmla="*/ 571500 h 769143"/>
                <a:gd name="connsiteX34" fmla="*/ 500062 w 2090737"/>
                <a:gd name="connsiteY34" fmla="*/ 566737 h 769143"/>
                <a:gd name="connsiteX35" fmla="*/ 511968 w 2090737"/>
                <a:gd name="connsiteY35" fmla="*/ 559593 h 769143"/>
                <a:gd name="connsiteX36" fmla="*/ 526256 w 2090737"/>
                <a:gd name="connsiteY36" fmla="*/ 547687 h 769143"/>
                <a:gd name="connsiteX37" fmla="*/ 533400 w 2090737"/>
                <a:gd name="connsiteY37" fmla="*/ 542925 h 769143"/>
                <a:gd name="connsiteX38" fmla="*/ 538162 w 2090737"/>
                <a:gd name="connsiteY38" fmla="*/ 535781 h 769143"/>
                <a:gd name="connsiteX39" fmla="*/ 545306 w 2090737"/>
                <a:gd name="connsiteY39" fmla="*/ 531018 h 769143"/>
                <a:gd name="connsiteX40" fmla="*/ 547687 w 2090737"/>
                <a:gd name="connsiteY40" fmla="*/ 523875 h 769143"/>
                <a:gd name="connsiteX41" fmla="*/ 554831 w 2090737"/>
                <a:gd name="connsiteY41" fmla="*/ 519112 h 769143"/>
                <a:gd name="connsiteX42" fmla="*/ 569118 w 2090737"/>
                <a:gd name="connsiteY42" fmla="*/ 502443 h 769143"/>
                <a:gd name="connsiteX43" fmla="*/ 583406 w 2090737"/>
                <a:gd name="connsiteY43" fmla="*/ 488156 h 769143"/>
                <a:gd name="connsiteX44" fmla="*/ 588168 w 2090737"/>
                <a:gd name="connsiteY44" fmla="*/ 481012 h 769143"/>
                <a:gd name="connsiteX45" fmla="*/ 602456 w 2090737"/>
                <a:gd name="connsiteY45" fmla="*/ 471487 h 769143"/>
                <a:gd name="connsiteX46" fmla="*/ 611981 w 2090737"/>
                <a:gd name="connsiteY46" fmla="*/ 461962 h 769143"/>
                <a:gd name="connsiteX47" fmla="*/ 623887 w 2090737"/>
                <a:gd name="connsiteY47" fmla="*/ 452437 h 769143"/>
                <a:gd name="connsiteX48" fmla="*/ 640556 w 2090737"/>
                <a:gd name="connsiteY48" fmla="*/ 438150 h 769143"/>
                <a:gd name="connsiteX49" fmla="*/ 657225 w 2090737"/>
                <a:gd name="connsiteY49" fmla="*/ 423862 h 769143"/>
                <a:gd name="connsiteX50" fmla="*/ 673893 w 2090737"/>
                <a:gd name="connsiteY50" fmla="*/ 400050 h 769143"/>
                <a:gd name="connsiteX51" fmla="*/ 692943 w 2090737"/>
                <a:gd name="connsiteY51" fmla="*/ 381000 h 769143"/>
                <a:gd name="connsiteX52" fmla="*/ 700087 w 2090737"/>
                <a:gd name="connsiteY52" fmla="*/ 373856 h 769143"/>
                <a:gd name="connsiteX53" fmla="*/ 709612 w 2090737"/>
                <a:gd name="connsiteY53" fmla="*/ 359568 h 769143"/>
                <a:gd name="connsiteX54" fmla="*/ 716756 w 2090737"/>
                <a:gd name="connsiteY54" fmla="*/ 350043 h 769143"/>
                <a:gd name="connsiteX55" fmla="*/ 726281 w 2090737"/>
                <a:gd name="connsiteY55" fmla="*/ 335756 h 769143"/>
                <a:gd name="connsiteX56" fmla="*/ 733425 w 2090737"/>
                <a:gd name="connsiteY56" fmla="*/ 321468 h 769143"/>
                <a:gd name="connsiteX57" fmla="*/ 735806 w 2090737"/>
                <a:gd name="connsiteY57" fmla="*/ 314325 h 769143"/>
                <a:gd name="connsiteX58" fmla="*/ 745331 w 2090737"/>
                <a:gd name="connsiteY58" fmla="*/ 300037 h 769143"/>
                <a:gd name="connsiteX59" fmla="*/ 752475 w 2090737"/>
                <a:gd name="connsiteY59" fmla="*/ 283368 h 769143"/>
                <a:gd name="connsiteX60" fmla="*/ 759618 w 2090737"/>
                <a:gd name="connsiteY60" fmla="*/ 261937 h 769143"/>
                <a:gd name="connsiteX61" fmla="*/ 762000 w 2090737"/>
                <a:gd name="connsiteY61" fmla="*/ 254793 h 769143"/>
                <a:gd name="connsiteX62" fmla="*/ 766762 w 2090737"/>
                <a:gd name="connsiteY62" fmla="*/ 247650 h 769143"/>
                <a:gd name="connsiteX63" fmla="*/ 778668 w 2090737"/>
                <a:gd name="connsiteY63" fmla="*/ 221456 h 769143"/>
                <a:gd name="connsiteX64" fmla="*/ 781050 w 2090737"/>
                <a:gd name="connsiteY64" fmla="*/ 214312 h 769143"/>
                <a:gd name="connsiteX65" fmla="*/ 785812 w 2090737"/>
                <a:gd name="connsiteY65" fmla="*/ 204787 h 769143"/>
                <a:gd name="connsiteX66" fmla="*/ 788193 w 2090737"/>
                <a:gd name="connsiteY66" fmla="*/ 195262 h 769143"/>
                <a:gd name="connsiteX67" fmla="*/ 792956 w 2090737"/>
                <a:gd name="connsiteY67" fmla="*/ 188118 h 769143"/>
                <a:gd name="connsiteX68" fmla="*/ 802481 w 2090737"/>
                <a:gd name="connsiteY68" fmla="*/ 171450 h 769143"/>
                <a:gd name="connsiteX69" fmla="*/ 809625 w 2090737"/>
                <a:gd name="connsiteY69" fmla="*/ 152400 h 769143"/>
                <a:gd name="connsiteX70" fmla="*/ 816768 w 2090737"/>
                <a:gd name="connsiteY70" fmla="*/ 142875 h 769143"/>
                <a:gd name="connsiteX71" fmla="*/ 821531 w 2090737"/>
                <a:gd name="connsiteY71" fmla="*/ 135731 h 769143"/>
                <a:gd name="connsiteX72" fmla="*/ 826293 w 2090737"/>
                <a:gd name="connsiteY72" fmla="*/ 121443 h 769143"/>
                <a:gd name="connsiteX73" fmla="*/ 828675 w 2090737"/>
                <a:gd name="connsiteY73" fmla="*/ 114300 h 769143"/>
                <a:gd name="connsiteX74" fmla="*/ 835818 w 2090737"/>
                <a:gd name="connsiteY74" fmla="*/ 100012 h 769143"/>
                <a:gd name="connsiteX75" fmla="*/ 840581 w 2090737"/>
                <a:gd name="connsiteY75" fmla="*/ 73818 h 769143"/>
                <a:gd name="connsiteX76" fmla="*/ 842962 w 2090737"/>
                <a:gd name="connsiteY76" fmla="*/ 66675 h 769143"/>
                <a:gd name="connsiteX77" fmla="*/ 850106 w 2090737"/>
                <a:gd name="connsiteY77" fmla="*/ 40481 h 769143"/>
                <a:gd name="connsiteX78" fmla="*/ 857250 w 2090737"/>
                <a:gd name="connsiteY78" fmla="*/ 19050 h 769143"/>
                <a:gd name="connsiteX79" fmla="*/ 862012 w 2090737"/>
                <a:gd name="connsiteY79" fmla="*/ 4762 h 769143"/>
                <a:gd name="connsiteX80" fmla="*/ 869156 w 2090737"/>
                <a:gd name="connsiteY80" fmla="*/ 0 h 769143"/>
                <a:gd name="connsiteX81" fmla="*/ 878681 w 2090737"/>
                <a:gd name="connsiteY81" fmla="*/ 9525 h 769143"/>
                <a:gd name="connsiteX82" fmla="*/ 883443 w 2090737"/>
                <a:gd name="connsiteY82" fmla="*/ 16668 h 769143"/>
                <a:gd name="connsiteX83" fmla="*/ 890587 w 2090737"/>
                <a:gd name="connsiteY83" fmla="*/ 40481 h 769143"/>
                <a:gd name="connsiteX84" fmla="*/ 892968 w 2090737"/>
                <a:gd name="connsiteY84" fmla="*/ 52387 h 769143"/>
                <a:gd name="connsiteX85" fmla="*/ 895350 w 2090737"/>
                <a:gd name="connsiteY85" fmla="*/ 66675 h 769143"/>
                <a:gd name="connsiteX86" fmla="*/ 900112 w 2090737"/>
                <a:gd name="connsiteY86" fmla="*/ 73818 h 769143"/>
                <a:gd name="connsiteX87" fmla="*/ 902493 w 2090737"/>
                <a:gd name="connsiteY87" fmla="*/ 83343 h 769143"/>
                <a:gd name="connsiteX88" fmla="*/ 904875 w 2090737"/>
                <a:gd name="connsiteY88" fmla="*/ 95250 h 769143"/>
                <a:gd name="connsiteX89" fmla="*/ 909637 w 2090737"/>
                <a:gd name="connsiteY89" fmla="*/ 109537 h 769143"/>
                <a:gd name="connsiteX90" fmla="*/ 912018 w 2090737"/>
                <a:gd name="connsiteY90" fmla="*/ 116681 h 769143"/>
                <a:gd name="connsiteX91" fmla="*/ 928687 w 2090737"/>
                <a:gd name="connsiteY91" fmla="*/ 140493 h 769143"/>
                <a:gd name="connsiteX92" fmla="*/ 933450 w 2090737"/>
                <a:gd name="connsiteY92" fmla="*/ 147637 h 769143"/>
                <a:gd name="connsiteX93" fmla="*/ 940593 w 2090737"/>
                <a:gd name="connsiteY93" fmla="*/ 154781 h 769143"/>
                <a:gd name="connsiteX94" fmla="*/ 945356 w 2090737"/>
                <a:gd name="connsiteY94" fmla="*/ 161925 h 769143"/>
                <a:gd name="connsiteX95" fmla="*/ 952500 w 2090737"/>
                <a:gd name="connsiteY95" fmla="*/ 171450 h 769143"/>
                <a:gd name="connsiteX96" fmla="*/ 959643 w 2090737"/>
                <a:gd name="connsiteY96" fmla="*/ 178593 h 769143"/>
                <a:gd name="connsiteX97" fmla="*/ 971550 w 2090737"/>
                <a:gd name="connsiteY97" fmla="*/ 190500 h 769143"/>
                <a:gd name="connsiteX98" fmla="*/ 983456 w 2090737"/>
                <a:gd name="connsiteY98" fmla="*/ 202406 h 769143"/>
                <a:gd name="connsiteX99" fmla="*/ 988218 w 2090737"/>
                <a:gd name="connsiteY99" fmla="*/ 209550 h 769143"/>
                <a:gd name="connsiteX100" fmla="*/ 997743 w 2090737"/>
                <a:gd name="connsiteY100" fmla="*/ 214312 h 769143"/>
                <a:gd name="connsiteX101" fmla="*/ 1004887 w 2090737"/>
                <a:gd name="connsiteY101" fmla="*/ 219075 h 769143"/>
                <a:gd name="connsiteX102" fmla="*/ 1012031 w 2090737"/>
                <a:gd name="connsiteY102" fmla="*/ 221456 h 769143"/>
                <a:gd name="connsiteX103" fmla="*/ 1019175 w 2090737"/>
                <a:gd name="connsiteY103" fmla="*/ 226218 h 769143"/>
                <a:gd name="connsiteX104" fmla="*/ 1069181 w 2090737"/>
                <a:gd name="connsiteY104" fmla="*/ 235743 h 769143"/>
                <a:gd name="connsiteX105" fmla="*/ 1104900 w 2090737"/>
                <a:gd name="connsiteY105" fmla="*/ 235743 h 769143"/>
                <a:gd name="connsiteX106" fmla="*/ 1123950 w 2090737"/>
                <a:gd name="connsiteY106" fmla="*/ 230981 h 769143"/>
                <a:gd name="connsiteX107" fmla="*/ 1131093 w 2090737"/>
                <a:gd name="connsiteY107" fmla="*/ 226218 h 769143"/>
                <a:gd name="connsiteX108" fmla="*/ 1138237 w 2090737"/>
                <a:gd name="connsiteY108" fmla="*/ 223837 h 769143"/>
                <a:gd name="connsiteX109" fmla="*/ 1143000 w 2090737"/>
                <a:gd name="connsiteY109" fmla="*/ 216693 h 769143"/>
                <a:gd name="connsiteX110" fmla="*/ 1150143 w 2090737"/>
                <a:gd name="connsiteY110" fmla="*/ 211931 h 769143"/>
                <a:gd name="connsiteX111" fmla="*/ 1157287 w 2090737"/>
                <a:gd name="connsiteY111" fmla="*/ 197643 h 769143"/>
                <a:gd name="connsiteX112" fmla="*/ 1162050 w 2090737"/>
                <a:gd name="connsiteY112" fmla="*/ 190500 h 769143"/>
                <a:gd name="connsiteX113" fmla="*/ 1164431 w 2090737"/>
                <a:gd name="connsiteY113" fmla="*/ 183356 h 769143"/>
                <a:gd name="connsiteX114" fmla="*/ 1169193 w 2090737"/>
                <a:gd name="connsiteY114" fmla="*/ 176212 h 769143"/>
                <a:gd name="connsiteX115" fmla="*/ 1171575 w 2090737"/>
                <a:gd name="connsiteY115" fmla="*/ 166687 h 769143"/>
                <a:gd name="connsiteX116" fmla="*/ 1173956 w 2090737"/>
                <a:gd name="connsiteY116" fmla="*/ 159543 h 769143"/>
                <a:gd name="connsiteX117" fmla="*/ 1176337 w 2090737"/>
                <a:gd name="connsiteY117" fmla="*/ 145256 h 769143"/>
                <a:gd name="connsiteX118" fmla="*/ 1178718 w 2090737"/>
                <a:gd name="connsiteY118" fmla="*/ 128587 h 769143"/>
                <a:gd name="connsiteX119" fmla="*/ 1183481 w 2090737"/>
                <a:gd name="connsiteY119" fmla="*/ 114300 h 769143"/>
                <a:gd name="connsiteX120" fmla="*/ 1185862 w 2090737"/>
                <a:gd name="connsiteY120" fmla="*/ 107156 h 769143"/>
                <a:gd name="connsiteX121" fmla="*/ 1190625 w 2090737"/>
                <a:gd name="connsiteY121" fmla="*/ 100012 h 769143"/>
                <a:gd name="connsiteX122" fmla="*/ 1195387 w 2090737"/>
                <a:gd name="connsiteY122" fmla="*/ 83343 h 769143"/>
                <a:gd name="connsiteX123" fmla="*/ 1204912 w 2090737"/>
                <a:gd name="connsiteY123" fmla="*/ 69056 h 769143"/>
                <a:gd name="connsiteX124" fmla="*/ 1219200 w 2090737"/>
                <a:gd name="connsiteY124" fmla="*/ 54768 h 769143"/>
                <a:gd name="connsiteX125" fmla="*/ 1231106 w 2090737"/>
                <a:gd name="connsiteY125" fmla="*/ 38100 h 769143"/>
                <a:gd name="connsiteX126" fmla="*/ 1245393 w 2090737"/>
                <a:gd name="connsiteY126" fmla="*/ 21431 h 769143"/>
                <a:gd name="connsiteX127" fmla="*/ 1250156 w 2090737"/>
                <a:gd name="connsiteY127" fmla="*/ 7143 h 769143"/>
                <a:gd name="connsiteX128" fmla="*/ 1252537 w 2090737"/>
                <a:gd name="connsiteY128" fmla="*/ 14287 h 769143"/>
                <a:gd name="connsiteX129" fmla="*/ 1257300 w 2090737"/>
                <a:gd name="connsiteY129" fmla="*/ 33337 h 769143"/>
                <a:gd name="connsiteX130" fmla="*/ 1264443 w 2090737"/>
                <a:gd name="connsiteY130" fmla="*/ 52387 h 769143"/>
                <a:gd name="connsiteX131" fmla="*/ 1266825 w 2090737"/>
                <a:gd name="connsiteY131" fmla="*/ 59531 h 769143"/>
                <a:gd name="connsiteX132" fmla="*/ 1271587 w 2090737"/>
                <a:gd name="connsiteY132" fmla="*/ 69056 h 769143"/>
                <a:gd name="connsiteX133" fmla="*/ 1278731 w 2090737"/>
                <a:gd name="connsiteY133" fmla="*/ 83343 h 769143"/>
                <a:gd name="connsiteX134" fmla="*/ 1283493 w 2090737"/>
                <a:gd name="connsiteY134" fmla="*/ 97631 h 769143"/>
                <a:gd name="connsiteX135" fmla="*/ 1297781 w 2090737"/>
                <a:gd name="connsiteY135" fmla="*/ 119062 h 769143"/>
                <a:gd name="connsiteX136" fmla="*/ 1302543 w 2090737"/>
                <a:gd name="connsiteY136" fmla="*/ 126206 h 769143"/>
                <a:gd name="connsiteX137" fmla="*/ 1312068 w 2090737"/>
                <a:gd name="connsiteY137" fmla="*/ 145256 h 769143"/>
                <a:gd name="connsiteX138" fmla="*/ 1319212 w 2090737"/>
                <a:gd name="connsiteY138" fmla="*/ 157162 h 769143"/>
                <a:gd name="connsiteX139" fmla="*/ 1326356 w 2090737"/>
                <a:gd name="connsiteY139" fmla="*/ 164306 h 769143"/>
                <a:gd name="connsiteX140" fmla="*/ 1328737 w 2090737"/>
                <a:gd name="connsiteY140" fmla="*/ 171450 h 769143"/>
                <a:gd name="connsiteX141" fmla="*/ 1338262 w 2090737"/>
                <a:gd name="connsiteY141" fmla="*/ 185737 h 769143"/>
                <a:gd name="connsiteX142" fmla="*/ 1340643 w 2090737"/>
                <a:gd name="connsiteY142" fmla="*/ 192881 h 769143"/>
                <a:gd name="connsiteX143" fmla="*/ 1357312 w 2090737"/>
                <a:gd name="connsiteY143" fmla="*/ 219075 h 769143"/>
                <a:gd name="connsiteX144" fmla="*/ 1369218 w 2090737"/>
                <a:gd name="connsiteY144" fmla="*/ 240506 h 769143"/>
                <a:gd name="connsiteX145" fmla="*/ 1373981 w 2090737"/>
                <a:gd name="connsiteY145" fmla="*/ 250031 h 769143"/>
                <a:gd name="connsiteX146" fmla="*/ 1378743 w 2090737"/>
                <a:gd name="connsiteY146" fmla="*/ 257175 h 769143"/>
                <a:gd name="connsiteX147" fmla="*/ 1393031 w 2090737"/>
                <a:gd name="connsiteY147" fmla="*/ 283368 h 769143"/>
                <a:gd name="connsiteX148" fmla="*/ 1400175 w 2090737"/>
                <a:gd name="connsiteY148" fmla="*/ 297656 h 769143"/>
                <a:gd name="connsiteX149" fmla="*/ 1412081 w 2090737"/>
                <a:gd name="connsiteY149" fmla="*/ 319087 h 769143"/>
                <a:gd name="connsiteX150" fmla="*/ 1414462 w 2090737"/>
                <a:gd name="connsiteY150" fmla="*/ 326231 h 769143"/>
                <a:gd name="connsiteX151" fmla="*/ 1428750 w 2090737"/>
                <a:gd name="connsiteY151" fmla="*/ 347662 h 769143"/>
                <a:gd name="connsiteX152" fmla="*/ 1433512 w 2090737"/>
                <a:gd name="connsiteY152" fmla="*/ 354806 h 769143"/>
                <a:gd name="connsiteX153" fmla="*/ 1438275 w 2090737"/>
                <a:gd name="connsiteY153" fmla="*/ 361950 h 769143"/>
                <a:gd name="connsiteX154" fmla="*/ 1447800 w 2090737"/>
                <a:gd name="connsiteY154" fmla="*/ 378618 h 769143"/>
                <a:gd name="connsiteX155" fmla="*/ 1454943 w 2090737"/>
                <a:gd name="connsiteY155" fmla="*/ 385762 h 769143"/>
                <a:gd name="connsiteX156" fmla="*/ 1462087 w 2090737"/>
                <a:gd name="connsiteY156" fmla="*/ 395287 h 769143"/>
                <a:gd name="connsiteX157" fmla="*/ 1466850 w 2090737"/>
                <a:gd name="connsiteY157" fmla="*/ 402431 h 769143"/>
                <a:gd name="connsiteX158" fmla="*/ 1473993 w 2090737"/>
                <a:gd name="connsiteY158" fmla="*/ 407193 h 769143"/>
                <a:gd name="connsiteX159" fmla="*/ 1476375 w 2090737"/>
                <a:gd name="connsiteY159" fmla="*/ 414337 h 769143"/>
                <a:gd name="connsiteX160" fmla="*/ 1490662 w 2090737"/>
                <a:gd name="connsiteY160" fmla="*/ 426243 h 769143"/>
                <a:gd name="connsiteX161" fmla="*/ 1500187 w 2090737"/>
                <a:gd name="connsiteY161" fmla="*/ 438150 h 769143"/>
                <a:gd name="connsiteX162" fmla="*/ 1509712 w 2090737"/>
                <a:gd name="connsiteY162" fmla="*/ 450056 h 769143"/>
                <a:gd name="connsiteX163" fmla="*/ 1514475 w 2090737"/>
                <a:gd name="connsiteY163" fmla="*/ 457200 h 769143"/>
                <a:gd name="connsiteX164" fmla="*/ 1521618 w 2090737"/>
                <a:gd name="connsiteY164" fmla="*/ 461962 h 769143"/>
                <a:gd name="connsiteX165" fmla="*/ 1535906 w 2090737"/>
                <a:gd name="connsiteY165" fmla="*/ 476250 h 769143"/>
                <a:gd name="connsiteX166" fmla="*/ 1552575 w 2090737"/>
                <a:gd name="connsiteY166" fmla="*/ 492918 h 769143"/>
                <a:gd name="connsiteX167" fmla="*/ 1588293 w 2090737"/>
                <a:gd name="connsiteY167" fmla="*/ 528637 h 769143"/>
                <a:gd name="connsiteX168" fmla="*/ 1595437 w 2090737"/>
                <a:gd name="connsiteY168" fmla="*/ 535781 h 769143"/>
                <a:gd name="connsiteX169" fmla="*/ 1602581 w 2090737"/>
                <a:gd name="connsiteY169" fmla="*/ 542925 h 769143"/>
                <a:gd name="connsiteX170" fmla="*/ 1609725 w 2090737"/>
                <a:gd name="connsiteY170" fmla="*/ 547687 h 769143"/>
                <a:gd name="connsiteX171" fmla="*/ 1640681 w 2090737"/>
                <a:gd name="connsiteY171" fmla="*/ 569118 h 769143"/>
                <a:gd name="connsiteX172" fmla="*/ 1662112 w 2090737"/>
                <a:gd name="connsiteY172" fmla="*/ 583406 h 769143"/>
                <a:gd name="connsiteX173" fmla="*/ 1669256 w 2090737"/>
                <a:gd name="connsiteY173" fmla="*/ 588168 h 769143"/>
                <a:gd name="connsiteX174" fmla="*/ 1678781 w 2090737"/>
                <a:gd name="connsiteY174" fmla="*/ 592931 h 769143"/>
                <a:gd name="connsiteX175" fmla="*/ 1685925 w 2090737"/>
                <a:gd name="connsiteY175" fmla="*/ 600075 h 769143"/>
                <a:gd name="connsiteX176" fmla="*/ 1693068 w 2090737"/>
                <a:gd name="connsiteY176" fmla="*/ 604837 h 769143"/>
                <a:gd name="connsiteX177" fmla="*/ 1724025 w 2090737"/>
                <a:gd name="connsiteY177" fmla="*/ 621506 h 769143"/>
                <a:gd name="connsiteX178" fmla="*/ 1738312 w 2090737"/>
                <a:gd name="connsiteY178" fmla="*/ 628650 h 769143"/>
                <a:gd name="connsiteX179" fmla="*/ 1766887 w 2090737"/>
                <a:gd name="connsiteY179" fmla="*/ 642937 h 769143"/>
                <a:gd name="connsiteX180" fmla="*/ 1774031 w 2090737"/>
                <a:gd name="connsiteY180" fmla="*/ 647700 h 769143"/>
                <a:gd name="connsiteX181" fmla="*/ 1783556 w 2090737"/>
                <a:gd name="connsiteY181" fmla="*/ 650081 h 769143"/>
                <a:gd name="connsiteX182" fmla="*/ 1800225 w 2090737"/>
                <a:gd name="connsiteY182" fmla="*/ 657225 h 769143"/>
                <a:gd name="connsiteX183" fmla="*/ 1812131 w 2090737"/>
                <a:gd name="connsiteY183" fmla="*/ 661987 h 769143"/>
                <a:gd name="connsiteX184" fmla="*/ 1821656 w 2090737"/>
                <a:gd name="connsiteY184" fmla="*/ 666750 h 769143"/>
                <a:gd name="connsiteX185" fmla="*/ 1833562 w 2090737"/>
                <a:gd name="connsiteY185" fmla="*/ 669131 h 769143"/>
                <a:gd name="connsiteX186" fmla="*/ 1852612 w 2090737"/>
                <a:gd name="connsiteY186" fmla="*/ 678656 h 769143"/>
                <a:gd name="connsiteX187" fmla="*/ 1878806 w 2090737"/>
                <a:gd name="connsiteY187" fmla="*/ 685800 h 769143"/>
                <a:gd name="connsiteX188" fmla="*/ 1885950 w 2090737"/>
                <a:gd name="connsiteY188" fmla="*/ 688181 h 769143"/>
                <a:gd name="connsiteX189" fmla="*/ 1897856 w 2090737"/>
                <a:gd name="connsiteY189" fmla="*/ 690562 h 769143"/>
                <a:gd name="connsiteX190" fmla="*/ 1933575 w 2090737"/>
                <a:gd name="connsiteY190" fmla="*/ 697706 h 769143"/>
                <a:gd name="connsiteX191" fmla="*/ 1943100 w 2090737"/>
                <a:gd name="connsiteY191" fmla="*/ 704850 h 769143"/>
                <a:gd name="connsiteX192" fmla="*/ 1952625 w 2090737"/>
                <a:gd name="connsiteY192" fmla="*/ 707231 h 769143"/>
                <a:gd name="connsiteX193" fmla="*/ 1959768 w 2090737"/>
                <a:gd name="connsiteY193" fmla="*/ 709612 h 769143"/>
                <a:gd name="connsiteX194" fmla="*/ 1978818 w 2090737"/>
                <a:gd name="connsiteY194" fmla="*/ 714375 h 769143"/>
                <a:gd name="connsiteX195" fmla="*/ 1985962 w 2090737"/>
                <a:gd name="connsiteY195" fmla="*/ 719137 h 769143"/>
                <a:gd name="connsiteX196" fmla="*/ 2000250 w 2090737"/>
                <a:gd name="connsiteY196" fmla="*/ 723900 h 769143"/>
                <a:gd name="connsiteX197" fmla="*/ 2014537 w 2090737"/>
                <a:gd name="connsiteY197" fmla="*/ 733425 h 769143"/>
                <a:gd name="connsiteX198" fmla="*/ 2021681 w 2090737"/>
                <a:gd name="connsiteY198" fmla="*/ 735806 h 769143"/>
                <a:gd name="connsiteX199" fmla="*/ 2033587 w 2090737"/>
                <a:gd name="connsiteY199" fmla="*/ 742950 h 769143"/>
                <a:gd name="connsiteX200" fmla="*/ 2040731 w 2090737"/>
                <a:gd name="connsiteY200" fmla="*/ 745331 h 769143"/>
                <a:gd name="connsiteX201" fmla="*/ 2047875 w 2090737"/>
                <a:gd name="connsiteY201" fmla="*/ 750093 h 769143"/>
                <a:gd name="connsiteX202" fmla="*/ 2064543 w 2090737"/>
                <a:gd name="connsiteY202" fmla="*/ 754856 h 769143"/>
                <a:gd name="connsiteX203" fmla="*/ 2071687 w 2090737"/>
                <a:gd name="connsiteY203" fmla="*/ 759618 h 769143"/>
                <a:gd name="connsiteX204" fmla="*/ 2090737 w 2090737"/>
                <a:gd name="connsiteY204" fmla="*/ 769143 h 76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2090737" h="769143">
                  <a:moveTo>
                    <a:pt x="0" y="764381"/>
                  </a:moveTo>
                  <a:cubicBezTo>
                    <a:pt x="3943" y="763943"/>
                    <a:pt x="21591" y="763498"/>
                    <a:pt x="28575" y="759618"/>
                  </a:cubicBezTo>
                  <a:cubicBezTo>
                    <a:pt x="33578" y="756838"/>
                    <a:pt x="38100" y="753268"/>
                    <a:pt x="42862" y="750093"/>
                  </a:cubicBezTo>
                  <a:cubicBezTo>
                    <a:pt x="45243" y="748506"/>
                    <a:pt x="47291" y="746236"/>
                    <a:pt x="50006" y="745331"/>
                  </a:cubicBezTo>
                  <a:lnTo>
                    <a:pt x="64293" y="740568"/>
                  </a:lnTo>
                  <a:cubicBezTo>
                    <a:pt x="87321" y="723299"/>
                    <a:pt x="62782" y="740133"/>
                    <a:pt x="80962" y="731043"/>
                  </a:cubicBezTo>
                  <a:cubicBezTo>
                    <a:pt x="83522" y="729763"/>
                    <a:pt x="85464" y="727382"/>
                    <a:pt x="88106" y="726281"/>
                  </a:cubicBezTo>
                  <a:cubicBezTo>
                    <a:pt x="95057" y="723385"/>
                    <a:pt x="103271" y="723314"/>
                    <a:pt x="109537" y="719137"/>
                  </a:cubicBezTo>
                  <a:cubicBezTo>
                    <a:pt x="111918" y="717550"/>
                    <a:pt x="113966" y="715280"/>
                    <a:pt x="116681" y="714375"/>
                  </a:cubicBezTo>
                  <a:cubicBezTo>
                    <a:pt x="121261" y="712848"/>
                    <a:pt x="126177" y="712592"/>
                    <a:pt x="130968" y="711993"/>
                  </a:cubicBezTo>
                  <a:cubicBezTo>
                    <a:pt x="194543" y="704046"/>
                    <a:pt x="154307" y="710485"/>
                    <a:pt x="188118" y="704850"/>
                  </a:cubicBezTo>
                  <a:cubicBezTo>
                    <a:pt x="201658" y="700335"/>
                    <a:pt x="194403" y="702482"/>
                    <a:pt x="216693" y="697706"/>
                  </a:cubicBezTo>
                  <a:cubicBezTo>
                    <a:pt x="220651" y="696858"/>
                    <a:pt x="224695" y="696390"/>
                    <a:pt x="228600" y="695325"/>
                  </a:cubicBezTo>
                  <a:cubicBezTo>
                    <a:pt x="235865" y="693344"/>
                    <a:pt x="242887" y="690562"/>
                    <a:pt x="250031" y="688181"/>
                  </a:cubicBezTo>
                  <a:cubicBezTo>
                    <a:pt x="252412" y="687387"/>
                    <a:pt x="254714" y="686292"/>
                    <a:pt x="257175" y="685800"/>
                  </a:cubicBezTo>
                  <a:cubicBezTo>
                    <a:pt x="261144" y="685006"/>
                    <a:pt x="265176" y="684483"/>
                    <a:pt x="269081" y="683418"/>
                  </a:cubicBezTo>
                  <a:cubicBezTo>
                    <a:pt x="273924" y="682097"/>
                    <a:pt x="278606" y="680243"/>
                    <a:pt x="283368" y="678656"/>
                  </a:cubicBezTo>
                  <a:lnTo>
                    <a:pt x="297656" y="673893"/>
                  </a:lnTo>
                  <a:cubicBezTo>
                    <a:pt x="300037" y="673099"/>
                    <a:pt x="302365" y="672121"/>
                    <a:pt x="304800" y="671512"/>
                  </a:cubicBezTo>
                  <a:cubicBezTo>
                    <a:pt x="311640" y="669802"/>
                    <a:pt x="322809" y="667269"/>
                    <a:pt x="328612" y="664368"/>
                  </a:cubicBezTo>
                  <a:cubicBezTo>
                    <a:pt x="331787" y="662781"/>
                    <a:pt x="334813" y="660852"/>
                    <a:pt x="338137" y="659606"/>
                  </a:cubicBezTo>
                  <a:cubicBezTo>
                    <a:pt x="341939" y="658180"/>
                    <a:pt x="350815" y="657060"/>
                    <a:pt x="354806" y="654843"/>
                  </a:cubicBezTo>
                  <a:cubicBezTo>
                    <a:pt x="364651" y="649373"/>
                    <a:pt x="369883" y="644414"/>
                    <a:pt x="378618" y="638175"/>
                  </a:cubicBezTo>
                  <a:cubicBezTo>
                    <a:pt x="380947" y="636511"/>
                    <a:pt x="383202" y="634692"/>
                    <a:pt x="385762" y="633412"/>
                  </a:cubicBezTo>
                  <a:cubicBezTo>
                    <a:pt x="388007" y="632289"/>
                    <a:pt x="390525" y="631825"/>
                    <a:pt x="392906" y="631031"/>
                  </a:cubicBezTo>
                  <a:cubicBezTo>
                    <a:pt x="409532" y="614405"/>
                    <a:pt x="391111" y="630696"/>
                    <a:pt x="407193" y="621506"/>
                  </a:cubicBezTo>
                  <a:cubicBezTo>
                    <a:pt x="427373" y="609974"/>
                    <a:pt x="407484" y="617440"/>
                    <a:pt x="423862" y="611981"/>
                  </a:cubicBezTo>
                  <a:cubicBezTo>
                    <a:pt x="428625" y="608806"/>
                    <a:pt x="432720" y="604266"/>
                    <a:pt x="438150" y="602456"/>
                  </a:cubicBezTo>
                  <a:lnTo>
                    <a:pt x="452437" y="597693"/>
                  </a:lnTo>
                  <a:cubicBezTo>
                    <a:pt x="454025" y="595312"/>
                    <a:pt x="454965" y="592338"/>
                    <a:pt x="457200" y="590550"/>
                  </a:cubicBezTo>
                  <a:cubicBezTo>
                    <a:pt x="459160" y="588982"/>
                    <a:pt x="462098" y="589291"/>
                    <a:pt x="464343" y="588168"/>
                  </a:cubicBezTo>
                  <a:cubicBezTo>
                    <a:pt x="482797" y="578941"/>
                    <a:pt x="460684" y="587006"/>
                    <a:pt x="478631" y="581025"/>
                  </a:cubicBezTo>
                  <a:cubicBezTo>
                    <a:pt x="481012" y="578644"/>
                    <a:pt x="482973" y="575749"/>
                    <a:pt x="485775" y="573881"/>
                  </a:cubicBezTo>
                  <a:cubicBezTo>
                    <a:pt x="487863" y="572489"/>
                    <a:pt x="490673" y="572622"/>
                    <a:pt x="492918" y="571500"/>
                  </a:cubicBezTo>
                  <a:cubicBezTo>
                    <a:pt x="495478" y="570220"/>
                    <a:pt x="497635" y="568254"/>
                    <a:pt x="500062" y="566737"/>
                  </a:cubicBezTo>
                  <a:cubicBezTo>
                    <a:pt x="503987" y="564284"/>
                    <a:pt x="508043" y="562046"/>
                    <a:pt x="511968" y="559593"/>
                  </a:cubicBezTo>
                  <a:cubicBezTo>
                    <a:pt x="526164" y="550721"/>
                    <a:pt x="512088" y="559493"/>
                    <a:pt x="526256" y="547687"/>
                  </a:cubicBezTo>
                  <a:cubicBezTo>
                    <a:pt x="528455" y="545855"/>
                    <a:pt x="531019" y="544512"/>
                    <a:pt x="533400" y="542925"/>
                  </a:cubicBezTo>
                  <a:cubicBezTo>
                    <a:pt x="534987" y="540544"/>
                    <a:pt x="536138" y="537805"/>
                    <a:pt x="538162" y="535781"/>
                  </a:cubicBezTo>
                  <a:cubicBezTo>
                    <a:pt x="540186" y="533757"/>
                    <a:pt x="543518" y="533253"/>
                    <a:pt x="545306" y="531018"/>
                  </a:cubicBezTo>
                  <a:cubicBezTo>
                    <a:pt x="546874" y="529058"/>
                    <a:pt x="546119" y="525835"/>
                    <a:pt x="547687" y="523875"/>
                  </a:cubicBezTo>
                  <a:cubicBezTo>
                    <a:pt x="549475" y="521640"/>
                    <a:pt x="552658" y="520975"/>
                    <a:pt x="554831" y="519112"/>
                  </a:cubicBezTo>
                  <a:cubicBezTo>
                    <a:pt x="576162" y="500828"/>
                    <a:pt x="555631" y="517616"/>
                    <a:pt x="569118" y="502443"/>
                  </a:cubicBezTo>
                  <a:cubicBezTo>
                    <a:pt x="573593" y="497409"/>
                    <a:pt x="579670" y="493760"/>
                    <a:pt x="583406" y="488156"/>
                  </a:cubicBezTo>
                  <a:cubicBezTo>
                    <a:pt x="584993" y="485775"/>
                    <a:pt x="586014" y="482897"/>
                    <a:pt x="588168" y="481012"/>
                  </a:cubicBezTo>
                  <a:cubicBezTo>
                    <a:pt x="592476" y="477243"/>
                    <a:pt x="602456" y="471487"/>
                    <a:pt x="602456" y="471487"/>
                  </a:cubicBezTo>
                  <a:cubicBezTo>
                    <a:pt x="607651" y="455900"/>
                    <a:pt x="600435" y="471199"/>
                    <a:pt x="611981" y="461962"/>
                  </a:cubicBezTo>
                  <a:cubicBezTo>
                    <a:pt x="627368" y="449652"/>
                    <a:pt x="605930" y="458422"/>
                    <a:pt x="623887" y="452437"/>
                  </a:cubicBezTo>
                  <a:cubicBezTo>
                    <a:pt x="644206" y="432118"/>
                    <a:pt x="616117" y="459533"/>
                    <a:pt x="640556" y="438150"/>
                  </a:cubicBezTo>
                  <a:cubicBezTo>
                    <a:pt x="659039" y="421978"/>
                    <a:pt x="641925" y="434063"/>
                    <a:pt x="657225" y="423862"/>
                  </a:cubicBezTo>
                  <a:cubicBezTo>
                    <a:pt x="659906" y="419841"/>
                    <a:pt x="669588" y="404747"/>
                    <a:pt x="673893" y="400050"/>
                  </a:cubicBezTo>
                  <a:cubicBezTo>
                    <a:pt x="679961" y="393430"/>
                    <a:pt x="686593" y="387350"/>
                    <a:pt x="692943" y="381000"/>
                  </a:cubicBezTo>
                  <a:cubicBezTo>
                    <a:pt x="695324" y="378619"/>
                    <a:pt x="698219" y="376658"/>
                    <a:pt x="700087" y="373856"/>
                  </a:cubicBezTo>
                  <a:cubicBezTo>
                    <a:pt x="703262" y="369093"/>
                    <a:pt x="706178" y="364147"/>
                    <a:pt x="709612" y="359568"/>
                  </a:cubicBezTo>
                  <a:cubicBezTo>
                    <a:pt x="711993" y="356393"/>
                    <a:pt x="714480" y="353294"/>
                    <a:pt x="716756" y="350043"/>
                  </a:cubicBezTo>
                  <a:cubicBezTo>
                    <a:pt x="720038" y="345354"/>
                    <a:pt x="726281" y="335756"/>
                    <a:pt x="726281" y="335756"/>
                  </a:cubicBezTo>
                  <a:cubicBezTo>
                    <a:pt x="732264" y="317803"/>
                    <a:pt x="724194" y="339929"/>
                    <a:pt x="733425" y="321468"/>
                  </a:cubicBezTo>
                  <a:cubicBezTo>
                    <a:pt x="734547" y="319223"/>
                    <a:pt x="734587" y="316519"/>
                    <a:pt x="735806" y="314325"/>
                  </a:cubicBezTo>
                  <a:cubicBezTo>
                    <a:pt x="738586" y="309321"/>
                    <a:pt x="745331" y="300037"/>
                    <a:pt x="745331" y="300037"/>
                  </a:cubicBezTo>
                  <a:cubicBezTo>
                    <a:pt x="752994" y="277046"/>
                    <a:pt x="740707" y="312786"/>
                    <a:pt x="752475" y="283368"/>
                  </a:cubicBezTo>
                  <a:cubicBezTo>
                    <a:pt x="752480" y="283355"/>
                    <a:pt x="758425" y="265515"/>
                    <a:pt x="759618" y="261937"/>
                  </a:cubicBezTo>
                  <a:cubicBezTo>
                    <a:pt x="760412" y="259556"/>
                    <a:pt x="760608" y="256882"/>
                    <a:pt x="762000" y="254793"/>
                  </a:cubicBezTo>
                  <a:lnTo>
                    <a:pt x="766762" y="247650"/>
                  </a:lnTo>
                  <a:cubicBezTo>
                    <a:pt x="776505" y="218424"/>
                    <a:pt x="765701" y="247390"/>
                    <a:pt x="778668" y="221456"/>
                  </a:cubicBezTo>
                  <a:cubicBezTo>
                    <a:pt x="779791" y="219211"/>
                    <a:pt x="780061" y="216619"/>
                    <a:pt x="781050" y="214312"/>
                  </a:cubicBezTo>
                  <a:cubicBezTo>
                    <a:pt x="782448" y="211049"/>
                    <a:pt x="784566" y="208111"/>
                    <a:pt x="785812" y="204787"/>
                  </a:cubicBezTo>
                  <a:cubicBezTo>
                    <a:pt x="786961" y="201723"/>
                    <a:pt x="786904" y="198270"/>
                    <a:pt x="788193" y="195262"/>
                  </a:cubicBezTo>
                  <a:cubicBezTo>
                    <a:pt x="789320" y="192631"/>
                    <a:pt x="791536" y="190603"/>
                    <a:pt x="792956" y="188118"/>
                  </a:cubicBezTo>
                  <a:cubicBezTo>
                    <a:pt x="805036" y="166978"/>
                    <a:pt x="790881" y="188847"/>
                    <a:pt x="802481" y="171450"/>
                  </a:cubicBezTo>
                  <a:cubicBezTo>
                    <a:pt x="804264" y="166100"/>
                    <a:pt x="807249" y="156676"/>
                    <a:pt x="809625" y="152400"/>
                  </a:cubicBezTo>
                  <a:cubicBezTo>
                    <a:pt x="811552" y="148931"/>
                    <a:pt x="814461" y="146104"/>
                    <a:pt x="816768" y="142875"/>
                  </a:cubicBezTo>
                  <a:cubicBezTo>
                    <a:pt x="818432" y="140546"/>
                    <a:pt x="819943" y="138112"/>
                    <a:pt x="821531" y="135731"/>
                  </a:cubicBezTo>
                  <a:lnTo>
                    <a:pt x="826293" y="121443"/>
                  </a:lnTo>
                  <a:cubicBezTo>
                    <a:pt x="827087" y="119062"/>
                    <a:pt x="827283" y="116388"/>
                    <a:pt x="828675" y="114300"/>
                  </a:cubicBezTo>
                  <a:cubicBezTo>
                    <a:pt x="833894" y="106471"/>
                    <a:pt x="833353" y="108640"/>
                    <a:pt x="835818" y="100012"/>
                  </a:cubicBezTo>
                  <a:cubicBezTo>
                    <a:pt x="840527" y="83532"/>
                    <a:pt x="836082" y="96317"/>
                    <a:pt x="840581" y="73818"/>
                  </a:cubicBezTo>
                  <a:cubicBezTo>
                    <a:pt x="841073" y="71357"/>
                    <a:pt x="842353" y="69110"/>
                    <a:pt x="842962" y="66675"/>
                  </a:cubicBezTo>
                  <a:cubicBezTo>
                    <a:pt x="846950" y="50723"/>
                    <a:pt x="843291" y="57520"/>
                    <a:pt x="850106" y="40481"/>
                  </a:cubicBezTo>
                  <a:cubicBezTo>
                    <a:pt x="859650" y="16618"/>
                    <a:pt x="851100" y="39550"/>
                    <a:pt x="857250" y="19050"/>
                  </a:cubicBezTo>
                  <a:cubicBezTo>
                    <a:pt x="858693" y="14242"/>
                    <a:pt x="857835" y="7546"/>
                    <a:pt x="862012" y="4762"/>
                  </a:cubicBezTo>
                  <a:lnTo>
                    <a:pt x="869156" y="0"/>
                  </a:lnTo>
                  <a:cubicBezTo>
                    <a:pt x="880586" y="3810"/>
                    <a:pt x="873601" y="-635"/>
                    <a:pt x="878681" y="9525"/>
                  </a:cubicBezTo>
                  <a:cubicBezTo>
                    <a:pt x="879961" y="12085"/>
                    <a:pt x="882281" y="14053"/>
                    <a:pt x="883443" y="16668"/>
                  </a:cubicBezTo>
                  <a:cubicBezTo>
                    <a:pt x="886083" y="22607"/>
                    <a:pt x="889047" y="33552"/>
                    <a:pt x="890587" y="40481"/>
                  </a:cubicBezTo>
                  <a:cubicBezTo>
                    <a:pt x="891465" y="44432"/>
                    <a:pt x="892244" y="48405"/>
                    <a:pt x="892968" y="52387"/>
                  </a:cubicBezTo>
                  <a:cubicBezTo>
                    <a:pt x="893832" y="57138"/>
                    <a:pt x="893823" y="62094"/>
                    <a:pt x="895350" y="66675"/>
                  </a:cubicBezTo>
                  <a:cubicBezTo>
                    <a:pt x="896255" y="69390"/>
                    <a:pt x="898525" y="71437"/>
                    <a:pt x="900112" y="73818"/>
                  </a:cubicBezTo>
                  <a:cubicBezTo>
                    <a:pt x="900906" y="76993"/>
                    <a:pt x="901783" y="80148"/>
                    <a:pt x="902493" y="83343"/>
                  </a:cubicBezTo>
                  <a:cubicBezTo>
                    <a:pt x="903371" y="87294"/>
                    <a:pt x="903810" y="91345"/>
                    <a:pt x="904875" y="95250"/>
                  </a:cubicBezTo>
                  <a:cubicBezTo>
                    <a:pt x="906196" y="100093"/>
                    <a:pt x="908050" y="104775"/>
                    <a:pt x="909637" y="109537"/>
                  </a:cubicBezTo>
                  <a:cubicBezTo>
                    <a:pt x="910431" y="111918"/>
                    <a:pt x="910626" y="114592"/>
                    <a:pt x="912018" y="116681"/>
                  </a:cubicBezTo>
                  <a:cubicBezTo>
                    <a:pt x="933910" y="149518"/>
                    <a:pt x="911060" y="115816"/>
                    <a:pt x="928687" y="140493"/>
                  </a:cubicBezTo>
                  <a:cubicBezTo>
                    <a:pt x="930351" y="142822"/>
                    <a:pt x="931618" y="145438"/>
                    <a:pt x="933450" y="147637"/>
                  </a:cubicBezTo>
                  <a:cubicBezTo>
                    <a:pt x="935606" y="150224"/>
                    <a:pt x="938437" y="152194"/>
                    <a:pt x="940593" y="154781"/>
                  </a:cubicBezTo>
                  <a:cubicBezTo>
                    <a:pt x="942425" y="156980"/>
                    <a:pt x="943692" y="159596"/>
                    <a:pt x="945356" y="161925"/>
                  </a:cubicBezTo>
                  <a:cubicBezTo>
                    <a:pt x="947663" y="165154"/>
                    <a:pt x="949917" y="168437"/>
                    <a:pt x="952500" y="171450"/>
                  </a:cubicBezTo>
                  <a:cubicBezTo>
                    <a:pt x="954691" y="174007"/>
                    <a:pt x="957487" y="176006"/>
                    <a:pt x="959643" y="178593"/>
                  </a:cubicBezTo>
                  <a:cubicBezTo>
                    <a:pt x="969565" y="190500"/>
                    <a:pt x="958453" y="181768"/>
                    <a:pt x="971550" y="190500"/>
                  </a:cubicBezTo>
                  <a:cubicBezTo>
                    <a:pt x="984250" y="209550"/>
                    <a:pt x="967579" y="186528"/>
                    <a:pt x="983456" y="202406"/>
                  </a:cubicBezTo>
                  <a:cubicBezTo>
                    <a:pt x="985480" y="204430"/>
                    <a:pt x="986019" y="207718"/>
                    <a:pt x="988218" y="209550"/>
                  </a:cubicBezTo>
                  <a:cubicBezTo>
                    <a:pt x="990945" y="211822"/>
                    <a:pt x="994661" y="212551"/>
                    <a:pt x="997743" y="214312"/>
                  </a:cubicBezTo>
                  <a:cubicBezTo>
                    <a:pt x="1000228" y="215732"/>
                    <a:pt x="1002327" y="217795"/>
                    <a:pt x="1004887" y="219075"/>
                  </a:cubicBezTo>
                  <a:cubicBezTo>
                    <a:pt x="1007132" y="220198"/>
                    <a:pt x="1009786" y="220334"/>
                    <a:pt x="1012031" y="221456"/>
                  </a:cubicBezTo>
                  <a:cubicBezTo>
                    <a:pt x="1014591" y="222736"/>
                    <a:pt x="1016560" y="225056"/>
                    <a:pt x="1019175" y="226218"/>
                  </a:cubicBezTo>
                  <a:cubicBezTo>
                    <a:pt x="1034894" y="233204"/>
                    <a:pt x="1052387" y="233877"/>
                    <a:pt x="1069181" y="235743"/>
                  </a:cubicBezTo>
                  <a:cubicBezTo>
                    <a:pt x="1084267" y="240773"/>
                    <a:pt x="1078108" y="239762"/>
                    <a:pt x="1104900" y="235743"/>
                  </a:cubicBezTo>
                  <a:cubicBezTo>
                    <a:pt x="1111373" y="234772"/>
                    <a:pt x="1123950" y="230981"/>
                    <a:pt x="1123950" y="230981"/>
                  </a:cubicBezTo>
                  <a:cubicBezTo>
                    <a:pt x="1126331" y="229393"/>
                    <a:pt x="1128533" y="227498"/>
                    <a:pt x="1131093" y="226218"/>
                  </a:cubicBezTo>
                  <a:cubicBezTo>
                    <a:pt x="1133338" y="225095"/>
                    <a:pt x="1136277" y="225405"/>
                    <a:pt x="1138237" y="223837"/>
                  </a:cubicBezTo>
                  <a:cubicBezTo>
                    <a:pt x="1140472" y="222049"/>
                    <a:pt x="1140976" y="218717"/>
                    <a:pt x="1143000" y="216693"/>
                  </a:cubicBezTo>
                  <a:cubicBezTo>
                    <a:pt x="1145023" y="214670"/>
                    <a:pt x="1147762" y="213518"/>
                    <a:pt x="1150143" y="211931"/>
                  </a:cubicBezTo>
                  <a:cubicBezTo>
                    <a:pt x="1163797" y="191452"/>
                    <a:pt x="1147425" y="217366"/>
                    <a:pt x="1157287" y="197643"/>
                  </a:cubicBezTo>
                  <a:cubicBezTo>
                    <a:pt x="1158567" y="195083"/>
                    <a:pt x="1160462" y="192881"/>
                    <a:pt x="1162050" y="190500"/>
                  </a:cubicBezTo>
                  <a:cubicBezTo>
                    <a:pt x="1162844" y="188119"/>
                    <a:pt x="1163309" y="185601"/>
                    <a:pt x="1164431" y="183356"/>
                  </a:cubicBezTo>
                  <a:cubicBezTo>
                    <a:pt x="1165711" y="180796"/>
                    <a:pt x="1168066" y="178842"/>
                    <a:pt x="1169193" y="176212"/>
                  </a:cubicBezTo>
                  <a:cubicBezTo>
                    <a:pt x="1170482" y="173204"/>
                    <a:pt x="1170676" y="169834"/>
                    <a:pt x="1171575" y="166687"/>
                  </a:cubicBezTo>
                  <a:cubicBezTo>
                    <a:pt x="1172265" y="164273"/>
                    <a:pt x="1173412" y="161993"/>
                    <a:pt x="1173956" y="159543"/>
                  </a:cubicBezTo>
                  <a:cubicBezTo>
                    <a:pt x="1175003" y="154830"/>
                    <a:pt x="1175603" y="150028"/>
                    <a:pt x="1176337" y="145256"/>
                  </a:cubicBezTo>
                  <a:cubicBezTo>
                    <a:pt x="1177190" y="139709"/>
                    <a:pt x="1177456" y="134056"/>
                    <a:pt x="1178718" y="128587"/>
                  </a:cubicBezTo>
                  <a:cubicBezTo>
                    <a:pt x="1179847" y="123696"/>
                    <a:pt x="1181893" y="119062"/>
                    <a:pt x="1183481" y="114300"/>
                  </a:cubicBezTo>
                  <a:cubicBezTo>
                    <a:pt x="1184275" y="111919"/>
                    <a:pt x="1184470" y="109244"/>
                    <a:pt x="1185862" y="107156"/>
                  </a:cubicBezTo>
                  <a:lnTo>
                    <a:pt x="1190625" y="100012"/>
                  </a:lnTo>
                  <a:cubicBezTo>
                    <a:pt x="1191185" y="97771"/>
                    <a:pt x="1193835" y="86137"/>
                    <a:pt x="1195387" y="83343"/>
                  </a:cubicBezTo>
                  <a:cubicBezTo>
                    <a:pt x="1198167" y="78340"/>
                    <a:pt x="1200865" y="73103"/>
                    <a:pt x="1204912" y="69056"/>
                  </a:cubicBezTo>
                  <a:cubicBezTo>
                    <a:pt x="1209675" y="64293"/>
                    <a:pt x="1215464" y="60372"/>
                    <a:pt x="1219200" y="54768"/>
                  </a:cubicBezTo>
                  <a:cubicBezTo>
                    <a:pt x="1222757" y="49433"/>
                    <a:pt x="1226970" y="42827"/>
                    <a:pt x="1231106" y="38100"/>
                  </a:cubicBezTo>
                  <a:cubicBezTo>
                    <a:pt x="1236438" y="32006"/>
                    <a:pt x="1242103" y="28835"/>
                    <a:pt x="1245393" y="21431"/>
                  </a:cubicBezTo>
                  <a:cubicBezTo>
                    <a:pt x="1247432" y="16843"/>
                    <a:pt x="1250156" y="7143"/>
                    <a:pt x="1250156" y="7143"/>
                  </a:cubicBezTo>
                  <a:cubicBezTo>
                    <a:pt x="1250950" y="9524"/>
                    <a:pt x="1251877" y="11865"/>
                    <a:pt x="1252537" y="14287"/>
                  </a:cubicBezTo>
                  <a:cubicBezTo>
                    <a:pt x="1254259" y="20602"/>
                    <a:pt x="1255230" y="27127"/>
                    <a:pt x="1257300" y="33337"/>
                  </a:cubicBezTo>
                  <a:cubicBezTo>
                    <a:pt x="1262699" y="49536"/>
                    <a:pt x="1255911" y="29637"/>
                    <a:pt x="1264443" y="52387"/>
                  </a:cubicBezTo>
                  <a:cubicBezTo>
                    <a:pt x="1265324" y="54737"/>
                    <a:pt x="1265836" y="57224"/>
                    <a:pt x="1266825" y="59531"/>
                  </a:cubicBezTo>
                  <a:cubicBezTo>
                    <a:pt x="1268223" y="62794"/>
                    <a:pt x="1270189" y="65793"/>
                    <a:pt x="1271587" y="69056"/>
                  </a:cubicBezTo>
                  <a:cubicBezTo>
                    <a:pt x="1277500" y="82855"/>
                    <a:pt x="1269580" y="69619"/>
                    <a:pt x="1278731" y="83343"/>
                  </a:cubicBezTo>
                  <a:cubicBezTo>
                    <a:pt x="1280318" y="88106"/>
                    <a:pt x="1280708" y="93454"/>
                    <a:pt x="1283493" y="97631"/>
                  </a:cubicBezTo>
                  <a:lnTo>
                    <a:pt x="1297781" y="119062"/>
                  </a:lnTo>
                  <a:cubicBezTo>
                    <a:pt x="1299368" y="121443"/>
                    <a:pt x="1301480" y="123549"/>
                    <a:pt x="1302543" y="126206"/>
                  </a:cubicBezTo>
                  <a:cubicBezTo>
                    <a:pt x="1309551" y="143724"/>
                    <a:pt x="1304144" y="132577"/>
                    <a:pt x="1312068" y="145256"/>
                  </a:cubicBezTo>
                  <a:cubicBezTo>
                    <a:pt x="1314521" y="149181"/>
                    <a:pt x="1316435" y="153459"/>
                    <a:pt x="1319212" y="157162"/>
                  </a:cubicBezTo>
                  <a:cubicBezTo>
                    <a:pt x="1321233" y="159856"/>
                    <a:pt x="1323975" y="161925"/>
                    <a:pt x="1326356" y="164306"/>
                  </a:cubicBezTo>
                  <a:cubicBezTo>
                    <a:pt x="1327150" y="166687"/>
                    <a:pt x="1327518" y="169256"/>
                    <a:pt x="1328737" y="171450"/>
                  </a:cubicBezTo>
                  <a:cubicBezTo>
                    <a:pt x="1331517" y="176453"/>
                    <a:pt x="1336452" y="180307"/>
                    <a:pt x="1338262" y="185737"/>
                  </a:cubicBezTo>
                  <a:cubicBezTo>
                    <a:pt x="1339056" y="188118"/>
                    <a:pt x="1339398" y="190702"/>
                    <a:pt x="1340643" y="192881"/>
                  </a:cubicBezTo>
                  <a:cubicBezTo>
                    <a:pt x="1345778" y="201867"/>
                    <a:pt x="1354039" y="209257"/>
                    <a:pt x="1357312" y="219075"/>
                  </a:cubicBezTo>
                  <a:cubicBezTo>
                    <a:pt x="1363895" y="238823"/>
                    <a:pt x="1352846" y="207766"/>
                    <a:pt x="1369218" y="240506"/>
                  </a:cubicBezTo>
                  <a:cubicBezTo>
                    <a:pt x="1370806" y="243681"/>
                    <a:pt x="1372220" y="246949"/>
                    <a:pt x="1373981" y="250031"/>
                  </a:cubicBezTo>
                  <a:cubicBezTo>
                    <a:pt x="1375401" y="252516"/>
                    <a:pt x="1377373" y="254663"/>
                    <a:pt x="1378743" y="257175"/>
                  </a:cubicBezTo>
                  <a:cubicBezTo>
                    <a:pt x="1394941" y="286873"/>
                    <a:pt x="1382155" y="267058"/>
                    <a:pt x="1393031" y="283368"/>
                  </a:cubicBezTo>
                  <a:cubicBezTo>
                    <a:pt x="1401713" y="309417"/>
                    <a:pt x="1387867" y="269964"/>
                    <a:pt x="1400175" y="297656"/>
                  </a:cubicBezTo>
                  <a:cubicBezTo>
                    <a:pt x="1409499" y="318635"/>
                    <a:pt x="1399041" y="306047"/>
                    <a:pt x="1412081" y="319087"/>
                  </a:cubicBezTo>
                  <a:cubicBezTo>
                    <a:pt x="1412875" y="321468"/>
                    <a:pt x="1413243" y="324037"/>
                    <a:pt x="1414462" y="326231"/>
                  </a:cubicBezTo>
                  <a:cubicBezTo>
                    <a:pt x="1414466" y="326239"/>
                    <a:pt x="1426366" y="344087"/>
                    <a:pt x="1428750" y="347662"/>
                  </a:cubicBezTo>
                  <a:lnTo>
                    <a:pt x="1433512" y="354806"/>
                  </a:lnTo>
                  <a:cubicBezTo>
                    <a:pt x="1435100" y="357187"/>
                    <a:pt x="1436995" y="359390"/>
                    <a:pt x="1438275" y="361950"/>
                  </a:cubicBezTo>
                  <a:cubicBezTo>
                    <a:pt x="1441189" y="367779"/>
                    <a:pt x="1443589" y="373565"/>
                    <a:pt x="1447800" y="378618"/>
                  </a:cubicBezTo>
                  <a:cubicBezTo>
                    <a:pt x="1449956" y="381205"/>
                    <a:pt x="1452752" y="383205"/>
                    <a:pt x="1454943" y="385762"/>
                  </a:cubicBezTo>
                  <a:cubicBezTo>
                    <a:pt x="1457526" y="388775"/>
                    <a:pt x="1459780" y="392058"/>
                    <a:pt x="1462087" y="395287"/>
                  </a:cubicBezTo>
                  <a:cubicBezTo>
                    <a:pt x="1463751" y="397616"/>
                    <a:pt x="1464826" y="400407"/>
                    <a:pt x="1466850" y="402431"/>
                  </a:cubicBezTo>
                  <a:cubicBezTo>
                    <a:pt x="1468873" y="404454"/>
                    <a:pt x="1471612" y="405606"/>
                    <a:pt x="1473993" y="407193"/>
                  </a:cubicBezTo>
                  <a:cubicBezTo>
                    <a:pt x="1474787" y="409574"/>
                    <a:pt x="1474983" y="412248"/>
                    <a:pt x="1476375" y="414337"/>
                  </a:cubicBezTo>
                  <a:cubicBezTo>
                    <a:pt x="1480044" y="419840"/>
                    <a:pt x="1485388" y="422728"/>
                    <a:pt x="1490662" y="426243"/>
                  </a:cubicBezTo>
                  <a:cubicBezTo>
                    <a:pt x="1495297" y="440150"/>
                    <a:pt x="1489416" y="427379"/>
                    <a:pt x="1500187" y="438150"/>
                  </a:cubicBezTo>
                  <a:cubicBezTo>
                    <a:pt x="1503781" y="441744"/>
                    <a:pt x="1506662" y="445990"/>
                    <a:pt x="1509712" y="450056"/>
                  </a:cubicBezTo>
                  <a:cubicBezTo>
                    <a:pt x="1511429" y="452346"/>
                    <a:pt x="1512451" y="455176"/>
                    <a:pt x="1514475" y="457200"/>
                  </a:cubicBezTo>
                  <a:cubicBezTo>
                    <a:pt x="1516498" y="459223"/>
                    <a:pt x="1519237" y="460375"/>
                    <a:pt x="1521618" y="461962"/>
                  </a:cubicBezTo>
                  <a:cubicBezTo>
                    <a:pt x="1530876" y="475848"/>
                    <a:pt x="1520911" y="462619"/>
                    <a:pt x="1535906" y="476250"/>
                  </a:cubicBezTo>
                  <a:cubicBezTo>
                    <a:pt x="1541720" y="481536"/>
                    <a:pt x="1547019" y="487362"/>
                    <a:pt x="1552575" y="492918"/>
                  </a:cubicBezTo>
                  <a:lnTo>
                    <a:pt x="1588293" y="528637"/>
                  </a:lnTo>
                  <a:lnTo>
                    <a:pt x="1595437" y="535781"/>
                  </a:lnTo>
                  <a:cubicBezTo>
                    <a:pt x="1597818" y="538162"/>
                    <a:pt x="1599779" y="541057"/>
                    <a:pt x="1602581" y="542925"/>
                  </a:cubicBezTo>
                  <a:cubicBezTo>
                    <a:pt x="1604962" y="544512"/>
                    <a:pt x="1607457" y="545942"/>
                    <a:pt x="1609725" y="547687"/>
                  </a:cubicBezTo>
                  <a:cubicBezTo>
                    <a:pt x="1637318" y="568912"/>
                    <a:pt x="1623444" y="563373"/>
                    <a:pt x="1640681" y="569118"/>
                  </a:cubicBezTo>
                  <a:cubicBezTo>
                    <a:pt x="1656528" y="581004"/>
                    <a:pt x="1643748" y="571929"/>
                    <a:pt x="1662112" y="583406"/>
                  </a:cubicBezTo>
                  <a:cubicBezTo>
                    <a:pt x="1664539" y="584923"/>
                    <a:pt x="1666771" y="586748"/>
                    <a:pt x="1669256" y="588168"/>
                  </a:cubicBezTo>
                  <a:cubicBezTo>
                    <a:pt x="1672338" y="589929"/>
                    <a:pt x="1675892" y="590868"/>
                    <a:pt x="1678781" y="592931"/>
                  </a:cubicBezTo>
                  <a:cubicBezTo>
                    <a:pt x="1681521" y="594889"/>
                    <a:pt x="1683338" y="597919"/>
                    <a:pt x="1685925" y="600075"/>
                  </a:cubicBezTo>
                  <a:cubicBezTo>
                    <a:pt x="1688123" y="601907"/>
                    <a:pt x="1690631" y="603337"/>
                    <a:pt x="1693068" y="604837"/>
                  </a:cubicBezTo>
                  <a:cubicBezTo>
                    <a:pt x="1717618" y="619945"/>
                    <a:pt x="1708483" y="616326"/>
                    <a:pt x="1724025" y="621506"/>
                  </a:cubicBezTo>
                  <a:cubicBezTo>
                    <a:pt x="1740744" y="632652"/>
                    <a:pt x="1721885" y="620984"/>
                    <a:pt x="1738312" y="628650"/>
                  </a:cubicBezTo>
                  <a:cubicBezTo>
                    <a:pt x="1747962" y="633153"/>
                    <a:pt x="1758027" y="637030"/>
                    <a:pt x="1766887" y="642937"/>
                  </a:cubicBezTo>
                  <a:cubicBezTo>
                    <a:pt x="1769268" y="644525"/>
                    <a:pt x="1771400" y="646573"/>
                    <a:pt x="1774031" y="647700"/>
                  </a:cubicBezTo>
                  <a:cubicBezTo>
                    <a:pt x="1777039" y="648989"/>
                    <a:pt x="1780381" y="649287"/>
                    <a:pt x="1783556" y="650081"/>
                  </a:cubicBezTo>
                  <a:cubicBezTo>
                    <a:pt x="1796111" y="658450"/>
                    <a:pt x="1784850" y="652100"/>
                    <a:pt x="1800225" y="657225"/>
                  </a:cubicBezTo>
                  <a:cubicBezTo>
                    <a:pt x="1804280" y="658577"/>
                    <a:pt x="1808225" y="660251"/>
                    <a:pt x="1812131" y="661987"/>
                  </a:cubicBezTo>
                  <a:cubicBezTo>
                    <a:pt x="1815375" y="663429"/>
                    <a:pt x="1818288" y="665627"/>
                    <a:pt x="1821656" y="666750"/>
                  </a:cubicBezTo>
                  <a:cubicBezTo>
                    <a:pt x="1825496" y="668030"/>
                    <a:pt x="1829685" y="667968"/>
                    <a:pt x="1833562" y="669131"/>
                  </a:cubicBezTo>
                  <a:cubicBezTo>
                    <a:pt x="1862635" y="677852"/>
                    <a:pt x="1832196" y="669583"/>
                    <a:pt x="1852612" y="678656"/>
                  </a:cubicBezTo>
                  <a:cubicBezTo>
                    <a:pt x="1865740" y="684491"/>
                    <a:pt x="1866008" y="682600"/>
                    <a:pt x="1878806" y="685800"/>
                  </a:cubicBezTo>
                  <a:cubicBezTo>
                    <a:pt x="1881241" y="686409"/>
                    <a:pt x="1883515" y="687572"/>
                    <a:pt x="1885950" y="688181"/>
                  </a:cubicBezTo>
                  <a:cubicBezTo>
                    <a:pt x="1889876" y="689163"/>
                    <a:pt x="1893912" y="689652"/>
                    <a:pt x="1897856" y="690562"/>
                  </a:cubicBezTo>
                  <a:cubicBezTo>
                    <a:pt x="1927712" y="697452"/>
                    <a:pt x="1905829" y="693743"/>
                    <a:pt x="1933575" y="697706"/>
                  </a:cubicBezTo>
                  <a:cubicBezTo>
                    <a:pt x="1936750" y="700087"/>
                    <a:pt x="1939550" y="703075"/>
                    <a:pt x="1943100" y="704850"/>
                  </a:cubicBezTo>
                  <a:cubicBezTo>
                    <a:pt x="1946027" y="706314"/>
                    <a:pt x="1949478" y="706332"/>
                    <a:pt x="1952625" y="707231"/>
                  </a:cubicBezTo>
                  <a:cubicBezTo>
                    <a:pt x="1955038" y="707920"/>
                    <a:pt x="1957347" y="708952"/>
                    <a:pt x="1959768" y="709612"/>
                  </a:cubicBezTo>
                  <a:cubicBezTo>
                    <a:pt x="1966083" y="711334"/>
                    <a:pt x="1978818" y="714375"/>
                    <a:pt x="1978818" y="714375"/>
                  </a:cubicBezTo>
                  <a:cubicBezTo>
                    <a:pt x="1981199" y="715962"/>
                    <a:pt x="1983347" y="717975"/>
                    <a:pt x="1985962" y="719137"/>
                  </a:cubicBezTo>
                  <a:cubicBezTo>
                    <a:pt x="1990550" y="721176"/>
                    <a:pt x="1996073" y="721115"/>
                    <a:pt x="2000250" y="723900"/>
                  </a:cubicBezTo>
                  <a:cubicBezTo>
                    <a:pt x="2005012" y="727075"/>
                    <a:pt x="2009107" y="731615"/>
                    <a:pt x="2014537" y="733425"/>
                  </a:cubicBezTo>
                  <a:cubicBezTo>
                    <a:pt x="2016918" y="734219"/>
                    <a:pt x="2019436" y="734683"/>
                    <a:pt x="2021681" y="735806"/>
                  </a:cubicBezTo>
                  <a:cubicBezTo>
                    <a:pt x="2025821" y="737876"/>
                    <a:pt x="2029447" y="740880"/>
                    <a:pt x="2033587" y="742950"/>
                  </a:cubicBezTo>
                  <a:cubicBezTo>
                    <a:pt x="2035832" y="744073"/>
                    <a:pt x="2038486" y="744209"/>
                    <a:pt x="2040731" y="745331"/>
                  </a:cubicBezTo>
                  <a:cubicBezTo>
                    <a:pt x="2043291" y="746611"/>
                    <a:pt x="2045245" y="748966"/>
                    <a:pt x="2047875" y="750093"/>
                  </a:cubicBezTo>
                  <a:cubicBezTo>
                    <a:pt x="2058548" y="754667"/>
                    <a:pt x="2055282" y="750226"/>
                    <a:pt x="2064543" y="754856"/>
                  </a:cubicBezTo>
                  <a:cubicBezTo>
                    <a:pt x="2067103" y="756136"/>
                    <a:pt x="2069072" y="758456"/>
                    <a:pt x="2071687" y="759618"/>
                  </a:cubicBezTo>
                  <a:cubicBezTo>
                    <a:pt x="2091387" y="768373"/>
                    <a:pt x="2080957" y="759363"/>
                    <a:pt x="2090737" y="76914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0593011" y="2713441"/>
              <a:ext cx="3197977" cy="2387859"/>
              <a:chOff x="1308939" y="2726540"/>
              <a:chExt cx="3639122" cy="2717253"/>
            </a:xfrm>
          </p:grpSpPr>
          <p:cxnSp>
            <p:nvCxnSpPr>
              <p:cNvPr id="20" name="Straight Connector 19"/>
              <p:cNvCxnSpPr/>
              <p:nvPr/>
            </p:nvCxnSpPr>
            <p:spPr>
              <a:xfrm flipV="1">
                <a:off x="3124464" y="2863119"/>
                <a:ext cx="0" cy="163881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08939" y="4346385"/>
                <a:ext cx="363912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2061404" y="2726540"/>
                    <a:ext cx="773931" cy="400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Arial" pitchFamily="34" charset="0"/>
                            </a:rPr>
                            <m:t>𝑋</m:t>
                          </m:r>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oMath>
                      </m:oMathPara>
                    </a14:m>
                    <a:endParaRPr lang="en-US" sz="2000" dirty="0"/>
                  </a:p>
                </p:txBody>
              </p:sp>
            </mc:Choice>
            <mc:Fallback xmlns="">
              <p:sp>
                <p:nvSpPr>
                  <p:cNvPr id="22" name="Rectangle 21"/>
                  <p:cNvSpPr>
                    <a:spLocks noRot="1" noChangeAspect="1" noMove="1" noResize="1" noEditPoints="1" noAdjustHandles="1" noChangeArrowheads="1" noChangeShapeType="1" noTextEdit="1"/>
                  </p:cNvSpPr>
                  <p:nvPr/>
                </p:nvSpPr>
                <p:spPr>
                  <a:xfrm>
                    <a:off x="2061404" y="2726540"/>
                    <a:ext cx="773931" cy="400111"/>
                  </a:xfrm>
                  <a:prstGeom prst="rect">
                    <a:avLst/>
                  </a:prstGeom>
                  <a:blipFill>
                    <a:blip r:embed="rId6"/>
                    <a:stretch>
                      <a:fillRect r="-24742"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3515814" y="4400823"/>
                    <a:ext cx="623934" cy="10429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r>
                                <a:rPr lang="en-US" sz="1600" b="0" i="1" smtClean="0">
                                  <a:latin typeface="Cambria Math" panose="02040503050406030204" pitchFamily="18" charset="0"/>
                                  <a:cs typeface="Arial" pitchFamily="34" charset="0"/>
                                </a:rPr>
                                <m:t>2</m:t>
                              </m:r>
                              <m:r>
                                <a:rPr lang="en-US" sz="1600" b="0" i="1" smtClean="0">
                                  <a:latin typeface="Cambria Math" panose="02040503050406030204" pitchFamily="18" charset="0"/>
                                  <a:ea typeface="Cambria Math" panose="02040503050406030204" pitchFamily="18" charset="0"/>
                                  <a:cs typeface="Arial" pitchFamily="34" charset="0"/>
                                </a:rPr>
                                <m:t>∆</m:t>
                              </m:r>
                            </m:den>
                          </m:f>
                        </m:oMath>
                      </m:oMathPara>
                    </a14:m>
                    <a:endParaRPr lang="en-US" sz="1600" b="0" dirty="0" smtClean="0">
                      <a:cs typeface="Arial" pitchFamily="34" charset="0"/>
                    </a:endParaRPr>
                  </a:p>
                  <a:p>
                    <a:endParaRPr lang="en-US" sz="1600" dirty="0"/>
                  </a:p>
                </p:txBody>
              </p:sp>
            </mc:Choice>
            <mc:Fallback xmlns="">
              <p:sp>
                <p:nvSpPr>
                  <p:cNvPr id="23" name="Rectangle 22"/>
                  <p:cNvSpPr>
                    <a:spLocks noRot="1" noChangeAspect="1" noMove="1" noResize="1" noEditPoints="1" noAdjustHandles="1" noChangeArrowheads="1" noChangeShapeType="1" noTextEdit="1"/>
                  </p:cNvSpPr>
                  <p:nvPr/>
                </p:nvSpPr>
                <p:spPr>
                  <a:xfrm>
                    <a:off x="3515814" y="4400823"/>
                    <a:ext cx="623934" cy="104297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1946118" y="4372272"/>
                    <a:ext cx="860530" cy="10429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itchFamily="34" charset="0"/>
                            </a:rPr>
                            <m:t>−</m:t>
                          </m:r>
                          <m:f>
                            <m:fPr>
                              <m:ctrlPr>
                                <a:rPr lang="en-US" sz="1600" b="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r>
                                <a:rPr lang="en-US" sz="1600" b="0" i="1" smtClean="0">
                                  <a:latin typeface="Cambria Math" panose="02040503050406030204" pitchFamily="18" charset="0"/>
                                  <a:cs typeface="Arial" pitchFamily="34" charset="0"/>
                                </a:rPr>
                                <m:t>2</m:t>
                              </m:r>
                              <m:r>
                                <a:rPr lang="en-US" sz="1600" b="0" i="1" smtClean="0">
                                  <a:latin typeface="Cambria Math" panose="02040503050406030204" pitchFamily="18" charset="0"/>
                                  <a:ea typeface="Cambria Math" panose="02040503050406030204" pitchFamily="18" charset="0"/>
                                  <a:cs typeface="Arial" pitchFamily="34" charset="0"/>
                                </a:rPr>
                                <m:t>∆</m:t>
                              </m:r>
                            </m:den>
                          </m:f>
                        </m:oMath>
                      </m:oMathPara>
                    </a14:m>
                    <a:endParaRPr lang="en-US" sz="1600" b="0" dirty="0" smtClean="0">
                      <a:cs typeface="Arial" pitchFamily="34" charset="0"/>
                    </a:endParaRPr>
                  </a:p>
                  <a:p>
                    <a:endParaRPr lang="en-US" sz="1600" dirty="0"/>
                  </a:p>
                </p:txBody>
              </p:sp>
            </mc:Choice>
            <mc:Fallback xmlns="">
              <p:sp>
                <p:nvSpPr>
                  <p:cNvPr id="24" name="Rectangle 23"/>
                  <p:cNvSpPr>
                    <a:spLocks noRot="1" noChangeAspect="1" noMove="1" noResize="1" noEditPoints="1" noAdjustHandles="1" noChangeArrowheads="1" noChangeShapeType="1" noTextEdit="1"/>
                  </p:cNvSpPr>
                  <p:nvPr/>
                </p:nvSpPr>
                <p:spPr>
                  <a:xfrm>
                    <a:off x="1946118" y="4372272"/>
                    <a:ext cx="860530" cy="1042970"/>
                  </a:xfrm>
                  <a:prstGeom prst="rect">
                    <a:avLst/>
                  </a:prstGeom>
                  <a:blipFill>
                    <a:blip r:embed="rId8"/>
                    <a:stretch>
                      <a:fillRect/>
                    </a:stretch>
                  </a:blipFill>
                </p:spPr>
                <p:txBody>
                  <a:bodyPr/>
                  <a:lstStyle/>
                  <a:p>
                    <a:r>
                      <a:rPr lang="en-US">
                        <a:noFill/>
                      </a:rPr>
                      <a:t> </a:t>
                    </a:r>
                  </a:p>
                </p:txBody>
              </p:sp>
            </mc:Fallback>
          </mc:AlternateContent>
        </p:grpSp>
        <p:cxnSp>
          <p:nvCxnSpPr>
            <p:cNvPr id="18" name="Straight Connector 17"/>
            <p:cNvCxnSpPr/>
            <p:nvPr/>
          </p:nvCxnSpPr>
          <p:spPr>
            <a:xfrm>
              <a:off x="12782591" y="3354022"/>
              <a:ext cx="0" cy="79189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553163" y="3354022"/>
              <a:ext cx="0" cy="79189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p:nvPr/>
        </p:nvCxnSpPr>
        <p:spPr>
          <a:xfrm flipV="1">
            <a:off x="11031987" y="1856769"/>
            <a:ext cx="0" cy="583382"/>
          </a:xfrm>
          <a:prstGeom prst="straightConnector1">
            <a:avLst/>
          </a:prstGeom>
          <a:ln w="57150">
            <a:solidFill>
              <a:schemeClr val="accent1"/>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10857292" y="2552396"/>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0</m:t>
                          </m:r>
                        </m:sub>
                      </m:sSub>
                    </m:oMath>
                  </m:oMathPara>
                </a14:m>
                <a:endParaRPr lang="en-US" sz="1600" dirty="0"/>
              </a:p>
            </p:txBody>
          </p:sp>
        </mc:Choice>
        <mc:Fallback xmlns="">
          <p:sp>
            <p:nvSpPr>
              <p:cNvPr id="27" name="Rectangle 26"/>
              <p:cNvSpPr>
                <a:spLocks noRot="1" noChangeAspect="1" noMove="1" noResize="1" noEditPoints="1" noAdjustHandles="1" noChangeArrowheads="1" noChangeShapeType="1" noTextEdit="1"/>
              </p:cNvSpPr>
              <p:nvPr/>
            </p:nvSpPr>
            <p:spPr>
              <a:xfrm>
                <a:off x="10857292" y="2552396"/>
                <a:ext cx="406393" cy="338554"/>
              </a:xfrm>
              <a:prstGeom prst="rect">
                <a:avLst/>
              </a:prstGeom>
              <a:blipFill>
                <a:blip r:embed="rId9"/>
                <a:stretch>
                  <a:fillRect b="-10909"/>
                </a:stretch>
              </a:blipFill>
            </p:spPr>
            <p:txBody>
              <a:bodyPr/>
              <a:lstStyle/>
              <a:p>
                <a:r>
                  <a:rPr lang="en-US">
                    <a:noFill/>
                  </a:rPr>
                  <a:t> </a:t>
                </a:r>
              </a:p>
            </p:txBody>
          </p:sp>
        </mc:Fallback>
      </mc:AlternateContent>
      <p:sp>
        <p:nvSpPr>
          <p:cNvPr id="28" name="Rectangle 27"/>
          <p:cNvSpPr/>
          <p:nvPr/>
        </p:nvSpPr>
        <p:spPr>
          <a:xfrm>
            <a:off x="9490100" y="976743"/>
            <a:ext cx="2217212" cy="923330"/>
          </a:xfrm>
          <a:prstGeom prst="rect">
            <a:avLst/>
          </a:prstGeom>
        </p:spPr>
        <p:txBody>
          <a:bodyPr wrap="square">
            <a:spAutoFit/>
          </a:bodyPr>
          <a:lstStyle/>
          <a:p>
            <a:pPr algn="just"/>
            <a:r>
              <a:rPr lang="en-US" dirty="0" smtClean="0"/>
              <a:t>Props frequency</a:t>
            </a:r>
          </a:p>
          <a:p>
            <a:pPr algn="just"/>
            <a:r>
              <a:rPr lang="en-US" dirty="0"/>
              <a:t>roughly = 500 RPM </a:t>
            </a:r>
          </a:p>
          <a:p>
            <a:pPr algn="just"/>
            <a:endParaRPr lang="en-US" dirty="0"/>
          </a:p>
        </p:txBody>
      </p:sp>
      <p:sp>
        <p:nvSpPr>
          <p:cNvPr id="30" name="Rectangle 29"/>
          <p:cNvSpPr/>
          <p:nvPr/>
        </p:nvSpPr>
        <p:spPr>
          <a:xfrm>
            <a:off x="73353" y="1158354"/>
            <a:ext cx="5924550" cy="5318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6771993" y="3371486"/>
            <a:ext cx="0" cy="1440155"/>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81477" y="4674945"/>
            <a:ext cx="5291423"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6921273" y="3237886"/>
                <a:ext cx="86754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itchFamily="34" charset="0"/>
                            </a:rPr>
                          </m:ctrlPr>
                        </m:sSubPr>
                        <m:e>
                          <m:r>
                            <a:rPr lang="en-US" sz="2000" i="1" smtClean="0">
                              <a:latin typeface="Cambria Math" panose="02040503050406030204" pitchFamily="18" charset="0"/>
                              <a:ea typeface="Cambria Math" panose="02040503050406030204" pitchFamily="18" charset="0"/>
                              <a:cs typeface="Arial" pitchFamily="34" charset="0"/>
                            </a:rPr>
                            <m:t>𝑋</m:t>
                          </m:r>
                        </m:e>
                        <m:sub>
                          <m:r>
                            <a:rPr lang="en-US" sz="2000" b="0" i="1" smtClean="0">
                              <a:latin typeface="Cambria Math" panose="02040503050406030204" pitchFamily="18" charset="0"/>
                              <a:ea typeface="Cambria Math" panose="02040503050406030204" pitchFamily="18" charset="0"/>
                              <a:cs typeface="Arial" pitchFamily="34" charset="0"/>
                            </a:rPr>
                            <m:t>𝑆</m:t>
                          </m:r>
                        </m:sub>
                      </m:sSub>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oMath>
                  </m:oMathPara>
                </a14:m>
                <a:endParaRPr lang="en-US" sz="2000" dirty="0"/>
              </a:p>
            </p:txBody>
          </p:sp>
        </mc:Choice>
        <mc:Fallback xmlns="">
          <p:sp>
            <p:nvSpPr>
              <p:cNvPr id="33" name="Rectangle 32"/>
              <p:cNvSpPr>
                <a:spLocks noRot="1" noChangeAspect="1" noMove="1" noResize="1" noEditPoints="1" noAdjustHandles="1" noChangeArrowheads="1" noChangeShapeType="1" noTextEdit="1"/>
              </p:cNvSpPr>
              <p:nvPr/>
            </p:nvSpPr>
            <p:spPr>
              <a:xfrm>
                <a:off x="6921273" y="3237886"/>
                <a:ext cx="867545" cy="400110"/>
              </a:xfrm>
              <a:prstGeom prst="rect">
                <a:avLst/>
              </a:prstGeom>
              <a:blipFill>
                <a:blip r:embed="rId10"/>
                <a:stretch>
                  <a:fillRect b="-15152"/>
                </a:stretch>
              </a:blipFill>
            </p:spPr>
            <p:txBody>
              <a:bodyPr/>
              <a:lstStyle/>
              <a:p>
                <a:r>
                  <a:rPr lang="en-US">
                    <a:noFill/>
                  </a:rPr>
                  <a:t> </a:t>
                </a:r>
              </a:p>
            </p:txBody>
          </p:sp>
        </mc:Fallback>
      </mc:AlternateContent>
      <p:cxnSp>
        <p:nvCxnSpPr>
          <p:cNvPr id="34" name="Straight Arrow Connector 33"/>
          <p:cNvCxnSpPr/>
          <p:nvPr/>
        </p:nvCxnSpPr>
        <p:spPr>
          <a:xfrm flipV="1">
            <a:off x="7372785" y="4066846"/>
            <a:ext cx="0" cy="583382"/>
          </a:xfrm>
          <a:prstGeom prst="straightConnector1">
            <a:avLst/>
          </a:prstGeom>
          <a:ln w="57150">
            <a:solidFill>
              <a:srgbClr val="FF0000"/>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7202409" y="4762473"/>
                <a:ext cx="38702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𝑠</m:t>
                          </m:r>
                        </m:sub>
                      </m:sSub>
                    </m:oMath>
                  </m:oMathPara>
                </a14:m>
                <a:endParaRPr lang="en-US" sz="1600" dirty="0"/>
              </a:p>
            </p:txBody>
          </p:sp>
        </mc:Choice>
        <mc:Fallback xmlns="">
          <p:sp>
            <p:nvSpPr>
              <p:cNvPr id="35" name="Rectangle 34"/>
              <p:cNvSpPr>
                <a:spLocks noRot="1" noChangeAspect="1" noMove="1" noResize="1" noEditPoints="1" noAdjustHandles="1" noChangeArrowheads="1" noChangeShapeType="1" noTextEdit="1"/>
              </p:cNvSpPr>
              <p:nvPr/>
            </p:nvSpPr>
            <p:spPr>
              <a:xfrm>
                <a:off x="7202409" y="4762473"/>
                <a:ext cx="387029" cy="338554"/>
              </a:xfrm>
              <a:prstGeom prst="rect">
                <a:avLst/>
              </a:prstGeom>
              <a:blipFill>
                <a:blip r:embed="rId11"/>
                <a:stretch>
                  <a:fillRect b="-8929"/>
                </a:stretch>
              </a:blipFill>
            </p:spPr>
            <p:txBody>
              <a:bodyPr/>
              <a:lstStyle/>
              <a:p>
                <a:r>
                  <a:rPr lang="en-US">
                    <a:noFill/>
                  </a:rPr>
                  <a:t> </a:t>
                </a:r>
              </a:p>
            </p:txBody>
          </p:sp>
        </mc:Fallback>
      </mc:AlternateContent>
      <p:cxnSp>
        <p:nvCxnSpPr>
          <p:cNvPr id="36" name="Straight Arrow Connector 35"/>
          <p:cNvCxnSpPr/>
          <p:nvPr/>
        </p:nvCxnSpPr>
        <p:spPr>
          <a:xfrm flipV="1">
            <a:off x="11031987" y="4066846"/>
            <a:ext cx="0" cy="583382"/>
          </a:xfrm>
          <a:prstGeom prst="straightConnector1">
            <a:avLst/>
          </a:prstGeom>
          <a:ln w="57150">
            <a:solidFill>
              <a:schemeClr val="accent1"/>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p:cNvSpPr/>
              <p:nvPr/>
            </p:nvSpPr>
            <p:spPr>
              <a:xfrm>
                <a:off x="10857292" y="4762473"/>
                <a:ext cx="4063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0</m:t>
                          </m:r>
                        </m:sub>
                      </m:sSub>
                    </m:oMath>
                  </m:oMathPara>
                </a14:m>
                <a:endParaRPr lang="en-US" sz="1600" dirty="0"/>
              </a:p>
            </p:txBody>
          </p:sp>
        </mc:Choice>
        <mc:Fallback xmlns="">
          <p:sp>
            <p:nvSpPr>
              <p:cNvPr id="37" name="Rectangle 36"/>
              <p:cNvSpPr>
                <a:spLocks noRot="1" noChangeAspect="1" noMove="1" noResize="1" noEditPoints="1" noAdjustHandles="1" noChangeArrowheads="1" noChangeShapeType="1" noTextEdit="1"/>
              </p:cNvSpPr>
              <p:nvPr/>
            </p:nvSpPr>
            <p:spPr>
              <a:xfrm>
                <a:off x="10857292" y="4762473"/>
                <a:ext cx="406393" cy="338554"/>
              </a:xfrm>
              <a:prstGeom prst="rect">
                <a:avLst/>
              </a:prstGeom>
              <a:blipFill>
                <a:blip r:embed="rId12"/>
                <a:stretch>
                  <a:fillRect b="-8929"/>
                </a:stretch>
              </a:blipFill>
            </p:spPr>
            <p:txBody>
              <a:bodyPr/>
              <a:lstStyle/>
              <a:p>
                <a:r>
                  <a:rPr lang="en-US">
                    <a:noFill/>
                  </a:rPr>
                  <a:t> </a:t>
                </a:r>
              </a:p>
            </p:txBody>
          </p:sp>
        </mc:Fallback>
      </mc:AlternateContent>
      <p:cxnSp>
        <p:nvCxnSpPr>
          <p:cNvPr id="40" name="Straight Arrow Connector 39"/>
          <p:cNvCxnSpPr/>
          <p:nvPr/>
        </p:nvCxnSpPr>
        <p:spPr>
          <a:xfrm flipV="1">
            <a:off x="8115735" y="1875538"/>
            <a:ext cx="0" cy="583382"/>
          </a:xfrm>
          <a:prstGeom prst="straightConnector1">
            <a:avLst/>
          </a:prstGeom>
          <a:ln w="5715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879060" y="1875538"/>
            <a:ext cx="0" cy="583382"/>
          </a:xfrm>
          <a:prstGeom prst="straightConnector1">
            <a:avLst/>
          </a:prstGeom>
          <a:ln w="5715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9642385" y="1875538"/>
            <a:ext cx="0" cy="583382"/>
          </a:xfrm>
          <a:prstGeom prst="straightConnector1">
            <a:avLst/>
          </a:prstGeom>
          <a:ln w="5715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ectangle 44"/>
              <p:cNvSpPr/>
              <p:nvPr/>
            </p:nvSpPr>
            <p:spPr>
              <a:xfrm>
                <a:off x="7923868" y="2571165"/>
                <a:ext cx="5008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2</m:t>
                          </m:r>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𝑠</m:t>
                          </m:r>
                        </m:sub>
                      </m:sSub>
                    </m:oMath>
                  </m:oMathPara>
                </a14:m>
                <a:endParaRPr lang="en-US" sz="1600" dirty="0"/>
              </a:p>
            </p:txBody>
          </p:sp>
        </mc:Choice>
        <mc:Fallback xmlns="">
          <p:sp>
            <p:nvSpPr>
              <p:cNvPr id="45" name="Rectangle 44"/>
              <p:cNvSpPr>
                <a:spLocks noRot="1" noChangeAspect="1" noMove="1" noResize="1" noEditPoints="1" noAdjustHandles="1" noChangeArrowheads="1" noChangeShapeType="1" noTextEdit="1"/>
              </p:cNvSpPr>
              <p:nvPr/>
            </p:nvSpPr>
            <p:spPr>
              <a:xfrm>
                <a:off x="7923868" y="2571165"/>
                <a:ext cx="500843" cy="338554"/>
              </a:xfrm>
              <a:prstGeom prst="rect">
                <a:avLst/>
              </a:prstGeom>
              <a:blipFill>
                <a:blip r:embed="rId13"/>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8630758" y="2571165"/>
                <a:ext cx="5008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3</m:t>
                          </m:r>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𝑠</m:t>
                          </m:r>
                        </m:sub>
                      </m:sSub>
                    </m:oMath>
                  </m:oMathPara>
                </a14:m>
                <a:endParaRPr lang="en-US" sz="1600" dirty="0"/>
              </a:p>
            </p:txBody>
          </p:sp>
        </mc:Choice>
        <mc:Fallback xmlns="">
          <p:sp>
            <p:nvSpPr>
              <p:cNvPr id="46" name="Rectangle 45"/>
              <p:cNvSpPr>
                <a:spLocks noRot="1" noChangeAspect="1" noMove="1" noResize="1" noEditPoints="1" noAdjustHandles="1" noChangeArrowheads="1" noChangeShapeType="1" noTextEdit="1"/>
              </p:cNvSpPr>
              <p:nvPr/>
            </p:nvSpPr>
            <p:spPr>
              <a:xfrm>
                <a:off x="8630758" y="2571165"/>
                <a:ext cx="500843" cy="338554"/>
              </a:xfrm>
              <a:prstGeom prst="rect">
                <a:avLst/>
              </a:prstGeom>
              <a:blipFill>
                <a:blip r:embed="rId14"/>
                <a:stretch>
                  <a:fillRect b="-10909"/>
                </a:stretch>
              </a:blipFill>
            </p:spPr>
            <p:txBody>
              <a:bodyPr/>
              <a:lstStyle/>
              <a:p>
                <a:r>
                  <a:rPr lang="en-US">
                    <a:noFill/>
                  </a:rPr>
                  <a:t> </a:t>
                </a:r>
              </a:p>
            </p:txBody>
          </p:sp>
        </mc:Fallback>
      </mc:AlternateContent>
      <p:sp>
        <p:nvSpPr>
          <p:cNvPr id="47" name="Rectangle 46"/>
          <p:cNvSpPr/>
          <p:nvPr/>
        </p:nvSpPr>
        <p:spPr>
          <a:xfrm>
            <a:off x="10155079" y="1769242"/>
            <a:ext cx="2217212" cy="461665"/>
          </a:xfrm>
          <a:prstGeom prst="rect">
            <a:avLst/>
          </a:prstGeom>
        </p:spPr>
        <p:txBody>
          <a:bodyPr wrap="square">
            <a:spAutoFit/>
          </a:bodyPr>
          <a:lstStyle/>
          <a:p>
            <a:pPr algn="just"/>
            <a:r>
              <a:rPr lang="en-US" sz="2400" dirty="0" smtClean="0"/>
              <a:t>…</a:t>
            </a:r>
            <a:endParaRPr lang="en-US" sz="2400" dirty="0"/>
          </a:p>
        </p:txBody>
      </p:sp>
      <mc:AlternateContent xmlns:mc="http://schemas.openxmlformats.org/markup-compatibility/2006" xmlns:a14="http://schemas.microsoft.com/office/drawing/2010/main">
        <mc:Choice Requires="a14">
          <p:sp>
            <p:nvSpPr>
              <p:cNvPr id="48" name="Rectangle 47"/>
              <p:cNvSpPr/>
              <p:nvPr/>
            </p:nvSpPr>
            <p:spPr>
              <a:xfrm>
                <a:off x="9391963" y="2571165"/>
                <a:ext cx="5008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4</m:t>
                          </m:r>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𝑠</m:t>
                          </m:r>
                        </m:sub>
                      </m:sSub>
                    </m:oMath>
                  </m:oMathPara>
                </a14:m>
                <a:endParaRPr lang="en-US" sz="1600" dirty="0"/>
              </a:p>
            </p:txBody>
          </p:sp>
        </mc:Choice>
        <mc:Fallback xmlns="">
          <p:sp>
            <p:nvSpPr>
              <p:cNvPr id="48" name="Rectangle 47"/>
              <p:cNvSpPr>
                <a:spLocks noRot="1" noChangeAspect="1" noMove="1" noResize="1" noEditPoints="1" noAdjustHandles="1" noChangeArrowheads="1" noChangeShapeType="1" noTextEdit="1"/>
              </p:cNvSpPr>
              <p:nvPr/>
            </p:nvSpPr>
            <p:spPr>
              <a:xfrm>
                <a:off x="9391963" y="2571165"/>
                <a:ext cx="500843" cy="338554"/>
              </a:xfrm>
              <a:prstGeom prst="rect">
                <a:avLst/>
              </a:prstGeom>
              <a:blipFill>
                <a:blip r:embed="rId15"/>
                <a:stretch>
                  <a:fillRect b="-10909"/>
                </a:stretch>
              </a:blipFill>
            </p:spPr>
            <p:txBody>
              <a:bodyPr/>
              <a:lstStyle/>
              <a:p>
                <a:r>
                  <a:rPr lang="en-US">
                    <a:noFill/>
                  </a:rPr>
                  <a:t> </a:t>
                </a:r>
              </a:p>
            </p:txBody>
          </p:sp>
        </mc:Fallback>
      </mc:AlternateContent>
      <p:cxnSp>
        <p:nvCxnSpPr>
          <p:cNvPr id="50" name="Straight Arrow Connector 49"/>
          <p:cNvCxnSpPr/>
          <p:nvPr/>
        </p:nvCxnSpPr>
        <p:spPr>
          <a:xfrm flipV="1">
            <a:off x="10142704" y="4066846"/>
            <a:ext cx="0" cy="583382"/>
          </a:xfrm>
          <a:prstGeom prst="straightConnector1">
            <a:avLst/>
          </a:prstGeom>
          <a:ln w="57150">
            <a:solidFill>
              <a:schemeClr val="accent1"/>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9739035" y="4762473"/>
                <a:ext cx="80733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0</m:t>
                          </m:r>
                        </m:sub>
                      </m:sSub>
                      <m:r>
                        <a:rPr lang="en-US" sz="1600" b="0" i="1" smtClean="0">
                          <a:latin typeface="Cambria Math" panose="02040503050406030204" pitchFamily="18" charset="0"/>
                          <a:cs typeface="Arial" pitchFamily="34" charset="0"/>
                        </a:rPr>
                        <m:t>−</m:t>
                      </m:r>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𝑠</m:t>
                          </m:r>
                        </m:sub>
                      </m:sSub>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9739035" y="4762473"/>
                <a:ext cx="807337" cy="338554"/>
              </a:xfrm>
              <a:prstGeom prst="rect">
                <a:avLst/>
              </a:prstGeom>
              <a:blipFill>
                <a:blip r:embed="rId16"/>
                <a:stretch>
                  <a:fillRect b="-8929"/>
                </a:stretch>
              </a:blipFill>
            </p:spPr>
            <p:txBody>
              <a:bodyPr/>
              <a:lstStyle/>
              <a:p>
                <a:r>
                  <a:rPr lang="en-US">
                    <a:noFill/>
                  </a:rPr>
                  <a:t> </a:t>
                </a:r>
              </a:p>
            </p:txBody>
          </p:sp>
        </mc:Fallback>
      </mc:AlternateContent>
      <p:cxnSp>
        <p:nvCxnSpPr>
          <p:cNvPr id="52" name="Straight Arrow Connector 51"/>
          <p:cNvCxnSpPr/>
          <p:nvPr/>
        </p:nvCxnSpPr>
        <p:spPr>
          <a:xfrm flipV="1">
            <a:off x="9239980" y="4066846"/>
            <a:ext cx="0" cy="583382"/>
          </a:xfrm>
          <a:prstGeom prst="straightConnector1">
            <a:avLst/>
          </a:prstGeom>
          <a:ln w="57150">
            <a:solidFill>
              <a:schemeClr val="accent1"/>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52"/>
              <p:cNvSpPr/>
              <p:nvPr/>
            </p:nvSpPr>
            <p:spPr>
              <a:xfrm>
                <a:off x="8779405" y="4762473"/>
                <a:ext cx="92115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0</m:t>
                          </m:r>
                        </m:sub>
                      </m:sSub>
                      <m:r>
                        <a:rPr lang="en-US" sz="1600" b="0" i="1" smtClean="0">
                          <a:latin typeface="Cambria Math" panose="02040503050406030204" pitchFamily="18" charset="0"/>
                          <a:cs typeface="Arial" pitchFamily="34" charset="0"/>
                        </a:rPr>
                        <m:t>−</m:t>
                      </m:r>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2</m:t>
                          </m:r>
                          <m:r>
                            <a:rPr lang="en-US" sz="1600" b="0" i="1" smtClean="0">
                              <a:latin typeface="Cambria Math" panose="02040503050406030204" pitchFamily="18" charset="0"/>
                              <a:cs typeface="Arial" pitchFamily="34" charset="0"/>
                            </a:rPr>
                            <m:t>𝑓</m:t>
                          </m:r>
                        </m:e>
                        <m:sub>
                          <m:r>
                            <a:rPr lang="en-US" sz="1600" b="0" i="1" smtClean="0">
                              <a:latin typeface="Cambria Math" panose="02040503050406030204" pitchFamily="18" charset="0"/>
                              <a:cs typeface="Arial" pitchFamily="34" charset="0"/>
                            </a:rPr>
                            <m:t>𝑠</m:t>
                          </m:r>
                        </m:sub>
                      </m:sSub>
                    </m:oMath>
                  </m:oMathPara>
                </a14:m>
                <a:endParaRPr lang="en-US" sz="1600" dirty="0"/>
              </a:p>
            </p:txBody>
          </p:sp>
        </mc:Choice>
        <mc:Fallback xmlns="">
          <p:sp>
            <p:nvSpPr>
              <p:cNvPr id="53" name="Rectangle 52"/>
              <p:cNvSpPr>
                <a:spLocks noRot="1" noChangeAspect="1" noMove="1" noResize="1" noEditPoints="1" noAdjustHandles="1" noChangeArrowheads="1" noChangeShapeType="1" noTextEdit="1"/>
              </p:cNvSpPr>
              <p:nvPr/>
            </p:nvSpPr>
            <p:spPr>
              <a:xfrm>
                <a:off x="8779405" y="4762473"/>
                <a:ext cx="921150" cy="338554"/>
              </a:xfrm>
              <a:prstGeom prst="rect">
                <a:avLst/>
              </a:prstGeom>
              <a:blipFill>
                <a:blip r:embed="rId17"/>
                <a:stretch>
                  <a:fillRect b="-8929"/>
                </a:stretch>
              </a:blipFill>
            </p:spPr>
            <p:txBody>
              <a:bodyPr/>
              <a:lstStyle/>
              <a:p>
                <a:r>
                  <a:rPr lang="en-US">
                    <a:noFill/>
                  </a:rPr>
                  <a:t> </a:t>
                </a:r>
              </a:p>
            </p:txBody>
          </p:sp>
        </mc:Fallback>
      </mc:AlternateContent>
      <p:sp>
        <p:nvSpPr>
          <p:cNvPr id="54" name="Rectangle 53"/>
          <p:cNvSpPr/>
          <p:nvPr/>
        </p:nvSpPr>
        <p:spPr>
          <a:xfrm>
            <a:off x="8083672" y="3996133"/>
            <a:ext cx="2217212" cy="461665"/>
          </a:xfrm>
          <a:prstGeom prst="rect">
            <a:avLst/>
          </a:prstGeom>
        </p:spPr>
        <p:txBody>
          <a:bodyPr wrap="square">
            <a:spAutoFit/>
          </a:bodyPr>
          <a:lstStyle/>
          <a:p>
            <a:pPr algn="just"/>
            <a:r>
              <a:rPr lang="en-US" sz="2400" dirty="0" smtClean="0"/>
              <a:t>…</a:t>
            </a:r>
            <a:endParaRPr lang="en-US" sz="2400" dirty="0"/>
          </a:p>
        </p:txBody>
      </p:sp>
      <mc:AlternateContent xmlns:mc="http://schemas.openxmlformats.org/markup-compatibility/2006" xmlns:a14="http://schemas.microsoft.com/office/drawing/2010/main">
        <mc:Choice Requires="a14">
          <p:sp>
            <p:nvSpPr>
              <p:cNvPr id="55" name="Rectangle 54"/>
              <p:cNvSpPr/>
              <p:nvPr/>
            </p:nvSpPr>
            <p:spPr>
              <a:xfrm>
                <a:off x="6536492" y="5299592"/>
                <a:ext cx="5431988" cy="923330"/>
              </a:xfrm>
              <a:prstGeom prst="rect">
                <a:avLst/>
              </a:prstGeom>
            </p:spPr>
            <p:txBody>
              <a:bodyPr wrap="square">
                <a:spAutoFit/>
              </a:bodyPr>
              <a:lstStyle/>
              <a:p>
                <a:pPr algn="ctr"/>
                <a14:m>
                  <m:oMath xmlns:m="http://schemas.openxmlformats.org/officeDocument/2006/math">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𝑓</m:t>
                        </m:r>
                      </m:e>
                      <m:sub>
                        <m:r>
                          <a:rPr lang="en-US" i="1">
                            <a:latin typeface="Cambria Math" panose="02040503050406030204" pitchFamily="18" charset="0"/>
                            <a:cs typeface="Arial" pitchFamily="34" charset="0"/>
                          </a:rPr>
                          <m:t>0</m:t>
                        </m:r>
                      </m:sub>
                    </m:sSub>
                    <m:r>
                      <a:rPr lang="en-US" b="0" i="1" smtClean="0">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𝑚</m:t>
                    </m:r>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𝑓</m:t>
                        </m:r>
                      </m:e>
                      <m:sub>
                        <m:r>
                          <a:rPr lang="en-US" i="1">
                            <a:latin typeface="Cambria Math" panose="02040503050406030204" pitchFamily="18" charset="0"/>
                            <a:cs typeface="Arial" pitchFamily="34" charset="0"/>
                          </a:rPr>
                          <m:t>𝑠</m:t>
                        </m:r>
                      </m:sub>
                    </m:sSub>
                  </m:oMath>
                </a14:m>
                <a:r>
                  <a:rPr lang="en-US" dirty="0" smtClean="0"/>
                  <a:t>  𝑤ℎ𝑒𝑟𝑒 𝑚=𝑖𝑛𝑡𝑒𝑔𝑒𝑟</a:t>
                </a:r>
              </a:p>
              <a:p>
                <a:pPr algn="just"/>
                <a:endParaRPr lang="en-US" dirty="0"/>
              </a:p>
              <a:p>
                <a:pPr algn="just"/>
                <a:r>
                  <a:rPr lang="en-US" dirty="0" smtClean="0"/>
                  <a:t>The frequency is wrapped around to zero frequency!!</a:t>
                </a:r>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6536492" y="5299592"/>
                <a:ext cx="5431988" cy="923330"/>
              </a:xfrm>
              <a:prstGeom prst="rect">
                <a:avLst/>
              </a:prstGeom>
              <a:blipFill>
                <a:blip r:embed="rId18"/>
                <a:stretch>
                  <a:fillRect l="-898" t="-4605" b="-9211"/>
                </a:stretch>
              </a:blipFill>
            </p:spPr>
            <p:txBody>
              <a:bodyPr/>
              <a:lstStyle/>
              <a:p>
                <a:r>
                  <a:rPr lang="en-US">
                    <a:noFill/>
                  </a:rPr>
                  <a:t> </a:t>
                </a:r>
              </a:p>
            </p:txBody>
          </p:sp>
        </mc:Fallback>
      </mc:AlternateContent>
    </p:spTree>
    <p:extLst>
      <p:ext uri="{BB962C8B-B14F-4D97-AF65-F5344CB8AC3E}">
        <p14:creationId xmlns:p14="http://schemas.microsoft.com/office/powerpoint/2010/main" val="3168883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Discrete Fourier Transform</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162686" y="3233798"/>
                <a:ext cx="6096000" cy="84760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𝑋</m:t>
                          </m:r>
                        </m:e>
                        <m:sub>
                          <m:r>
                            <a:rPr lang="en-US" i="1">
                              <a:latin typeface="Cambria Math" panose="02040503050406030204" pitchFamily="18" charset="0"/>
                              <a:ea typeface="Cambria Math" panose="02040503050406030204" pitchFamily="18" charset="0"/>
                              <a:cs typeface="Arial" pitchFamily="34" charset="0"/>
                            </a:rPr>
                            <m:t>𝑠</m:t>
                          </m:r>
                        </m:sub>
                      </m:sSub>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𝑓𝑛</m:t>
                              </m:r>
                              <m:r>
                                <a:rPr lang="en-US" i="1">
                                  <a:latin typeface="Cambria Math" panose="02040503050406030204" pitchFamily="18" charset="0"/>
                                  <a:ea typeface="Cambria Math" panose="02040503050406030204" pitchFamily="18" charset="0"/>
                                  <a:cs typeface="Arial" pitchFamily="34" charset="0"/>
                                </a:rPr>
                                <m:t>∆</m:t>
                              </m:r>
                            </m:sup>
                          </m:sSup>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162686" y="3233798"/>
                <a:ext cx="6096000" cy="847604"/>
              </a:xfrm>
              <a:prstGeom prst="rect">
                <a:avLst/>
              </a:prstGeom>
              <a:blipFill>
                <a:blip r:embed="rId3"/>
                <a:stretch>
                  <a:fillRect/>
                </a:stretch>
              </a:blipFill>
            </p:spPr>
            <p:txBody>
              <a:bodyPr/>
              <a:lstStyle/>
              <a:p>
                <a:r>
                  <a:rPr lang="en-US">
                    <a:noFill/>
                  </a:rPr>
                  <a:t> </a:t>
                </a:r>
              </a:p>
            </p:txBody>
          </p:sp>
        </mc:Fallback>
      </mc:AlternateContent>
      <p:sp>
        <p:nvSpPr>
          <p:cNvPr id="6" name="Rectangle 5"/>
          <p:cNvSpPr/>
          <p:nvPr/>
        </p:nvSpPr>
        <p:spPr>
          <a:xfrm>
            <a:off x="241300" y="1072724"/>
            <a:ext cx="11689080" cy="2031325"/>
          </a:xfrm>
          <a:prstGeom prst="rect">
            <a:avLst/>
          </a:prstGeom>
        </p:spPr>
        <p:txBody>
          <a:bodyPr wrap="square">
            <a:spAutoFit/>
          </a:bodyPr>
          <a:lstStyle/>
          <a:p>
            <a:pPr algn="just"/>
            <a:r>
              <a:rPr lang="en-US" dirty="0"/>
              <a:t>So far we have considered sequences that run over the range −∞ &lt; n &lt; ∞(n integer</a:t>
            </a:r>
            <a:r>
              <a:rPr lang="en-US" dirty="0" smtClean="0"/>
              <a:t>). For </a:t>
            </a:r>
            <a:r>
              <a:rPr lang="en-US" dirty="0"/>
              <a:t>the special case where the sequence is of finite length (i.e. non-zero for a </a:t>
            </a:r>
            <a:r>
              <a:rPr lang="en-US" dirty="0" smtClean="0"/>
              <a:t>finite number </a:t>
            </a:r>
            <a:r>
              <a:rPr lang="en-US" dirty="0"/>
              <a:t>of values) an alternative Fourier representation is possible called the </a:t>
            </a:r>
            <a:r>
              <a:rPr lang="en-US" b="1" dirty="0" smtClean="0"/>
              <a:t>discrete Fourier </a:t>
            </a:r>
            <a:r>
              <a:rPr lang="en-US" b="1" dirty="0"/>
              <a:t>transform (DFT</a:t>
            </a:r>
            <a:r>
              <a:rPr lang="en-US" b="1" dirty="0" smtClean="0"/>
              <a:t>)</a:t>
            </a:r>
            <a:r>
              <a:rPr lang="en-US" dirty="0" smtClean="0"/>
              <a:t>.</a:t>
            </a:r>
          </a:p>
          <a:p>
            <a:pPr algn="just"/>
            <a:endParaRPr lang="en-US" dirty="0"/>
          </a:p>
          <a:p>
            <a:pPr algn="just"/>
            <a:r>
              <a:rPr lang="en-US" dirty="0"/>
              <a:t>It turns out that the DFT is a Fourier representation of a finite length sequence </a:t>
            </a:r>
            <a:r>
              <a:rPr lang="en-US" dirty="0" smtClean="0"/>
              <a:t>and is </a:t>
            </a:r>
            <a:r>
              <a:rPr lang="en-US" dirty="0"/>
              <a:t>itself a sequence rather than a </a:t>
            </a:r>
            <a:r>
              <a:rPr lang="en-US" dirty="0" smtClean="0"/>
              <a:t>continuous </a:t>
            </a:r>
            <a:r>
              <a:rPr lang="en-US" dirty="0"/>
              <a:t>function of frequency, and it corresponds </a:t>
            </a:r>
            <a:r>
              <a:rPr lang="en-US" dirty="0" smtClean="0"/>
              <a:t>to samples</a:t>
            </a:r>
            <a:r>
              <a:rPr lang="en-US" dirty="0"/>
              <a:t>, </a:t>
            </a:r>
            <a:r>
              <a:rPr lang="en-US" b="1" dirty="0"/>
              <a:t>equally spaced in frequency</a:t>
            </a:r>
            <a:r>
              <a:rPr lang="en-US" dirty="0"/>
              <a:t>, of the Fourier transform of the signal. The </a:t>
            </a:r>
            <a:r>
              <a:rPr lang="en-US" dirty="0" smtClean="0"/>
              <a:t>DFT is </a:t>
            </a:r>
            <a:r>
              <a:rPr lang="en-US" dirty="0"/>
              <a:t>fundamental to many digital signal processing </a:t>
            </a:r>
            <a:r>
              <a:rPr lang="en-US" dirty="0" smtClean="0"/>
              <a:t>algorithms.</a:t>
            </a:r>
            <a:endParaRPr lang="en-US" dirty="0"/>
          </a:p>
        </p:txBody>
      </p:sp>
      <p:sp>
        <p:nvSpPr>
          <p:cNvPr id="7" name="Rectangle 6"/>
          <p:cNvSpPr/>
          <p:nvPr/>
        </p:nvSpPr>
        <p:spPr>
          <a:xfrm>
            <a:off x="5097780" y="3472934"/>
            <a:ext cx="11689080" cy="369332"/>
          </a:xfrm>
          <a:prstGeom prst="rect">
            <a:avLst/>
          </a:prstGeom>
        </p:spPr>
        <p:txBody>
          <a:bodyPr wrap="square">
            <a:spAutoFit/>
          </a:bodyPr>
          <a:lstStyle/>
          <a:p>
            <a:pPr algn="just"/>
            <a:r>
              <a:rPr lang="en-US" dirty="0" smtClean="0"/>
              <a:t>Continuous in frequency</a:t>
            </a:r>
            <a:endParaRPr lang="en-US" dirty="0"/>
          </a:p>
        </p:txBody>
      </p:sp>
      <mc:AlternateContent xmlns:mc="http://schemas.openxmlformats.org/markup-compatibility/2006" xmlns:a14="http://schemas.microsoft.com/office/drawing/2010/main">
        <mc:Choice Requires="a14">
          <p:sp>
            <p:nvSpPr>
              <p:cNvPr id="8" name="Rectangle 7"/>
              <p:cNvSpPr/>
              <p:nvPr/>
            </p:nvSpPr>
            <p:spPr>
              <a:xfrm>
                <a:off x="-1426846" y="4307376"/>
                <a:ext cx="6096000" cy="871201"/>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Arial" pitchFamily="34" charset="0"/>
                        </a:rPr>
                        <m:t>𝑋</m:t>
                      </m:r>
                      <m:r>
                        <a:rPr lang="en-US" i="1">
                          <a:latin typeface="Cambria Math" panose="02040503050406030204" pitchFamily="18" charset="0"/>
                          <a:ea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𝑘</m:t>
                      </m:r>
                      <m:r>
                        <a:rPr lang="en-US" i="1">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0</m:t>
                          </m:r>
                        </m:sub>
                        <m:sup>
                          <m:r>
                            <a:rPr lang="en-US" b="0" i="1" smtClean="0">
                              <a:latin typeface="Cambria Math" panose="02040503050406030204" pitchFamily="18" charset="0"/>
                              <a:ea typeface="Cambria Math" panose="02040503050406030204" pitchFamily="18" charset="0"/>
                              <a:cs typeface="Arial" pitchFamily="34" charset="0"/>
                            </a:rPr>
                            <m:t>𝑁</m:t>
                          </m:r>
                          <m:r>
                            <a:rPr lang="en-US" b="0" i="1" smtClean="0">
                              <a:latin typeface="Cambria Math" panose="02040503050406030204" pitchFamily="18" charset="0"/>
                              <a:ea typeface="Cambria Math" panose="02040503050406030204" pitchFamily="18" charset="0"/>
                              <a:cs typeface="Arial" pitchFamily="34" charset="0"/>
                            </a:rPr>
                            <m:t>−1</m:t>
                          </m:r>
                        </m:sup>
                        <m:e>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f>
                                <m:fPr>
                                  <m:ctrlPr>
                                    <a:rPr lang="en-US" b="0" i="1" smtClean="0">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num>
                                <m:den>
                                  <m:r>
                                    <a:rPr lang="en-US" b="0" i="1" smtClean="0">
                                      <a:latin typeface="Cambria Math" panose="02040503050406030204" pitchFamily="18" charset="0"/>
                                      <a:ea typeface="Cambria Math" panose="02040503050406030204" pitchFamily="18" charset="0"/>
                                      <a:cs typeface="Arial" pitchFamily="34" charset="0"/>
                                    </a:rPr>
                                    <m:t>𝑁</m:t>
                                  </m:r>
                                </m:den>
                              </m:f>
                              <m:r>
                                <a:rPr lang="en-US" i="1">
                                  <a:latin typeface="Cambria Math" panose="02040503050406030204" pitchFamily="18" charset="0"/>
                                  <a:ea typeface="Cambria Math" panose="02040503050406030204" pitchFamily="18" charset="0"/>
                                  <a:cs typeface="Arial" pitchFamily="34" charset="0"/>
                                </a:rPr>
                                <m:t>𝑛𝑘</m:t>
                              </m:r>
                            </m:sup>
                          </m:sSup>
                        </m:e>
                      </m:nary>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426846" y="4307376"/>
                <a:ext cx="6096000" cy="8712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97780" y="4503841"/>
                <a:ext cx="11689080" cy="369332"/>
              </a:xfrm>
              <a:prstGeom prst="rect">
                <a:avLst/>
              </a:prstGeom>
            </p:spPr>
            <p:txBody>
              <a:bodyPr wrap="square">
                <a:spAutoFit/>
              </a:bodyPr>
              <a:lstStyle/>
              <a:p>
                <a:pPr algn="just"/>
                <a:r>
                  <a:rPr lang="en-US" dirty="0" smtClean="0"/>
                  <a:t>DFT of a finite (sampled) sequence </a:t>
                </a:r>
                <a14:m>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oMath>
                </a14:m>
                <a:r>
                  <a:rPr lang="en-US" dirty="0" smtClean="0"/>
                  <a:t> </a:t>
                </a:r>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5097780" y="4503841"/>
                <a:ext cx="11689080" cy="369332"/>
              </a:xfrm>
              <a:prstGeom prst="rect">
                <a:avLst/>
              </a:prstGeom>
              <a:blipFill>
                <a:blip r:embed="rId5"/>
                <a:stretch>
                  <a:fillRect l="-41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097780" y="4933670"/>
                <a:ext cx="6151880" cy="489814"/>
              </a:xfrm>
              <a:prstGeom prst="rect">
                <a:avLst/>
              </a:prstGeom>
            </p:spPr>
            <p:txBody>
              <a:bodyPr wrap="squar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cs typeface="Arial" pitchFamily="34" charset="0"/>
                      </a:rPr>
                      <m:t>𝑋</m:t>
                    </m:r>
                    <m:d>
                      <m:dPr>
                        <m:ctrlPr>
                          <a:rPr lang="en-US" b="0" i="1">
                            <a:latin typeface="Cambria Math" panose="02040503050406030204" pitchFamily="18" charset="0"/>
                            <a:ea typeface="Cambria Math" panose="02040503050406030204" pitchFamily="18" charset="0"/>
                            <a:cs typeface="Arial" pitchFamily="34" charset="0"/>
                          </a:rPr>
                        </m:ctrlPr>
                      </m:dPr>
                      <m:e>
                        <m:r>
                          <a:rPr lang="en-US" b="0" i="1" smtClean="0">
                            <a:latin typeface="Cambria Math" panose="02040503050406030204" pitchFamily="18" charset="0"/>
                            <a:ea typeface="Cambria Math" panose="02040503050406030204" pitchFamily="18" charset="0"/>
                            <a:cs typeface="Arial" pitchFamily="34" charset="0"/>
                          </a:rPr>
                          <m:t>𝑘</m:t>
                        </m:r>
                      </m:e>
                    </m:d>
                  </m:oMath>
                </a14:m>
                <a:r>
                  <a:rPr lang="en-US" dirty="0" smtClean="0"/>
                  <a:t> is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𝑋</m:t>
                        </m:r>
                      </m:e>
                      <m:sub>
                        <m:r>
                          <a:rPr lang="en-US" i="1">
                            <a:latin typeface="Cambria Math" panose="02040503050406030204" pitchFamily="18" charset="0"/>
                            <a:ea typeface="Cambria Math" panose="02040503050406030204" pitchFamily="18" charset="0"/>
                            <a:cs typeface="Arial" pitchFamily="34" charset="0"/>
                          </a:rPr>
                          <m:t>𝑠</m:t>
                        </m:r>
                      </m:sub>
                    </m:sSub>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oMath>
                </a14:m>
                <a:r>
                  <a:rPr lang="en-US" dirty="0" smtClean="0"/>
                  <a:t> evaluated at </a:t>
                </a:r>
                <a14:m>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𝑓</m:t>
                    </m:r>
                    <m:r>
                      <a:rPr lang="en-US" b="0" i="1" smtClean="0">
                        <a:latin typeface="Cambria Math" panose="02040503050406030204" pitchFamily="18" charset="0"/>
                        <a:ea typeface="Cambria Math" panose="02040503050406030204" pitchFamily="18" charset="0"/>
                        <a:cs typeface="Arial" pitchFamily="34" charset="0"/>
                      </a:rPr>
                      <m:t>=</m:t>
                    </m:r>
                    <m:f>
                      <m:fPr>
                        <m:ctrlPr>
                          <a:rPr lang="en-US" b="0" i="1" smtClean="0">
                            <a:latin typeface="Cambria Math" panose="02040503050406030204" pitchFamily="18" charset="0"/>
                            <a:ea typeface="Cambria Math" panose="02040503050406030204" pitchFamily="18" charset="0"/>
                            <a:cs typeface="Arial" pitchFamily="34" charset="0"/>
                          </a:rPr>
                        </m:ctrlPr>
                      </m:fPr>
                      <m:num>
                        <m:r>
                          <a:rPr lang="en-US" b="0" i="1" smtClean="0">
                            <a:latin typeface="Cambria Math" panose="02040503050406030204" pitchFamily="18" charset="0"/>
                            <a:ea typeface="Cambria Math" panose="02040503050406030204" pitchFamily="18" charset="0"/>
                            <a:cs typeface="Arial" pitchFamily="34" charset="0"/>
                          </a:rPr>
                          <m:t>𝑘</m:t>
                        </m:r>
                      </m:num>
                      <m:den>
                        <m:r>
                          <a:rPr lang="en-US" b="0" i="1" smtClean="0">
                            <a:latin typeface="Cambria Math" panose="02040503050406030204" pitchFamily="18" charset="0"/>
                            <a:ea typeface="Cambria Math" panose="02040503050406030204" pitchFamily="18" charset="0"/>
                            <a:cs typeface="Arial" pitchFamily="34" charset="0"/>
                          </a:rPr>
                          <m:t>𝑁</m:t>
                        </m:r>
                        <m:r>
                          <a:rPr lang="en-US" i="1">
                            <a:latin typeface="Cambria Math" panose="02040503050406030204" pitchFamily="18" charset="0"/>
                            <a:ea typeface="Cambria Math" panose="02040503050406030204" pitchFamily="18" charset="0"/>
                            <a:cs typeface="Arial" pitchFamily="34" charset="0"/>
                          </a:rPr>
                          <m:t>∆</m:t>
                        </m:r>
                      </m:den>
                    </m:f>
                  </m:oMath>
                </a14:m>
                <a:r>
                  <a:rPr lang="en-US" dirty="0" smtClean="0"/>
                  <a:t> Hz (</a:t>
                </a:r>
                <a14:m>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𝑘</m:t>
                    </m:r>
                  </m:oMath>
                </a14:m>
                <a:r>
                  <a:rPr lang="en-US" dirty="0" smtClean="0"/>
                  <a:t> integer)</a:t>
                </a:r>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097780" y="4933670"/>
                <a:ext cx="6151880" cy="489814"/>
              </a:xfrm>
              <a:prstGeom prst="rect">
                <a:avLst/>
              </a:prstGeom>
              <a:blipFill>
                <a:blip r:embed="rId9"/>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606982" y="4371385"/>
                <a:ext cx="984116" cy="616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f>
                        <m:fPr>
                          <m:ctrlPr>
                            <a:rPr lang="en-US" i="1">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𝑘</m:t>
                          </m:r>
                        </m:num>
                        <m:den>
                          <m:r>
                            <a:rPr lang="en-US" i="1">
                              <a:latin typeface="Cambria Math" panose="02040503050406030204" pitchFamily="18" charset="0"/>
                              <a:ea typeface="Cambria Math" panose="02040503050406030204" pitchFamily="18" charset="0"/>
                              <a:cs typeface="Arial" pitchFamily="34" charset="0"/>
                            </a:rPr>
                            <m:t>𝑁</m:t>
                          </m:r>
                          <m:r>
                            <a:rPr lang="en-US" i="1">
                              <a:latin typeface="Cambria Math" panose="02040503050406030204" pitchFamily="18" charset="0"/>
                              <a:ea typeface="Cambria Math" panose="02040503050406030204" pitchFamily="18" charset="0"/>
                              <a:cs typeface="Arial" pitchFamily="34" charset="0"/>
                            </a:rPr>
                            <m:t>∆</m:t>
                          </m:r>
                        </m:den>
                      </m:f>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9606982" y="4371385"/>
                <a:ext cx="984116" cy="6164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363980" y="5687508"/>
                <a:ext cx="6096000" cy="871201"/>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Arial" pitchFamily="34" charset="0"/>
                        </a:rPr>
                        <m:t>𝑥</m:t>
                      </m:r>
                      <m:r>
                        <a:rPr lang="en-US" b="0" i="1" smtClean="0">
                          <a:latin typeface="Cambria Math" panose="02040503050406030204" pitchFamily="18" charset="0"/>
                          <a:ea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𝑛</m:t>
                      </m:r>
                      <m:r>
                        <a:rPr lang="en-US" b="0" i="1" smtClean="0">
                          <a:latin typeface="Cambria Math" panose="02040503050406030204" pitchFamily="18" charset="0"/>
                          <a:ea typeface="Cambria Math" panose="02040503050406030204" pitchFamily="18" charset="0"/>
                          <a:cs typeface="Arial" pitchFamily="34" charset="0"/>
                        </a:rPr>
                        <m:t>)=</m:t>
                      </m:r>
                      <m:f>
                        <m:fPr>
                          <m:ctrlPr>
                            <a:rPr lang="en-US" b="0" i="1" smtClean="0">
                              <a:latin typeface="Cambria Math" panose="02040503050406030204" pitchFamily="18" charset="0"/>
                              <a:ea typeface="Cambria Math" panose="02040503050406030204" pitchFamily="18" charset="0"/>
                              <a:cs typeface="Arial" pitchFamily="34" charset="0"/>
                            </a:rPr>
                          </m:ctrlPr>
                        </m:fPr>
                        <m:num>
                          <m:r>
                            <a:rPr lang="en-US" b="0" i="1" smtClean="0">
                              <a:latin typeface="Cambria Math" panose="02040503050406030204" pitchFamily="18" charset="0"/>
                              <a:ea typeface="Cambria Math" panose="02040503050406030204" pitchFamily="18" charset="0"/>
                              <a:cs typeface="Arial" pitchFamily="34" charset="0"/>
                            </a:rPr>
                            <m:t>1</m:t>
                          </m:r>
                        </m:num>
                        <m:den>
                          <m:r>
                            <a:rPr lang="en-US" b="0" i="1" smtClean="0">
                              <a:latin typeface="Cambria Math" panose="02040503050406030204" pitchFamily="18" charset="0"/>
                              <a:ea typeface="Cambria Math" panose="02040503050406030204" pitchFamily="18" charset="0"/>
                              <a:cs typeface="Arial" pitchFamily="34" charset="0"/>
                            </a:rPr>
                            <m:t>𝑁</m:t>
                          </m:r>
                        </m:den>
                      </m:f>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0</m:t>
                          </m:r>
                        </m:sub>
                        <m:sup>
                          <m:r>
                            <a:rPr lang="en-US" b="0" i="1" smtClean="0">
                              <a:latin typeface="Cambria Math" panose="02040503050406030204" pitchFamily="18" charset="0"/>
                              <a:ea typeface="Cambria Math" panose="02040503050406030204" pitchFamily="18" charset="0"/>
                              <a:cs typeface="Arial" pitchFamily="34" charset="0"/>
                            </a:rPr>
                            <m:t>𝑁</m:t>
                          </m:r>
                          <m:r>
                            <a:rPr lang="en-US" b="0" i="1" smtClean="0">
                              <a:latin typeface="Cambria Math" panose="02040503050406030204" pitchFamily="18" charset="0"/>
                              <a:ea typeface="Cambria Math" panose="02040503050406030204" pitchFamily="18" charset="0"/>
                              <a:cs typeface="Arial" pitchFamily="34" charset="0"/>
                            </a:rPr>
                            <m:t>−1</m:t>
                          </m:r>
                        </m:sup>
                        <m:e>
                          <m:r>
                            <a:rPr lang="en-US" b="0" i="1" smtClean="0">
                              <a:latin typeface="Cambria Math" panose="02040503050406030204" pitchFamily="18" charset="0"/>
                              <a:ea typeface="Cambria Math" panose="02040503050406030204" pitchFamily="18" charset="0"/>
                              <a:cs typeface="Arial" pitchFamily="34" charset="0"/>
                            </a:rPr>
                            <m:t>𝑋</m:t>
                          </m:r>
                          <m:r>
                            <a:rPr lang="en-US" i="1">
                              <a:latin typeface="Cambria Math" panose="02040503050406030204" pitchFamily="18" charset="0"/>
                              <a:ea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𝑘</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𝑖</m:t>
                              </m:r>
                              <m:f>
                                <m:fPr>
                                  <m:ctrlPr>
                                    <a:rPr lang="en-US" b="0" i="1" smtClean="0">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num>
                                <m:den>
                                  <m:r>
                                    <a:rPr lang="en-US" b="0" i="1" smtClean="0">
                                      <a:latin typeface="Cambria Math" panose="02040503050406030204" pitchFamily="18" charset="0"/>
                                      <a:ea typeface="Cambria Math" panose="02040503050406030204" pitchFamily="18" charset="0"/>
                                      <a:cs typeface="Arial" pitchFamily="34" charset="0"/>
                                    </a:rPr>
                                    <m:t>𝑁</m:t>
                                  </m:r>
                                </m:den>
                              </m:f>
                              <m:r>
                                <a:rPr lang="en-US" i="1">
                                  <a:latin typeface="Cambria Math" panose="02040503050406030204" pitchFamily="18" charset="0"/>
                                  <a:ea typeface="Cambria Math" panose="02040503050406030204" pitchFamily="18" charset="0"/>
                                  <a:cs typeface="Arial" pitchFamily="34" charset="0"/>
                                </a:rPr>
                                <m:t>𝑛𝑘</m:t>
                              </m:r>
                            </m:sup>
                          </m:sSup>
                        </m:e>
                      </m:nary>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363980" y="5687508"/>
                <a:ext cx="6096000" cy="871201"/>
              </a:xfrm>
              <a:prstGeom prst="rect">
                <a:avLst/>
              </a:prstGeom>
              <a:blipFill>
                <a:blip r:embed="rId10"/>
                <a:stretch>
                  <a:fillRect/>
                </a:stretch>
              </a:blipFill>
            </p:spPr>
            <p:txBody>
              <a:bodyPr/>
              <a:lstStyle/>
              <a:p>
                <a:r>
                  <a:rPr lang="en-US">
                    <a:noFill/>
                  </a:rPr>
                  <a:t> </a:t>
                </a:r>
              </a:p>
            </p:txBody>
          </p:sp>
        </mc:Fallback>
      </mc:AlternateContent>
      <p:sp>
        <p:nvSpPr>
          <p:cNvPr id="14" name="Rectangle 13"/>
          <p:cNvSpPr/>
          <p:nvPr/>
        </p:nvSpPr>
        <p:spPr>
          <a:xfrm>
            <a:off x="5097780" y="5938442"/>
            <a:ext cx="11689080" cy="369332"/>
          </a:xfrm>
          <a:prstGeom prst="rect">
            <a:avLst/>
          </a:prstGeom>
        </p:spPr>
        <p:txBody>
          <a:bodyPr wrap="square">
            <a:spAutoFit/>
          </a:bodyPr>
          <a:lstStyle/>
          <a:p>
            <a:pPr algn="just"/>
            <a:r>
              <a:rPr lang="en-US" dirty="0" smtClean="0"/>
              <a:t>Inverse DFT</a:t>
            </a:r>
            <a:endParaRPr lang="en-US" dirty="0"/>
          </a:p>
        </p:txBody>
      </p:sp>
      <mc:AlternateContent xmlns:mc="http://schemas.openxmlformats.org/markup-compatibility/2006" xmlns:a14="http://schemas.microsoft.com/office/drawing/2010/main">
        <mc:Choice Requires="a14">
          <p:sp>
            <p:nvSpPr>
              <p:cNvPr id="15" name="Rectangle 14"/>
              <p:cNvSpPr/>
              <p:nvPr/>
            </p:nvSpPr>
            <p:spPr>
              <a:xfrm>
                <a:off x="9812279" y="3803721"/>
                <a:ext cx="2379721" cy="369332"/>
              </a:xfrm>
              <a:prstGeom prst="rect">
                <a:avLst/>
              </a:prstGeom>
            </p:spPr>
            <p:txBody>
              <a:bodyPr wrap="square">
                <a:spAutoFit/>
              </a:bodyPr>
              <a:lstStyle/>
              <a:p>
                <a:pPr algn="just"/>
                <a:r>
                  <a:rPr lang="en-US" dirty="0" smtClean="0"/>
                  <a:t>Repeated every 1/</a:t>
                </a:r>
                <a:r>
                  <a:rPr lang="en-US" dirty="0">
                    <a:ea typeface="Cambria Math" panose="02040503050406030204" pitchFamily="18" charset="0"/>
                    <a:cs typeface="Arial"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m:t>
                    </m:r>
                  </m:oMath>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9812279" y="3803721"/>
                <a:ext cx="2379721" cy="369332"/>
              </a:xfrm>
              <a:prstGeom prst="rect">
                <a:avLst/>
              </a:prstGeom>
              <a:blipFill>
                <a:blip r:embed="rId11"/>
                <a:stretch>
                  <a:fillRect l="-2308"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2500683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Discrete Fourier </a:t>
            </a:r>
            <a:r>
              <a:rPr lang="en-US" dirty="0" smtClean="0"/>
              <a:t>Transform (Derivation)</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5171438" y="1081148"/>
                <a:ext cx="6334761" cy="8476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cs typeface="Arial" pitchFamily="34" charset="0"/>
                            </a:rPr>
                          </m:ctrlPr>
                        </m:sSubPr>
                        <m:e>
                          <m:r>
                            <a:rPr lang="en-US" i="1">
                              <a:latin typeface="Cambria Math" panose="02040503050406030204" pitchFamily="18" charset="0"/>
                              <a:ea typeface="Cambria Math" panose="02040503050406030204" pitchFamily="18" charset="0"/>
                              <a:cs typeface="Arial" pitchFamily="34" charset="0"/>
                            </a:rPr>
                            <m:t>𝑋</m:t>
                          </m:r>
                        </m:e>
                        <m:sub>
                          <m:r>
                            <a:rPr lang="en-US" i="1">
                              <a:latin typeface="Cambria Math" panose="02040503050406030204" pitchFamily="18" charset="0"/>
                              <a:ea typeface="Cambria Math" panose="02040503050406030204" pitchFamily="18" charset="0"/>
                              <a:cs typeface="Arial" pitchFamily="34" charset="0"/>
                            </a:rPr>
                            <m:t>𝑠</m:t>
                          </m:r>
                        </m:sub>
                      </m:sSub>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m:t>
                          </m:r>
                        </m:sub>
                        <m:sup>
                          <m:r>
                            <a:rPr lang="en-US" i="1">
                              <a:latin typeface="Cambria Math" panose="02040503050406030204" pitchFamily="18" charset="0"/>
                              <a:ea typeface="Cambria Math" panose="02040503050406030204" pitchFamily="18" charset="0"/>
                              <a:cs typeface="Arial" pitchFamily="34" charset="0"/>
                            </a:rPr>
                            <m:t>∞</m:t>
                          </m:r>
                        </m:sup>
                        <m:e>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𝑓𝑛</m:t>
                              </m:r>
                              <m:r>
                                <a:rPr lang="en-US" i="1">
                                  <a:latin typeface="Cambria Math" panose="02040503050406030204" pitchFamily="18" charset="0"/>
                                  <a:ea typeface="Cambria Math" panose="02040503050406030204" pitchFamily="18" charset="0"/>
                                  <a:cs typeface="Arial" pitchFamily="34" charset="0"/>
                                </a:rPr>
                                <m:t>∆</m:t>
                              </m:r>
                            </m:sup>
                          </m:sSup>
                        </m:e>
                      </m:nary>
                    </m:oMath>
                  </m:oMathPara>
                </a14:m>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5171438" y="1081148"/>
                <a:ext cx="6334761" cy="847604"/>
              </a:xfrm>
              <a:prstGeom prst="rect">
                <a:avLst/>
              </a:prstGeom>
              <a:blipFill>
                <a:blip r:embed="rId2"/>
                <a:stretch>
                  <a:fillRect/>
                </a:stretch>
              </a:blipFill>
            </p:spPr>
            <p:txBody>
              <a:bodyPr/>
              <a:lstStyle/>
              <a:p>
                <a:r>
                  <a:rPr lang="en-US">
                    <a:noFill/>
                  </a:rPr>
                  <a:t> </a:t>
                </a:r>
              </a:p>
            </p:txBody>
          </p:sp>
        </mc:Fallback>
      </mc:AlternateContent>
      <p:sp>
        <p:nvSpPr>
          <p:cNvPr id="4" name="Rectangle 3"/>
          <p:cNvSpPr/>
          <p:nvPr/>
        </p:nvSpPr>
        <p:spPr>
          <a:xfrm>
            <a:off x="251460" y="2336664"/>
            <a:ext cx="11689080" cy="369332"/>
          </a:xfrm>
          <a:prstGeom prst="rect">
            <a:avLst/>
          </a:prstGeom>
        </p:spPr>
        <p:txBody>
          <a:bodyPr wrap="square">
            <a:spAutoFit/>
          </a:bodyPr>
          <a:lstStyle/>
          <a:p>
            <a:pPr algn="just"/>
            <a:r>
              <a:rPr lang="en-US" dirty="0" smtClean="0"/>
              <a:t>Let’s consider only first N points and assume zero elsewhere. </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5076188" y="2081363"/>
                <a:ext cx="6334761" cy="8714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Arial" pitchFamily="34" charset="0"/>
                        </a:rPr>
                        <m:t>𝑋</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0</m:t>
                          </m:r>
                        </m:sub>
                        <m:sup>
                          <m:r>
                            <a:rPr lang="en-US" b="0" i="1" smtClean="0">
                              <a:latin typeface="Cambria Math" panose="02040503050406030204" pitchFamily="18" charset="0"/>
                              <a:ea typeface="Cambria Math" panose="02040503050406030204" pitchFamily="18" charset="0"/>
                              <a:cs typeface="Arial" pitchFamily="34" charset="0"/>
                            </a:rPr>
                            <m:t>𝑁</m:t>
                          </m:r>
                          <m:r>
                            <a:rPr lang="en-US" b="0" i="1" smtClean="0">
                              <a:latin typeface="Cambria Math" panose="02040503050406030204" pitchFamily="18" charset="0"/>
                              <a:ea typeface="Cambria Math" panose="02040503050406030204" pitchFamily="18" charset="0"/>
                              <a:cs typeface="Arial" pitchFamily="34" charset="0"/>
                            </a:rPr>
                            <m:t>−1</m:t>
                          </m:r>
                        </m:sup>
                        <m:e>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r>
                                <a:rPr lang="en-US" i="1">
                                  <a:latin typeface="Cambria Math" panose="02040503050406030204" pitchFamily="18" charset="0"/>
                                  <a:ea typeface="Cambria Math" panose="02040503050406030204" pitchFamily="18" charset="0"/>
                                  <a:cs typeface="Arial" pitchFamily="34" charset="0"/>
                                </a:rPr>
                                <m:t>𝑓𝑛</m:t>
                              </m:r>
                              <m:r>
                                <a:rPr lang="en-US" i="1">
                                  <a:latin typeface="Cambria Math" panose="02040503050406030204" pitchFamily="18" charset="0"/>
                                  <a:ea typeface="Cambria Math" panose="02040503050406030204" pitchFamily="18" charset="0"/>
                                  <a:cs typeface="Arial" pitchFamily="34" charset="0"/>
                                </a:rPr>
                                <m:t>∆</m:t>
                              </m:r>
                            </m:sup>
                          </m:sSup>
                        </m:e>
                      </m:nary>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076188" y="2081363"/>
                <a:ext cx="6334761" cy="8714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241300" y="1349746"/>
                <a:ext cx="5524910" cy="369332"/>
              </a:xfrm>
              <a:prstGeom prst="rect">
                <a:avLst/>
              </a:prstGeom>
            </p:spPr>
            <p:txBody>
              <a:bodyPr wrap="none">
                <a:spAutoFit/>
              </a:bodyPr>
              <a:lstStyle/>
              <a:p>
                <a:r>
                  <a:rPr lang="en-US" dirty="0" smtClean="0"/>
                  <a:t>Here is a Fourier transform </a:t>
                </a:r>
                <a:r>
                  <a:rPr lang="en-US" dirty="0"/>
                  <a:t>of a </a:t>
                </a:r>
                <a:r>
                  <a:rPr lang="en-US" dirty="0" smtClean="0"/>
                  <a:t>discrete sequence </a:t>
                </a:r>
                <a14:m>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oMath>
                </a14:m>
                <a:r>
                  <a:rPr lang="en-US" dirty="0" smtClean="0"/>
                  <a:t> </a:t>
                </a:r>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241300" y="1349746"/>
                <a:ext cx="5524910" cy="369332"/>
              </a:xfrm>
              <a:prstGeom prst="rect">
                <a:avLst/>
              </a:prstGeom>
              <a:blipFill>
                <a:blip r:embed="rId4"/>
                <a:stretch>
                  <a:fillRect l="-993" t="-8197" b="-24590"/>
                </a:stretch>
              </a:blipFill>
            </p:spPr>
            <p:txBody>
              <a:bodyPr/>
              <a:lstStyle/>
              <a:p>
                <a:r>
                  <a:rPr lang="en-US">
                    <a:noFill/>
                  </a:rPr>
                  <a:t> </a:t>
                </a:r>
              </a:p>
            </p:txBody>
          </p:sp>
        </mc:Fallback>
      </mc:AlternateContent>
      <p:sp>
        <p:nvSpPr>
          <p:cNvPr id="7" name="Rectangle 6"/>
          <p:cNvSpPr/>
          <p:nvPr/>
        </p:nvSpPr>
        <p:spPr>
          <a:xfrm>
            <a:off x="9595486" y="2648957"/>
            <a:ext cx="2609850" cy="646331"/>
          </a:xfrm>
          <a:prstGeom prst="rect">
            <a:avLst/>
          </a:prstGeom>
        </p:spPr>
        <p:txBody>
          <a:bodyPr wrap="square">
            <a:spAutoFit/>
          </a:bodyPr>
          <a:lstStyle/>
          <a:p>
            <a:r>
              <a:rPr lang="en-US" dirty="0" smtClean="0"/>
              <a:t>Note that this is still continuous in frequency</a:t>
            </a:r>
            <a:endParaRPr lang="en-US" dirty="0"/>
          </a:p>
        </p:txBody>
      </p:sp>
      <mc:AlternateContent xmlns:mc="http://schemas.openxmlformats.org/markup-compatibility/2006">
        <mc:Choice xmlns:a14="http://schemas.microsoft.com/office/drawing/2010/main" Requires="a14">
          <p:sp>
            <p:nvSpPr>
              <p:cNvPr id="8" name="Rectangle 7"/>
              <p:cNvSpPr/>
              <p:nvPr/>
            </p:nvSpPr>
            <p:spPr>
              <a:xfrm>
                <a:off x="251460" y="3545290"/>
                <a:ext cx="11689080" cy="489814"/>
              </a:xfrm>
              <a:prstGeom prst="rect">
                <a:avLst/>
              </a:prstGeom>
            </p:spPr>
            <p:txBody>
              <a:bodyPr wrap="square">
                <a:spAutoFit/>
              </a:bodyPr>
              <a:lstStyle/>
              <a:p>
                <a:pPr algn="just"/>
                <a:r>
                  <a:rPr lang="en-US" dirty="0" smtClean="0"/>
                  <a:t>Let’s evaluate this at frequencies </a:t>
                </a:r>
                <a14:m>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𝑓</m:t>
                    </m:r>
                    <m:r>
                      <a:rPr lang="en-US" i="1">
                        <a:latin typeface="Cambria Math" panose="02040503050406030204" pitchFamily="18" charset="0"/>
                        <a:ea typeface="Cambria Math" panose="02040503050406030204" pitchFamily="18" charset="0"/>
                        <a:cs typeface="Arial" pitchFamily="34" charset="0"/>
                      </a:rPr>
                      <m:t>=</m:t>
                    </m:r>
                    <m:f>
                      <m:fPr>
                        <m:ctrlPr>
                          <a:rPr lang="en-US" i="1">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ea typeface="Cambria Math" panose="02040503050406030204" pitchFamily="18" charset="0"/>
                            <a:cs typeface="Arial" pitchFamily="34" charset="0"/>
                          </a:rPr>
                          <m:t>𝑘</m:t>
                        </m:r>
                      </m:num>
                      <m:den>
                        <m:r>
                          <a:rPr lang="en-US" i="1">
                            <a:latin typeface="Cambria Math" panose="02040503050406030204" pitchFamily="18" charset="0"/>
                            <a:ea typeface="Cambria Math" panose="02040503050406030204" pitchFamily="18" charset="0"/>
                            <a:cs typeface="Arial" pitchFamily="34" charset="0"/>
                          </a:rPr>
                          <m:t>𝑁</m:t>
                        </m:r>
                        <m:r>
                          <a:rPr lang="en-US" i="1">
                            <a:latin typeface="Cambria Math" panose="02040503050406030204" pitchFamily="18" charset="0"/>
                            <a:ea typeface="Cambria Math" panose="02040503050406030204" pitchFamily="18" charset="0"/>
                            <a:cs typeface="Arial" pitchFamily="34" charset="0"/>
                          </a:rPr>
                          <m:t>∆</m:t>
                        </m:r>
                      </m:den>
                    </m:f>
                  </m:oMath>
                </a14:m>
                <a:r>
                  <a:rPr lang="en-US" dirty="0" smtClean="0"/>
                  <a:t> where k is integer</a:t>
                </a:r>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51460" y="3545290"/>
                <a:ext cx="11689080" cy="489814"/>
              </a:xfrm>
              <a:prstGeom prst="rect">
                <a:avLst/>
              </a:prstGeom>
              <a:blipFill>
                <a:blip r:embed="rId5"/>
                <a:stretch>
                  <a:fillRect l="-417" b="-8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4990463" y="3354468"/>
                <a:ext cx="6334761" cy="8714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Arial" pitchFamily="34" charset="0"/>
                        </a:rPr>
                        <m:t>𝑋</m:t>
                      </m:r>
                      <m:r>
                        <a:rPr lang="en-US" i="1">
                          <a:latin typeface="Cambria Math" panose="02040503050406030204" pitchFamily="18" charset="0"/>
                          <a:ea typeface="Cambria Math" panose="02040503050406030204" pitchFamily="18" charset="0"/>
                          <a:cs typeface="Arial" pitchFamily="34" charset="0"/>
                        </a:rPr>
                        <m:t>(</m:t>
                      </m:r>
                      <m:r>
                        <a:rPr lang="en-US" b="0" i="1" smtClean="0">
                          <a:latin typeface="Cambria Math" panose="02040503050406030204" pitchFamily="18" charset="0"/>
                          <a:ea typeface="Cambria Math" panose="02040503050406030204" pitchFamily="18" charset="0"/>
                          <a:cs typeface="Arial" pitchFamily="34" charset="0"/>
                        </a:rPr>
                        <m:t>𝑘</m:t>
                      </m:r>
                      <m:r>
                        <a:rPr lang="en-US" i="1">
                          <a:latin typeface="Cambria Math" panose="02040503050406030204" pitchFamily="18" charset="0"/>
                          <a:ea typeface="Cambria Math" panose="02040503050406030204" pitchFamily="18" charset="0"/>
                          <a:cs typeface="Arial" pitchFamily="34" charset="0"/>
                        </a:rPr>
                        <m:t>)=</m:t>
                      </m:r>
                      <m:nary>
                        <m:naryPr>
                          <m:chr m:val="∑"/>
                          <m:ctrlPr>
                            <a:rPr lang="en-US" i="1">
                              <a:latin typeface="Cambria Math" panose="02040503050406030204" pitchFamily="18" charset="0"/>
                              <a:cs typeface="Arial" pitchFamily="34" charset="0"/>
                            </a:rPr>
                          </m:ctrlPr>
                        </m:naryPr>
                        <m:sub>
                          <m:r>
                            <m:rPr>
                              <m:brk m:alnAt="23"/>
                            </m:rPr>
                            <a:rPr lang="en-US" i="1">
                              <a:latin typeface="Cambria Math" panose="02040503050406030204" pitchFamily="18" charset="0"/>
                              <a:cs typeface="Arial" pitchFamily="34" charset="0"/>
                            </a:rPr>
                            <m:t>𝑛</m:t>
                          </m:r>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0</m:t>
                          </m:r>
                        </m:sub>
                        <m:sup>
                          <m:r>
                            <a:rPr lang="en-US" b="0" i="1" smtClean="0">
                              <a:latin typeface="Cambria Math" panose="02040503050406030204" pitchFamily="18" charset="0"/>
                              <a:ea typeface="Cambria Math" panose="02040503050406030204" pitchFamily="18" charset="0"/>
                              <a:cs typeface="Arial" pitchFamily="34" charset="0"/>
                            </a:rPr>
                            <m:t>𝑁</m:t>
                          </m:r>
                          <m:r>
                            <a:rPr lang="en-US" b="0" i="1" smtClean="0">
                              <a:latin typeface="Cambria Math" panose="02040503050406030204" pitchFamily="18" charset="0"/>
                              <a:ea typeface="Cambria Math" panose="02040503050406030204" pitchFamily="18" charset="0"/>
                              <a:cs typeface="Arial" pitchFamily="34" charset="0"/>
                            </a:rPr>
                            <m:t>−1</m:t>
                          </m:r>
                        </m:sup>
                        <m:e>
                          <m:r>
                            <a:rPr lang="en-US" i="1">
                              <a:latin typeface="Cambria Math" panose="02040503050406030204" pitchFamily="18" charset="0"/>
                              <a:ea typeface="Cambria Math" panose="02040503050406030204" pitchFamily="18" charset="0"/>
                              <a:cs typeface="Arial" pitchFamily="34" charset="0"/>
                            </a:rPr>
                            <m:t>𝑥</m:t>
                          </m:r>
                          <m:r>
                            <a:rPr lang="en-US" i="1">
                              <a:latin typeface="Cambria Math" panose="02040503050406030204" pitchFamily="18" charset="0"/>
                              <a:ea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𝑛</m:t>
                          </m:r>
                          <m:r>
                            <a:rPr lang="en-US" i="1">
                              <a:latin typeface="Cambria Math" panose="02040503050406030204" pitchFamily="18" charset="0"/>
                              <a:ea typeface="Cambria Math" panose="02040503050406030204" pitchFamily="18" charset="0"/>
                              <a:cs typeface="Arial" pitchFamily="34" charset="0"/>
                            </a:rPr>
                            <m:t>)</m:t>
                          </m:r>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𝑒</m:t>
                              </m:r>
                            </m:e>
                            <m:sup>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𝑖</m:t>
                              </m:r>
                              <m:f>
                                <m:fPr>
                                  <m:ctrlPr>
                                    <a:rPr lang="en-US" i="1">
                                      <a:latin typeface="Cambria Math" panose="02040503050406030204" pitchFamily="18" charset="0"/>
                                      <a:ea typeface="Cambria Math" panose="02040503050406030204" pitchFamily="18" charset="0"/>
                                      <a:cs typeface="Arial" pitchFamily="34" charset="0"/>
                                    </a:rPr>
                                  </m:ctrlPr>
                                </m:fPr>
                                <m:num>
                                  <m:r>
                                    <a:rPr lang="en-US" i="1">
                                      <a:latin typeface="Cambria Math" panose="02040503050406030204" pitchFamily="18" charset="0"/>
                                      <a:cs typeface="Arial" pitchFamily="34" charset="0"/>
                                    </a:rPr>
                                    <m:t>2</m:t>
                                  </m:r>
                                  <m:r>
                                    <a:rPr lang="en-US" i="1">
                                      <a:latin typeface="Cambria Math" panose="02040503050406030204" pitchFamily="18" charset="0"/>
                                      <a:ea typeface="Cambria Math" panose="02040503050406030204" pitchFamily="18" charset="0"/>
                                      <a:cs typeface="Arial" pitchFamily="34" charset="0"/>
                                    </a:rPr>
                                    <m:t>𝜋</m:t>
                                  </m:r>
                                </m:num>
                                <m:den>
                                  <m:r>
                                    <a:rPr lang="en-US" i="1">
                                      <a:latin typeface="Cambria Math" panose="02040503050406030204" pitchFamily="18" charset="0"/>
                                      <a:ea typeface="Cambria Math" panose="02040503050406030204" pitchFamily="18" charset="0"/>
                                      <a:cs typeface="Arial" pitchFamily="34" charset="0"/>
                                    </a:rPr>
                                    <m:t>𝑁</m:t>
                                  </m:r>
                                </m:den>
                              </m:f>
                              <m:r>
                                <a:rPr lang="en-US" b="0" i="1" smtClean="0">
                                  <a:latin typeface="Cambria Math" panose="02040503050406030204" pitchFamily="18" charset="0"/>
                                  <a:ea typeface="Cambria Math" panose="02040503050406030204" pitchFamily="18" charset="0"/>
                                  <a:cs typeface="Arial" pitchFamily="34" charset="0"/>
                                </a:rPr>
                                <m:t>𝑘</m:t>
                              </m:r>
                              <m:r>
                                <a:rPr lang="en-US" i="1">
                                  <a:latin typeface="Cambria Math" panose="02040503050406030204" pitchFamily="18" charset="0"/>
                                  <a:ea typeface="Cambria Math" panose="02040503050406030204" pitchFamily="18" charset="0"/>
                                  <a:cs typeface="Arial" pitchFamily="34" charset="0"/>
                                </a:rPr>
                                <m:t>𝑛</m:t>
                              </m:r>
                            </m:sup>
                          </m:sSup>
                        </m:e>
                      </m:nary>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4990463" y="3354468"/>
                <a:ext cx="6334761" cy="871457"/>
              </a:xfrm>
              <a:prstGeom prst="rect">
                <a:avLst/>
              </a:prstGeom>
              <a:blipFill>
                <a:blip r:embed="rId6"/>
                <a:stretch>
                  <a:fillRect/>
                </a:stretch>
              </a:blipFill>
            </p:spPr>
            <p:txBody>
              <a:bodyPr/>
              <a:lstStyle/>
              <a:p>
                <a:r>
                  <a:rPr lang="en-US">
                    <a:noFill/>
                  </a:rPr>
                  <a:t> </a:t>
                </a:r>
              </a:p>
            </p:txBody>
          </p:sp>
        </mc:Fallback>
      </mc:AlternateContent>
      <p:sp>
        <p:nvSpPr>
          <p:cNvPr id="10" name="Rectangle 9"/>
          <p:cNvSpPr/>
          <p:nvPr/>
        </p:nvSpPr>
        <p:spPr>
          <a:xfrm>
            <a:off x="9595486" y="1646886"/>
            <a:ext cx="2609850" cy="369332"/>
          </a:xfrm>
          <a:prstGeom prst="rect">
            <a:avLst/>
          </a:prstGeom>
        </p:spPr>
        <p:txBody>
          <a:bodyPr wrap="square">
            <a:spAutoFit/>
          </a:bodyPr>
          <a:lstStyle/>
          <a:p>
            <a:r>
              <a:rPr lang="en-US" dirty="0" smtClean="0"/>
              <a:t>Let’s drop the subscript s. </a:t>
            </a:r>
            <a:endParaRPr lang="en-US" dirty="0"/>
          </a:p>
        </p:txBody>
      </p:sp>
      <mc:AlternateContent xmlns:mc="http://schemas.openxmlformats.org/markup-compatibility/2006">
        <mc:Choice xmlns:a14="http://schemas.microsoft.com/office/drawing/2010/main" Requires="a14">
          <p:sp>
            <p:nvSpPr>
              <p:cNvPr id="11" name="Rectangle 10"/>
              <p:cNvSpPr/>
              <p:nvPr/>
            </p:nvSpPr>
            <p:spPr>
              <a:xfrm>
                <a:off x="6833235" y="4475927"/>
                <a:ext cx="5225415" cy="369332"/>
              </a:xfrm>
              <a:prstGeom prst="rect">
                <a:avLst/>
              </a:prstGeom>
            </p:spPr>
            <p:txBody>
              <a:bodyPr wrap="square">
                <a:spAutoFit/>
              </a:bodyPr>
              <a:lstStyle/>
              <a:p>
                <a:pPr algn="just"/>
                <a:r>
                  <a:rPr lang="en-US" b="1" dirty="0" smtClean="0">
                    <a:solidFill>
                      <a:srgbClr val="FF0000"/>
                    </a:solidFill>
                  </a:rPr>
                  <a:t>This is the DFT of a finite (sampled) sequence </a:t>
                </a:r>
                <a14:m>
                  <m:oMath xmlns:m="http://schemas.openxmlformats.org/officeDocument/2006/math">
                    <m:r>
                      <a:rPr lang="en-US" b="1" i="1">
                        <a:solidFill>
                          <a:srgbClr val="FF0000"/>
                        </a:solidFill>
                        <a:latin typeface="Cambria Math" panose="02040503050406030204" pitchFamily="18" charset="0"/>
                        <a:ea typeface="Cambria Math" panose="02040503050406030204" pitchFamily="18" charset="0"/>
                        <a:cs typeface="Arial" pitchFamily="34" charset="0"/>
                      </a:rPr>
                      <m:t>𝒙</m:t>
                    </m:r>
                    <m:d>
                      <m:dPr>
                        <m:ctrlPr>
                          <a:rPr lang="en-US" b="1" i="1">
                            <a:solidFill>
                              <a:srgbClr val="FF0000"/>
                            </a:solidFill>
                            <a:latin typeface="Cambria Math" panose="02040503050406030204" pitchFamily="18" charset="0"/>
                            <a:ea typeface="Cambria Math" panose="02040503050406030204" pitchFamily="18" charset="0"/>
                            <a:cs typeface="Arial" pitchFamily="34" charset="0"/>
                          </a:rPr>
                        </m:ctrlPr>
                      </m:dPr>
                      <m:e>
                        <m:r>
                          <a:rPr lang="en-US" b="1" i="1">
                            <a:solidFill>
                              <a:srgbClr val="FF0000"/>
                            </a:solidFill>
                            <a:latin typeface="Cambria Math" panose="02040503050406030204" pitchFamily="18" charset="0"/>
                            <a:ea typeface="Cambria Math" panose="02040503050406030204" pitchFamily="18" charset="0"/>
                            <a:cs typeface="Arial" pitchFamily="34" charset="0"/>
                          </a:rPr>
                          <m:t>𝒏</m:t>
                        </m:r>
                        <m:r>
                          <a:rPr lang="en-US" b="1" i="1">
                            <a:solidFill>
                              <a:srgbClr val="FF0000"/>
                            </a:solidFill>
                            <a:latin typeface="Cambria Math" panose="02040503050406030204" pitchFamily="18" charset="0"/>
                            <a:ea typeface="Cambria Math" panose="02040503050406030204" pitchFamily="18" charset="0"/>
                            <a:cs typeface="Arial" pitchFamily="34" charset="0"/>
                          </a:rPr>
                          <m:t>∆</m:t>
                        </m:r>
                      </m:e>
                    </m:d>
                    <m:r>
                      <a:rPr lang="en-US" b="1" i="0" smtClean="0">
                        <a:solidFill>
                          <a:srgbClr val="FF0000"/>
                        </a:solidFill>
                        <a:latin typeface="Cambria Math" panose="02040503050406030204" pitchFamily="18" charset="0"/>
                        <a:ea typeface="Cambria Math" panose="02040503050406030204" pitchFamily="18" charset="0"/>
                        <a:cs typeface="Arial" pitchFamily="34" charset="0"/>
                      </a:rPr>
                      <m:t>. </m:t>
                    </m:r>
                  </m:oMath>
                </a14:m>
                <a:r>
                  <a:rPr lang="en-US" b="1" dirty="0" smtClean="0">
                    <a:solidFill>
                      <a:srgbClr val="FF0000"/>
                    </a:solidFill>
                  </a:rPr>
                  <a:t> </a:t>
                </a:r>
                <a:endParaRPr lang="en-US" b="1" dirty="0">
                  <a:solidFill>
                    <a:srgbClr val="FF0000"/>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6833235" y="4475927"/>
                <a:ext cx="5225415" cy="369332"/>
              </a:xfrm>
              <a:prstGeom prst="rect">
                <a:avLst/>
              </a:prstGeom>
              <a:blipFill>
                <a:blip r:embed="rId7"/>
                <a:stretch>
                  <a:fillRect l="-1050" t="-8197" b="-24590"/>
                </a:stretch>
              </a:blipFill>
            </p:spPr>
            <p:txBody>
              <a:bodyPr/>
              <a:lstStyle/>
              <a:p>
                <a:r>
                  <a:rPr lang="en-US">
                    <a:noFill/>
                  </a:rPr>
                  <a:t> </a:t>
                </a:r>
              </a:p>
            </p:txBody>
          </p:sp>
        </mc:Fallback>
      </mc:AlternateContent>
      <p:sp>
        <p:nvSpPr>
          <p:cNvPr id="12" name="Rectangle 11"/>
          <p:cNvSpPr/>
          <p:nvPr/>
        </p:nvSpPr>
        <p:spPr>
          <a:xfrm>
            <a:off x="251460" y="5031077"/>
            <a:ext cx="11689080" cy="369332"/>
          </a:xfrm>
          <a:prstGeom prst="rect">
            <a:avLst/>
          </a:prstGeom>
        </p:spPr>
        <p:txBody>
          <a:bodyPr wrap="square">
            <a:spAutoFit/>
          </a:bodyPr>
          <a:lstStyle/>
          <a:p>
            <a:pPr algn="just"/>
            <a:r>
              <a:rPr lang="en-US" dirty="0" smtClean="0"/>
              <a:t>The relationship between the Fourier transform of a sequence and the DFT of a finite length sequence can be expressed as</a:t>
            </a:r>
            <a:endParaRPr lang="en-US" dirty="0"/>
          </a:p>
        </p:txBody>
      </p:sp>
      <mc:AlternateContent xmlns:mc="http://schemas.openxmlformats.org/markup-compatibility/2006">
        <mc:Choice xmlns:a14="http://schemas.microsoft.com/office/drawing/2010/main" Requires="a14">
          <p:sp>
            <p:nvSpPr>
              <p:cNvPr id="13" name="Rectangle 12"/>
              <p:cNvSpPr/>
              <p:nvPr/>
            </p:nvSpPr>
            <p:spPr>
              <a:xfrm>
                <a:off x="2937509" y="5758902"/>
                <a:ext cx="6334761" cy="533992"/>
              </a:xfrm>
              <a:prstGeom prst="rect">
                <a:avLst/>
              </a:prstGeom>
            </p:spPr>
            <p:txBody>
              <a:bodyPr wrap="square">
                <a:spAutoFit/>
              </a:bodyPr>
              <a:lstStyle/>
              <a:p>
                <a:pPr algn="ctr"/>
                <a14:m>
                  <m:oMath xmlns:m="http://schemas.openxmlformats.org/officeDocument/2006/math">
                    <m:r>
                      <a:rPr lang="en-US" sz="2000" b="0" i="1" smtClean="0">
                        <a:latin typeface="Cambria Math" panose="02040503050406030204" pitchFamily="18" charset="0"/>
                        <a:ea typeface="Cambria Math" panose="02040503050406030204" pitchFamily="18" charset="0"/>
                        <a:cs typeface="Arial" pitchFamily="34" charset="0"/>
                      </a:rPr>
                      <m:t>𝑋</m:t>
                    </m:r>
                    <m:d>
                      <m:dPr>
                        <m:ctrlPr>
                          <a:rPr lang="en-US" sz="2000" b="0" i="1">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𝑘</m:t>
                        </m:r>
                      </m:e>
                    </m:d>
                    <m:r>
                      <a:rPr lang="en-US" sz="2000" i="1">
                        <a:latin typeface="Cambria Math" panose="02040503050406030204" pitchFamily="18" charset="0"/>
                        <a:ea typeface="Cambria Math" panose="02040503050406030204" pitchFamily="18" charset="0"/>
                        <a:cs typeface="Arial" pitchFamily="34" charset="0"/>
                      </a:rPr>
                      <m:t>=</m:t>
                    </m:r>
                  </m:oMath>
                </a14:m>
                <a:r>
                  <a:rPr lang="en-US" sz="2000" dirty="0" smtClean="0"/>
                  <a:t>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itchFamily="34" charset="0"/>
                          </a:rPr>
                        </m:ctrlPr>
                      </m:sSubPr>
                      <m:e>
                        <m:r>
                          <a:rPr lang="en-US" sz="2000" i="1">
                            <a:latin typeface="Cambria Math" panose="02040503050406030204" pitchFamily="18" charset="0"/>
                            <a:ea typeface="Cambria Math" panose="02040503050406030204" pitchFamily="18" charset="0"/>
                            <a:cs typeface="Arial" pitchFamily="34" charset="0"/>
                          </a:rPr>
                          <m:t>𝑋</m:t>
                        </m:r>
                      </m:e>
                      <m:sub>
                        <m:r>
                          <a:rPr lang="en-US" sz="2000" i="1">
                            <a:latin typeface="Cambria Math" panose="02040503050406030204" pitchFamily="18" charset="0"/>
                            <a:ea typeface="Cambria Math" panose="02040503050406030204" pitchFamily="18" charset="0"/>
                            <a:cs typeface="Arial" pitchFamily="34" charset="0"/>
                          </a:rPr>
                          <m:t>𝑠</m:t>
                        </m:r>
                      </m:sub>
                    </m:sSub>
                    <m:r>
                      <a:rPr lang="en-US" sz="2000" i="1">
                        <a:latin typeface="Cambria Math" panose="02040503050406030204" pitchFamily="18" charset="0"/>
                        <a:ea typeface="Cambria Math" panose="02040503050406030204" pitchFamily="18" charset="0"/>
                        <a:cs typeface="Arial" pitchFamily="34" charset="0"/>
                      </a:rPr>
                      <m:t>(</m:t>
                    </m:r>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oMath>
                </a14:m>
                <a:r>
                  <a:rPr lang="en-US" sz="2000" dirty="0" smtClean="0"/>
                  <a:t> evaluated at  </a:t>
                </a:r>
                <a14:m>
                  <m:oMath xmlns:m="http://schemas.openxmlformats.org/officeDocument/2006/math">
                    <m:r>
                      <a:rPr lang="en-US" sz="2000" i="1">
                        <a:latin typeface="Cambria Math" panose="02040503050406030204" pitchFamily="18" charset="0"/>
                        <a:ea typeface="Cambria Math" panose="02040503050406030204" pitchFamily="18" charset="0"/>
                        <a:cs typeface="Arial" pitchFamily="34" charset="0"/>
                      </a:rPr>
                      <m:t>𝑓</m:t>
                    </m:r>
                    <m:r>
                      <a:rPr lang="en-US" sz="2000" i="1">
                        <a:latin typeface="Cambria Math" panose="02040503050406030204" pitchFamily="18" charset="0"/>
                        <a:ea typeface="Cambria Math" panose="02040503050406030204" pitchFamily="18" charset="0"/>
                        <a:cs typeface="Arial" pitchFamily="34" charset="0"/>
                      </a:rPr>
                      <m:t>=</m:t>
                    </m:r>
                    <m:f>
                      <m:fPr>
                        <m:ctrlPr>
                          <a:rPr lang="en-US" sz="2000" i="1">
                            <a:latin typeface="Cambria Math" panose="02040503050406030204" pitchFamily="18" charset="0"/>
                            <a:ea typeface="Cambria Math" panose="02040503050406030204" pitchFamily="18" charset="0"/>
                            <a:cs typeface="Arial" pitchFamily="34" charset="0"/>
                          </a:rPr>
                        </m:ctrlPr>
                      </m:fPr>
                      <m:num>
                        <m:r>
                          <a:rPr lang="en-US" sz="2000" i="1">
                            <a:latin typeface="Cambria Math" panose="02040503050406030204" pitchFamily="18" charset="0"/>
                            <a:ea typeface="Cambria Math" panose="02040503050406030204" pitchFamily="18" charset="0"/>
                            <a:cs typeface="Arial" pitchFamily="34" charset="0"/>
                          </a:rPr>
                          <m:t>𝑘</m:t>
                        </m:r>
                      </m:num>
                      <m:den>
                        <m:r>
                          <a:rPr lang="en-US" sz="2000" i="1">
                            <a:latin typeface="Cambria Math" panose="02040503050406030204" pitchFamily="18" charset="0"/>
                            <a:ea typeface="Cambria Math" panose="02040503050406030204" pitchFamily="18" charset="0"/>
                            <a:cs typeface="Arial" pitchFamily="34" charset="0"/>
                          </a:rPr>
                          <m:t>𝑁</m:t>
                        </m:r>
                        <m:r>
                          <a:rPr lang="en-US" sz="2000" i="1">
                            <a:latin typeface="Cambria Math" panose="02040503050406030204" pitchFamily="18" charset="0"/>
                            <a:ea typeface="Cambria Math" panose="02040503050406030204" pitchFamily="18" charset="0"/>
                            <a:cs typeface="Arial" pitchFamily="34" charset="0"/>
                          </a:rPr>
                          <m:t>∆</m:t>
                        </m:r>
                      </m:den>
                    </m:f>
                  </m:oMath>
                </a14:m>
                <a:r>
                  <a:rPr lang="en-US" sz="2000" dirty="0" smtClean="0"/>
                  <a:t> Hz (k is integer)</a:t>
                </a:r>
                <a:endParaRPr lang="en-US" sz="2000" dirty="0"/>
              </a:p>
            </p:txBody>
          </p:sp>
        </mc:Choice>
        <mc:Fallback>
          <p:sp>
            <p:nvSpPr>
              <p:cNvPr id="13" name="Rectangle 12"/>
              <p:cNvSpPr>
                <a:spLocks noRot="1" noChangeAspect="1" noMove="1" noResize="1" noEditPoints="1" noAdjustHandles="1" noChangeArrowheads="1" noChangeShapeType="1" noTextEdit="1"/>
              </p:cNvSpPr>
              <p:nvPr/>
            </p:nvSpPr>
            <p:spPr>
              <a:xfrm>
                <a:off x="2937509" y="5758902"/>
                <a:ext cx="6334761" cy="533992"/>
              </a:xfrm>
              <a:prstGeom prst="rect">
                <a:avLst/>
              </a:prstGeom>
              <a:blipFill>
                <a:blip r:embed="rId8"/>
                <a:stretch>
                  <a:fillRect b="-9195"/>
                </a:stretch>
              </a:blipFill>
            </p:spPr>
            <p:txBody>
              <a:bodyPr/>
              <a:lstStyle/>
              <a:p>
                <a:r>
                  <a:rPr lang="en-US">
                    <a:noFill/>
                  </a:rPr>
                  <a:t> </a:t>
                </a:r>
              </a:p>
            </p:txBody>
          </p:sp>
        </mc:Fallback>
      </mc:AlternateContent>
    </p:spTree>
    <p:extLst>
      <p:ext uri="{BB962C8B-B14F-4D97-AF65-F5344CB8AC3E}">
        <p14:creationId xmlns:p14="http://schemas.microsoft.com/office/powerpoint/2010/main" val="3227564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Fast Fourier Transform</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41300" y="1072724"/>
                <a:ext cx="11689080" cy="2352952"/>
              </a:xfrm>
              <a:prstGeom prst="rect">
                <a:avLst/>
              </a:prstGeom>
            </p:spPr>
            <p:txBody>
              <a:bodyPr wrap="square">
                <a:spAutoFit/>
              </a:bodyPr>
              <a:lstStyle/>
              <a:p>
                <a:pPr algn="just">
                  <a:lnSpc>
                    <a:spcPct val="150000"/>
                  </a:lnSpc>
                </a:pPr>
                <a:r>
                  <a:rPr lang="en-US" sz="2000" dirty="0" smtClean="0"/>
                  <a:t>A fast Fourier transform (FFT) is an algorithm that computes the discrete Fourier transform (DFT) of a sequence, or its inverse (IDFT). Fourier analysis converts a signal from its original domain (often time or space) to a representation in the frequency domain and vice versa. It </a:t>
                </a:r>
                <a:r>
                  <a:rPr lang="en-US" sz="2000" dirty="0"/>
                  <a:t>manages to reduce the complexity of computing the DFT from </a:t>
                </a:r>
                <a14:m>
                  <m:oMath xmlns:m="http://schemas.openxmlformats.org/officeDocument/2006/math">
                    <m:r>
                      <a:rPr lang="en-US" sz="2000" b="0" i="1" dirty="0" smtClean="0">
                        <a:latin typeface="Cambria Math" panose="02040503050406030204" pitchFamily="18" charset="0"/>
                      </a:rPr>
                      <m:t>𝑂</m:t>
                    </m:r>
                    <m:d>
                      <m:dPr>
                        <m:ctrlPr>
                          <a:rPr lang="en-US" sz="2000" b="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𝑛</m:t>
                            </m:r>
                          </m:e>
                          <m:sup>
                            <m:r>
                              <a:rPr lang="en-US" sz="2000" b="0" i="1" dirty="0" smtClean="0">
                                <a:latin typeface="Cambria Math" panose="02040503050406030204" pitchFamily="18" charset="0"/>
                              </a:rPr>
                              <m:t>2</m:t>
                            </m:r>
                          </m:sup>
                        </m:sSup>
                      </m:e>
                    </m:d>
                  </m:oMath>
                </a14:m>
                <a:r>
                  <a:rPr lang="en-US" sz="2000" dirty="0"/>
                  <a:t>, which arises if one simply applies the definition of DFT, to </a:t>
                </a:r>
                <a14:m>
                  <m:oMath xmlns:m="http://schemas.openxmlformats.org/officeDocument/2006/math">
                    <m:r>
                      <a:rPr lang="en-US" sz="2000" i="1" dirty="0">
                        <a:latin typeface="Cambria Math" panose="02040503050406030204" pitchFamily="18" charset="0"/>
                      </a:rPr>
                      <m:t>𝑂</m:t>
                    </m:r>
                    <m:d>
                      <m:dPr>
                        <m:ctrlPr>
                          <a:rPr lang="en-US" sz="2000" i="1" dirty="0">
                            <a:latin typeface="Cambria Math" panose="02040503050406030204" pitchFamily="18" charset="0"/>
                          </a:rPr>
                        </m:ctrlPr>
                      </m:dPr>
                      <m:e>
                        <m:r>
                          <a:rPr lang="en-US" sz="2000" b="0" i="1" dirty="0" smtClean="0">
                            <a:latin typeface="Cambria Math" panose="02040503050406030204" pitchFamily="18" charset="0"/>
                          </a:rPr>
                          <m:t>𝑛</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𝑙𝑜𝑔</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𝑛</m:t>
                        </m:r>
                      </m:e>
                    </m:d>
                  </m:oMath>
                </a14:m>
                <a:r>
                  <a:rPr lang="en-US" sz="2000" dirty="0" smtClean="0"/>
                  <a:t>, </a:t>
                </a:r>
                <a:r>
                  <a:rPr lang="en-US" sz="2000" dirty="0"/>
                  <a:t>where </a:t>
                </a:r>
                <a14:m>
                  <m:oMath xmlns:m="http://schemas.openxmlformats.org/officeDocument/2006/math">
                    <m:r>
                      <a:rPr lang="en-US" sz="2000" b="0" i="1" dirty="0" smtClean="0">
                        <a:latin typeface="Cambria Math" panose="02040503050406030204" pitchFamily="18" charset="0"/>
                      </a:rPr>
                      <m:t>𝑛</m:t>
                    </m:r>
                  </m:oMath>
                </a14:m>
                <a:r>
                  <a:rPr lang="en-US" sz="2000" dirty="0"/>
                  <a:t> is the data size. </a:t>
                </a:r>
              </a:p>
            </p:txBody>
          </p:sp>
        </mc:Choice>
        <mc:Fallback xmlns="">
          <p:sp>
            <p:nvSpPr>
              <p:cNvPr id="6" name="Rectangle 5"/>
              <p:cNvSpPr>
                <a:spLocks noRot="1" noChangeAspect="1" noMove="1" noResize="1" noEditPoints="1" noAdjustHandles="1" noChangeArrowheads="1" noChangeShapeType="1" noTextEdit="1"/>
              </p:cNvSpPr>
              <p:nvPr/>
            </p:nvSpPr>
            <p:spPr>
              <a:xfrm>
                <a:off x="241300" y="1072724"/>
                <a:ext cx="11689080" cy="2352952"/>
              </a:xfrm>
              <a:prstGeom prst="rect">
                <a:avLst/>
              </a:prstGeom>
              <a:blipFill>
                <a:blip r:embed="rId2"/>
                <a:stretch>
                  <a:fillRect l="-574" r="-574" b="-3627"/>
                </a:stretch>
              </a:blipFill>
            </p:spPr>
            <p:txBody>
              <a:bodyPr/>
              <a:lstStyle/>
              <a:p>
                <a:r>
                  <a:rPr lang="en-US">
                    <a:noFill/>
                  </a:rPr>
                  <a:t> </a:t>
                </a:r>
              </a:p>
            </p:txBody>
          </p:sp>
        </mc:Fallback>
      </mc:AlternateContent>
      <p:pic>
        <p:nvPicPr>
          <p:cNvPr id="12" name="Picture 11"/>
          <p:cNvPicPr>
            <a:picLocks noChangeAspect="1"/>
          </p:cNvPicPr>
          <p:nvPr/>
        </p:nvPicPr>
        <p:blipFill>
          <a:blip r:embed="rId3"/>
          <a:stretch>
            <a:fillRect/>
          </a:stretch>
        </p:blipFill>
        <p:spPr>
          <a:xfrm>
            <a:off x="409325" y="4312118"/>
            <a:ext cx="2150996" cy="2170851"/>
          </a:xfrm>
          <a:prstGeom prst="rect">
            <a:avLst/>
          </a:prstGeom>
        </p:spPr>
      </p:pic>
      <p:sp>
        <p:nvSpPr>
          <p:cNvPr id="13" name="Rectangle 12"/>
          <p:cNvSpPr/>
          <p:nvPr/>
        </p:nvSpPr>
        <p:spPr>
          <a:xfrm>
            <a:off x="409325" y="3615751"/>
            <a:ext cx="11689080" cy="506292"/>
          </a:xfrm>
          <a:prstGeom prst="rect">
            <a:avLst/>
          </a:prstGeom>
        </p:spPr>
        <p:txBody>
          <a:bodyPr wrap="square">
            <a:spAutoFit/>
          </a:bodyPr>
          <a:lstStyle/>
          <a:p>
            <a:pPr algn="just">
              <a:lnSpc>
                <a:spcPct val="150000"/>
              </a:lnSpc>
            </a:pPr>
            <a:r>
              <a:rPr lang="en-US" sz="2000" b="1" dirty="0" smtClean="0"/>
              <a:t>FFT in </a:t>
            </a:r>
            <a:r>
              <a:rPr lang="en-US" sz="2000" b="1" dirty="0" err="1" smtClean="0"/>
              <a:t>Matlab</a:t>
            </a:r>
            <a:endParaRPr lang="en-US" sz="2000" b="1" dirty="0"/>
          </a:p>
        </p:txBody>
      </p:sp>
      <p:sp>
        <p:nvSpPr>
          <p:cNvPr id="14" name="Rectangle 13"/>
          <p:cNvSpPr/>
          <p:nvPr/>
        </p:nvSpPr>
        <p:spPr>
          <a:xfrm>
            <a:off x="3365634" y="4312118"/>
            <a:ext cx="7818922" cy="707886"/>
          </a:xfrm>
          <a:prstGeom prst="rect">
            <a:avLst/>
          </a:prstGeom>
        </p:spPr>
        <p:txBody>
          <a:bodyPr wrap="square">
            <a:spAutoFit/>
          </a:bodyPr>
          <a:lstStyle/>
          <a:p>
            <a:r>
              <a:rPr lang="en-US" sz="2000" dirty="0"/>
              <a:t>Y = </a:t>
            </a:r>
            <a:r>
              <a:rPr lang="en-US" sz="2000" dirty="0" err="1"/>
              <a:t>fft</a:t>
            </a:r>
            <a:r>
              <a:rPr lang="en-US" sz="2000" dirty="0"/>
              <a:t>(X) computes the discrete Fourier transform (DFT) of X using a fast Fourier transform (FFT) algorithm</a:t>
            </a:r>
          </a:p>
        </p:txBody>
      </p:sp>
      <p:sp>
        <p:nvSpPr>
          <p:cNvPr id="15" name="Rectangle 14"/>
          <p:cNvSpPr/>
          <p:nvPr/>
        </p:nvSpPr>
        <p:spPr>
          <a:xfrm>
            <a:off x="3365634" y="5492901"/>
            <a:ext cx="7818922" cy="707886"/>
          </a:xfrm>
          <a:prstGeom prst="rect">
            <a:avLst/>
          </a:prstGeom>
        </p:spPr>
        <p:txBody>
          <a:bodyPr wrap="square">
            <a:spAutoFit/>
          </a:bodyPr>
          <a:lstStyle/>
          <a:p>
            <a:r>
              <a:rPr lang="en-US" sz="2000" dirty="0"/>
              <a:t>Y = </a:t>
            </a:r>
            <a:r>
              <a:rPr lang="en-US" sz="2000" dirty="0" err="1"/>
              <a:t>fft</a:t>
            </a:r>
            <a:r>
              <a:rPr lang="en-US" sz="2000" dirty="0"/>
              <a:t>(</a:t>
            </a:r>
            <a:r>
              <a:rPr lang="en-US" sz="2000" dirty="0" err="1"/>
              <a:t>X,n</a:t>
            </a:r>
            <a:r>
              <a:rPr lang="en-US" sz="2000" dirty="0"/>
              <a:t>) returns the n-point DFT. If no value is specified, Y is the same size as X.</a:t>
            </a:r>
          </a:p>
        </p:txBody>
      </p:sp>
    </p:spTree>
    <p:extLst>
      <p:ext uri="{BB962C8B-B14F-4D97-AF65-F5344CB8AC3E}">
        <p14:creationId xmlns:p14="http://schemas.microsoft.com/office/powerpoint/2010/main" val="33429870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Discrete Fourier Transform (See a Tutorial)</a:t>
            </a:r>
            <a:endParaRPr lang="en-US" dirty="0"/>
          </a:p>
        </p:txBody>
      </p:sp>
      <p:pic>
        <p:nvPicPr>
          <p:cNvPr id="4" name="Picture 3"/>
          <p:cNvPicPr>
            <a:picLocks noChangeAspect="1"/>
          </p:cNvPicPr>
          <p:nvPr/>
        </p:nvPicPr>
        <p:blipFill>
          <a:blip r:embed="rId2"/>
          <a:stretch>
            <a:fillRect/>
          </a:stretch>
        </p:blipFill>
        <p:spPr>
          <a:xfrm>
            <a:off x="1067268" y="1117390"/>
            <a:ext cx="10057463" cy="2748110"/>
          </a:xfrm>
          <a:prstGeom prst="rect">
            <a:avLst/>
          </a:prstGeom>
        </p:spPr>
      </p:pic>
      <p:pic>
        <p:nvPicPr>
          <p:cNvPr id="6" name="Picture 5"/>
          <p:cNvPicPr>
            <a:picLocks noChangeAspect="1"/>
          </p:cNvPicPr>
          <p:nvPr/>
        </p:nvPicPr>
        <p:blipFill>
          <a:blip r:embed="rId3"/>
          <a:stretch>
            <a:fillRect/>
          </a:stretch>
        </p:blipFill>
        <p:spPr>
          <a:xfrm>
            <a:off x="1067268" y="4109890"/>
            <a:ext cx="10057463" cy="2748110"/>
          </a:xfrm>
          <a:prstGeom prst="rect">
            <a:avLst/>
          </a:prstGeom>
        </p:spPr>
      </p:pic>
    </p:spTree>
    <p:extLst>
      <p:ext uri="{BB962C8B-B14F-4D97-AF65-F5344CB8AC3E}">
        <p14:creationId xmlns:p14="http://schemas.microsoft.com/office/powerpoint/2010/main" val="140678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Properties of Fourier Transforms</a:t>
            </a:r>
            <a:endParaRPr lang="en-US" dirty="0"/>
          </a:p>
        </p:txBody>
      </p:sp>
      <p:sp>
        <p:nvSpPr>
          <p:cNvPr id="3" name="Rectangle 2"/>
          <p:cNvSpPr/>
          <p:nvPr/>
        </p:nvSpPr>
        <p:spPr>
          <a:xfrm>
            <a:off x="241300" y="1096386"/>
            <a:ext cx="2565400" cy="589072"/>
          </a:xfrm>
          <a:prstGeom prst="rect">
            <a:avLst/>
          </a:prstGeom>
        </p:spPr>
        <p:txBody>
          <a:bodyPr wrap="square">
            <a:spAutoFit/>
          </a:bodyPr>
          <a:lstStyle/>
          <a:p>
            <a:pPr>
              <a:lnSpc>
                <a:spcPct val="150000"/>
              </a:lnSpc>
            </a:pPr>
            <a:r>
              <a:rPr lang="en-US" sz="2400" b="1" dirty="0" smtClean="0"/>
              <a:t>1. Time scaling</a:t>
            </a:r>
            <a:endParaRPr lang="en-US" sz="2400" b="1" dirty="0"/>
          </a:p>
        </p:txBody>
      </p:sp>
      <p:sp>
        <p:nvSpPr>
          <p:cNvPr id="4" name="Rectangle 3"/>
          <p:cNvSpPr/>
          <p:nvPr/>
        </p:nvSpPr>
        <p:spPr>
          <a:xfrm>
            <a:off x="6350000" y="1096385"/>
            <a:ext cx="2565400" cy="589072"/>
          </a:xfrm>
          <a:prstGeom prst="rect">
            <a:avLst/>
          </a:prstGeom>
        </p:spPr>
        <p:txBody>
          <a:bodyPr wrap="square">
            <a:spAutoFit/>
          </a:bodyPr>
          <a:lstStyle/>
          <a:p>
            <a:pPr>
              <a:lnSpc>
                <a:spcPct val="150000"/>
              </a:lnSpc>
            </a:pPr>
            <a:r>
              <a:rPr lang="en-US" sz="2400" b="1" dirty="0" smtClean="0"/>
              <a:t>2. Time reversal</a:t>
            </a:r>
            <a:endParaRPr lang="en-US" sz="2400" b="1" dirty="0"/>
          </a:p>
        </p:txBody>
      </p:sp>
      <p:sp>
        <p:nvSpPr>
          <p:cNvPr id="5" name="Rectangle 4"/>
          <p:cNvSpPr/>
          <p:nvPr/>
        </p:nvSpPr>
        <p:spPr>
          <a:xfrm>
            <a:off x="6350000" y="4434139"/>
            <a:ext cx="2565400" cy="646331"/>
          </a:xfrm>
          <a:prstGeom prst="rect">
            <a:avLst/>
          </a:prstGeom>
        </p:spPr>
        <p:txBody>
          <a:bodyPr wrap="square">
            <a:spAutoFit/>
          </a:bodyPr>
          <a:lstStyle/>
          <a:p>
            <a:pPr>
              <a:lnSpc>
                <a:spcPct val="150000"/>
              </a:lnSpc>
            </a:pPr>
            <a:r>
              <a:rPr lang="en-US" sz="2400" b="1" dirty="0" smtClean="0"/>
              <a:t>4. Time shifting</a:t>
            </a:r>
            <a:endParaRPr lang="en-US" sz="2400" b="1" dirty="0"/>
          </a:p>
        </p:txBody>
      </p:sp>
      <p:sp>
        <p:nvSpPr>
          <p:cNvPr id="6" name="Rectangle 5"/>
          <p:cNvSpPr/>
          <p:nvPr/>
        </p:nvSpPr>
        <p:spPr>
          <a:xfrm>
            <a:off x="199390" y="3657600"/>
            <a:ext cx="2565400" cy="646331"/>
          </a:xfrm>
          <a:prstGeom prst="rect">
            <a:avLst/>
          </a:prstGeom>
        </p:spPr>
        <p:txBody>
          <a:bodyPr wrap="square">
            <a:spAutoFit/>
          </a:bodyPr>
          <a:lstStyle/>
          <a:p>
            <a:pPr>
              <a:lnSpc>
                <a:spcPct val="150000"/>
              </a:lnSpc>
            </a:pPr>
            <a:r>
              <a:rPr lang="en-US" sz="2400" b="1" dirty="0" smtClean="0"/>
              <a:t>5. Modulation</a:t>
            </a:r>
            <a:endParaRPr lang="en-US" sz="2400" b="1" dirty="0"/>
          </a:p>
        </p:txBody>
      </p:sp>
      <mc:AlternateContent xmlns:mc="http://schemas.openxmlformats.org/markup-compatibility/2006" xmlns:a14="http://schemas.microsoft.com/office/drawing/2010/main">
        <mc:Choice Requires="a14">
          <p:sp>
            <p:nvSpPr>
              <p:cNvPr id="8" name="Rectangle 7"/>
              <p:cNvSpPr/>
              <p:nvPr/>
            </p:nvSpPr>
            <p:spPr>
              <a:xfrm>
                <a:off x="516890" y="1742716"/>
                <a:ext cx="5223510" cy="98405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𝐹</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𝑎𝑡</m:t>
                              </m:r>
                            </m:e>
                          </m:d>
                        </m:e>
                      </m:d>
                      <m:r>
                        <a:rPr lang="en-US" sz="2800" b="0" i="1" smtClean="0">
                          <a:latin typeface="Cambria Math" panose="02040503050406030204" pitchFamily="18" charset="0"/>
                          <a:ea typeface="Cambria Math" panose="02040503050406030204" pitchFamily="18" charset="0"/>
                          <a:cs typeface="Arial" pitchFamily="34" charset="0"/>
                        </a:rPr>
                        <m:t>=</m:t>
                      </m:r>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b="0" i="1" smtClean="0">
                              <a:latin typeface="Cambria Math" panose="02040503050406030204" pitchFamily="18" charset="0"/>
                              <a:ea typeface="Cambria Math" panose="02040503050406030204" pitchFamily="18" charset="0"/>
                              <a:cs typeface="Arial" pitchFamily="34" charset="0"/>
                            </a:rPr>
                            <m:t>1</m:t>
                          </m:r>
                        </m:num>
                        <m:den>
                          <m:d>
                            <m:dPr>
                              <m:begChr m:val="|"/>
                              <m:endChr m:val="|"/>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𝑎</m:t>
                              </m:r>
                            </m:e>
                          </m:d>
                        </m:den>
                      </m:f>
                      <m:r>
                        <a:rPr lang="en-US" sz="2800" b="0" i="1" smtClean="0">
                          <a:latin typeface="Cambria Math" panose="02040503050406030204" pitchFamily="18" charset="0"/>
                          <a:ea typeface="Cambria Math" panose="02040503050406030204" pitchFamily="18" charset="0"/>
                          <a:cs typeface="Arial" pitchFamily="34" charset="0"/>
                        </a:rPr>
                        <m:t>𝑋</m:t>
                      </m:r>
                      <m:r>
                        <a:rPr lang="en-US" sz="2800" b="0" i="1" smtClean="0">
                          <a:latin typeface="Cambria Math" panose="02040503050406030204" pitchFamily="18" charset="0"/>
                          <a:ea typeface="Cambria Math" panose="02040503050406030204" pitchFamily="18" charset="0"/>
                          <a:cs typeface="Arial" pitchFamily="34" charset="0"/>
                        </a:rPr>
                        <m:t>(</m:t>
                      </m:r>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b="0" i="1" smtClean="0">
                              <a:latin typeface="Cambria Math" panose="02040503050406030204" pitchFamily="18" charset="0"/>
                              <a:ea typeface="Cambria Math" panose="02040503050406030204" pitchFamily="18" charset="0"/>
                              <a:cs typeface="Arial" pitchFamily="34" charset="0"/>
                            </a:rPr>
                            <m:t>𝑓</m:t>
                          </m:r>
                        </m:num>
                        <m:den>
                          <m:r>
                            <a:rPr lang="en-US" sz="2800" b="0" i="1" smtClean="0">
                              <a:latin typeface="Cambria Math" panose="02040503050406030204" pitchFamily="18" charset="0"/>
                              <a:ea typeface="Cambria Math" panose="02040503050406030204" pitchFamily="18" charset="0"/>
                              <a:cs typeface="Arial" pitchFamily="34" charset="0"/>
                            </a:rPr>
                            <m:t>𝑎</m:t>
                          </m:r>
                        </m:den>
                      </m:f>
                      <m:r>
                        <a:rPr lang="en-US" sz="2800" b="0" i="1" smtClean="0">
                          <a:latin typeface="Cambria Math" panose="02040503050406030204" pitchFamily="18" charset="0"/>
                          <a:ea typeface="Cambria Math" panose="02040503050406030204" pitchFamily="18" charset="0"/>
                          <a:cs typeface="Arial" pitchFamily="34" charset="0"/>
                        </a:rPr>
                        <m:t>)</m:t>
                      </m:r>
                    </m:oMath>
                  </m:oMathPara>
                </a14:m>
                <a:endParaRPr lang="en-US" sz="2800" dirty="0">
                  <a:ea typeface="Cambria Math" panose="02040503050406030204" pitchFamily="18" charset="0"/>
                  <a:cs typeface="Arial"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16890" y="1742716"/>
                <a:ext cx="5223510" cy="984052"/>
              </a:xfrm>
              <a:prstGeom prst="rect">
                <a:avLst/>
              </a:prstGeom>
              <a:blipFill>
                <a:blip r:embed="rId2"/>
                <a:stretch>
                  <a:fillRect/>
                </a:stretch>
              </a:blipFill>
            </p:spPr>
            <p:txBody>
              <a:bodyPr/>
              <a:lstStyle/>
              <a:p>
                <a:r>
                  <a:rPr lang="en-US">
                    <a:noFill/>
                  </a:rPr>
                  <a:t> </a:t>
                </a:r>
              </a:p>
            </p:txBody>
          </p:sp>
        </mc:Fallback>
      </mc:AlternateContent>
      <p:sp>
        <p:nvSpPr>
          <p:cNvPr id="9" name="Rectangle 8"/>
          <p:cNvSpPr/>
          <p:nvPr/>
        </p:nvSpPr>
        <p:spPr>
          <a:xfrm>
            <a:off x="241300" y="2909934"/>
            <a:ext cx="5499100" cy="646331"/>
          </a:xfrm>
          <a:prstGeom prst="rect">
            <a:avLst/>
          </a:prstGeom>
        </p:spPr>
        <p:txBody>
          <a:bodyPr wrap="square">
            <a:spAutoFit/>
          </a:bodyPr>
          <a:lstStyle/>
          <a:p>
            <a:pPr algn="ctr">
              <a:lnSpc>
                <a:spcPct val="150000"/>
              </a:lnSpc>
            </a:pPr>
            <a:r>
              <a:rPr lang="en-US" sz="2400" i="1" dirty="0" smtClean="0"/>
              <a:t>Inverse spreading relationship</a:t>
            </a:r>
            <a:endParaRPr lang="en-US" sz="2400" i="1" dirty="0"/>
          </a:p>
        </p:txBody>
      </p:sp>
      <mc:AlternateContent xmlns:mc="http://schemas.openxmlformats.org/markup-compatibility/2006" xmlns:a14="http://schemas.microsoft.com/office/drawing/2010/main">
        <mc:Choice Requires="a14">
          <p:sp>
            <p:nvSpPr>
              <p:cNvPr id="10" name="Rectangle 9"/>
              <p:cNvSpPr/>
              <p:nvPr/>
            </p:nvSpPr>
            <p:spPr>
              <a:xfrm>
                <a:off x="6523990" y="1675121"/>
                <a:ext cx="5223510" cy="5786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𝐹</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𝑡</m:t>
                              </m:r>
                            </m:e>
                          </m:d>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𝑋</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oMath>
                  </m:oMathPara>
                </a14:m>
                <a:endParaRPr lang="en-US" sz="2800" dirty="0">
                  <a:ea typeface="Cambria Math" panose="02040503050406030204" pitchFamily="18" charset="0"/>
                  <a:cs typeface="Arial"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6523990" y="1675121"/>
                <a:ext cx="5223510" cy="5786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625590" y="5240547"/>
                <a:ext cx="5223510" cy="5786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𝐹</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r>
                                <a:rPr lang="en-US" sz="2800" b="0" i="1" smtClean="0">
                                  <a:latin typeface="Cambria Math" panose="02040503050406030204" pitchFamily="18" charset="0"/>
                                  <a:ea typeface="Cambria Math" panose="02040503050406030204" pitchFamily="18" charset="0"/>
                                  <a:cs typeface="Arial" pitchFamily="34" charset="0"/>
                                </a:rPr>
                                <m:t>−</m:t>
                              </m:r>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𝑡</m:t>
                                  </m:r>
                                </m:e>
                                <m:sub>
                                  <m:r>
                                    <a:rPr lang="en-US" sz="2800" b="0" i="1" smtClean="0">
                                      <a:latin typeface="Cambria Math" panose="02040503050406030204" pitchFamily="18" charset="0"/>
                                      <a:ea typeface="Cambria Math" panose="02040503050406030204" pitchFamily="18" charset="0"/>
                                      <a:cs typeface="Arial" pitchFamily="34" charset="0"/>
                                    </a:rPr>
                                    <m:t>0</m:t>
                                  </m:r>
                                </m:sub>
                              </m:sSub>
                            </m:e>
                          </m:d>
                        </m:e>
                      </m:d>
                      <m:r>
                        <a:rPr lang="en-US" sz="2800" b="0" i="1" smtClean="0">
                          <a:latin typeface="Cambria Math" panose="02040503050406030204" pitchFamily="18" charset="0"/>
                          <a:ea typeface="Cambria Math" panose="02040503050406030204" pitchFamily="18" charset="0"/>
                          <a:cs typeface="Arial" pitchFamily="34" charset="0"/>
                        </a:rPr>
                        <m:t>=</m:t>
                      </m:r>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a:rPr lang="en-US" sz="2800" b="0" i="1" smtClean="0">
                              <a:latin typeface="Cambria Math" panose="02040503050406030204" pitchFamily="18" charset="0"/>
                              <a:ea typeface="Cambria Math" panose="02040503050406030204" pitchFamily="18" charset="0"/>
                              <a:cs typeface="Arial" pitchFamily="34" charset="0"/>
                            </a:rPr>
                            <m:t>𝑒</m:t>
                          </m:r>
                        </m:e>
                        <m:sup>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𝑖</m:t>
                          </m:r>
                          <m:r>
                            <a:rPr lang="en-US" sz="2800" b="0" i="1" smtClean="0">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b="0" i="1" smtClean="0">
                              <a:latin typeface="Cambria Math" panose="02040503050406030204" pitchFamily="18" charset="0"/>
                              <a:ea typeface="Cambria Math" panose="02040503050406030204" pitchFamily="18" charset="0"/>
                              <a:cs typeface="Arial" pitchFamily="34" charset="0"/>
                            </a:rPr>
                            <m:t>𝑓</m:t>
                          </m:r>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𝑡</m:t>
                              </m:r>
                            </m:e>
                            <m:sub>
                              <m:r>
                                <a:rPr lang="en-US" sz="2800" b="0" i="1" smtClean="0">
                                  <a:latin typeface="Cambria Math" panose="02040503050406030204" pitchFamily="18" charset="0"/>
                                  <a:ea typeface="Cambria Math" panose="02040503050406030204" pitchFamily="18" charset="0"/>
                                  <a:cs typeface="Arial" pitchFamily="34" charset="0"/>
                                </a:rPr>
                                <m:t>0</m:t>
                              </m:r>
                            </m:sub>
                          </m:sSub>
                        </m:sup>
                      </m:sSup>
                      <m:r>
                        <a:rPr lang="en-US" sz="2800" b="0" i="1" smtClean="0">
                          <a:latin typeface="Cambria Math" panose="02040503050406030204" pitchFamily="18" charset="0"/>
                          <a:ea typeface="Cambria Math" panose="02040503050406030204" pitchFamily="18" charset="0"/>
                          <a:cs typeface="Arial" pitchFamily="34" charset="0"/>
                        </a:rPr>
                        <m:t>𝑋</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oMath>
                  </m:oMathPara>
                </a14:m>
                <a:endParaRPr lang="en-US" sz="2800" dirty="0">
                  <a:ea typeface="Cambria Math" panose="02040503050406030204" pitchFamily="18" charset="0"/>
                  <a:cs typeface="Arial"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6625590" y="5240547"/>
                <a:ext cx="5223510" cy="578685"/>
              </a:xfrm>
              <a:prstGeom prst="rect">
                <a:avLst/>
              </a:prstGeom>
              <a:blipFill>
                <a:blip r:embed="rId4"/>
                <a:stretch>
                  <a:fillRect/>
                </a:stretch>
              </a:blipFill>
            </p:spPr>
            <p:txBody>
              <a:bodyPr/>
              <a:lstStyle/>
              <a:p>
                <a:r>
                  <a:rPr lang="en-US">
                    <a:noFill/>
                  </a:rPr>
                  <a:t> </a:t>
                </a:r>
              </a:p>
            </p:txBody>
          </p:sp>
        </mc:Fallback>
      </mc:AlternateContent>
      <p:sp>
        <p:nvSpPr>
          <p:cNvPr id="12" name="Rectangle 11"/>
          <p:cNvSpPr/>
          <p:nvPr/>
        </p:nvSpPr>
        <p:spPr>
          <a:xfrm>
            <a:off x="6350000" y="5819232"/>
            <a:ext cx="5499100" cy="589072"/>
          </a:xfrm>
          <a:prstGeom prst="rect">
            <a:avLst/>
          </a:prstGeom>
        </p:spPr>
        <p:txBody>
          <a:bodyPr wrap="square">
            <a:spAutoFit/>
          </a:bodyPr>
          <a:lstStyle/>
          <a:p>
            <a:pPr algn="ctr">
              <a:lnSpc>
                <a:spcPct val="150000"/>
              </a:lnSpc>
            </a:pPr>
            <a:r>
              <a:rPr lang="en-US" sz="2400" i="1" dirty="0" smtClean="0"/>
              <a:t>Only phase shift !</a:t>
            </a:r>
            <a:endParaRPr lang="en-US" sz="2400" i="1" dirty="0"/>
          </a:p>
        </p:txBody>
      </p:sp>
      <mc:AlternateContent xmlns:mc="http://schemas.openxmlformats.org/markup-compatibility/2006" xmlns:a14="http://schemas.microsoft.com/office/drawing/2010/main">
        <mc:Choice Requires="a14">
          <p:sp>
            <p:nvSpPr>
              <p:cNvPr id="13" name="Rectangle 12"/>
              <p:cNvSpPr/>
              <p:nvPr/>
            </p:nvSpPr>
            <p:spPr>
              <a:xfrm>
                <a:off x="373380" y="4434139"/>
                <a:ext cx="5223510" cy="5786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𝐹</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𝑡</m:t>
                              </m:r>
                            </m:e>
                          </m:d>
                          <m:sSup>
                            <m:sSupPr>
                              <m:ctrlPr>
                                <a:rPr lang="en-US" sz="2800" i="1">
                                  <a:latin typeface="Cambria Math" panose="02040503050406030204" pitchFamily="18" charset="0"/>
                                  <a:ea typeface="Cambria Math" panose="02040503050406030204" pitchFamily="18" charset="0"/>
                                  <a:cs typeface="Arial" pitchFamily="34" charset="0"/>
                                </a:rPr>
                              </m:ctrlPr>
                            </m:sSupPr>
                            <m:e>
                              <m:r>
                                <a:rPr lang="en-US" sz="2800" i="1">
                                  <a:latin typeface="Cambria Math" panose="02040503050406030204" pitchFamily="18" charset="0"/>
                                  <a:ea typeface="Cambria Math" panose="02040503050406030204" pitchFamily="18" charset="0"/>
                                  <a:cs typeface="Arial" pitchFamily="34" charset="0"/>
                                </a:rPr>
                                <m:t>𝑒</m:t>
                              </m:r>
                            </m:e>
                            <m:sup>
                              <m:r>
                                <a:rPr lang="en-US" sz="2800" i="1">
                                  <a:latin typeface="Cambria Math" panose="02040503050406030204" pitchFamily="18" charset="0"/>
                                  <a:ea typeface="Cambria Math" panose="02040503050406030204" pitchFamily="18" charset="0"/>
                                  <a:cs typeface="Arial" pitchFamily="34" charset="0"/>
                                </a:rPr>
                                <m:t>𝑖</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i="1">
                                      <a:latin typeface="Cambria Math" panose="02040503050406030204" pitchFamily="18" charset="0"/>
                                      <a:ea typeface="Cambria Math" panose="02040503050406030204" pitchFamily="18" charset="0"/>
                                      <a:cs typeface="Arial" pitchFamily="34" charset="0"/>
                                    </a:rPr>
                                    <m:t>𝑓</m:t>
                                  </m:r>
                                </m:e>
                                <m:sub>
                                  <m:r>
                                    <a:rPr lang="en-US" sz="2800" b="0" i="1" smtClean="0">
                                      <a:latin typeface="Cambria Math" panose="02040503050406030204" pitchFamily="18" charset="0"/>
                                      <a:ea typeface="Cambria Math" panose="02040503050406030204" pitchFamily="18" charset="0"/>
                                      <a:cs typeface="Arial" pitchFamily="34" charset="0"/>
                                    </a:rPr>
                                    <m:t>0</m:t>
                                  </m:r>
                                </m:sub>
                              </m:sSub>
                              <m:r>
                                <a:rPr lang="en-US" sz="2800" b="0" i="1" smtClean="0">
                                  <a:latin typeface="Cambria Math" panose="02040503050406030204" pitchFamily="18" charset="0"/>
                                  <a:ea typeface="Cambria Math" panose="02040503050406030204" pitchFamily="18" charset="0"/>
                                  <a:cs typeface="Arial" pitchFamily="34" charset="0"/>
                                </a:rPr>
                                <m:t>𝑡</m:t>
                              </m:r>
                            </m:sup>
                          </m:sSup>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𝑋</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sSub>
                        <m:sSubPr>
                          <m:ctrlPr>
                            <a:rPr lang="en-US" sz="2800" b="0" i="1" smtClean="0">
                              <a:latin typeface="Cambria Math" panose="02040503050406030204" pitchFamily="18" charset="0"/>
                              <a:ea typeface="Cambria Math" panose="02040503050406030204" pitchFamily="18" charset="0"/>
                              <a:cs typeface="Arial" pitchFamily="34" charset="0"/>
                            </a:rPr>
                          </m:ctrlPr>
                        </m:sSubPr>
                        <m:e>
                          <m:r>
                            <a:rPr lang="en-US" sz="2800" b="0" i="1" smtClean="0">
                              <a:latin typeface="Cambria Math" panose="02040503050406030204" pitchFamily="18" charset="0"/>
                              <a:ea typeface="Cambria Math" panose="02040503050406030204" pitchFamily="18" charset="0"/>
                              <a:cs typeface="Arial" pitchFamily="34" charset="0"/>
                            </a:rPr>
                            <m:t>𝑓</m:t>
                          </m:r>
                        </m:e>
                        <m:sub>
                          <m:r>
                            <a:rPr lang="en-US" sz="2800" b="0" i="1" smtClean="0">
                              <a:latin typeface="Cambria Math" panose="02040503050406030204" pitchFamily="18" charset="0"/>
                              <a:ea typeface="Cambria Math" panose="02040503050406030204" pitchFamily="18" charset="0"/>
                              <a:cs typeface="Arial" pitchFamily="34" charset="0"/>
                            </a:rPr>
                            <m:t>0</m:t>
                          </m:r>
                        </m:sub>
                      </m:sSub>
                      <m:r>
                        <a:rPr lang="en-US" sz="2800" b="0" i="1" smtClean="0">
                          <a:latin typeface="Cambria Math" panose="02040503050406030204" pitchFamily="18" charset="0"/>
                          <a:ea typeface="Cambria Math" panose="02040503050406030204" pitchFamily="18" charset="0"/>
                          <a:cs typeface="Arial" pitchFamily="34" charset="0"/>
                        </a:rPr>
                        <m:t>)</m:t>
                      </m:r>
                    </m:oMath>
                  </m:oMathPara>
                </a14:m>
                <a:endParaRPr lang="en-US" sz="2800" dirty="0">
                  <a:ea typeface="Cambria Math" panose="02040503050406030204" pitchFamily="18" charset="0"/>
                  <a:cs typeface="Arial"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373380" y="4434139"/>
                <a:ext cx="5223510" cy="5786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73380" y="5352338"/>
                <a:ext cx="5223510" cy="114460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cs typeface="Arial" pitchFamily="34" charset="0"/>
                        </a:rPr>
                        <m:t>𝐹</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𝑥</m:t>
                          </m:r>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m:rPr>
                              <m:sty m:val="p"/>
                            </m:rPr>
                            <a:rPr lang="en-US" sz="2400" b="0" i="0" smtClean="0">
                              <a:latin typeface="Cambria Math" panose="02040503050406030204" pitchFamily="18" charset="0"/>
                              <a:ea typeface="Cambria Math" panose="02040503050406030204" pitchFamily="18" charset="0"/>
                              <a:cs typeface="Arial" pitchFamily="34" charset="0"/>
                            </a:rPr>
                            <m:t>cos</m:t>
                          </m:r>
                          <m:r>
                            <a:rPr lang="en-US" sz="2400" b="0" i="1"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0</m:t>
                              </m:r>
                            </m:sub>
                          </m:sSub>
                          <m:r>
                            <a:rPr lang="en-US" sz="2400" i="1">
                              <a:latin typeface="Cambria Math" panose="02040503050406030204" pitchFamily="18" charset="0"/>
                              <a:ea typeface="Cambria Math" panose="02040503050406030204" pitchFamily="18" charset="0"/>
                              <a:cs typeface="Arial" pitchFamily="34" charset="0"/>
                            </a:rPr>
                            <m:t>𝑡</m:t>
                          </m:r>
                          <m:r>
                            <a:rPr lang="en-US" sz="2400" b="0" i="1" smtClean="0">
                              <a:latin typeface="Cambria Math" panose="02040503050406030204" pitchFamily="18" charset="0"/>
                              <a:ea typeface="Cambria Math" panose="02040503050406030204" pitchFamily="18" charset="0"/>
                              <a:cs typeface="Arial" pitchFamily="34" charset="0"/>
                            </a:rPr>
                            <m:t>)</m:t>
                          </m:r>
                          <m:r>
                            <a:rPr lang="en-US" sz="2400" i="1" smtClean="0">
                              <a:latin typeface="Cambria Math" panose="02040503050406030204" pitchFamily="18" charset="0"/>
                              <a:ea typeface="Cambria Math" panose="02040503050406030204" pitchFamily="18" charset="0"/>
                              <a:cs typeface="Arial" pitchFamily="34" charset="0"/>
                            </a:rPr>
                            <m:t> </m:t>
                          </m:r>
                        </m:e>
                      </m:d>
                      <m:r>
                        <a:rPr lang="en-US" sz="2400" b="0" i="1" smtClean="0">
                          <a:latin typeface="Cambria Math" panose="02040503050406030204" pitchFamily="18" charset="0"/>
                          <a:ea typeface="Cambria Math" panose="02040503050406030204" pitchFamily="18" charset="0"/>
                          <a:cs typeface="Arial" pitchFamily="34" charset="0"/>
                        </a:rPr>
                        <m:t>=</m:t>
                      </m:r>
                      <m:f>
                        <m:fPr>
                          <m:ctrlPr>
                            <a:rPr lang="en-US" sz="2400" b="0" i="1" smtClean="0">
                              <a:latin typeface="Cambria Math" panose="02040503050406030204" pitchFamily="18" charset="0"/>
                              <a:ea typeface="Cambria Math" panose="02040503050406030204" pitchFamily="18" charset="0"/>
                              <a:cs typeface="Arial" pitchFamily="34" charset="0"/>
                            </a:rPr>
                          </m:ctrlPr>
                        </m:fPr>
                        <m:num>
                          <m:r>
                            <a:rPr lang="en-US" sz="2400" b="0" i="1" smtClean="0">
                              <a:latin typeface="Cambria Math" panose="02040503050406030204" pitchFamily="18" charset="0"/>
                              <a:ea typeface="Cambria Math" panose="02040503050406030204" pitchFamily="18" charset="0"/>
                              <a:cs typeface="Arial" pitchFamily="34" charset="0"/>
                            </a:rPr>
                            <m:t>1</m:t>
                          </m:r>
                        </m:num>
                        <m:den>
                          <m:r>
                            <a:rPr lang="en-US" sz="2400" b="0" i="1" smtClean="0">
                              <a:latin typeface="Cambria Math" panose="02040503050406030204" pitchFamily="18" charset="0"/>
                              <a:ea typeface="Cambria Math" panose="02040503050406030204" pitchFamily="18" charset="0"/>
                              <a:cs typeface="Arial" pitchFamily="34" charset="0"/>
                            </a:rPr>
                            <m:t>2</m:t>
                          </m:r>
                        </m:den>
                      </m:f>
                      <m:d>
                        <m:dPr>
                          <m:begChr m:val="["/>
                          <m:endChr m:val="]"/>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𝑋</m:t>
                          </m:r>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𝑓</m:t>
                              </m:r>
                              <m:r>
                                <a:rPr lang="en-US" sz="2400" i="1">
                                  <a:latin typeface="Cambria Math" panose="02040503050406030204" pitchFamily="18" charset="0"/>
                                  <a:ea typeface="Cambria Math" panose="02040503050406030204" pitchFamily="18" charset="0"/>
                                  <a:cs typeface="Arial" pitchFamily="34" charset="0"/>
                                </a:rPr>
                                <m:t>−</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0</m:t>
                                  </m:r>
                                </m:sub>
                              </m:sSub>
                            </m:e>
                          </m:d>
                          <m:r>
                            <m:rPr>
                              <m:nor/>
                            </m:rPr>
                            <a:rPr lang="en-US" sz="2400" dirty="0">
                              <a:ea typeface="Cambria Math" panose="02040503050406030204" pitchFamily="18" charset="0"/>
                              <a:cs typeface="Arial" pitchFamily="34" charset="0"/>
                            </a:rPr>
                            <m:t> </m:t>
                          </m:r>
                          <m:r>
                            <a:rPr lang="en-US" sz="2400" b="0" i="1" dirty="0"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𝑋</m:t>
                          </m:r>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𝑓</m:t>
                          </m:r>
                          <m:r>
                            <a:rPr lang="en-US" sz="2400" b="0" i="1" smtClean="0">
                              <a:latin typeface="Cambria Math" panose="02040503050406030204" pitchFamily="18" charset="0"/>
                              <a:ea typeface="Cambria Math" panose="02040503050406030204" pitchFamily="18" charset="0"/>
                              <a:cs typeface="Arial" pitchFamily="34" charset="0"/>
                            </a:rPr>
                            <m:t>+</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0</m:t>
                              </m:r>
                            </m:sub>
                          </m:sSub>
                          <m:r>
                            <a:rPr lang="en-US" sz="2400" i="1">
                              <a:latin typeface="Cambria Math" panose="02040503050406030204" pitchFamily="18" charset="0"/>
                              <a:ea typeface="Cambria Math" panose="02040503050406030204" pitchFamily="18" charset="0"/>
                              <a:cs typeface="Arial" pitchFamily="34" charset="0"/>
                            </a:rPr>
                            <m:t>)</m:t>
                          </m:r>
                          <m:r>
                            <m:rPr>
                              <m:nor/>
                            </m:rPr>
                            <a:rPr lang="en-US" sz="2400" dirty="0">
                              <a:ea typeface="Cambria Math" panose="02040503050406030204" pitchFamily="18" charset="0"/>
                              <a:cs typeface="Arial" pitchFamily="34" charset="0"/>
                            </a:rPr>
                            <m:t> </m:t>
                          </m:r>
                        </m:e>
                      </m:d>
                    </m:oMath>
                  </m:oMathPara>
                </a14:m>
                <a:endParaRPr lang="en-US" sz="2400" dirty="0">
                  <a:ea typeface="Cambria Math" panose="02040503050406030204" pitchFamily="18" charset="0"/>
                  <a:cs typeface="Arial" pitchFamily="34"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373380" y="5352338"/>
                <a:ext cx="5223510" cy="1144609"/>
              </a:xfrm>
              <a:prstGeom prst="rect">
                <a:avLst/>
              </a:prstGeom>
              <a:blipFill>
                <a:blip r:embed="rId6"/>
                <a:stretch>
                  <a:fillRect l="-233"/>
                </a:stretch>
              </a:blipFill>
            </p:spPr>
            <p:txBody>
              <a:bodyPr/>
              <a:lstStyle/>
              <a:p>
                <a:r>
                  <a:rPr lang="en-US">
                    <a:noFill/>
                  </a:rPr>
                  <a:t> </a:t>
                </a:r>
              </a:p>
            </p:txBody>
          </p:sp>
        </mc:Fallback>
      </mc:AlternateContent>
      <p:sp>
        <p:nvSpPr>
          <p:cNvPr id="15" name="Rectangle 14"/>
          <p:cNvSpPr/>
          <p:nvPr/>
        </p:nvSpPr>
        <p:spPr>
          <a:xfrm>
            <a:off x="6362700" y="2702228"/>
            <a:ext cx="2565400" cy="589072"/>
          </a:xfrm>
          <a:prstGeom prst="rect">
            <a:avLst/>
          </a:prstGeom>
        </p:spPr>
        <p:txBody>
          <a:bodyPr wrap="square">
            <a:spAutoFit/>
          </a:bodyPr>
          <a:lstStyle/>
          <a:p>
            <a:pPr>
              <a:lnSpc>
                <a:spcPct val="150000"/>
              </a:lnSpc>
            </a:pPr>
            <a:r>
              <a:rPr lang="en-US" sz="2400" b="1" dirty="0" smtClean="0"/>
              <a:t>3. Differentiation</a:t>
            </a:r>
            <a:endParaRPr lang="en-US" sz="2400" b="1" dirty="0"/>
          </a:p>
        </p:txBody>
      </p:sp>
      <mc:AlternateContent xmlns:mc="http://schemas.openxmlformats.org/markup-compatibility/2006" xmlns:a14="http://schemas.microsoft.com/office/drawing/2010/main">
        <mc:Choice Requires="a14">
          <p:sp>
            <p:nvSpPr>
              <p:cNvPr id="16" name="Rectangle 15"/>
              <p:cNvSpPr/>
              <p:nvPr/>
            </p:nvSpPr>
            <p:spPr>
              <a:xfrm>
                <a:off x="6523990" y="3626559"/>
                <a:ext cx="5223510" cy="5786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𝐹</m:t>
                      </m:r>
                      <m:d>
                        <m:dPr>
                          <m:ctrlPr>
                            <a:rPr lang="en-US" sz="2800" b="0" i="1" smtClean="0">
                              <a:latin typeface="Cambria Math" panose="02040503050406030204" pitchFamily="18" charset="0"/>
                              <a:ea typeface="Cambria Math" panose="02040503050406030204" pitchFamily="18" charset="0"/>
                              <a:cs typeface="Arial" pitchFamily="34" charset="0"/>
                            </a:rPr>
                          </m:ctrlPr>
                        </m:dPr>
                        <m:e>
                          <m:acc>
                            <m:accPr>
                              <m:chr m:val="̇"/>
                              <m:ctrlPr>
                                <a:rPr lang="en-US" sz="2800" b="0" i="1" smtClean="0">
                                  <a:latin typeface="Cambria Math" panose="02040503050406030204" pitchFamily="18" charset="0"/>
                                  <a:ea typeface="Cambria Math" panose="02040503050406030204" pitchFamily="18" charset="0"/>
                                  <a:cs typeface="Arial" pitchFamily="34" charset="0"/>
                                </a:rPr>
                              </m:ctrlPr>
                            </m:accPr>
                            <m:e>
                              <m:r>
                                <a:rPr lang="en-US" sz="2800" i="1">
                                  <a:latin typeface="Cambria Math" panose="02040503050406030204" pitchFamily="18" charset="0"/>
                                  <a:ea typeface="Cambria Math" panose="02040503050406030204" pitchFamily="18" charset="0"/>
                                  <a:cs typeface="Arial" pitchFamily="34" charset="0"/>
                                </a:rPr>
                                <m:t>𝑥</m:t>
                              </m:r>
                            </m:e>
                          </m:acc>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e>
                      </m:d>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𝑖</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b="0" i="1" smtClean="0">
                          <a:latin typeface="Cambria Math" panose="02040503050406030204" pitchFamily="18" charset="0"/>
                          <a:ea typeface="Cambria Math" panose="02040503050406030204" pitchFamily="18" charset="0"/>
                          <a:cs typeface="Arial" pitchFamily="34" charset="0"/>
                        </a:rPr>
                        <m:t>𝑓𝑋</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oMath>
                  </m:oMathPara>
                </a14:m>
                <a:endParaRPr lang="en-US" sz="2800" dirty="0">
                  <a:ea typeface="Cambria Math" panose="02040503050406030204" pitchFamily="18" charset="0"/>
                  <a:cs typeface="Arial"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6523990" y="3626559"/>
                <a:ext cx="5223510" cy="578685"/>
              </a:xfrm>
              <a:prstGeom prst="rect">
                <a:avLst/>
              </a:prstGeom>
              <a:blipFill>
                <a:blip r:embed="rId7"/>
                <a:stretch>
                  <a:fillRect/>
                </a:stretch>
              </a:blipFill>
            </p:spPr>
            <p:txBody>
              <a:bodyPr/>
              <a:lstStyle/>
              <a:p>
                <a:r>
                  <a:rPr lang="en-US">
                    <a:noFill/>
                  </a:rPr>
                  <a:t> </a:t>
                </a:r>
              </a:p>
            </p:txBody>
          </p:sp>
        </mc:Fallback>
      </mc:AlternateContent>
      <p:sp>
        <p:nvSpPr>
          <p:cNvPr id="18" name="Rectangle 17"/>
          <p:cNvSpPr/>
          <p:nvPr/>
        </p:nvSpPr>
        <p:spPr>
          <a:xfrm>
            <a:off x="10541001" y="5882935"/>
            <a:ext cx="1763606" cy="461665"/>
          </a:xfrm>
          <a:prstGeom prst="rect">
            <a:avLst/>
          </a:prstGeom>
        </p:spPr>
        <p:txBody>
          <a:bodyPr wrap="square">
            <a:spAutoFit/>
          </a:bodyPr>
          <a:lstStyle/>
          <a:p>
            <a:r>
              <a:rPr lang="en-US" sz="2400" b="1" dirty="0" smtClean="0">
                <a:solidFill>
                  <a:srgbClr val="FF0000"/>
                </a:solidFill>
              </a:rPr>
              <a:t>Sine wave</a:t>
            </a:r>
            <a:endParaRPr lang="en-US" sz="2400" b="1" dirty="0">
              <a:solidFill>
                <a:srgbClr val="FF0000"/>
              </a:solidFill>
            </a:endParaRPr>
          </a:p>
        </p:txBody>
      </p:sp>
    </p:spTree>
    <p:extLst>
      <p:ext uri="{BB962C8B-B14F-4D97-AF65-F5344CB8AC3E}">
        <p14:creationId xmlns:p14="http://schemas.microsoft.com/office/powerpoint/2010/main" val="3328720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Zero-Padding</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656825" y="1795183"/>
                <a:ext cx="6096000" cy="130426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𝑋</m:t>
                      </m:r>
                      <m:r>
                        <a:rPr lang="en-US" sz="2800" i="1">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𝑘</m:t>
                      </m:r>
                      <m:r>
                        <a:rPr lang="en-US" sz="2800" i="1">
                          <a:latin typeface="Cambria Math" panose="02040503050406030204" pitchFamily="18" charset="0"/>
                          <a:ea typeface="Cambria Math" panose="02040503050406030204" pitchFamily="18" charset="0"/>
                          <a:cs typeface="Arial" pitchFamily="34" charset="0"/>
                        </a:rPr>
                        <m:t>)=</m:t>
                      </m:r>
                      <m:nary>
                        <m:naryPr>
                          <m:chr m:val="∑"/>
                          <m:ctrlPr>
                            <a:rPr lang="en-US" sz="2800" i="1">
                              <a:latin typeface="Cambria Math" panose="02040503050406030204" pitchFamily="18" charset="0"/>
                              <a:cs typeface="Arial" pitchFamily="34" charset="0"/>
                            </a:rPr>
                          </m:ctrlPr>
                        </m:naryPr>
                        <m:sub>
                          <m:r>
                            <m:rPr>
                              <m:brk m:alnAt="23"/>
                            </m:rPr>
                            <a:rPr lang="en-US" sz="2800" i="1">
                              <a:latin typeface="Cambria Math" panose="02040503050406030204" pitchFamily="18" charset="0"/>
                              <a:cs typeface="Arial" pitchFamily="34" charset="0"/>
                            </a:rPr>
                            <m:t>𝑛</m:t>
                          </m:r>
                          <m:r>
                            <a:rPr lang="en-US" sz="2800" i="1">
                              <a:latin typeface="Cambria Math" panose="02040503050406030204" pitchFamily="18" charset="0"/>
                              <a:cs typeface="Arial" pitchFamily="34" charset="0"/>
                            </a:rPr>
                            <m:t>=</m:t>
                          </m:r>
                          <m:r>
                            <a:rPr lang="en-US" sz="2800" b="0" i="1" smtClean="0">
                              <a:latin typeface="Cambria Math" panose="02040503050406030204" pitchFamily="18" charset="0"/>
                              <a:cs typeface="Arial" pitchFamily="34" charset="0"/>
                            </a:rPr>
                            <m:t>0</m:t>
                          </m:r>
                        </m:sub>
                        <m:sup>
                          <m:r>
                            <a:rPr lang="en-US" sz="2800" b="0" i="1" smtClean="0">
                              <a:latin typeface="Cambria Math" panose="02040503050406030204" pitchFamily="18" charset="0"/>
                              <a:ea typeface="Cambria Math" panose="02040503050406030204" pitchFamily="18" charset="0"/>
                              <a:cs typeface="Arial" pitchFamily="34" charset="0"/>
                            </a:rPr>
                            <m:t>𝑁</m:t>
                          </m:r>
                          <m:r>
                            <a:rPr lang="en-US" sz="2800" b="0" i="1" smtClean="0">
                              <a:latin typeface="Cambria Math" panose="02040503050406030204" pitchFamily="18" charset="0"/>
                              <a:ea typeface="Cambria Math" panose="02040503050406030204" pitchFamily="18" charset="0"/>
                              <a:cs typeface="Arial" pitchFamily="34" charset="0"/>
                            </a:rPr>
                            <m:t>−1</m:t>
                          </m:r>
                        </m:sup>
                        <m:e>
                          <m:r>
                            <a:rPr lang="en-US" sz="2800" i="1">
                              <a:latin typeface="Cambria Math" panose="02040503050406030204" pitchFamily="18" charset="0"/>
                              <a:ea typeface="Cambria Math" panose="02040503050406030204" pitchFamily="18" charset="0"/>
                              <a:cs typeface="Arial" pitchFamily="34" charset="0"/>
                            </a:rPr>
                            <m:t>𝑥</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𝑛</m:t>
                          </m:r>
                          <m:r>
                            <a:rPr lang="en-US" sz="2800" i="1">
                              <a:latin typeface="Cambria Math" panose="02040503050406030204" pitchFamily="18" charset="0"/>
                              <a:ea typeface="Cambria Math" panose="02040503050406030204" pitchFamily="18" charset="0"/>
                              <a:cs typeface="Arial" pitchFamily="34" charset="0"/>
                            </a:rPr>
                            <m:t>)</m:t>
                          </m:r>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num>
                                <m:den>
                                  <m:r>
                                    <a:rPr lang="en-US" sz="2800" b="0" i="1" smtClean="0">
                                      <a:latin typeface="Cambria Math" panose="02040503050406030204" pitchFamily="18" charset="0"/>
                                      <a:ea typeface="Cambria Math" panose="02040503050406030204" pitchFamily="18" charset="0"/>
                                      <a:cs typeface="Arial" pitchFamily="34" charset="0"/>
                                    </a:rPr>
                                    <m:t>𝑁</m:t>
                                  </m:r>
                                </m:den>
                              </m:f>
                              <m:r>
                                <a:rPr lang="en-US" sz="2800" i="1">
                                  <a:latin typeface="Cambria Math" panose="02040503050406030204" pitchFamily="18" charset="0"/>
                                  <a:ea typeface="Cambria Math" panose="02040503050406030204" pitchFamily="18" charset="0"/>
                                  <a:cs typeface="Arial" pitchFamily="34" charset="0"/>
                                </a:rPr>
                                <m:t>𝑛𝑘</m:t>
                              </m:r>
                            </m:sup>
                          </m:sSup>
                        </m:e>
                      </m:nary>
                    </m:oMath>
                  </m:oMathPara>
                </a14:m>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656825" y="1795183"/>
                <a:ext cx="6096000" cy="1304268"/>
              </a:xfrm>
              <a:prstGeom prst="rect">
                <a:avLst/>
              </a:prstGeom>
              <a:blipFill>
                <a:blip r:embed="rId5"/>
                <a:stretch>
                  <a:fillRect/>
                </a:stretch>
              </a:blipFill>
            </p:spPr>
            <p:txBody>
              <a:bodyPr/>
              <a:lstStyle/>
              <a:p>
                <a:r>
                  <a:rPr lang="en-US">
                    <a:noFill/>
                  </a:rPr>
                  <a:t> </a:t>
                </a:r>
              </a:p>
            </p:txBody>
          </p:sp>
        </mc:Fallback>
      </mc:AlternateContent>
      <p:sp>
        <p:nvSpPr>
          <p:cNvPr id="5" name="Rectangle 4"/>
          <p:cNvSpPr/>
          <p:nvPr/>
        </p:nvSpPr>
        <p:spPr>
          <a:xfrm>
            <a:off x="4504623" y="1441240"/>
            <a:ext cx="7463857" cy="2554545"/>
          </a:xfrm>
          <a:prstGeom prst="rect">
            <a:avLst/>
          </a:prstGeom>
        </p:spPr>
        <p:txBody>
          <a:bodyPr wrap="square">
            <a:spAutoFit/>
          </a:bodyPr>
          <a:lstStyle/>
          <a:p>
            <a:r>
              <a:rPr lang="en-US" sz="2000" dirty="0"/>
              <a:t>Y = </a:t>
            </a:r>
            <a:r>
              <a:rPr lang="en-US" sz="2000" dirty="0" err="1"/>
              <a:t>fft</a:t>
            </a:r>
            <a:r>
              <a:rPr lang="en-US" sz="2000" dirty="0"/>
              <a:t>(X</a:t>
            </a:r>
            <a:r>
              <a:rPr lang="en-US" sz="2000" dirty="0" smtClean="0"/>
              <a:t>, n</a:t>
            </a:r>
            <a:r>
              <a:rPr lang="en-US" sz="2000" dirty="0"/>
              <a:t>) returns the n-point DFT. If no value is specified, Y is the same size as X.</a:t>
            </a:r>
          </a:p>
          <a:p>
            <a:endParaRPr lang="en-US" sz="2000" dirty="0"/>
          </a:p>
          <a:p>
            <a:pPr marL="342900" indent="-342900">
              <a:buFont typeface="Arial" panose="020B0604020202020204" pitchFamily="34" charset="0"/>
              <a:buChar char="•"/>
            </a:pPr>
            <a:r>
              <a:rPr lang="en-US" sz="2000" dirty="0"/>
              <a:t>If X is a vector and the length of X is less than n, then X is padded with trailing zeros to length 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X is a vector and the length of X is greater than n, then X is truncated to length n</a:t>
            </a:r>
            <a:r>
              <a:rPr lang="en-US" sz="2000" dirty="0" smtClean="0"/>
              <a:t>.</a:t>
            </a:r>
            <a:endParaRPr lang="en-US" sz="2000" dirty="0"/>
          </a:p>
        </p:txBody>
      </p:sp>
      <mc:AlternateContent xmlns:mc="http://schemas.openxmlformats.org/markup-compatibility/2006" xmlns:a14="http://schemas.microsoft.com/office/drawing/2010/main">
        <mc:Choice Requires="a14">
          <p:sp>
            <p:nvSpPr>
              <p:cNvPr id="10" name="Rectangle 9"/>
              <p:cNvSpPr/>
              <p:nvPr/>
            </p:nvSpPr>
            <p:spPr>
              <a:xfrm>
                <a:off x="433136" y="4676987"/>
                <a:ext cx="9805871" cy="710579"/>
              </a:xfrm>
              <a:prstGeom prst="rect">
                <a:avLst/>
              </a:prstGeom>
            </p:spPr>
            <p:txBody>
              <a:bodyPr wrap="square">
                <a:spAutoFit/>
              </a:bodyPr>
              <a:lstStyle/>
              <a:p>
                <a14:m>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𝑋</m:t>
                    </m:r>
                    <m:d>
                      <m:dPr>
                        <m:ctrlPr>
                          <a:rPr lang="en-US" sz="2800" b="0" i="1">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𝑘</m:t>
                        </m:r>
                      </m:e>
                    </m:d>
                  </m:oMath>
                </a14:m>
                <a:r>
                  <a:rPr lang="en-US" sz="2800" dirty="0" smtClean="0"/>
                  <a:t> is </a:t>
                </a: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Arial" pitchFamily="34" charset="0"/>
                          </a:rPr>
                        </m:ctrlPr>
                      </m:sSubPr>
                      <m:e>
                        <m:r>
                          <a:rPr lang="en-US" sz="2800" i="1">
                            <a:latin typeface="Cambria Math" panose="02040503050406030204" pitchFamily="18" charset="0"/>
                            <a:ea typeface="Cambria Math" panose="02040503050406030204" pitchFamily="18" charset="0"/>
                            <a:cs typeface="Arial" pitchFamily="34" charset="0"/>
                          </a:rPr>
                          <m:t>𝑋</m:t>
                        </m:r>
                      </m:e>
                      <m:sub>
                        <m:r>
                          <a:rPr lang="en-US" sz="2800" i="1">
                            <a:latin typeface="Cambria Math" panose="02040503050406030204" pitchFamily="18" charset="0"/>
                            <a:ea typeface="Cambria Math" panose="02040503050406030204" pitchFamily="18" charset="0"/>
                            <a:cs typeface="Arial" pitchFamily="34" charset="0"/>
                          </a:rPr>
                          <m:t>𝑠</m:t>
                        </m:r>
                      </m:sub>
                    </m:sSub>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𝑓</m:t>
                    </m:r>
                    <m:r>
                      <a:rPr lang="en-US" sz="2800" i="1">
                        <a:latin typeface="Cambria Math" panose="02040503050406030204" pitchFamily="18" charset="0"/>
                        <a:ea typeface="Cambria Math" panose="02040503050406030204" pitchFamily="18" charset="0"/>
                        <a:cs typeface="Arial" pitchFamily="34" charset="0"/>
                      </a:rPr>
                      <m:t>)</m:t>
                    </m:r>
                  </m:oMath>
                </a14:m>
                <a:r>
                  <a:rPr lang="en-US" sz="2800" dirty="0" smtClean="0"/>
                  <a:t> evaluated at </a:t>
                </a:r>
                <a14:m>
                  <m:oMath xmlns:m="http://schemas.openxmlformats.org/officeDocument/2006/math">
                    <m:r>
                      <a:rPr lang="en-US" sz="2800" i="1">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b="0" i="1" smtClean="0">
                            <a:latin typeface="Cambria Math" panose="02040503050406030204" pitchFamily="18" charset="0"/>
                            <a:ea typeface="Cambria Math" panose="02040503050406030204" pitchFamily="18" charset="0"/>
                            <a:cs typeface="Arial" pitchFamily="34" charset="0"/>
                          </a:rPr>
                          <m:t>𝑘</m:t>
                        </m:r>
                      </m:num>
                      <m:den>
                        <m:r>
                          <a:rPr lang="en-US" sz="2800" b="0" i="1" smtClean="0">
                            <a:latin typeface="Cambria Math" panose="02040503050406030204" pitchFamily="18" charset="0"/>
                            <a:ea typeface="Cambria Math" panose="02040503050406030204" pitchFamily="18" charset="0"/>
                            <a:cs typeface="Arial" pitchFamily="34" charset="0"/>
                          </a:rPr>
                          <m:t>𝑁</m:t>
                        </m:r>
                        <m:r>
                          <a:rPr lang="en-US" sz="2800" i="1">
                            <a:latin typeface="Cambria Math" panose="02040503050406030204" pitchFamily="18" charset="0"/>
                            <a:ea typeface="Cambria Math" panose="02040503050406030204" pitchFamily="18" charset="0"/>
                            <a:cs typeface="Arial" pitchFamily="34" charset="0"/>
                          </a:rPr>
                          <m:t>∆</m:t>
                        </m:r>
                      </m:den>
                    </m:f>
                  </m:oMath>
                </a14:m>
                <a:r>
                  <a:rPr lang="en-US" sz="2800" dirty="0" smtClean="0"/>
                  <a:t> Hz</a:t>
                </a:r>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433136" y="4676987"/>
                <a:ext cx="9805871" cy="710579"/>
              </a:xfrm>
              <a:prstGeom prst="rect">
                <a:avLst/>
              </a:prstGeom>
              <a:blipFill>
                <a:blip r:embed="rId6"/>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834962" y="4674358"/>
                <a:ext cx="9805871" cy="710579"/>
              </a:xfrm>
              <a:prstGeom prst="rect">
                <a:avLst/>
              </a:prstGeom>
            </p:spPr>
            <p:txBody>
              <a:bodyPr wrap="square">
                <a:spAutoFit/>
              </a:bodyPr>
              <a:lstStyle/>
              <a:p>
                <a:r>
                  <a:rPr lang="en-US" sz="2800" dirty="0" smtClean="0"/>
                  <a:t>frequency spacing </a:t>
                </a:r>
                <a14:m>
                  <m:oMath xmlns:m="http://schemas.openxmlformats.org/officeDocument/2006/math">
                    <m:f>
                      <m:fPr>
                        <m:ctrlPr>
                          <a:rPr lang="en-US" sz="2800" i="1">
                            <a:latin typeface="Cambria Math" panose="02040503050406030204" pitchFamily="18" charset="0"/>
                            <a:ea typeface="Cambria Math" panose="02040503050406030204" pitchFamily="18" charset="0"/>
                            <a:cs typeface="Arial" pitchFamily="34" charset="0"/>
                          </a:rPr>
                        </m:ctrlPr>
                      </m:fPr>
                      <m:num>
                        <m:r>
                          <a:rPr lang="en-US" sz="2800" b="0" i="1" smtClean="0">
                            <a:latin typeface="Cambria Math" panose="02040503050406030204" pitchFamily="18" charset="0"/>
                            <a:ea typeface="Cambria Math" panose="02040503050406030204" pitchFamily="18" charset="0"/>
                            <a:cs typeface="Arial" pitchFamily="34" charset="0"/>
                          </a:rPr>
                          <m:t>1</m:t>
                        </m:r>
                      </m:num>
                      <m:den>
                        <m:r>
                          <a:rPr lang="en-US" sz="2800" i="1">
                            <a:latin typeface="Cambria Math" panose="02040503050406030204" pitchFamily="18" charset="0"/>
                            <a:ea typeface="Cambria Math" panose="02040503050406030204" pitchFamily="18" charset="0"/>
                            <a:cs typeface="Arial" pitchFamily="34" charset="0"/>
                          </a:rPr>
                          <m:t>𝑁</m:t>
                        </m:r>
                        <m:r>
                          <a:rPr lang="en-US" sz="2800" i="1">
                            <a:latin typeface="Cambria Math" panose="02040503050406030204" pitchFamily="18" charset="0"/>
                            <a:ea typeface="Cambria Math" panose="02040503050406030204" pitchFamily="18" charset="0"/>
                            <a:cs typeface="Arial" pitchFamily="34" charset="0"/>
                          </a:rPr>
                          <m:t>∆</m:t>
                        </m:r>
                      </m:den>
                    </m:f>
                  </m:oMath>
                </a14:m>
                <a:r>
                  <a:rPr lang="en-US" sz="2800" dirty="0" smtClean="0"/>
                  <a:t> Hz </a:t>
                </a:r>
                <a:endParaRPr lang="en-US" sz="2800" dirty="0"/>
              </a:p>
            </p:txBody>
          </p:sp>
        </mc:Choice>
        <mc:Fallback xmlns="">
          <p:sp>
            <p:nvSpPr>
              <p:cNvPr id="11" name="Rectangle 10"/>
              <p:cNvSpPr>
                <a:spLocks noRot="1" noChangeAspect="1" noMove="1" noResize="1" noEditPoints="1" noAdjustHandles="1" noChangeArrowheads="1" noChangeShapeType="1" noTextEdit="1"/>
              </p:cNvSpPr>
              <p:nvPr/>
            </p:nvSpPr>
            <p:spPr>
              <a:xfrm>
                <a:off x="7834962" y="4674358"/>
                <a:ext cx="9805871" cy="710579"/>
              </a:xfrm>
              <a:prstGeom prst="rect">
                <a:avLst/>
              </a:prstGeom>
              <a:blipFill>
                <a:blip r:embed="rId7"/>
                <a:stretch>
                  <a:fillRect l="-1243" b="-11207"/>
                </a:stretch>
              </a:blipFill>
            </p:spPr>
            <p:txBody>
              <a:bodyPr/>
              <a:lstStyle/>
              <a:p>
                <a:r>
                  <a:rPr lang="en-US">
                    <a:noFill/>
                  </a:rPr>
                  <a:t> </a:t>
                </a:r>
              </a:p>
            </p:txBody>
          </p:sp>
        </mc:Fallback>
      </mc:AlternateContent>
    </p:spTree>
    <p:extLst>
      <p:ext uri="{BB962C8B-B14F-4D97-AF65-F5344CB8AC3E}">
        <p14:creationId xmlns:p14="http://schemas.microsoft.com/office/powerpoint/2010/main" val="3988696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Zero-Padding (Continue)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460943" y="2451260"/>
                <a:ext cx="12733154" cy="13042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cs typeface="Arial" pitchFamily="34" charset="0"/>
                            </a:rPr>
                          </m:ctrlPr>
                        </m:accPr>
                        <m:e>
                          <m:r>
                            <a:rPr lang="en-US" sz="2800" b="0" i="1" smtClean="0">
                              <a:latin typeface="Cambria Math" panose="02040503050406030204" pitchFamily="18" charset="0"/>
                              <a:ea typeface="Cambria Math" panose="02040503050406030204" pitchFamily="18" charset="0"/>
                              <a:cs typeface="Arial" pitchFamily="34" charset="0"/>
                            </a:rPr>
                            <m:t>𝑋</m:t>
                          </m:r>
                        </m:e>
                      </m:acc>
                      <m:r>
                        <a:rPr lang="en-US" sz="2800" i="1">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𝑘</m:t>
                      </m:r>
                      <m:r>
                        <a:rPr lang="en-US" sz="2800" i="1">
                          <a:latin typeface="Cambria Math" panose="02040503050406030204" pitchFamily="18" charset="0"/>
                          <a:ea typeface="Cambria Math" panose="02040503050406030204" pitchFamily="18" charset="0"/>
                          <a:cs typeface="Arial" pitchFamily="34" charset="0"/>
                        </a:rPr>
                        <m:t>)=</m:t>
                      </m:r>
                      <m:nary>
                        <m:naryPr>
                          <m:chr m:val="∑"/>
                          <m:ctrlPr>
                            <a:rPr lang="en-US" sz="2800" i="1">
                              <a:latin typeface="Cambria Math" panose="02040503050406030204" pitchFamily="18" charset="0"/>
                              <a:cs typeface="Arial" pitchFamily="34" charset="0"/>
                            </a:rPr>
                          </m:ctrlPr>
                        </m:naryPr>
                        <m:sub>
                          <m:r>
                            <m:rPr>
                              <m:brk m:alnAt="23"/>
                            </m:rPr>
                            <a:rPr lang="en-US" sz="2800" i="1">
                              <a:latin typeface="Cambria Math" panose="02040503050406030204" pitchFamily="18" charset="0"/>
                              <a:cs typeface="Arial" pitchFamily="34" charset="0"/>
                            </a:rPr>
                            <m:t>𝑛</m:t>
                          </m:r>
                          <m:r>
                            <a:rPr lang="en-US" sz="2800" i="1">
                              <a:latin typeface="Cambria Math" panose="02040503050406030204" pitchFamily="18" charset="0"/>
                              <a:cs typeface="Arial" pitchFamily="34" charset="0"/>
                            </a:rPr>
                            <m:t>=</m:t>
                          </m:r>
                          <m:r>
                            <a:rPr lang="en-US" sz="2800" b="0" i="1" smtClean="0">
                              <a:latin typeface="Cambria Math" panose="02040503050406030204" pitchFamily="18" charset="0"/>
                              <a:cs typeface="Arial" pitchFamily="34" charset="0"/>
                            </a:rPr>
                            <m:t>0</m:t>
                          </m:r>
                        </m:sub>
                        <m:sup>
                          <m:r>
                            <a:rPr lang="en-US" sz="2800" b="0" i="1" smtClean="0">
                              <a:latin typeface="Cambria Math" panose="02040503050406030204" pitchFamily="18" charset="0"/>
                              <a:ea typeface="Cambria Math" panose="02040503050406030204" pitchFamily="18" charset="0"/>
                              <a:cs typeface="Arial" pitchFamily="34" charset="0"/>
                            </a:rPr>
                            <m:t>𝐿</m:t>
                          </m:r>
                          <m:r>
                            <a:rPr lang="en-US" sz="2800" b="0" i="1" smtClean="0">
                              <a:latin typeface="Cambria Math" panose="02040503050406030204" pitchFamily="18" charset="0"/>
                              <a:ea typeface="Cambria Math" panose="02040503050406030204" pitchFamily="18" charset="0"/>
                              <a:cs typeface="Arial" pitchFamily="34" charset="0"/>
                            </a:rPr>
                            <m:t>−1</m:t>
                          </m:r>
                        </m:sup>
                        <m:e>
                          <m:acc>
                            <m:accPr>
                              <m:chr m:val="̂"/>
                              <m:ctrlPr>
                                <a:rPr lang="en-US" sz="2800" i="1" smtClean="0">
                                  <a:latin typeface="Cambria Math" panose="02040503050406030204" pitchFamily="18" charset="0"/>
                                  <a:ea typeface="Cambria Math" panose="02040503050406030204" pitchFamily="18" charset="0"/>
                                  <a:cs typeface="Arial" pitchFamily="34" charset="0"/>
                                </a:rPr>
                              </m:ctrlPr>
                            </m:accPr>
                            <m:e>
                              <m:r>
                                <a:rPr lang="en-US" sz="2800" i="1">
                                  <a:latin typeface="Cambria Math" panose="02040503050406030204" pitchFamily="18" charset="0"/>
                                  <a:ea typeface="Cambria Math" panose="02040503050406030204" pitchFamily="18" charset="0"/>
                                  <a:cs typeface="Arial" pitchFamily="34" charset="0"/>
                                </a:rPr>
                                <m:t>𝑥</m:t>
                              </m:r>
                            </m:e>
                          </m:acc>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𝑛</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f>
                                <m:fPr>
                                  <m:ctrlPr>
                                    <a:rPr lang="en-US" sz="2800" b="0" i="1" smtClean="0">
                                      <a:latin typeface="Cambria Math" panose="02040503050406030204" pitchFamily="18" charset="0"/>
                                      <a:ea typeface="Cambria Math" panose="02040503050406030204" pitchFamily="18" charset="0"/>
                                      <a:cs typeface="Arial" pitchFamily="34" charset="0"/>
                                    </a:rPr>
                                  </m:ctrlPr>
                                </m:fPr>
                                <m:num>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num>
                                <m:den>
                                  <m:r>
                                    <a:rPr lang="en-US" sz="2800" b="0" i="1" smtClean="0">
                                      <a:latin typeface="Cambria Math" panose="02040503050406030204" pitchFamily="18" charset="0"/>
                                      <a:ea typeface="Cambria Math" panose="02040503050406030204" pitchFamily="18" charset="0"/>
                                      <a:cs typeface="Arial" pitchFamily="34" charset="0"/>
                                    </a:rPr>
                                    <m:t>𝐿</m:t>
                                  </m:r>
                                </m:den>
                              </m:f>
                              <m:r>
                                <a:rPr lang="en-US" sz="2800" i="1">
                                  <a:latin typeface="Cambria Math" panose="02040503050406030204" pitchFamily="18" charset="0"/>
                                  <a:ea typeface="Cambria Math" panose="02040503050406030204" pitchFamily="18" charset="0"/>
                                  <a:cs typeface="Arial" pitchFamily="34" charset="0"/>
                                </a:rPr>
                                <m:t>𝑛𝑘</m:t>
                              </m:r>
                            </m:sup>
                          </m:sSup>
                          <m:r>
                            <a:rPr lang="en-US" sz="2800" b="0" i="1" smtClean="0">
                              <a:latin typeface="Cambria Math" panose="02040503050406030204" pitchFamily="18" charset="0"/>
                              <a:ea typeface="Cambria Math" panose="02040503050406030204" pitchFamily="18" charset="0"/>
                              <a:cs typeface="Arial" pitchFamily="34" charset="0"/>
                            </a:rPr>
                            <m:t>=</m:t>
                          </m:r>
                        </m:e>
                      </m:nary>
                      <m:nary>
                        <m:naryPr>
                          <m:chr m:val="∑"/>
                          <m:ctrlPr>
                            <a:rPr lang="en-US" sz="2800" i="1">
                              <a:latin typeface="Cambria Math" panose="02040503050406030204" pitchFamily="18" charset="0"/>
                              <a:cs typeface="Arial" pitchFamily="34" charset="0"/>
                            </a:rPr>
                          </m:ctrlPr>
                        </m:naryPr>
                        <m:sub>
                          <m:r>
                            <m:rPr>
                              <m:brk m:alnAt="23"/>
                            </m:rPr>
                            <a:rPr lang="en-US" sz="2800" i="1">
                              <a:latin typeface="Cambria Math" panose="02040503050406030204" pitchFamily="18" charset="0"/>
                              <a:cs typeface="Arial" pitchFamily="34" charset="0"/>
                            </a:rPr>
                            <m:t>𝑛</m:t>
                          </m:r>
                          <m:r>
                            <a:rPr lang="en-US" sz="2800" i="1">
                              <a:latin typeface="Cambria Math" panose="02040503050406030204" pitchFamily="18" charset="0"/>
                              <a:cs typeface="Arial" pitchFamily="34" charset="0"/>
                            </a:rPr>
                            <m:t>=0</m:t>
                          </m:r>
                        </m:sub>
                        <m:sup>
                          <m:r>
                            <a:rPr lang="en-US" sz="2800" b="0" i="1" smtClean="0">
                              <a:latin typeface="Cambria Math" panose="02040503050406030204" pitchFamily="18" charset="0"/>
                              <a:ea typeface="Cambria Math" panose="02040503050406030204" pitchFamily="18" charset="0"/>
                              <a:cs typeface="Arial" pitchFamily="34" charset="0"/>
                            </a:rPr>
                            <m:t>𝑁</m:t>
                          </m:r>
                          <m:r>
                            <a:rPr lang="en-US" sz="2800" i="1">
                              <a:latin typeface="Cambria Math" panose="02040503050406030204" pitchFamily="18" charset="0"/>
                              <a:ea typeface="Cambria Math" panose="02040503050406030204" pitchFamily="18" charset="0"/>
                              <a:cs typeface="Arial" pitchFamily="34" charset="0"/>
                            </a:rPr>
                            <m:t>−1</m:t>
                          </m:r>
                        </m:sup>
                        <m:e>
                          <m:r>
                            <a:rPr lang="en-US" sz="2800" b="0" i="1" smtClean="0">
                              <a:latin typeface="Cambria Math" panose="02040503050406030204" pitchFamily="18" charset="0"/>
                              <a:ea typeface="Cambria Math" panose="02040503050406030204" pitchFamily="18" charset="0"/>
                              <a:cs typeface="Arial" pitchFamily="34" charset="0"/>
                            </a:rPr>
                            <m:t>𝑥</m:t>
                          </m:r>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𝑛</m:t>
                              </m:r>
                            </m:e>
                          </m:d>
                          <m:sSup>
                            <m:sSupPr>
                              <m:ctrlPr>
                                <a:rPr lang="en-US" sz="2800" i="1">
                                  <a:latin typeface="Cambria Math" panose="02040503050406030204" pitchFamily="18" charset="0"/>
                                  <a:cs typeface="Arial" pitchFamily="34" charset="0"/>
                                </a:rPr>
                              </m:ctrlPr>
                            </m:sSupPr>
                            <m:e>
                              <m:r>
                                <a:rPr lang="en-US" sz="2800" i="1">
                                  <a:latin typeface="Cambria Math" panose="02040503050406030204" pitchFamily="18" charset="0"/>
                                  <a:cs typeface="Arial" pitchFamily="34" charset="0"/>
                                </a:rPr>
                                <m:t>𝑒</m:t>
                              </m:r>
                            </m:e>
                            <m:sup>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𝑖</m:t>
                              </m:r>
                              <m:f>
                                <m:fPr>
                                  <m:ctrlPr>
                                    <a:rPr lang="en-US" sz="2800" i="1">
                                      <a:latin typeface="Cambria Math" panose="02040503050406030204" pitchFamily="18" charset="0"/>
                                      <a:ea typeface="Cambria Math" panose="02040503050406030204" pitchFamily="18" charset="0"/>
                                      <a:cs typeface="Arial" pitchFamily="34" charset="0"/>
                                    </a:rPr>
                                  </m:ctrlPr>
                                </m:fPr>
                                <m:num>
                                  <m:r>
                                    <a:rPr lang="en-US" sz="2800" i="1">
                                      <a:latin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num>
                                <m:den>
                                  <m:r>
                                    <a:rPr lang="en-US" sz="2800" i="1">
                                      <a:latin typeface="Cambria Math" panose="02040503050406030204" pitchFamily="18" charset="0"/>
                                      <a:ea typeface="Cambria Math" panose="02040503050406030204" pitchFamily="18" charset="0"/>
                                      <a:cs typeface="Arial" pitchFamily="34" charset="0"/>
                                    </a:rPr>
                                    <m:t>𝐿</m:t>
                                  </m:r>
                                </m:den>
                              </m:f>
                              <m:r>
                                <a:rPr lang="en-US" sz="2800" i="1">
                                  <a:latin typeface="Cambria Math" panose="02040503050406030204" pitchFamily="18" charset="0"/>
                                  <a:ea typeface="Cambria Math" panose="02040503050406030204" pitchFamily="18" charset="0"/>
                                  <a:cs typeface="Arial" pitchFamily="34" charset="0"/>
                                </a:rPr>
                                <m:t>𝑛𝑘</m:t>
                              </m:r>
                            </m:sup>
                          </m:sSup>
                        </m:e>
                      </m:nary>
                    </m:oMath>
                  </m:oMathPara>
                </a14:m>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460943" y="2451260"/>
                <a:ext cx="12733154" cy="13042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400190" y="1253038"/>
                <a:ext cx="5409399" cy="830997"/>
              </a:xfrm>
              <a:prstGeom prst="rect">
                <a:avLst/>
              </a:prstGeom>
            </p:spPr>
            <p:txBody>
              <a:bodyPr wrap="square">
                <a:spAutoFit/>
              </a:bodyPr>
              <a:lstStyle/>
              <a:p>
                <a14:m>
                  <m:oMath xmlns:m="http://schemas.openxmlformats.org/officeDocument/2006/math">
                    <m:acc>
                      <m:accPr>
                        <m:chr m:val="̂"/>
                        <m:ctrlPr>
                          <a:rPr lang="en-US" sz="2400" b="0" i="1" smtClean="0">
                            <a:latin typeface="Cambria Math" panose="02040503050406030204" pitchFamily="18" charset="0"/>
                            <a:ea typeface="Cambria Math" panose="02040503050406030204" pitchFamily="18" charset="0"/>
                            <a:cs typeface="Arial" pitchFamily="34" charset="0"/>
                          </a:rPr>
                        </m:ctrlPr>
                      </m:accPr>
                      <m:e>
                        <m:r>
                          <a:rPr lang="en-US" sz="2400" b="0" i="1" smtClean="0">
                            <a:latin typeface="Cambria Math" panose="02040503050406030204" pitchFamily="18" charset="0"/>
                            <a:ea typeface="Cambria Math" panose="02040503050406030204" pitchFamily="18" charset="0"/>
                            <a:cs typeface="Arial" pitchFamily="34" charset="0"/>
                          </a:rPr>
                          <m:t>𝑥</m:t>
                        </m:r>
                      </m:e>
                    </m:acc>
                    <m:d>
                      <m:dPr>
                        <m:ctrlPr>
                          <a:rPr lang="en-US" sz="2400" b="0" i="1" smtClean="0">
                            <a:latin typeface="Cambria Math" panose="02040503050406030204" pitchFamily="18" charset="0"/>
                            <a:ea typeface="Cambria Math" panose="02040503050406030204" pitchFamily="18" charset="0"/>
                            <a:cs typeface="Arial" pitchFamily="34" charset="0"/>
                          </a:rPr>
                        </m:ctrlPr>
                      </m:dPr>
                      <m:e>
                        <m:r>
                          <a:rPr lang="en-US" sz="2400" b="0" i="1" smtClean="0">
                            <a:latin typeface="Cambria Math" panose="02040503050406030204" pitchFamily="18" charset="0"/>
                            <a:ea typeface="Cambria Math" panose="02040503050406030204" pitchFamily="18" charset="0"/>
                            <a:cs typeface="Arial" pitchFamily="34" charset="0"/>
                          </a:rPr>
                          <m:t>𝑡</m:t>
                        </m:r>
                      </m:e>
                    </m:d>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𝑥</m:t>
                    </m:r>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𝑛</m:t>
                    </m:r>
                    <m:r>
                      <a:rPr lang="en-US" sz="2400" b="0" i="1" smtClean="0">
                        <a:latin typeface="Cambria Math" panose="02040503050406030204" pitchFamily="18" charset="0"/>
                        <a:ea typeface="Cambria Math" panose="02040503050406030204" pitchFamily="18" charset="0"/>
                        <a:cs typeface="Arial" pitchFamily="34" charset="0"/>
                      </a:rPr>
                      <m:t>)</m:t>
                    </m:r>
                  </m:oMath>
                </a14:m>
                <a:r>
                  <a:rPr lang="en-US" sz="2400" dirty="0" smtClean="0"/>
                  <a:t>  for </a:t>
                </a:r>
                <a14:m>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0≤</m:t>
                    </m:r>
                    <m:r>
                      <a:rPr lang="en-US" sz="2400" b="0" i="1" smtClean="0">
                        <a:latin typeface="Cambria Math" panose="02040503050406030204" pitchFamily="18" charset="0"/>
                        <a:ea typeface="Cambria Math" panose="02040503050406030204" pitchFamily="18" charset="0"/>
                        <a:cs typeface="Arial" pitchFamily="34" charset="0"/>
                      </a:rPr>
                      <m:t>𝑛</m:t>
                    </m:r>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𝑁</m:t>
                    </m:r>
                    <m:r>
                      <a:rPr lang="en-US" sz="2400" b="0" i="1" smtClean="0">
                        <a:latin typeface="Cambria Math" panose="02040503050406030204" pitchFamily="18" charset="0"/>
                        <a:ea typeface="Cambria Math" panose="02040503050406030204" pitchFamily="18" charset="0"/>
                        <a:cs typeface="Arial" pitchFamily="34" charset="0"/>
                      </a:rPr>
                      <m:t>−1</m:t>
                    </m:r>
                  </m:oMath>
                </a14:m>
                <a:endParaRPr lang="en-US" sz="2400" dirty="0" smtClean="0">
                  <a:ea typeface="Cambria Math" panose="02040503050406030204" pitchFamily="18" charset="0"/>
                  <a:cs typeface="Arial" pitchFamily="34" charset="0"/>
                </a:endParaRPr>
              </a:p>
              <a:p>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Arial" pitchFamily="34" charset="0"/>
                      </a:rPr>
                      <m:t> </m:t>
                    </m:r>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0</m:t>
                    </m:r>
                    <m:r>
                      <m:rPr>
                        <m:nor/>
                      </m:rPr>
                      <a:rPr lang="en-US" sz="2400" b="0" i="0" smtClean="0">
                        <a:latin typeface="Cambria Math" panose="02040503050406030204" pitchFamily="18" charset="0"/>
                        <a:ea typeface="Cambria Math" panose="02040503050406030204" pitchFamily="18" charset="0"/>
                        <a:cs typeface="Arial" pitchFamily="34" charset="0"/>
                      </a:rPr>
                      <m:t>         </m:t>
                    </m:r>
                    <m:r>
                      <m:rPr>
                        <m:nor/>
                      </m:rPr>
                      <a:rPr lang="en-US" sz="2400" dirty="0"/>
                      <m:t>for</m:t>
                    </m:r>
                    <m:r>
                      <m:rPr>
                        <m:nor/>
                      </m:rPr>
                      <a:rPr lang="en-US" sz="2400" dirty="0"/>
                      <m:t> </m:t>
                    </m:r>
                    <m:r>
                      <a:rPr lang="en-US" sz="2400" b="0" i="1" smtClean="0">
                        <a:latin typeface="Cambria Math" panose="02040503050406030204" pitchFamily="18" charset="0"/>
                        <a:ea typeface="Cambria Math" panose="02040503050406030204" pitchFamily="18" charset="0"/>
                        <a:cs typeface="Arial" pitchFamily="34" charset="0"/>
                      </a:rPr>
                      <m:t>𝑁</m:t>
                    </m:r>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𝑛</m:t>
                    </m:r>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𝐿</m:t>
                    </m:r>
                    <m:r>
                      <a:rPr lang="en-US" sz="2400" i="1">
                        <a:latin typeface="Cambria Math" panose="02040503050406030204" pitchFamily="18" charset="0"/>
                        <a:ea typeface="Cambria Math" panose="02040503050406030204" pitchFamily="18" charset="0"/>
                        <a:cs typeface="Arial" pitchFamily="34" charset="0"/>
                      </a:rPr>
                      <m:t>−1</m:t>
                    </m:r>
                  </m:oMath>
                </a14:m>
                <a:endParaRPr lang="en-US" sz="2400" dirty="0">
                  <a:ea typeface="Cambria Math" panose="02040503050406030204" pitchFamily="18" charset="0"/>
                  <a:cs typeface="Arial"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400190" y="1253038"/>
                <a:ext cx="5409399" cy="830997"/>
              </a:xfrm>
              <a:prstGeom prst="rect">
                <a:avLst/>
              </a:prstGeom>
              <a:blipFill>
                <a:blip r:embed="rId4"/>
                <a:stretch>
                  <a:fillRect t="-5882"/>
                </a:stretch>
              </a:blipFill>
            </p:spPr>
            <p:txBody>
              <a:bodyPr/>
              <a:lstStyle/>
              <a:p>
                <a:r>
                  <a:rPr lang="en-US">
                    <a:noFill/>
                  </a:rPr>
                  <a:t> </a:t>
                </a:r>
              </a:p>
            </p:txBody>
          </p:sp>
        </mc:Fallback>
      </mc:AlternateContent>
      <p:sp>
        <p:nvSpPr>
          <p:cNvPr id="8" name="Rectangle 7"/>
          <p:cNvSpPr/>
          <p:nvPr/>
        </p:nvSpPr>
        <p:spPr>
          <a:xfrm>
            <a:off x="241300" y="4195775"/>
            <a:ext cx="11727180" cy="2246769"/>
          </a:xfrm>
          <a:prstGeom prst="rect">
            <a:avLst/>
          </a:prstGeom>
        </p:spPr>
        <p:txBody>
          <a:bodyPr wrap="square">
            <a:spAutoFit/>
          </a:bodyPr>
          <a:lstStyle/>
          <a:p>
            <a:pPr marL="457200" indent="-457200">
              <a:buFont typeface="Arial" panose="020B0604020202020204" pitchFamily="34" charset="0"/>
              <a:buChar char="•"/>
            </a:pPr>
            <a:r>
              <a:rPr lang="en-US" sz="2800" dirty="0" smtClean="0"/>
              <a:t>“Finer” spacing in the frequency domain. However, the zero padding does not increase the “true” resolution.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Vibration </a:t>
            </a:r>
            <a:r>
              <a:rPr lang="en-US" sz="2800" dirty="0"/>
              <a:t>problems, this can </a:t>
            </a:r>
            <a:r>
              <a:rPr lang="en-US" sz="2800" dirty="0" smtClean="0"/>
              <a:t>be used </a:t>
            </a:r>
            <a:r>
              <a:rPr lang="en-US" sz="2800" dirty="0"/>
              <a:t>to obtain the fine detail near resonances</a:t>
            </a:r>
          </a:p>
        </p:txBody>
      </p:sp>
      <p:sp>
        <p:nvSpPr>
          <p:cNvPr id="4" name="Rectangle 3"/>
          <p:cNvSpPr/>
          <p:nvPr/>
        </p:nvSpPr>
        <p:spPr>
          <a:xfrm>
            <a:off x="6908667" y="6257878"/>
            <a:ext cx="4132863" cy="369332"/>
          </a:xfrm>
          <a:prstGeom prst="rect">
            <a:avLst/>
          </a:prstGeom>
        </p:spPr>
        <p:txBody>
          <a:bodyPr wrap="none">
            <a:spAutoFit/>
          </a:bodyPr>
          <a:lstStyle/>
          <a:p>
            <a:r>
              <a:rPr lang="en-US" dirty="0" smtClean="0">
                <a:solidFill>
                  <a:srgbClr val="FF0000"/>
                </a:solidFill>
              </a:rPr>
              <a:t>See the slide of “effect of data truncation”</a:t>
            </a:r>
            <a:endParaRPr lang="en-US" dirty="0">
              <a:solidFill>
                <a:srgbClr val="FF0000"/>
              </a:solidFill>
            </a:endParaRPr>
          </a:p>
        </p:txBody>
      </p:sp>
      <p:sp>
        <p:nvSpPr>
          <p:cNvPr id="5" name="Rounded Rectangle 4"/>
          <p:cNvSpPr/>
          <p:nvPr/>
        </p:nvSpPr>
        <p:spPr>
          <a:xfrm>
            <a:off x="6648450" y="2247900"/>
            <a:ext cx="2667000" cy="1763209"/>
          </a:xfrm>
          <a:prstGeom prst="roundRect">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838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Zero-Padding</a:t>
            </a:r>
            <a:endParaRPr lang="en-US" dirty="0"/>
          </a:p>
        </p:txBody>
      </p:sp>
      <p:pic>
        <p:nvPicPr>
          <p:cNvPr id="5" name="Picture 4"/>
          <p:cNvPicPr>
            <a:picLocks noChangeAspect="1"/>
          </p:cNvPicPr>
          <p:nvPr/>
        </p:nvPicPr>
        <p:blipFill>
          <a:blip r:embed="rId2"/>
          <a:stretch>
            <a:fillRect/>
          </a:stretch>
        </p:blipFill>
        <p:spPr>
          <a:xfrm>
            <a:off x="1455374" y="1044549"/>
            <a:ext cx="9281251" cy="5950001"/>
          </a:xfrm>
          <a:prstGeom prst="rect">
            <a:avLst/>
          </a:prstGeom>
        </p:spPr>
      </p:pic>
    </p:spTree>
    <p:extLst>
      <p:ext uri="{BB962C8B-B14F-4D97-AF65-F5344CB8AC3E}">
        <p14:creationId xmlns:p14="http://schemas.microsoft.com/office/powerpoint/2010/main" val="50667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Properties of Fourier </a:t>
            </a:r>
            <a:r>
              <a:rPr lang="en-US" dirty="0" smtClean="0"/>
              <a:t>Transforms (Convolution)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2652077" y="1685894"/>
                <a:ext cx="6887845" cy="646331"/>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3600" b="0" i="1" smtClean="0">
                          <a:latin typeface="Cambria Math" panose="02040503050406030204" pitchFamily="18" charset="0"/>
                          <a:ea typeface="Cambria Math" panose="02040503050406030204" pitchFamily="18" charset="0"/>
                          <a:cs typeface="Arial" pitchFamily="34" charset="0"/>
                        </a:rPr>
                        <m:t>𝐹</m:t>
                      </m:r>
                      <m:d>
                        <m:dPr>
                          <m:ctrlPr>
                            <a:rPr lang="en-US" sz="3600" b="0" i="1" smtClean="0">
                              <a:latin typeface="Cambria Math" panose="02040503050406030204" pitchFamily="18" charset="0"/>
                              <a:ea typeface="Cambria Math" panose="02040503050406030204" pitchFamily="18" charset="0"/>
                              <a:cs typeface="Arial" pitchFamily="34" charset="0"/>
                            </a:rPr>
                          </m:ctrlPr>
                        </m:dPr>
                        <m:e>
                          <m:r>
                            <a:rPr lang="en-US" sz="3600" b="0" i="1" smtClean="0">
                              <a:latin typeface="Cambria Math" panose="02040503050406030204" pitchFamily="18" charset="0"/>
                              <a:ea typeface="Cambria Math" panose="02040503050406030204" pitchFamily="18" charset="0"/>
                              <a:cs typeface="Arial" pitchFamily="34" charset="0"/>
                            </a:rPr>
                            <m:t>h</m:t>
                          </m:r>
                          <m:d>
                            <m:dPr>
                              <m:ctrlPr>
                                <a:rPr lang="en-US" sz="3600" b="0" i="1" smtClean="0">
                                  <a:latin typeface="Cambria Math" panose="02040503050406030204" pitchFamily="18" charset="0"/>
                                  <a:ea typeface="Cambria Math" panose="02040503050406030204" pitchFamily="18" charset="0"/>
                                  <a:cs typeface="Arial" pitchFamily="34" charset="0"/>
                                </a:rPr>
                              </m:ctrlPr>
                            </m:dPr>
                            <m:e>
                              <m:r>
                                <a:rPr lang="en-US" sz="3600" b="0" i="1" smtClean="0">
                                  <a:latin typeface="Cambria Math" panose="02040503050406030204" pitchFamily="18" charset="0"/>
                                  <a:ea typeface="Cambria Math" panose="02040503050406030204" pitchFamily="18" charset="0"/>
                                  <a:cs typeface="Arial" pitchFamily="34" charset="0"/>
                                </a:rPr>
                                <m:t>𝑡</m:t>
                              </m:r>
                            </m:e>
                          </m:d>
                          <m:r>
                            <a:rPr lang="en-US" sz="3600" i="1" smtClean="0">
                              <a:latin typeface="Cambria Math" panose="02040503050406030204" pitchFamily="18" charset="0"/>
                              <a:ea typeface="Cambria Math" panose="02040503050406030204" pitchFamily="18" charset="0"/>
                              <a:cs typeface="Arial" pitchFamily="34" charset="0"/>
                            </a:rPr>
                            <m:t>∗</m:t>
                          </m:r>
                          <m:r>
                            <a:rPr lang="en-US" sz="3600" b="0" i="1" smtClean="0">
                              <a:latin typeface="Cambria Math" panose="02040503050406030204" pitchFamily="18" charset="0"/>
                              <a:ea typeface="Cambria Math" panose="02040503050406030204" pitchFamily="18" charset="0"/>
                              <a:cs typeface="Arial" pitchFamily="34" charset="0"/>
                            </a:rPr>
                            <m:t>𝑥</m:t>
                          </m:r>
                          <m:r>
                            <a:rPr lang="en-US" sz="3600" b="0" i="1" smtClean="0">
                              <a:latin typeface="Cambria Math" panose="02040503050406030204" pitchFamily="18" charset="0"/>
                              <a:ea typeface="Cambria Math" panose="02040503050406030204" pitchFamily="18" charset="0"/>
                              <a:cs typeface="Arial" pitchFamily="34" charset="0"/>
                            </a:rPr>
                            <m:t>(</m:t>
                          </m:r>
                          <m:r>
                            <a:rPr lang="en-US" sz="3600" b="0" i="1" smtClean="0">
                              <a:latin typeface="Cambria Math" panose="02040503050406030204" pitchFamily="18" charset="0"/>
                              <a:ea typeface="Cambria Math" panose="02040503050406030204" pitchFamily="18" charset="0"/>
                              <a:cs typeface="Arial" pitchFamily="34" charset="0"/>
                            </a:rPr>
                            <m:t>𝑡</m:t>
                          </m:r>
                          <m:r>
                            <a:rPr lang="en-US" sz="3600" b="0" i="1" smtClean="0">
                              <a:latin typeface="Cambria Math" panose="02040503050406030204" pitchFamily="18" charset="0"/>
                              <a:ea typeface="Cambria Math" panose="02040503050406030204" pitchFamily="18" charset="0"/>
                              <a:cs typeface="Arial" pitchFamily="34" charset="0"/>
                            </a:rPr>
                            <m:t>)</m:t>
                          </m:r>
                        </m:e>
                      </m:d>
                      <m:r>
                        <a:rPr lang="en-US" sz="3600" b="0" i="1" smtClean="0">
                          <a:latin typeface="Cambria Math" panose="02040503050406030204" pitchFamily="18" charset="0"/>
                          <a:ea typeface="Cambria Math" panose="02040503050406030204" pitchFamily="18" charset="0"/>
                          <a:cs typeface="Arial" pitchFamily="34" charset="0"/>
                        </a:rPr>
                        <m:t>=</m:t>
                      </m:r>
                      <m:r>
                        <a:rPr lang="en-US" sz="3600" b="0" i="1" smtClean="0">
                          <a:latin typeface="Cambria Math" panose="02040503050406030204" pitchFamily="18" charset="0"/>
                          <a:ea typeface="Cambria Math" panose="02040503050406030204" pitchFamily="18" charset="0"/>
                          <a:cs typeface="Arial" pitchFamily="34" charset="0"/>
                        </a:rPr>
                        <m:t>𝐻</m:t>
                      </m:r>
                      <m:d>
                        <m:dPr>
                          <m:ctrlPr>
                            <a:rPr lang="en-US" sz="3600" b="0" i="1" smtClean="0">
                              <a:latin typeface="Cambria Math" panose="02040503050406030204" pitchFamily="18" charset="0"/>
                              <a:ea typeface="Cambria Math" panose="02040503050406030204" pitchFamily="18" charset="0"/>
                              <a:cs typeface="Arial" pitchFamily="34" charset="0"/>
                            </a:rPr>
                          </m:ctrlPr>
                        </m:dPr>
                        <m:e>
                          <m:r>
                            <a:rPr lang="en-US" sz="3600" b="0" i="1" smtClean="0">
                              <a:latin typeface="Cambria Math" panose="02040503050406030204" pitchFamily="18" charset="0"/>
                              <a:ea typeface="Cambria Math" panose="02040503050406030204" pitchFamily="18" charset="0"/>
                              <a:cs typeface="Arial" pitchFamily="34" charset="0"/>
                            </a:rPr>
                            <m:t>𝑓</m:t>
                          </m:r>
                        </m:e>
                      </m:d>
                      <m:r>
                        <a:rPr lang="en-US" sz="3600" b="0" i="1" smtClean="0">
                          <a:latin typeface="Cambria Math" panose="02040503050406030204" pitchFamily="18" charset="0"/>
                          <a:ea typeface="Cambria Math" panose="02040503050406030204" pitchFamily="18" charset="0"/>
                          <a:cs typeface="Arial" pitchFamily="34" charset="0"/>
                        </a:rPr>
                        <m:t>𝑋</m:t>
                      </m:r>
                      <m:r>
                        <a:rPr lang="en-US" sz="3600" b="0" i="1" smtClean="0">
                          <a:latin typeface="Cambria Math" panose="02040503050406030204" pitchFamily="18" charset="0"/>
                          <a:ea typeface="Cambria Math" panose="02040503050406030204" pitchFamily="18" charset="0"/>
                          <a:cs typeface="Arial" pitchFamily="34" charset="0"/>
                        </a:rPr>
                        <m:t>(</m:t>
                      </m:r>
                      <m:r>
                        <a:rPr lang="en-US" sz="3600" b="0" i="1" smtClean="0">
                          <a:latin typeface="Cambria Math" panose="02040503050406030204" pitchFamily="18" charset="0"/>
                          <a:ea typeface="Cambria Math" panose="02040503050406030204" pitchFamily="18" charset="0"/>
                          <a:cs typeface="Arial" pitchFamily="34" charset="0"/>
                        </a:rPr>
                        <m:t>𝑓</m:t>
                      </m:r>
                      <m:r>
                        <a:rPr lang="en-US" sz="3600" b="0" i="1" smtClean="0">
                          <a:latin typeface="Cambria Math" panose="02040503050406030204" pitchFamily="18" charset="0"/>
                          <a:ea typeface="Cambria Math" panose="02040503050406030204" pitchFamily="18" charset="0"/>
                          <a:cs typeface="Arial" pitchFamily="34" charset="0"/>
                        </a:rPr>
                        <m:t>)</m:t>
                      </m:r>
                    </m:oMath>
                  </m:oMathPara>
                </a14:m>
                <a:endParaRPr lang="en-US" sz="3600" dirty="0">
                  <a:ea typeface="Cambria Math" panose="02040503050406030204" pitchFamily="18" charset="0"/>
                  <a:cs typeface="Arial"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652077" y="1685894"/>
                <a:ext cx="6887845"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241300" y="2881262"/>
                <a:ext cx="10833100" cy="1384995"/>
              </a:xfrm>
              <a:prstGeom prst="rect">
                <a:avLst/>
              </a:prstGeom>
            </p:spPr>
            <p:txBody>
              <a:bodyPr wrap="square">
                <a:spAutoFit/>
              </a:bodyPr>
              <a:lstStyle/>
              <a:p>
                <a:pPr>
                  <a:lnSpc>
                    <a:spcPct val="150000"/>
                  </a:lnSpc>
                </a:pPr>
                <a:r>
                  <a:rPr lang="en-US" sz="2800" dirty="0"/>
                  <a:t>Where the convolution of the two functions </a:t>
                </a:r>
                <a14:m>
                  <m:oMath xmlns:m="http://schemas.openxmlformats.org/officeDocument/2006/math">
                    <m:r>
                      <a:rPr lang="en-US" sz="2800" i="1">
                        <a:latin typeface="Cambria Math" panose="02040503050406030204" pitchFamily="18" charset="0"/>
                        <a:ea typeface="Cambria Math" panose="02040503050406030204" pitchFamily="18" charset="0"/>
                        <a:cs typeface="Arial" pitchFamily="34" charset="0"/>
                      </a:rPr>
                      <m:t>h</m:t>
                    </m:r>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oMath>
                </a14:m>
                <a:r>
                  <a:rPr lang="en-US" sz="2800" dirty="0" smtClean="0"/>
                  <a:t> and </a:t>
                </a:r>
                <a14:m>
                  <m:oMath xmlns:m="http://schemas.openxmlformats.org/officeDocument/2006/math">
                    <m:r>
                      <a:rPr lang="en-US" sz="2800" i="1">
                        <a:latin typeface="Cambria Math" panose="02040503050406030204" pitchFamily="18" charset="0"/>
                        <a:ea typeface="Cambria Math" panose="02040503050406030204" pitchFamily="18" charset="0"/>
                        <a:cs typeface="Arial" pitchFamily="34" charset="0"/>
                      </a:rPr>
                      <m:t>𝑥</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𝑡</m:t>
                    </m:r>
                    <m:r>
                      <a:rPr lang="en-US" sz="2800" i="1">
                        <a:latin typeface="Cambria Math" panose="02040503050406030204" pitchFamily="18" charset="0"/>
                        <a:ea typeface="Cambria Math" panose="02040503050406030204" pitchFamily="18" charset="0"/>
                        <a:cs typeface="Arial" pitchFamily="34" charset="0"/>
                      </a:rPr>
                      <m:t>)</m:t>
                    </m:r>
                  </m:oMath>
                </a14:m>
                <a:r>
                  <a:rPr lang="en-US" sz="2800" dirty="0"/>
                  <a:t> is defined as </a:t>
                </a:r>
              </a:p>
              <a:p>
                <a:pPr>
                  <a:lnSpc>
                    <a:spcPct val="150000"/>
                  </a:lnSpc>
                </a:pPr>
                <a:endParaRPr lang="en-US" sz="2800" dirty="0"/>
              </a:p>
            </p:txBody>
          </p:sp>
        </mc:Choice>
        <mc:Fallback>
          <p:sp>
            <p:nvSpPr>
              <p:cNvPr id="4" name="Rectangle 3"/>
              <p:cNvSpPr>
                <a:spLocks noRot="1" noChangeAspect="1" noMove="1" noResize="1" noEditPoints="1" noAdjustHandles="1" noChangeArrowheads="1" noChangeShapeType="1" noTextEdit="1"/>
              </p:cNvSpPr>
              <p:nvPr/>
            </p:nvSpPr>
            <p:spPr>
              <a:xfrm>
                <a:off x="241300" y="2881262"/>
                <a:ext cx="10833100" cy="1384995"/>
              </a:xfrm>
              <a:prstGeom prst="rect">
                <a:avLst/>
              </a:prstGeom>
              <a:blipFill>
                <a:blip r:embed="rId4"/>
                <a:stretch>
                  <a:fillRect l="-1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652077" y="4199443"/>
                <a:ext cx="6887845" cy="131779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3600" i="1" smtClean="0">
                          <a:latin typeface="Cambria Math" panose="02040503050406030204" pitchFamily="18" charset="0"/>
                          <a:ea typeface="Cambria Math" panose="02040503050406030204" pitchFamily="18" charset="0"/>
                          <a:cs typeface="Arial" pitchFamily="34" charset="0"/>
                        </a:rPr>
                        <m:t>h</m:t>
                      </m:r>
                      <m:d>
                        <m:dPr>
                          <m:ctrlPr>
                            <a:rPr lang="en-US" sz="3600" i="1">
                              <a:latin typeface="Cambria Math" panose="02040503050406030204" pitchFamily="18" charset="0"/>
                              <a:ea typeface="Cambria Math" panose="02040503050406030204" pitchFamily="18" charset="0"/>
                              <a:cs typeface="Arial" pitchFamily="34" charset="0"/>
                            </a:rPr>
                          </m:ctrlPr>
                        </m:dPr>
                        <m:e>
                          <m:r>
                            <a:rPr lang="en-US" sz="3600" i="1">
                              <a:latin typeface="Cambria Math" panose="02040503050406030204" pitchFamily="18" charset="0"/>
                              <a:ea typeface="Cambria Math" panose="02040503050406030204" pitchFamily="18" charset="0"/>
                              <a:cs typeface="Arial" pitchFamily="34" charset="0"/>
                            </a:rPr>
                            <m:t>𝑡</m:t>
                          </m:r>
                        </m:e>
                      </m:d>
                      <m:r>
                        <a:rPr lang="en-US" sz="3600" i="1">
                          <a:latin typeface="Cambria Math" panose="02040503050406030204" pitchFamily="18" charset="0"/>
                          <a:ea typeface="Cambria Math" panose="02040503050406030204" pitchFamily="18" charset="0"/>
                          <a:cs typeface="Arial" pitchFamily="34" charset="0"/>
                        </a:rPr>
                        <m:t>∗</m:t>
                      </m:r>
                      <m:r>
                        <a:rPr lang="en-US" sz="3600" i="1">
                          <a:latin typeface="Cambria Math" panose="02040503050406030204" pitchFamily="18" charset="0"/>
                          <a:ea typeface="Cambria Math" panose="02040503050406030204" pitchFamily="18" charset="0"/>
                          <a:cs typeface="Arial" pitchFamily="34" charset="0"/>
                        </a:rPr>
                        <m:t>𝑥</m:t>
                      </m:r>
                      <m:r>
                        <a:rPr lang="en-US" sz="3600" i="1">
                          <a:latin typeface="Cambria Math" panose="02040503050406030204" pitchFamily="18" charset="0"/>
                          <a:ea typeface="Cambria Math" panose="02040503050406030204" pitchFamily="18" charset="0"/>
                          <a:cs typeface="Arial" pitchFamily="34" charset="0"/>
                        </a:rPr>
                        <m:t>(</m:t>
                      </m:r>
                      <m:r>
                        <a:rPr lang="en-US" sz="3600" i="1">
                          <a:latin typeface="Cambria Math" panose="02040503050406030204" pitchFamily="18" charset="0"/>
                          <a:ea typeface="Cambria Math" panose="02040503050406030204" pitchFamily="18" charset="0"/>
                          <a:cs typeface="Arial" pitchFamily="34" charset="0"/>
                        </a:rPr>
                        <m:t>𝑡</m:t>
                      </m:r>
                      <m:r>
                        <a:rPr lang="en-US" sz="3600" i="1">
                          <a:latin typeface="Cambria Math" panose="02040503050406030204" pitchFamily="18" charset="0"/>
                          <a:ea typeface="Cambria Math" panose="02040503050406030204" pitchFamily="18" charset="0"/>
                          <a:cs typeface="Arial" pitchFamily="34" charset="0"/>
                        </a:rPr>
                        <m:t>)=</m:t>
                      </m:r>
                      <m:nary>
                        <m:naryPr>
                          <m:ctrlPr>
                            <a:rPr lang="en-US" sz="3600" i="1">
                              <a:latin typeface="Cambria Math" panose="02040503050406030204" pitchFamily="18" charset="0"/>
                              <a:cs typeface="Arial" pitchFamily="34" charset="0"/>
                            </a:rPr>
                          </m:ctrlPr>
                        </m:naryPr>
                        <m:sub>
                          <m:r>
                            <a:rPr lang="en-US" sz="3600" i="1">
                              <a:latin typeface="Cambria Math" panose="02040503050406030204" pitchFamily="18" charset="0"/>
                              <a:cs typeface="Arial" pitchFamily="34" charset="0"/>
                            </a:rPr>
                            <m:t>−∞</m:t>
                          </m:r>
                        </m:sub>
                        <m:sup>
                          <m:r>
                            <a:rPr lang="en-US" sz="3600" i="1">
                              <a:latin typeface="Cambria Math" panose="02040503050406030204" pitchFamily="18" charset="0"/>
                              <a:cs typeface="Arial" pitchFamily="34" charset="0"/>
                            </a:rPr>
                            <m:t>∞</m:t>
                          </m:r>
                        </m:sup>
                        <m:e>
                          <m:r>
                            <a:rPr lang="en-US" sz="3600" b="0" i="1" smtClean="0">
                              <a:latin typeface="Cambria Math" panose="02040503050406030204" pitchFamily="18" charset="0"/>
                              <a:cs typeface="Arial" pitchFamily="34" charset="0"/>
                            </a:rPr>
                            <m:t>h</m:t>
                          </m:r>
                          <m:d>
                            <m:dPr>
                              <m:ctrlPr>
                                <a:rPr lang="en-US" sz="3600" b="0" i="1" smtClean="0">
                                  <a:latin typeface="Cambria Math" panose="02040503050406030204" pitchFamily="18" charset="0"/>
                                  <a:cs typeface="Arial" pitchFamily="34" charset="0"/>
                                </a:rPr>
                              </m:ctrlPr>
                            </m:dPr>
                            <m:e>
                              <m:r>
                                <a:rPr lang="en-US" sz="3600" b="0" i="1" smtClean="0">
                                  <a:latin typeface="Cambria Math" panose="02040503050406030204" pitchFamily="18" charset="0"/>
                                  <a:ea typeface="Cambria Math" panose="02040503050406030204" pitchFamily="18" charset="0"/>
                                  <a:cs typeface="Arial" pitchFamily="34" charset="0"/>
                                </a:rPr>
                                <m:t>𝜏</m:t>
                              </m:r>
                            </m:e>
                          </m:d>
                          <m:r>
                            <a:rPr lang="en-US" sz="3600" b="0" i="1" smtClean="0">
                              <a:latin typeface="Cambria Math" panose="02040503050406030204" pitchFamily="18" charset="0"/>
                              <a:cs typeface="Arial" pitchFamily="34" charset="0"/>
                            </a:rPr>
                            <m:t>𝑥</m:t>
                          </m:r>
                          <m:r>
                            <a:rPr lang="en-US" sz="3600" i="1">
                              <a:latin typeface="Cambria Math" panose="02040503050406030204" pitchFamily="18" charset="0"/>
                              <a:cs typeface="Arial" pitchFamily="34" charset="0"/>
                            </a:rPr>
                            <m:t>(</m:t>
                          </m:r>
                          <m:r>
                            <a:rPr lang="en-US" sz="3600" b="0" i="1" smtClean="0">
                              <a:latin typeface="Cambria Math" panose="02040503050406030204" pitchFamily="18" charset="0"/>
                              <a:cs typeface="Arial" pitchFamily="34" charset="0"/>
                            </a:rPr>
                            <m:t>𝑡</m:t>
                          </m:r>
                          <m:r>
                            <a:rPr lang="en-US" sz="3600" b="0" i="1" smtClean="0">
                              <a:latin typeface="Cambria Math" panose="02040503050406030204" pitchFamily="18" charset="0"/>
                              <a:cs typeface="Arial" pitchFamily="34" charset="0"/>
                            </a:rPr>
                            <m:t>−</m:t>
                          </m:r>
                          <m:r>
                            <a:rPr lang="en-US" sz="3600" i="1">
                              <a:latin typeface="Cambria Math" panose="02040503050406030204" pitchFamily="18" charset="0"/>
                              <a:ea typeface="Cambria Math" panose="02040503050406030204" pitchFamily="18" charset="0"/>
                              <a:cs typeface="Arial" pitchFamily="34" charset="0"/>
                            </a:rPr>
                            <m:t>𝜏</m:t>
                          </m:r>
                          <m:r>
                            <a:rPr lang="en-US" sz="3600" i="1">
                              <a:latin typeface="Cambria Math" panose="02040503050406030204" pitchFamily="18" charset="0"/>
                              <a:ea typeface="Cambria Math" panose="02040503050406030204" pitchFamily="18" charset="0"/>
                              <a:cs typeface="Arial" pitchFamily="34" charset="0"/>
                            </a:rPr>
                            <m:t>)</m:t>
                          </m:r>
                          <m:r>
                            <a:rPr lang="en-US" sz="3600" i="1">
                              <a:latin typeface="Cambria Math" panose="02040503050406030204" pitchFamily="18" charset="0"/>
                              <a:cs typeface="Arial" pitchFamily="34" charset="0"/>
                            </a:rPr>
                            <m:t>𝑑</m:t>
                          </m:r>
                          <m:r>
                            <a:rPr lang="en-US" sz="3600" i="1">
                              <a:latin typeface="Cambria Math" panose="02040503050406030204" pitchFamily="18" charset="0"/>
                              <a:ea typeface="Cambria Math" panose="02040503050406030204" pitchFamily="18" charset="0"/>
                              <a:cs typeface="Arial" pitchFamily="34" charset="0"/>
                            </a:rPr>
                            <m:t>𝜏</m:t>
                          </m:r>
                        </m:e>
                      </m:nary>
                    </m:oMath>
                  </m:oMathPara>
                </a14:m>
                <a:endParaRPr lang="en-US" sz="3600" dirty="0">
                  <a:ea typeface="Cambria Math" panose="02040503050406030204" pitchFamily="18" charset="0"/>
                  <a:cs typeface="Arial"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652077" y="4199443"/>
                <a:ext cx="6887845" cy="131779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7851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Proof of Convolution Relationship</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003300" y="1253043"/>
                <a:ext cx="10185400" cy="4275594"/>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Arial" pitchFamily="34" charset="0"/>
                        </a:rPr>
                        <m:t>𝐹</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i="1" smtClean="0">
                              <a:latin typeface="Cambria Math" panose="02040503050406030204" pitchFamily="18" charset="0"/>
                              <a:ea typeface="Cambria Math" panose="02040503050406030204" pitchFamily="18" charset="0"/>
                              <a:cs typeface="Arial" pitchFamily="34" charset="0"/>
                            </a:rPr>
                            <m:t>h</m:t>
                          </m:r>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𝑥</m:t>
                          </m:r>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e>
                      </m:d>
                      <m:r>
                        <a:rPr lang="en-US" sz="2800" b="0" i="1" smtClean="0">
                          <a:latin typeface="Cambria Math" panose="02040503050406030204" pitchFamily="18" charset="0"/>
                          <a:ea typeface="Cambria Math" panose="02040503050406030204" pitchFamily="18" charset="0"/>
                          <a:cs typeface="Arial" pitchFamily="34" charset="0"/>
                        </a:rPr>
                        <m:t>=</m:t>
                      </m:r>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sub>
                        <m:sup>
                          <m:r>
                            <a:rPr lang="en-US" sz="2800" i="1">
                              <a:latin typeface="Cambria Math" panose="02040503050406030204" pitchFamily="18" charset="0"/>
                              <a:cs typeface="Arial" pitchFamily="34" charset="0"/>
                            </a:rPr>
                            <m:t>∞</m:t>
                          </m:r>
                        </m:sup>
                        <m:e>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sub>
                            <m:sup>
                              <m:r>
                                <a:rPr lang="en-US" sz="2800" i="1">
                                  <a:latin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h</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𝜏</m:t>
                                  </m:r>
                                </m:e>
                              </m:d>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𝑡</m:t>
                                  </m:r>
                                  <m:r>
                                    <a:rPr lang="en-US" sz="2800" i="1">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𝜏</m:t>
                                  </m:r>
                                </m:e>
                              </m:d>
                              <m:func>
                                <m:funcPr>
                                  <m:ctrlPr>
                                    <a:rPr lang="en-US" sz="2800" b="0" i="1" smtClean="0">
                                      <a:latin typeface="Cambria Math" panose="02040503050406030204" pitchFamily="18" charset="0"/>
                                      <a:ea typeface="Cambria Math" panose="02040503050406030204" pitchFamily="18" charset="0"/>
                                      <a:cs typeface="Arial" pitchFamily="34" charset="0"/>
                                    </a:rPr>
                                  </m:ctrlPr>
                                </m:funcPr>
                                <m:fName>
                                  <m:sSup>
                                    <m:sSupPr>
                                      <m:ctrlPr>
                                        <a:rPr lang="en-US" sz="2800" b="0" i="1" smtClean="0">
                                          <a:latin typeface="Cambria Math" panose="02040503050406030204" pitchFamily="18" charset="0"/>
                                          <a:ea typeface="Cambria Math" panose="02040503050406030204" pitchFamily="18" charset="0"/>
                                          <a:cs typeface="Arial" pitchFamily="34" charset="0"/>
                                        </a:rPr>
                                      </m:ctrlPr>
                                    </m:sSupPr>
                                    <m:e>
                                      <m:r>
                                        <m:rPr>
                                          <m:sty m:val="p"/>
                                        </m:rPr>
                                        <a:rPr lang="en-US" sz="2800" b="0" i="0" smtClean="0">
                                          <a:latin typeface="Cambria Math" panose="02040503050406030204" pitchFamily="18" charset="0"/>
                                          <a:ea typeface="Cambria Math" panose="02040503050406030204" pitchFamily="18" charset="0"/>
                                          <a:cs typeface="Arial" pitchFamily="34" charset="0"/>
                                        </a:rPr>
                                        <m:t>exp</m:t>
                                      </m:r>
                                    </m:e>
                                    <m:sup>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𝑖</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𝑓𝑡</m:t>
                                      </m:r>
                                    </m:sup>
                                  </m:sSup>
                                </m:fName>
                                <m:e>
                                  <m:r>
                                    <a:rPr lang="en-US" sz="2800" i="1">
                                      <a:latin typeface="Cambria Math" panose="02040503050406030204" pitchFamily="18" charset="0"/>
                                      <a:cs typeface="Arial" pitchFamily="34" charset="0"/>
                                    </a:rPr>
                                    <m:t>𝑑</m:t>
                                  </m:r>
                                  <m:r>
                                    <a:rPr lang="en-US" sz="2800" i="1">
                                      <a:latin typeface="Cambria Math" panose="02040503050406030204" pitchFamily="18" charset="0"/>
                                      <a:ea typeface="Cambria Math" panose="02040503050406030204" pitchFamily="18" charset="0"/>
                                      <a:cs typeface="Arial" pitchFamily="34" charset="0"/>
                                    </a:rPr>
                                    <m:t>𝜏</m:t>
                                  </m:r>
                                </m:e>
                              </m:func>
                            </m:e>
                          </m:nary>
                          <m:r>
                            <a:rPr lang="en-US" sz="2800" b="0" i="1" smtClean="0">
                              <a:latin typeface="Cambria Math" panose="02040503050406030204" pitchFamily="18" charset="0"/>
                              <a:ea typeface="Cambria Math" panose="02040503050406030204" pitchFamily="18" charset="0"/>
                              <a:cs typeface="Arial" pitchFamily="34" charset="0"/>
                            </a:rPr>
                            <m:t>𝑑𝑡</m:t>
                          </m:r>
                        </m:e>
                      </m:nary>
                      <m:r>
                        <a:rPr lang="en-US" sz="2800" b="0" i="1" smtClean="0">
                          <a:latin typeface="Cambria Math" panose="02040503050406030204" pitchFamily="18" charset="0"/>
                          <a:ea typeface="Cambria Math" panose="02040503050406030204" pitchFamily="18" charset="0"/>
                          <a:cs typeface="Arial" pitchFamily="34" charset="0"/>
                        </a:rPr>
                        <m:t>=</m:t>
                      </m:r>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sub>
                        <m:sup>
                          <m:r>
                            <a:rPr lang="en-US" sz="2800" i="1">
                              <a:latin typeface="Cambria Math" panose="02040503050406030204" pitchFamily="18" charset="0"/>
                              <a:cs typeface="Arial" pitchFamily="34" charset="0"/>
                            </a:rPr>
                            <m:t>∞</m:t>
                          </m:r>
                        </m:sup>
                        <m:e>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sub>
                            <m:sup>
                              <m:r>
                                <a:rPr lang="en-US" sz="2800" i="1">
                                  <a:latin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h</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𝜏</m:t>
                                  </m:r>
                                </m:e>
                              </m:d>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b="0" i="1" smtClean="0">
                                      <a:latin typeface="Cambria Math" panose="02040503050406030204" pitchFamily="18" charset="0"/>
                                      <a:cs typeface="Arial" pitchFamily="34" charset="0"/>
                                    </a:rPr>
                                    <m:t>𝑣</m:t>
                                  </m:r>
                                </m:e>
                              </m:d>
                              <m:func>
                                <m:funcPr>
                                  <m:ctrlPr>
                                    <a:rPr lang="en-US" sz="2800" i="1">
                                      <a:latin typeface="Cambria Math" panose="02040503050406030204" pitchFamily="18" charset="0"/>
                                      <a:ea typeface="Cambria Math" panose="02040503050406030204" pitchFamily="18" charset="0"/>
                                      <a:cs typeface="Arial" pitchFamily="34" charset="0"/>
                                    </a:rPr>
                                  </m:ctrlPr>
                                </m:funcPr>
                                <m:fName>
                                  <m:sSup>
                                    <m:sSupPr>
                                      <m:ctrlPr>
                                        <a:rPr lang="en-US" sz="2800" i="1">
                                          <a:latin typeface="Cambria Math" panose="02040503050406030204" pitchFamily="18" charset="0"/>
                                          <a:ea typeface="Cambria Math" panose="02040503050406030204" pitchFamily="18" charset="0"/>
                                          <a:cs typeface="Arial" pitchFamily="34" charset="0"/>
                                        </a:rPr>
                                      </m:ctrlPr>
                                    </m:sSupPr>
                                    <m:e>
                                      <m:r>
                                        <m:rPr>
                                          <m:sty m:val="p"/>
                                        </m:rPr>
                                        <a:rPr lang="en-US" sz="2800">
                                          <a:latin typeface="Cambria Math" panose="02040503050406030204" pitchFamily="18" charset="0"/>
                                          <a:ea typeface="Cambria Math" panose="02040503050406030204" pitchFamily="18" charset="0"/>
                                          <a:cs typeface="Arial" pitchFamily="34" charset="0"/>
                                        </a:rPr>
                                        <m:t>exp</m:t>
                                      </m:r>
                                    </m:e>
                                    <m:sup>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𝑖</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𝜏</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𝑣</m:t>
                                      </m:r>
                                      <m:r>
                                        <a:rPr lang="en-US" sz="2800" b="0" i="1" smtClean="0">
                                          <a:latin typeface="Cambria Math" panose="02040503050406030204" pitchFamily="18" charset="0"/>
                                          <a:ea typeface="Cambria Math" panose="02040503050406030204" pitchFamily="18" charset="0"/>
                                          <a:cs typeface="Arial" pitchFamily="34" charset="0"/>
                                        </a:rPr>
                                        <m:t>)</m:t>
                                      </m:r>
                                    </m:sup>
                                  </m:sSup>
                                </m:fName>
                                <m:e>
                                  <m:r>
                                    <a:rPr lang="en-US" sz="2800" i="1">
                                      <a:latin typeface="Cambria Math" panose="02040503050406030204" pitchFamily="18" charset="0"/>
                                      <a:cs typeface="Arial" pitchFamily="34" charset="0"/>
                                    </a:rPr>
                                    <m:t>𝑑</m:t>
                                  </m:r>
                                  <m:r>
                                    <a:rPr lang="en-US" sz="2800" i="1">
                                      <a:latin typeface="Cambria Math" panose="02040503050406030204" pitchFamily="18" charset="0"/>
                                      <a:ea typeface="Cambria Math" panose="02040503050406030204" pitchFamily="18" charset="0"/>
                                      <a:cs typeface="Arial" pitchFamily="34" charset="0"/>
                                    </a:rPr>
                                    <m:t>𝜏</m:t>
                                  </m:r>
                                </m:e>
                              </m:func>
                            </m:e>
                          </m:nary>
                          <m:r>
                            <a:rPr lang="en-US" sz="2800" i="1">
                              <a:latin typeface="Cambria Math" panose="02040503050406030204" pitchFamily="18" charset="0"/>
                              <a:ea typeface="Cambria Math" panose="02040503050406030204" pitchFamily="18" charset="0"/>
                              <a:cs typeface="Arial" pitchFamily="34" charset="0"/>
                            </a:rPr>
                            <m:t>𝑑</m:t>
                          </m:r>
                          <m:r>
                            <a:rPr lang="en-US" sz="2800" b="0" i="1" smtClean="0">
                              <a:latin typeface="Cambria Math" panose="02040503050406030204" pitchFamily="18" charset="0"/>
                              <a:ea typeface="Cambria Math" panose="02040503050406030204" pitchFamily="18" charset="0"/>
                              <a:cs typeface="Arial" pitchFamily="34" charset="0"/>
                            </a:rPr>
                            <m:t>𝑣</m:t>
                          </m:r>
                        </m:e>
                      </m:nary>
                      <m:r>
                        <a:rPr lang="en-US" sz="2800" b="0" i="1" smtClean="0">
                          <a:latin typeface="Cambria Math" panose="02040503050406030204" pitchFamily="18" charset="0"/>
                          <a:ea typeface="Cambria Math" panose="02040503050406030204" pitchFamily="18" charset="0"/>
                          <a:cs typeface="Arial" pitchFamily="34" charset="0"/>
                        </a:rPr>
                        <m:t>=</m:t>
                      </m:r>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sub>
                        <m:sup>
                          <m:r>
                            <a:rPr lang="en-US" sz="2800" i="1">
                              <a:latin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h</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𝜏</m:t>
                              </m:r>
                            </m:e>
                          </m:d>
                          <m:func>
                            <m:funcPr>
                              <m:ctrlPr>
                                <a:rPr lang="en-US" sz="2800" i="1">
                                  <a:latin typeface="Cambria Math" panose="02040503050406030204" pitchFamily="18" charset="0"/>
                                  <a:ea typeface="Cambria Math" panose="02040503050406030204" pitchFamily="18" charset="0"/>
                                  <a:cs typeface="Arial" pitchFamily="34" charset="0"/>
                                </a:rPr>
                              </m:ctrlPr>
                            </m:funcPr>
                            <m:fName>
                              <m:sSup>
                                <m:sSupPr>
                                  <m:ctrlPr>
                                    <a:rPr lang="en-US" sz="2800" i="1">
                                      <a:latin typeface="Cambria Math" panose="02040503050406030204" pitchFamily="18" charset="0"/>
                                      <a:ea typeface="Cambria Math" panose="02040503050406030204" pitchFamily="18" charset="0"/>
                                      <a:cs typeface="Arial" pitchFamily="34" charset="0"/>
                                    </a:rPr>
                                  </m:ctrlPr>
                                </m:sSupPr>
                                <m:e>
                                  <m:r>
                                    <m:rPr>
                                      <m:sty m:val="p"/>
                                    </m:rPr>
                                    <a:rPr lang="en-US" sz="2800">
                                      <a:latin typeface="Cambria Math" panose="02040503050406030204" pitchFamily="18" charset="0"/>
                                      <a:ea typeface="Cambria Math" panose="02040503050406030204" pitchFamily="18" charset="0"/>
                                      <a:cs typeface="Arial" pitchFamily="34" charset="0"/>
                                    </a:rPr>
                                    <m:t>exp</m:t>
                                  </m:r>
                                </m:e>
                                <m:sup>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𝑖</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𝑓</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𝜏</m:t>
                                  </m:r>
                                  <m:r>
                                    <a:rPr lang="en-US" sz="2800" i="1">
                                      <a:latin typeface="Cambria Math" panose="02040503050406030204" pitchFamily="18" charset="0"/>
                                      <a:ea typeface="Cambria Math" panose="02040503050406030204" pitchFamily="18" charset="0"/>
                                      <a:cs typeface="Arial" pitchFamily="34" charset="0"/>
                                    </a:rPr>
                                    <m:t>)</m:t>
                                  </m:r>
                                </m:sup>
                              </m:sSup>
                            </m:fName>
                            <m:e>
                              <m:r>
                                <a:rPr lang="en-US" sz="2800" i="1">
                                  <a:latin typeface="Cambria Math" panose="02040503050406030204" pitchFamily="18" charset="0"/>
                                  <a:cs typeface="Arial" pitchFamily="34" charset="0"/>
                                </a:rPr>
                                <m:t>𝑑</m:t>
                              </m:r>
                              <m:r>
                                <a:rPr lang="en-US" sz="2800" i="1">
                                  <a:latin typeface="Cambria Math" panose="02040503050406030204" pitchFamily="18" charset="0"/>
                                  <a:ea typeface="Cambria Math" panose="02040503050406030204" pitchFamily="18" charset="0"/>
                                  <a:cs typeface="Arial" pitchFamily="34" charset="0"/>
                                </a:rPr>
                                <m:t>𝜏</m:t>
                              </m:r>
                            </m:e>
                          </m:func>
                        </m:e>
                      </m:nary>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sub>
                        <m:sup>
                          <m:r>
                            <a:rPr lang="en-US" sz="2800" i="1">
                              <a:latin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𝑥</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𝑣</m:t>
                              </m:r>
                            </m:e>
                          </m:d>
                          <m:func>
                            <m:funcPr>
                              <m:ctrlPr>
                                <a:rPr lang="en-US" sz="2800" i="1">
                                  <a:latin typeface="Cambria Math" panose="02040503050406030204" pitchFamily="18" charset="0"/>
                                  <a:ea typeface="Cambria Math" panose="02040503050406030204" pitchFamily="18" charset="0"/>
                                  <a:cs typeface="Arial" pitchFamily="34" charset="0"/>
                                </a:rPr>
                              </m:ctrlPr>
                            </m:funcPr>
                            <m:fName>
                              <m:sSup>
                                <m:sSupPr>
                                  <m:ctrlPr>
                                    <a:rPr lang="en-US" sz="2800" i="1">
                                      <a:latin typeface="Cambria Math" panose="02040503050406030204" pitchFamily="18" charset="0"/>
                                      <a:ea typeface="Cambria Math" panose="02040503050406030204" pitchFamily="18" charset="0"/>
                                      <a:cs typeface="Arial" pitchFamily="34" charset="0"/>
                                    </a:rPr>
                                  </m:ctrlPr>
                                </m:sSupPr>
                                <m:e>
                                  <m:r>
                                    <m:rPr>
                                      <m:sty m:val="p"/>
                                    </m:rPr>
                                    <a:rPr lang="en-US" sz="2800">
                                      <a:latin typeface="Cambria Math" panose="02040503050406030204" pitchFamily="18" charset="0"/>
                                      <a:ea typeface="Cambria Math" panose="02040503050406030204" pitchFamily="18" charset="0"/>
                                      <a:cs typeface="Arial" pitchFamily="34" charset="0"/>
                                    </a:rPr>
                                    <m:t>exp</m:t>
                                  </m:r>
                                </m:e>
                                <m:sup>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𝑖</m:t>
                                  </m:r>
                                  <m:r>
                                    <a:rPr lang="en-US" sz="2800" i="1">
                                      <a:latin typeface="Cambria Math" panose="02040503050406030204" pitchFamily="18" charset="0"/>
                                      <a:ea typeface="Cambria Math" panose="02040503050406030204" pitchFamily="18" charset="0"/>
                                      <a:cs typeface="Arial" pitchFamily="34" charset="0"/>
                                    </a:rPr>
                                    <m:t>2</m:t>
                                  </m:r>
                                  <m:r>
                                    <a:rPr lang="en-US" sz="2800" i="1">
                                      <a:latin typeface="Cambria Math" panose="02040503050406030204" pitchFamily="18" charset="0"/>
                                      <a:ea typeface="Cambria Math" panose="02040503050406030204" pitchFamily="18" charset="0"/>
                                      <a:cs typeface="Arial" pitchFamily="34" charset="0"/>
                                    </a:rPr>
                                    <m:t>𝜋</m:t>
                                  </m:r>
                                  <m:r>
                                    <a:rPr lang="en-US" sz="2800" i="1">
                                      <a:latin typeface="Cambria Math" panose="02040503050406030204" pitchFamily="18" charset="0"/>
                                      <a:ea typeface="Cambria Math" panose="02040503050406030204" pitchFamily="18" charset="0"/>
                                      <a:cs typeface="Arial" pitchFamily="34" charset="0"/>
                                    </a:rPr>
                                    <m:t>𝑓</m:t>
                                  </m:r>
                                  <m:r>
                                    <a:rPr lang="en-US" sz="2800" i="1">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𝑣</m:t>
                                  </m:r>
                                  <m:r>
                                    <a:rPr lang="en-US" sz="2800" i="1">
                                      <a:latin typeface="Cambria Math" panose="02040503050406030204" pitchFamily="18" charset="0"/>
                                      <a:ea typeface="Cambria Math" panose="02040503050406030204" pitchFamily="18" charset="0"/>
                                      <a:cs typeface="Arial" pitchFamily="34" charset="0"/>
                                    </a:rPr>
                                    <m:t>)</m:t>
                                  </m:r>
                                </m:sup>
                              </m:sSup>
                            </m:fName>
                            <m:e>
                              <m:r>
                                <a:rPr lang="en-US" sz="2800" i="1">
                                  <a:latin typeface="Cambria Math" panose="02040503050406030204" pitchFamily="18" charset="0"/>
                                  <a:cs typeface="Arial" pitchFamily="34" charset="0"/>
                                </a:rPr>
                                <m:t>𝑑</m:t>
                              </m:r>
                              <m:r>
                                <a:rPr lang="en-US" sz="2800" b="0" i="1" smtClean="0">
                                  <a:latin typeface="Cambria Math" panose="02040503050406030204" pitchFamily="18" charset="0"/>
                                  <a:ea typeface="Cambria Math" panose="02040503050406030204" pitchFamily="18" charset="0"/>
                                  <a:cs typeface="Arial" pitchFamily="34" charset="0"/>
                                </a:rPr>
                                <m:t>𝑣</m:t>
                              </m:r>
                            </m:e>
                          </m:func>
                        </m:e>
                      </m:nary>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𝐻</m:t>
                      </m:r>
                      <m:d>
                        <m:dPr>
                          <m:ctrlPr>
                            <a:rPr lang="en-US" sz="2800" b="0" i="1" smtClean="0">
                              <a:latin typeface="Cambria Math" panose="02040503050406030204" pitchFamily="18" charset="0"/>
                              <a:ea typeface="Cambria Math" panose="02040503050406030204" pitchFamily="18" charset="0"/>
                              <a:cs typeface="Arial" pitchFamily="34" charset="0"/>
                            </a:rPr>
                          </m:ctrlPr>
                        </m:dPr>
                        <m:e>
                          <m:r>
                            <a:rPr lang="en-US" sz="2800" b="0" i="1" smtClean="0">
                              <a:latin typeface="Cambria Math" panose="02040503050406030204" pitchFamily="18" charset="0"/>
                              <a:ea typeface="Cambria Math" panose="02040503050406030204" pitchFamily="18" charset="0"/>
                              <a:cs typeface="Arial" pitchFamily="34" charset="0"/>
                            </a:rPr>
                            <m:t>𝑓</m:t>
                          </m:r>
                        </m:e>
                      </m:d>
                      <m:r>
                        <a:rPr lang="en-US" sz="2800" b="0" i="1" smtClean="0">
                          <a:latin typeface="Cambria Math" panose="02040503050406030204" pitchFamily="18" charset="0"/>
                          <a:ea typeface="Cambria Math" panose="02040503050406030204" pitchFamily="18" charset="0"/>
                          <a:cs typeface="Arial" pitchFamily="34" charset="0"/>
                        </a:rPr>
                        <m:t>𝑋</m:t>
                      </m:r>
                      <m:r>
                        <a:rPr lang="en-US" sz="2800" b="0" i="1" smtClean="0">
                          <a:latin typeface="Cambria Math" panose="02040503050406030204" pitchFamily="18" charset="0"/>
                          <a:ea typeface="Cambria Math" panose="02040503050406030204" pitchFamily="18" charset="0"/>
                          <a:cs typeface="Arial" pitchFamily="34" charset="0"/>
                        </a:rPr>
                        <m:t>(</m:t>
                      </m:r>
                      <m:r>
                        <a:rPr lang="en-US" sz="2800" b="0" i="1" smtClean="0">
                          <a:latin typeface="Cambria Math" panose="02040503050406030204" pitchFamily="18" charset="0"/>
                          <a:ea typeface="Cambria Math" panose="02040503050406030204" pitchFamily="18" charset="0"/>
                          <a:cs typeface="Arial" pitchFamily="34" charset="0"/>
                        </a:rPr>
                        <m:t>𝑓</m:t>
                      </m:r>
                      <m:r>
                        <a:rPr lang="en-US" sz="2800" b="0" i="1" smtClean="0">
                          <a:latin typeface="Cambria Math" panose="02040503050406030204" pitchFamily="18" charset="0"/>
                          <a:ea typeface="Cambria Math" panose="02040503050406030204" pitchFamily="18" charset="0"/>
                          <a:cs typeface="Arial" pitchFamily="34" charset="0"/>
                        </a:rPr>
                        <m:t>)</m:t>
                      </m:r>
                    </m:oMath>
                  </m:oMathPara>
                </a14:m>
                <a:endParaRPr lang="en-US" sz="2800" dirty="0">
                  <a:ea typeface="Cambria Math" panose="02040503050406030204" pitchFamily="18" charset="0"/>
                  <a:cs typeface="Arial"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003300" y="1253043"/>
                <a:ext cx="10185400" cy="427559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939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Properties of Fourier Transforms (Convolution</a:t>
            </a:r>
            <a:r>
              <a:rPr lang="en-US" dirty="0" smtClean="0"/>
              <a:t>) (Continue)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55600" y="1292194"/>
                <a:ext cx="11612880" cy="1154803"/>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ea typeface="Cambria Math" panose="02040503050406030204" pitchFamily="18" charset="0"/>
                          <a:cs typeface="Arial" pitchFamily="34" charset="0"/>
                        </a:rPr>
                        <m:t>𝐹</m:t>
                      </m:r>
                      <m:d>
                        <m:dPr>
                          <m:ctrlPr>
                            <a:rPr lang="en-US" sz="3200" b="0" i="1" smtClean="0">
                              <a:latin typeface="Cambria Math" panose="02040503050406030204" pitchFamily="18" charset="0"/>
                              <a:ea typeface="Cambria Math" panose="02040503050406030204" pitchFamily="18" charset="0"/>
                              <a:cs typeface="Arial" pitchFamily="34" charset="0"/>
                            </a:rPr>
                          </m:ctrlPr>
                        </m:dPr>
                        <m:e>
                          <m:r>
                            <a:rPr lang="en-US" sz="3200" b="0" i="1" smtClean="0">
                              <a:latin typeface="Cambria Math" panose="02040503050406030204" pitchFamily="18" charset="0"/>
                              <a:ea typeface="Cambria Math" panose="02040503050406030204" pitchFamily="18" charset="0"/>
                              <a:cs typeface="Arial" pitchFamily="34" charset="0"/>
                            </a:rPr>
                            <m:t>𝑥</m:t>
                          </m:r>
                          <m:d>
                            <m:dPr>
                              <m:ctrlPr>
                                <a:rPr lang="en-US" sz="3200" b="0" i="1" smtClean="0">
                                  <a:latin typeface="Cambria Math" panose="02040503050406030204" pitchFamily="18" charset="0"/>
                                  <a:ea typeface="Cambria Math" panose="02040503050406030204" pitchFamily="18" charset="0"/>
                                  <a:cs typeface="Arial" pitchFamily="34" charset="0"/>
                                </a:rPr>
                              </m:ctrlPr>
                            </m:dPr>
                            <m:e>
                              <m:r>
                                <a:rPr lang="en-US" sz="3200" b="0" i="1" smtClean="0">
                                  <a:latin typeface="Cambria Math" panose="02040503050406030204" pitchFamily="18" charset="0"/>
                                  <a:ea typeface="Cambria Math" panose="02040503050406030204" pitchFamily="18" charset="0"/>
                                  <a:cs typeface="Arial" pitchFamily="34" charset="0"/>
                                </a:rPr>
                                <m:t>𝑡</m:t>
                              </m:r>
                            </m:e>
                          </m:d>
                          <m:r>
                            <a:rPr lang="en-US" sz="3200" b="0" i="1" smtClean="0">
                              <a:latin typeface="Cambria Math" panose="02040503050406030204" pitchFamily="18" charset="0"/>
                              <a:ea typeface="Cambria Math" panose="02040503050406030204" pitchFamily="18" charset="0"/>
                              <a:cs typeface="Arial" pitchFamily="34" charset="0"/>
                            </a:rPr>
                            <m:t>𝑤</m:t>
                          </m:r>
                          <m:r>
                            <a:rPr lang="en-US" sz="3200" b="0" i="1" smtClean="0">
                              <a:latin typeface="Cambria Math" panose="02040503050406030204" pitchFamily="18" charset="0"/>
                              <a:ea typeface="Cambria Math" panose="02040503050406030204" pitchFamily="18" charset="0"/>
                              <a:cs typeface="Arial" pitchFamily="34" charset="0"/>
                            </a:rPr>
                            <m:t>(</m:t>
                          </m:r>
                          <m:r>
                            <a:rPr lang="en-US" sz="3200" b="0" i="1" smtClean="0">
                              <a:latin typeface="Cambria Math" panose="02040503050406030204" pitchFamily="18" charset="0"/>
                              <a:ea typeface="Cambria Math" panose="02040503050406030204" pitchFamily="18" charset="0"/>
                              <a:cs typeface="Arial" pitchFamily="34" charset="0"/>
                            </a:rPr>
                            <m:t>𝑡</m:t>
                          </m:r>
                          <m:r>
                            <a:rPr lang="en-US" sz="3200" b="0" i="1" smtClean="0">
                              <a:latin typeface="Cambria Math" panose="02040503050406030204" pitchFamily="18" charset="0"/>
                              <a:ea typeface="Cambria Math" panose="02040503050406030204" pitchFamily="18" charset="0"/>
                              <a:cs typeface="Arial" pitchFamily="34" charset="0"/>
                            </a:rPr>
                            <m:t>)</m:t>
                          </m:r>
                        </m:e>
                      </m:d>
                      <m:r>
                        <a:rPr lang="en-US" sz="3200" b="0" i="1" smtClean="0">
                          <a:latin typeface="Cambria Math" panose="02040503050406030204" pitchFamily="18" charset="0"/>
                          <a:ea typeface="Cambria Math" panose="02040503050406030204" pitchFamily="18" charset="0"/>
                          <a:cs typeface="Arial" pitchFamily="34" charset="0"/>
                        </a:rPr>
                        <m:t>=</m:t>
                      </m:r>
                      <m:nary>
                        <m:naryPr>
                          <m:ctrlPr>
                            <a:rPr lang="en-US" sz="3200" i="1">
                              <a:latin typeface="Cambria Math" panose="02040503050406030204" pitchFamily="18" charset="0"/>
                              <a:cs typeface="Arial" pitchFamily="34" charset="0"/>
                            </a:rPr>
                          </m:ctrlPr>
                        </m:naryPr>
                        <m:sub>
                          <m:r>
                            <a:rPr lang="en-US" sz="3200" i="1">
                              <a:latin typeface="Cambria Math" panose="02040503050406030204" pitchFamily="18" charset="0"/>
                              <a:cs typeface="Arial" pitchFamily="34" charset="0"/>
                            </a:rPr>
                            <m:t>−∞</m:t>
                          </m:r>
                        </m:sub>
                        <m:sup>
                          <m:r>
                            <a:rPr lang="en-US" sz="3200" i="1">
                              <a:latin typeface="Cambria Math" panose="02040503050406030204" pitchFamily="18" charset="0"/>
                              <a:cs typeface="Arial" pitchFamily="34" charset="0"/>
                            </a:rPr>
                            <m:t>∞</m:t>
                          </m:r>
                        </m:sup>
                        <m:e>
                          <m:r>
                            <a:rPr lang="en-US" sz="3200" b="0" i="1" smtClean="0">
                              <a:latin typeface="Cambria Math" panose="02040503050406030204" pitchFamily="18" charset="0"/>
                              <a:cs typeface="Arial" pitchFamily="34" charset="0"/>
                            </a:rPr>
                            <m:t>𝑋</m:t>
                          </m:r>
                          <m:d>
                            <m:dPr>
                              <m:ctrlPr>
                                <a:rPr lang="en-US" sz="3200" i="1">
                                  <a:latin typeface="Cambria Math" panose="02040503050406030204" pitchFamily="18" charset="0"/>
                                  <a:cs typeface="Arial" pitchFamily="34" charset="0"/>
                                </a:rPr>
                              </m:ctrlPr>
                            </m:dPr>
                            <m:e>
                              <m:r>
                                <a:rPr lang="en-US" sz="3200" b="0" i="1" smtClean="0">
                                  <a:latin typeface="Cambria Math" panose="02040503050406030204" pitchFamily="18" charset="0"/>
                                  <a:ea typeface="Cambria Math" panose="02040503050406030204" pitchFamily="18" charset="0"/>
                                  <a:cs typeface="Arial" pitchFamily="34" charset="0"/>
                                </a:rPr>
                                <m:t>𝑔</m:t>
                              </m:r>
                            </m:e>
                          </m:d>
                          <m:r>
                            <a:rPr lang="en-US" sz="3200" b="0" i="1" smtClean="0">
                              <a:latin typeface="Cambria Math" panose="02040503050406030204" pitchFamily="18" charset="0"/>
                              <a:cs typeface="Arial" pitchFamily="34" charset="0"/>
                            </a:rPr>
                            <m:t>𝑊</m:t>
                          </m:r>
                          <m:d>
                            <m:dPr>
                              <m:ctrlPr>
                                <a:rPr lang="en-US" sz="3200" i="1">
                                  <a:latin typeface="Cambria Math" panose="02040503050406030204" pitchFamily="18" charset="0"/>
                                  <a:cs typeface="Arial" pitchFamily="34" charset="0"/>
                                </a:rPr>
                              </m:ctrlPr>
                            </m:dPr>
                            <m:e>
                              <m:r>
                                <a:rPr lang="en-US" sz="3200" b="0" i="1" smtClean="0">
                                  <a:latin typeface="Cambria Math" panose="02040503050406030204" pitchFamily="18" charset="0"/>
                                  <a:cs typeface="Arial" pitchFamily="34" charset="0"/>
                                </a:rPr>
                                <m:t>𝑓</m:t>
                              </m:r>
                              <m:r>
                                <a:rPr lang="en-US" sz="3200" i="1">
                                  <a:latin typeface="Cambria Math" panose="02040503050406030204" pitchFamily="18" charset="0"/>
                                  <a:cs typeface="Arial" pitchFamily="34" charset="0"/>
                                </a:rPr>
                                <m:t>−</m:t>
                              </m:r>
                              <m:r>
                                <a:rPr lang="en-US" sz="3200" b="0" i="1" smtClean="0">
                                  <a:latin typeface="Cambria Math" panose="02040503050406030204" pitchFamily="18" charset="0"/>
                                  <a:ea typeface="Cambria Math" panose="02040503050406030204" pitchFamily="18" charset="0"/>
                                  <a:cs typeface="Arial" pitchFamily="34" charset="0"/>
                                </a:rPr>
                                <m:t>𝑔</m:t>
                              </m:r>
                            </m:e>
                          </m:d>
                          <m:r>
                            <a:rPr lang="en-US" sz="3200" b="0" i="1" smtClean="0">
                              <a:latin typeface="Cambria Math" panose="02040503050406030204" pitchFamily="18" charset="0"/>
                              <a:ea typeface="Cambria Math" panose="02040503050406030204" pitchFamily="18" charset="0"/>
                              <a:cs typeface="Arial" pitchFamily="34" charset="0"/>
                            </a:rPr>
                            <m:t>𝑑𝑔</m:t>
                          </m:r>
                        </m:e>
                      </m:nary>
                      <m:r>
                        <a:rPr lang="en-US" sz="3200" i="1">
                          <a:latin typeface="Cambria Math" panose="02040503050406030204" pitchFamily="18" charset="0"/>
                          <a:ea typeface="Cambria Math" panose="02040503050406030204" pitchFamily="18" charset="0"/>
                          <a:cs typeface="Arial" pitchFamily="34" charset="0"/>
                        </a:rPr>
                        <m:t>=</m:t>
                      </m:r>
                      <m:r>
                        <a:rPr lang="en-US" sz="3200" i="1">
                          <a:latin typeface="Cambria Math" panose="02040503050406030204" pitchFamily="18" charset="0"/>
                          <a:ea typeface="Cambria Math" panose="02040503050406030204" pitchFamily="18" charset="0"/>
                          <a:cs typeface="Arial" pitchFamily="34" charset="0"/>
                        </a:rPr>
                        <m:t>𝑋</m:t>
                      </m:r>
                      <m:d>
                        <m:dPr>
                          <m:ctrlPr>
                            <a:rPr lang="en-US" sz="3200" i="1">
                              <a:latin typeface="Cambria Math" panose="02040503050406030204" pitchFamily="18" charset="0"/>
                              <a:ea typeface="Cambria Math" panose="02040503050406030204" pitchFamily="18" charset="0"/>
                              <a:cs typeface="Arial" pitchFamily="34" charset="0"/>
                            </a:rPr>
                          </m:ctrlPr>
                        </m:dPr>
                        <m:e>
                          <m:r>
                            <a:rPr lang="en-US" sz="3200" i="1">
                              <a:latin typeface="Cambria Math" panose="02040503050406030204" pitchFamily="18" charset="0"/>
                              <a:ea typeface="Cambria Math" panose="02040503050406030204" pitchFamily="18" charset="0"/>
                              <a:cs typeface="Arial" pitchFamily="34" charset="0"/>
                            </a:rPr>
                            <m:t>𝑓</m:t>
                          </m:r>
                        </m:e>
                      </m:d>
                      <m:r>
                        <a:rPr lang="en-US" sz="3200" i="1">
                          <a:latin typeface="Cambria Math" panose="02040503050406030204" pitchFamily="18" charset="0"/>
                          <a:ea typeface="Cambria Math" panose="02040503050406030204" pitchFamily="18" charset="0"/>
                          <a:cs typeface="Arial" pitchFamily="34" charset="0"/>
                        </a:rPr>
                        <m:t>∗</m:t>
                      </m:r>
                      <m:r>
                        <a:rPr lang="en-US" sz="3200" i="1">
                          <a:latin typeface="Cambria Math" panose="02040503050406030204" pitchFamily="18" charset="0"/>
                          <a:ea typeface="Cambria Math" panose="02040503050406030204" pitchFamily="18" charset="0"/>
                          <a:cs typeface="Arial" pitchFamily="34" charset="0"/>
                        </a:rPr>
                        <m:t>𝑊</m:t>
                      </m:r>
                      <m:r>
                        <a:rPr lang="en-US" sz="3200" i="1">
                          <a:latin typeface="Cambria Math" panose="02040503050406030204" pitchFamily="18" charset="0"/>
                          <a:ea typeface="Cambria Math" panose="02040503050406030204" pitchFamily="18" charset="0"/>
                          <a:cs typeface="Arial" pitchFamily="34" charset="0"/>
                        </a:rPr>
                        <m:t>(</m:t>
                      </m:r>
                      <m:r>
                        <a:rPr lang="en-US" sz="3200" i="1">
                          <a:latin typeface="Cambria Math" panose="02040503050406030204" pitchFamily="18" charset="0"/>
                          <a:ea typeface="Cambria Math" panose="02040503050406030204" pitchFamily="18" charset="0"/>
                          <a:cs typeface="Arial" pitchFamily="34" charset="0"/>
                        </a:rPr>
                        <m:t>𝑓</m:t>
                      </m:r>
                      <m:r>
                        <a:rPr lang="en-US" sz="3200" i="1">
                          <a:latin typeface="Cambria Math" panose="02040503050406030204" pitchFamily="18" charset="0"/>
                          <a:ea typeface="Cambria Math" panose="02040503050406030204" pitchFamily="18" charset="0"/>
                          <a:cs typeface="Arial" pitchFamily="34" charset="0"/>
                        </a:rPr>
                        <m:t>)</m:t>
                      </m:r>
                    </m:oMath>
                  </m:oMathPara>
                </a14:m>
                <a:endParaRPr lang="en-US" sz="3200" dirty="0">
                  <a:ea typeface="Cambria Math" panose="02040503050406030204" pitchFamily="18" charset="0"/>
                  <a:cs typeface="Arial"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55600" y="1292194"/>
                <a:ext cx="11612880" cy="115480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55599" y="2675597"/>
                <a:ext cx="11455401" cy="3678123"/>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Arial" pitchFamily="34" charset="0"/>
                        </a:rPr>
                        <m:t>𝐹</m:t>
                      </m:r>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𝑥</m:t>
                          </m:r>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𝑡</m:t>
                              </m:r>
                            </m:e>
                          </m:d>
                          <m:r>
                            <a:rPr lang="en-US" sz="2400" i="1">
                              <a:latin typeface="Cambria Math" panose="02040503050406030204" pitchFamily="18" charset="0"/>
                              <a:ea typeface="Cambria Math" panose="02040503050406030204" pitchFamily="18" charset="0"/>
                              <a:cs typeface="Arial" pitchFamily="34" charset="0"/>
                            </a:rPr>
                            <m:t>𝑤</m:t>
                          </m:r>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𝑡</m:t>
                          </m:r>
                          <m:r>
                            <a:rPr lang="en-US" sz="2400" i="1">
                              <a:latin typeface="Cambria Math" panose="02040503050406030204" pitchFamily="18" charset="0"/>
                              <a:ea typeface="Cambria Math" panose="02040503050406030204" pitchFamily="18" charset="0"/>
                              <a:cs typeface="Arial" pitchFamily="34" charset="0"/>
                            </a:rPr>
                            <m:t>)</m:t>
                          </m:r>
                        </m:e>
                      </m:d>
                      <m:r>
                        <a:rPr lang="en-US" sz="2400" b="0" i="1" smtClean="0">
                          <a:latin typeface="Cambria Math" panose="02040503050406030204" pitchFamily="18" charset="0"/>
                          <a:ea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b="0" i="1" smtClean="0">
                                      <a:latin typeface="Cambria Math" panose="02040503050406030204" pitchFamily="18" charset="0"/>
                                      <a:cs typeface="Arial" pitchFamily="34" charset="0"/>
                                    </a:rPr>
                                    <m:t>𝑋</m:t>
                                  </m:r>
                                  <m:d>
                                    <m:dPr>
                                      <m:ctrlPr>
                                        <a:rPr lang="en-US" sz="2400" i="1">
                                          <a:latin typeface="Cambria Math" panose="02040503050406030204" pitchFamily="18" charset="0"/>
                                          <a:cs typeface="Arial" pitchFamily="34" charset="0"/>
                                        </a:rPr>
                                      </m:ctrlPr>
                                    </m:dPr>
                                    <m:e>
                                      <m:sSub>
                                        <m:sSubPr>
                                          <m:ctrlPr>
                                            <a:rPr lang="en-US" sz="2400" b="0" i="1" smtClean="0">
                                              <a:latin typeface="Cambria Math" panose="02040503050406030204" pitchFamily="18" charset="0"/>
                                              <a:ea typeface="Cambria Math" panose="02040503050406030204" pitchFamily="18" charset="0"/>
                                              <a:cs typeface="Arial" pitchFamily="34" charset="0"/>
                                            </a:rPr>
                                          </m:ctrlPr>
                                        </m:sSubPr>
                                        <m:e>
                                          <m:r>
                                            <a:rPr lang="en-US" sz="2400" b="0" i="1" smtClean="0">
                                              <a:latin typeface="Cambria Math" panose="02040503050406030204" pitchFamily="18" charset="0"/>
                                              <a:ea typeface="Cambria Math" panose="02040503050406030204" pitchFamily="18" charset="0"/>
                                              <a:cs typeface="Arial" pitchFamily="34" charset="0"/>
                                            </a:rPr>
                                            <m:t>𝑓</m:t>
                                          </m:r>
                                        </m:e>
                                        <m:sub>
                                          <m:r>
                                            <a:rPr lang="en-US" sz="2400" b="0" i="1" smtClean="0">
                                              <a:latin typeface="Cambria Math" panose="02040503050406030204" pitchFamily="18" charset="0"/>
                                              <a:ea typeface="Cambria Math" panose="02040503050406030204" pitchFamily="18" charset="0"/>
                                              <a:cs typeface="Arial" pitchFamily="34" charset="0"/>
                                            </a:rPr>
                                            <m:t>1</m:t>
                                          </m:r>
                                        </m:sub>
                                      </m:sSub>
                                    </m:e>
                                  </m:d>
                                  <m:func>
                                    <m:funcPr>
                                      <m:ctrlPr>
                                        <a:rPr lang="en-US" sz="2400" i="1" smtClean="0">
                                          <a:latin typeface="Cambria Math" panose="02040503050406030204" pitchFamily="18" charset="0"/>
                                          <a:ea typeface="Cambria Math" panose="02040503050406030204" pitchFamily="18" charset="0"/>
                                          <a:cs typeface="Arial" pitchFamily="34" charset="0"/>
                                        </a:rPr>
                                      </m:ctrlPr>
                                    </m:funcPr>
                                    <m:fName>
                                      <m:sSup>
                                        <m:sSupPr>
                                          <m:ctrlPr>
                                            <a:rPr lang="en-US" sz="2400" i="1">
                                              <a:latin typeface="Cambria Math" panose="02040503050406030204" pitchFamily="18" charset="0"/>
                                              <a:ea typeface="Cambria Math" panose="02040503050406030204" pitchFamily="18" charset="0"/>
                                              <a:cs typeface="Arial" pitchFamily="34" charset="0"/>
                                            </a:rPr>
                                          </m:ctrlPr>
                                        </m:sSupPr>
                                        <m:e>
                                          <m:r>
                                            <m:rPr>
                                              <m:sty m:val="p"/>
                                            </m:rPr>
                                            <a:rPr lang="en-US" sz="2400">
                                              <a:latin typeface="Cambria Math" panose="02040503050406030204" pitchFamily="18" charset="0"/>
                                              <a:ea typeface="Cambria Math" panose="02040503050406030204" pitchFamily="18" charset="0"/>
                                              <a:cs typeface="Arial" pitchFamily="34" charset="0"/>
                                            </a:rPr>
                                            <m:t>exp</m:t>
                                          </m:r>
                                        </m:e>
                                        <m:sup>
                                          <m:r>
                                            <a:rPr lang="en-US" sz="2400" i="1">
                                              <a:latin typeface="Cambria Math" panose="02040503050406030204" pitchFamily="18" charset="0"/>
                                              <a:ea typeface="Cambria Math" panose="02040503050406030204" pitchFamily="18" charset="0"/>
                                              <a:cs typeface="Arial" pitchFamily="34" charset="0"/>
                                            </a:rPr>
                                            <m:t>𝑖</m:t>
                                          </m:r>
                                          <m:r>
                                            <a:rPr lang="en-US" sz="2400" i="1">
                                              <a:latin typeface="Cambria Math" panose="02040503050406030204" pitchFamily="18" charset="0"/>
                                              <a:ea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sSub>
                                            <m:sSubPr>
                                              <m:ctrlPr>
                                                <a:rPr lang="en-US" sz="2400" b="0" i="1" smtClean="0">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b="0" i="1" smtClean="0">
                                                  <a:latin typeface="Cambria Math" panose="02040503050406030204" pitchFamily="18" charset="0"/>
                                                  <a:ea typeface="Cambria Math" panose="02040503050406030204" pitchFamily="18" charset="0"/>
                                                  <a:cs typeface="Arial" pitchFamily="34" charset="0"/>
                                                </a:rPr>
                                                <m:t>1</m:t>
                                              </m:r>
                                            </m:sub>
                                          </m:sSub>
                                          <m:r>
                                            <a:rPr lang="en-US" sz="2400" i="1">
                                              <a:latin typeface="Cambria Math" panose="02040503050406030204" pitchFamily="18" charset="0"/>
                                              <a:ea typeface="Cambria Math" panose="02040503050406030204" pitchFamily="18" charset="0"/>
                                              <a:cs typeface="Arial" pitchFamily="34" charset="0"/>
                                            </a:rPr>
                                            <m:t>𝑡</m:t>
                                          </m:r>
                                        </m:sup>
                                      </m:sSup>
                                    </m:fName>
                                    <m:e>
                                      <m:r>
                                        <a:rPr lang="en-US" sz="2400" b="0" i="1" smtClean="0">
                                          <a:latin typeface="Cambria Math" panose="02040503050406030204" pitchFamily="18" charset="0"/>
                                          <a:cs typeface="Arial" pitchFamily="34" charset="0"/>
                                        </a:rPr>
                                        <m:t>𝑊</m:t>
                                      </m:r>
                                      <m:d>
                                        <m:dPr>
                                          <m:ctrlPr>
                                            <a:rPr lang="en-US" sz="2400" i="1">
                                              <a:latin typeface="Cambria Math" panose="02040503050406030204" pitchFamily="18" charset="0"/>
                                              <a:cs typeface="Arial" pitchFamily="34" charset="0"/>
                                            </a:rPr>
                                          </m:ctrlPr>
                                        </m:dPr>
                                        <m:e>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b="0" i="1" smtClean="0">
                                                  <a:latin typeface="Cambria Math" panose="02040503050406030204" pitchFamily="18" charset="0"/>
                                                  <a:ea typeface="Cambria Math" panose="02040503050406030204" pitchFamily="18" charset="0"/>
                                                  <a:cs typeface="Arial" pitchFamily="34" charset="0"/>
                                                </a:rPr>
                                                <m:t>2</m:t>
                                              </m:r>
                                            </m:sub>
                                          </m:sSub>
                                        </m:e>
                                      </m:d>
                                      <m:func>
                                        <m:funcPr>
                                          <m:ctrlPr>
                                            <a:rPr lang="en-US" sz="2400" i="1">
                                              <a:latin typeface="Cambria Math" panose="02040503050406030204" pitchFamily="18" charset="0"/>
                                              <a:ea typeface="Cambria Math" panose="02040503050406030204" pitchFamily="18" charset="0"/>
                                              <a:cs typeface="Arial" pitchFamily="34" charset="0"/>
                                            </a:rPr>
                                          </m:ctrlPr>
                                        </m:funcPr>
                                        <m:fName>
                                          <m:sSup>
                                            <m:sSupPr>
                                              <m:ctrlPr>
                                                <a:rPr lang="en-US" sz="2400" i="1">
                                                  <a:latin typeface="Cambria Math" panose="02040503050406030204" pitchFamily="18" charset="0"/>
                                                  <a:ea typeface="Cambria Math" panose="02040503050406030204" pitchFamily="18" charset="0"/>
                                                  <a:cs typeface="Arial" pitchFamily="34" charset="0"/>
                                                </a:rPr>
                                              </m:ctrlPr>
                                            </m:sSupPr>
                                            <m:e>
                                              <m:r>
                                                <m:rPr>
                                                  <m:sty m:val="p"/>
                                                </m:rPr>
                                                <a:rPr lang="en-US" sz="2400">
                                                  <a:latin typeface="Cambria Math" panose="02040503050406030204" pitchFamily="18" charset="0"/>
                                                  <a:ea typeface="Cambria Math" panose="02040503050406030204" pitchFamily="18" charset="0"/>
                                                  <a:cs typeface="Arial" pitchFamily="34" charset="0"/>
                                                </a:rPr>
                                                <m:t>exp</m:t>
                                              </m:r>
                                            </m:e>
                                            <m:sup>
                                              <m:r>
                                                <a:rPr lang="en-US" sz="2400" i="1">
                                                  <a:latin typeface="Cambria Math" panose="02040503050406030204" pitchFamily="18" charset="0"/>
                                                  <a:ea typeface="Cambria Math" panose="02040503050406030204" pitchFamily="18" charset="0"/>
                                                  <a:cs typeface="Arial" pitchFamily="34" charset="0"/>
                                                </a:rPr>
                                                <m:t>𝑖</m:t>
                                              </m:r>
                                              <m:r>
                                                <a:rPr lang="en-US" sz="2400" i="1">
                                                  <a:latin typeface="Cambria Math" panose="02040503050406030204" pitchFamily="18" charset="0"/>
                                                  <a:ea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b="0" i="1" smtClean="0">
                                                      <a:latin typeface="Cambria Math" panose="02040503050406030204" pitchFamily="18" charset="0"/>
                                                      <a:ea typeface="Cambria Math" panose="02040503050406030204" pitchFamily="18" charset="0"/>
                                                      <a:cs typeface="Arial" pitchFamily="34" charset="0"/>
                                                    </a:rPr>
                                                    <m:t>2</m:t>
                                                  </m:r>
                                                </m:sub>
                                              </m:sSub>
                                              <m:r>
                                                <a:rPr lang="en-US" sz="2400" i="1">
                                                  <a:latin typeface="Cambria Math" panose="02040503050406030204" pitchFamily="18" charset="0"/>
                                                  <a:ea typeface="Cambria Math" panose="02040503050406030204" pitchFamily="18" charset="0"/>
                                                  <a:cs typeface="Arial" pitchFamily="34" charset="0"/>
                                                </a:rPr>
                                                <m:t>𝑡</m:t>
                                              </m:r>
                                            </m:sup>
                                          </m:sSup>
                                          <m:sSup>
                                            <m:sSupPr>
                                              <m:ctrlPr>
                                                <a:rPr lang="en-US" sz="2400" i="1">
                                                  <a:latin typeface="Cambria Math" panose="02040503050406030204" pitchFamily="18" charset="0"/>
                                                  <a:ea typeface="Cambria Math" panose="02040503050406030204" pitchFamily="18" charset="0"/>
                                                  <a:cs typeface="Arial" pitchFamily="34" charset="0"/>
                                                </a:rPr>
                                              </m:ctrlPr>
                                            </m:sSupPr>
                                            <m:e>
                                              <m:r>
                                                <m:rPr>
                                                  <m:sty m:val="p"/>
                                                </m:rPr>
                                                <a:rPr lang="en-US" sz="2400">
                                                  <a:latin typeface="Cambria Math" panose="02040503050406030204" pitchFamily="18" charset="0"/>
                                                  <a:ea typeface="Cambria Math" panose="02040503050406030204" pitchFamily="18" charset="0"/>
                                                  <a:cs typeface="Arial" pitchFamily="34" charset="0"/>
                                                </a:rPr>
                                                <m:t>exp</m:t>
                                              </m:r>
                                            </m:e>
                                            <m:sup>
                                              <m:r>
                                                <a:rPr lang="en-US" sz="2400" b="0" i="1"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𝑖</m:t>
                                              </m:r>
                                              <m:r>
                                                <a:rPr lang="en-US" sz="2400" i="1">
                                                  <a:latin typeface="Cambria Math" panose="02040503050406030204" pitchFamily="18" charset="0"/>
                                                  <a:ea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b="0" i="1" smtClean="0">
                                                  <a:latin typeface="Cambria Math" panose="02040503050406030204" pitchFamily="18" charset="0"/>
                                                  <a:ea typeface="Cambria Math" panose="02040503050406030204" pitchFamily="18" charset="0"/>
                                                  <a:cs typeface="Arial" pitchFamily="34" charset="0"/>
                                                </a:rPr>
                                                <m:t>𝑓</m:t>
                                              </m:r>
                                              <m:r>
                                                <a:rPr lang="en-US" sz="2400" i="1">
                                                  <a:latin typeface="Cambria Math" panose="02040503050406030204" pitchFamily="18" charset="0"/>
                                                  <a:ea typeface="Cambria Math" panose="02040503050406030204" pitchFamily="18" charset="0"/>
                                                  <a:cs typeface="Arial" pitchFamily="34" charset="0"/>
                                                </a:rPr>
                                                <m:t>𝑡</m:t>
                                              </m:r>
                                            </m:sup>
                                          </m:sSup>
                                        </m:fName>
                                        <m:e>
                                          <m:r>
                                            <a:rPr lang="en-US" sz="2400" i="1">
                                              <a:latin typeface="Cambria Math" panose="02040503050406030204" pitchFamily="18" charset="0"/>
                                              <a:cs typeface="Arial" pitchFamily="34" charset="0"/>
                                            </a:rPr>
                                            <m:t>𝑑</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1</m:t>
                                              </m:r>
                                            </m:sub>
                                          </m:sSub>
                                        </m:e>
                                      </m:func>
                                    </m:e>
                                  </m:func>
                                </m:e>
                              </m:nary>
                              <m:r>
                                <a:rPr lang="en-US" sz="2400" i="1">
                                  <a:latin typeface="Cambria Math" panose="02040503050406030204" pitchFamily="18" charset="0"/>
                                  <a:ea typeface="Cambria Math" panose="02040503050406030204" pitchFamily="18" charset="0"/>
                                  <a:cs typeface="Arial" pitchFamily="34" charset="0"/>
                                </a:rPr>
                                <m:t>𝑑</m:t>
                              </m:r>
                              <m:sSub>
                                <m:sSubPr>
                                  <m:ctrlPr>
                                    <a:rPr lang="en-US" sz="2400" b="0" i="1" smtClean="0">
                                      <a:latin typeface="Cambria Math" panose="02040503050406030204" pitchFamily="18" charset="0"/>
                                      <a:ea typeface="Cambria Math" panose="02040503050406030204" pitchFamily="18" charset="0"/>
                                      <a:cs typeface="Arial" pitchFamily="34" charset="0"/>
                                    </a:rPr>
                                  </m:ctrlPr>
                                </m:sSubPr>
                                <m:e>
                                  <m:r>
                                    <a:rPr lang="en-US" sz="2400" b="0" i="1" smtClean="0">
                                      <a:latin typeface="Cambria Math" panose="02040503050406030204" pitchFamily="18" charset="0"/>
                                      <a:ea typeface="Cambria Math" panose="02040503050406030204" pitchFamily="18" charset="0"/>
                                      <a:cs typeface="Arial" pitchFamily="34" charset="0"/>
                                    </a:rPr>
                                    <m:t>𝑓</m:t>
                                  </m:r>
                                </m:e>
                                <m:sub>
                                  <m:r>
                                    <a:rPr lang="en-US" sz="2400" b="0" i="1" smtClean="0">
                                      <a:latin typeface="Cambria Math" panose="02040503050406030204" pitchFamily="18" charset="0"/>
                                      <a:ea typeface="Cambria Math" panose="02040503050406030204" pitchFamily="18" charset="0"/>
                                      <a:cs typeface="Arial" pitchFamily="34" charset="0"/>
                                    </a:rPr>
                                    <m:t>2</m:t>
                                  </m:r>
                                </m:sub>
                              </m:sSub>
                            </m:e>
                          </m:nary>
                          <m:r>
                            <a:rPr lang="en-US" sz="2400" i="1">
                              <a:latin typeface="Cambria Math" panose="02040503050406030204" pitchFamily="18" charset="0"/>
                              <a:ea typeface="Cambria Math" panose="02040503050406030204" pitchFamily="18" charset="0"/>
                              <a:cs typeface="Arial" pitchFamily="34" charset="0"/>
                            </a:rPr>
                            <m:t>𝑑</m:t>
                          </m:r>
                          <m:r>
                            <a:rPr lang="en-US" sz="2400" b="0" i="1" smtClean="0">
                              <a:latin typeface="Cambria Math" panose="02040503050406030204" pitchFamily="18" charset="0"/>
                              <a:ea typeface="Cambria Math" panose="02040503050406030204" pitchFamily="18" charset="0"/>
                              <a:cs typeface="Arial" pitchFamily="34" charset="0"/>
                            </a:rPr>
                            <m:t>𝑡</m:t>
                          </m:r>
                        </m:e>
                      </m:nary>
                      <m:r>
                        <a:rPr lang="en-US" sz="2400" i="1">
                          <a:latin typeface="Cambria Math" panose="02040503050406030204" pitchFamily="18" charset="0"/>
                          <a:ea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a:latin typeface="Cambria Math" panose="02040503050406030204" pitchFamily="18" charset="0"/>
                              <a:cs typeface="Arial" pitchFamily="34" charset="0"/>
                            </a:rPr>
                            <m:t>𝑋</m:t>
                          </m:r>
                          <m:d>
                            <m:dPr>
                              <m:ctrlPr>
                                <a:rPr lang="en-US" sz="2400" i="1">
                                  <a:latin typeface="Cambria Math" panose="02040503050406030204" pitchFamily="18" charset="0"/>
                                  <a:cs typeface="Arial" pitchFamily="34" charset="0"/>
                                </a:rPr>
                              </m:ctrlPr>
                            </m:dPr>
                            <m:e>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1</m:t>
                                  </m:r>
                                </m:sub>
                              </m:sSub>
                            </m:e>
                          </m:d>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a:latin typeface="Cambria Math" panose="02040503050406030204" pitchFamily="18" charset="0"/>
                                  <a:cs typeface="Arial" pitchFamily="34" charset="0"/>
                                </a:rPr>
                                <m:t>𝑊</m:t>
                              </m:r>
                              <m:d>
                                <m:dPr>
                                  <m:ctrlPr>
                                    <a:rPr lang="en-US" sz="2400" i="1">
                                      <a:latin typeface="Cambria Math" panose="02040503050406030204" pitchFamily="18" charset="0"/>
                                      <a:cs typeface="Arial" pitchFamily="34" charset="0"/>
                                    </a:rPr>
                                  </m:ctrlPr>
                                </m:dPr>
                                <m:e>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2</m:t>
                                      </m:r>
                                    </m:sub>
                                  </m:sSub>
                                </m:e>
                              </m:d>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func>
                                    <m:funcPr>
                                      <m:ctrlPr>
                                        <a:rPr lang="en-US" sz="2400" i="1">
                                          <a:latin typeface="Cambria Math" panose="02040503050406030204" pitchFamily="18" charset="0"/>
                                          <a:ea typeface="Cambria Math" panose="02040503050406030204" pitchFamily="18" charset="0"/>
                                          <a:cs typeface="Arial" pitchFamily="34" charset="0"/>
                                        </a:rPr>
                                      </m:ctrlPr>
                                    </m:funcPr>
                                    <m:fName>
                                      <m:sSup>
                                        <m:sSupPr>
                                          <m:ctrlPr>
                                            <a:rPr lang="en-US" sz="2400" i="1">
                                              <a:latin typeface="Cambria Math" panose="02040503050406030204" pitchFamily="18" charset="0"/>
                                              <a:ea typeface="Cambria Math" panose="02040503050406030204" pitchFamily="18" charset="0"/>
                                              <a:cs typeface="Arial" pitchFamily="34" charset="0"/>
                                            </a:rPr>
                                          </m:ctrlPr>
                                        </m:sSupPr>
                                        <m:e>
                                          <m:r>
                                            <m:rPr>
                                              <m:sty m:val="p"/>
                                            </m:rPr>
                                            <a:rPr lang="en-US" sz="2400">
                                              <a:latin typeface="Cambria Math" panose="02040503050406030204" pitchFamily="18" charset="0"/>
                                              <a:ea typeface="Cambria Math" panose="02040503050406030204" pitchFamily="18" charset="0"/>
                                              <a:cs typeface="Arial" pitchFamily="34" charset="0"/>
                                            </a:rPr>
                                            <m:t>exp</m:t>
                                          </m:r>
                                        </m:e>
                                        <m:sup>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𝑖</m:t>
                                          </m:r>
                                          <m:r>
                                            <a:rPr lang="en-US" sz="2400" i="1">
                                              <a:latin typeface="Cambria Math" panose="02040503050406030204" pitchFamily="18" charset="0"/>
                                              <a:ea typeface="Cambria Math" panose="02040503050406030204" pitchFamily="18" charset="0"/>
                                              <a:cs typeface="Arial" pitchFamily="34" charset="0"/>
                                            </a:rPr>
                                            <m:t>2</m:t>
                                          </m:r>
                                          <m:r>
                                            <a:rPr lang="en-US" sz="2400" i="1">
                                              <a:latin typeface="Cambria Math" panose="02040503050406030204" pitchFamily="18" charset="0"/>
                                              <a:ea typeface="Cambria Math" panose="02040503050406030204" pitchFamily="18" charset="0"/>
                                              <a:cs typeface="Arial" pitchFamily="34" charset="0"/>
                                            </a:rPr>
                                            <m:t>𝜋</m:t>
                                          </m:r>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𝑓</m:t>
                                          </m:r>
                                          <m:r>
                                            <a:rPr lang="en-US" sz="2400" i="1">
                                              <a:latin typeface="Cambria Math" panose="02040503050406030204" pitchFamily="18" charset="0"/>
                                              <a:ea typeface="Cambria Math" panose="02040503050406030204" pitchFamily="18" charset="0"/>
                                              <a:cs typeface="Arial" pitchFamily="34" charset="0"/>
                                            </a:rPr>
                                            <m:t>−</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1</m:t>
                                              </m:r>
                                            </m:sub>
                                          </m:sSub>
                                          <m:r>
                                            <a:rPr lang="en-US" sz="2400" i="1">
                                              <a:latin typeface="Cambria Math" panose="02040503050406030204" pitchFamily="18" charset="0"/>
                                              <a:ea typeface="Cambria Math" panose="02040503050406030204" pitchFamily="18" charset="0"/>
                                              <a:cs typeface="Arial" pitchFamily="34" charset="0"/>
                                            </a:rPr>
                                            <m:t>−</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2</m:t>
                                              </m:r>
                                            </m:sub>
                                          </m:sSub>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𝑡</m:t>
                                          </m:r>
                                        </m:sup>
                                      </m:sSup>
                                    </m:fName>
                                    <m:e>
                                      <m:func>
                                        <m:funcPr>
                                          <m:ctrlPr>
                                            <a:rPr lang="en-US" sz="2400" i="1">
                                              <a:latin typeface="Cambria Math" panose="02040503050406030204" pitchFamily="18" charset="0"/>
                                              <a:ea typeface="Cambria Math" panose="02040503050406030204" pitchFamily="18" charset="0"/>
                                              <a:cs typeface="Arial" pitchFamily="34" charset="0"/>
                                            </a:rPr>
                                          </m:ctrlPr>
                                        </m:funcPr>
                                        <m:fName>
                                          <m:r>
                                            <a:rPr lang="en-US" sz="2400" i="1">
                                              <a:latin typeface="Cambria Math" panose="02040503050406030204" pitchFamily="18" charset="0"/>
                                              <a:ea typeface="Cambria Math" panose="02040503050406030204" pitchFamily="18" charset="0"/>
                                              <a:cs typeface="Arial" pitchFamily="34" charset="0"/>
                                            </a:rPr>
                                            <m:t>𝑑𝑡</m:t>
                                          </m:r>
                                        </m:fName>
                                        <m:e>
                                          <m:r>
                                            <a:rPr lang="en-US" sz="2400" i="1">
                                              <a:latin typeface="Cambria Math" panose="02040503050406030204" pitchFamily="18" charset="0"/>
                                              <a:cs typeface="Arial" pitchFamily="34" charset="0"/>
                                            </a:rPr>
                                            <m:t>𝑑</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b="0" i="1" smtClean="0">
                                                  <a:latin typeface="Cambria Math" panose="02040503050406030204" pitchFamily="18" charset="0"/>
                                                  <a:ea typeface="Cambria Math" panose="02040503050406030204" pitchFamily="18" charset="0"/>
                                                  <a:cs typeface="Arial" pitchFamily="34" charset="0"/>
                                                </a:rPr>
                                                <m:t>2</m:t>
                                              </m:r>
                                            </m:sub>
                                          </m:sSub>
                                        </m:e>
                                      </m:func>
                                    </m:e>
                                  </m:func>
                                </m:e>
                              </m:nary>
                              <m:r>
                                <a:rPr lang="en-US" sz="2400" i="1">
                                  <a:latin typeface="Cambria Math" panose="02040503050406030204" pitchFamily="18" charset="0"/>
                                  <a:ea typeface="Cambria Math" panose="02040503050406030204" pitchFamily="18" charset="0"/>
                                  <a:cs typeface="Arial" pitchFamily="34" charset="0"/>
                                </a:rPr>
                                <m:t>𝑑</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b="0" i="1" smtClean="0">
                                      <a:latin typeface="Cambria Math" panose="02040503050406030204" pitchFamily="18" charset="0"/>
                                      <a:ea typeface="Cambria Math" panose="02040503050406030204" pitchFamily="18" charset="0"/>
                                      <a:cs typeface="Arial" pitchFamily="34" charset="0"/>
                                    </a:rPr>
                                    <m:t>1</m:t>
                                  </m:r>
                                </m:sub>
                              </m:sSub>
                            </m:e>
                          </m:nary>
                        </m:e>
                      </m:nary>
                    </m:oMath>
                  </m:oMathPara>
                </a14:m>
                <a:endParaRPr lang="en-US" sz="2400" dirty="0" smtClean="0">
                  <a:ea typeface="Cambria Math" panose="02040503050406030204" pitchFamily="18" charset="0"/>
                  <a:cs typeface="Arial" pitchFamily="34" charset="0"/>
                </a:endParaRPr>
              </a:p>
              <a:p>
                <a:pPr>
                  <a:lnSpc>
                    <a:spcPct val="150000"/>
                  </a:lnSpc>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ea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a:latin typeface="Cambria Math" panose="02040503050406030204" pitchFamily="18" charset="0"/>
                              <a:cs typeface="Arial" pitchFamily="34" charset="0"/>
                            </a:rPr>
                            <m:t>𝑋</m:t>
                          </m:r>
                          <m:d>
                            <m:dPr>
                              <m:ctrlPr>
                                <a:rPr lang="en-US" sz="2400" i="1">
                                  <a:latin typeface="Cambria Math" panose="02040503050406030204" pitchFamily="18" charset="0"/>
                                  <a:cs typeface="Arial" pitchFamily="34" charset="0"/>
                                </a:rPr>
                              </m:ctrlPr>
                            </m:dPr>
                            <m:e>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1</m:t>
                                  </m:r>
                                </m:sub>
                              </m:sSub>
                            </m:e>
                          </m:d>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a:latin typeface="Cambria Math" panose="02040503050406030204" pitchFamily="18" charset="0"/>
                                  <a:cs typeface="Arial" pitchFamily="34" charset="0"/>
                                </a:rPr>
                                <m:t>𝑊</m:t>
                              </m:r>
                              <m:d>
                                <m:dPr>
                                  <m:ctrlPr>
                                    <a:rPr lang="en-US" sz="2400" i="1">
                                      <a:latin typeface="Cambria Math" panose="02040503050406030204" pitchFamily="18" charset="0"/>
                                      <a:cs typeface="Arial" pitchFamily="34" charset="0"/>
                                    </a:rPr>
                                  </m:ctrlPr>
                                </m:dPr>
                                <m:e>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2</m:t>
                                      </m:r>
                                    </m:sub>
                                  </m:sSub>
                                </m:e>
                              </m:d>
                              <m:r>
                                <a:rPr lang="en-US" sz="2400" i="1" smtClean="0">
                                  <a:latin typeface="Cambria Math" panose="02040503050406030204" pitchFamily="18" charset="0"/>
                                  <a:ea typeface="Cambria Math" panose="02040503050406030204" pitchFamily="18" charset="0"/>
                                  <a:cs typeface="Arial" pitchFamily="34" charset="0"/>
                                </a:rPr>
                                <m:t>𝛿</m:t>
                              </m:r>
                              <m:r>
                                <a:rPr lang="en-US" sz="2400" b="0" i="1"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𝑓</m:t>
                              </m:r>
                              <m:r>
                                <a:rPr lang="en-US" sz="2400" i="1">
                                  <a:latin typeface="Cambria Math" panose="02040503050406030204" pitchFamily="18" charset="0"/>
                                  <a:ea typeface="Cambria Math" panose="02040503050406030204" pitchFamily="18" charset="0"/>
                                  <a:cs typeface="Arial" pitchFamily="34" charset="0"/>
                                </a:rPr>
                                <m:t>−</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1</m:t>
                                  </m:r>
                                </m:sub>
                              </m:sSub>
                              <m:r>
                                <a:rPr lang="en-US" sz="2400" i="1">
                                  <a:latin typeface="Cambria Math" panose="02040503050406030204" pitchFamily="18" charset="0"/>
                                  <a:ea typeface="Cambria Math" panose="02040503050406030204" pitchFamily="18" charset="0"/>
                                  <a:cs typeface="Arial" pitchFamily="34" charset="0"/>
                                </a:rPr>
                                <m:t>−</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2</m:t>
                                  </m:r>
                                </m:sub>
                              </m:sSub>
                              <m:r>
                                <a:rPr lang="en-US" sz="2400" b="0" i="1" smtClean="0">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𝑑</m:t>
                              </m:r>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𝑓</m:t>
                                  </m:r>
                                </m:e>
                                <m:sub>
                                  <m:r>
                                    <a:rPr lang="en-US" sz="2400" b="0" i="1" smtClean="0">
                                      <a:latin typeface="Cambria Math" panose="02040503050406030204" pitchFamily="18" charset="0"/>
                                      <a:cs typeface="Arial" pitchFamily="34" charset="0"/>
                                    </a:rPr>
                                    <m:t>2</m:t>
                                  </m:r>
                                </m:sub>
                              </m:sSub>
                              <m:r>
                                <a:rPr lang="en-US" sz="2400" i="1">
                                  <a:latin typeface="Cambria Math" panose="02040503050406030204" pitchFamily="18" charset="0"/>
                                  <a:ea typeface="Cambria Math" panose="02040503050406030204" pitchFamily="18" charset="0"/>
                                  <a:cs typeface="Arial" pitchFamily="34" charset="0"/>
                                </a:rPr>
                                <m:t>𝑑</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1</m:t>
                                  </m:r>
                                </m:sub>
                              </m:sSub>
                            </m:e>
                          </m:nary>
                          <m:r>
                            <a:rPr lang="en-US" sz="2400" b="0" i="1" smtClean="0">
                              <a:latin typeface="Cambria Math" panose="02040503050406030204" pitchFamily="18" charset="0"/>
                              <a:ea typeface="Cambria Math" panose="02040503050406030204" pitchFamily="18" charset="0"/>
                              <a:cs typeface="Arial" pitchFamily="34" charset="0"/>
                            </a:rPr>
                            <m:t>=</m:t>
                          </m:r>
                          <m:nary>
                            <m:naryPr>
                              <m:ctrlPr>
                                <a:rPr lang="en-US" sz="2400" i="1">
                                  <a:latin typeface="Cambria Math" panose="02040503050406030204" pitchFamily="18" charset="0"/>
                                  <a:cs typeface="Arial" pitchFamily="34" charset="0"/>
                                </a:rPr>
                              </m:ctrlPr>
                            </m:naryPr>
                            <m:sub>
                              <m:r>
                                <a:rPr lang="en-US" sz="2400" i="1">
                                  <a:latin typeface="Cambria Math" panose="02040503050406030204" pitchFamily="18" charset="0"/>
                                  <a:cs typeface="Arial" pitchFamily="34" charset="0"/>
                                </a:rPr>
                                <m:t>−∞</m:t>
                              </m:r>
                            </m:sub>
                            <m:sup>
                              <m:r>
                                <a:rPr lang="en-US" sz="2400" i="1">
                                  <a:latin typeface="Cambria Math" panose="02040503050406030204" pitchFamily="18" charset="0"/>
                                  <a:cs typeface="Arial" pitchFamily="34" charset="0"/>
                                </a:rPr>
                                <m:t>∞</m:t>
                              </m:r>
                            </m:sup>
                            <m:e>
                              <m:r>
                                <a:rPr lang="en-US" sz="2400" i="1">
                                  <a:latin typeface="Cambria Math" panose="02040503050406030204" pitchFamily="18" charset="0"/>
                                  <a:cs typeface="Arial" pitchFamily="34" charset="0"/>
                                </a:rPr>
                                <m:t>𝑋</m:t>
                              </m:r>
                              <m:d>
                                <m:dPr>
                                  <m:ctrlPr>
                                    <a:rPr lang="en-US" sz="2400" i="1">
                                      <a:latin typeface="Cambria Math" panose="02040503050406030204" pitchFamily="18" charset="0"/>
                                      <a:cs typeface="Arial" pitchFamily="34" charset="0"/>
                                    </a:rPr>
                                  </m:ctrlPr>
                                </m:dPr>
                                <m:e>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1</m:t>
                                      </m:r>
                                    </m:sub>
                                  </m:sSub>
                                </m:e>
                              </m:d>
                              <m:r>
                                <a:rPr lang="en-US" sz="2400" b="0" i="1" smtClean="0">
                                  <a:latin typeface="Cambria Math" panose="02040503050406030204" pitchFamily="18" charset="0"/>
                                  <a:ea typeface="Cambria Math" panose="02040503050406030204" pitchFamily="18" charset="0"/>
                                  <a:cs typeface="Arial" pitchFamily="34" charset="0"/>
                                </a:rPr>
                                <m:t>𝑊</m:t>
                              </m:r>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𝑓</m:t>
                                  </m:r>
                                  <m:r>
                                    <a:rPr lang="en-US" sz="2400" i="1">
                                      <a:latin typeface="Cambria Math" panose="02040503050406030204" pitchFamily="18" charset="0"/>
                                      <a:ea typeface="Cambria Math" panose="02040503050406030204" pitchFamily="18" charset="0"/>
                                      <a:cs typeface="Arial" pitchFamily="34" charset="0"/>
                                    </a:rPr>
                                    <m:t>−</m:t>
                                  </m:r>
                                  <m:sSub>
                                    <m:sSubPr>
                                      <m:ctrlPr>
                                        <a:rPr lang="en-US" sz="2400" i="1">
                                          <a:latin typeface="Cambria Math" panose="02040503050406030204" pitchFamily="18" charset="0"/>
                                          <a:ea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𝑓</m:t>
                                      </m:r>
                                    </m:e>
                                    <m:sub>
                                      <m:r>
                                        <a:rPr lang="en-US" sz="2400" i="1">
                                          <a:latin typeface="Cambria Math" panose="02040503050406030204" pitchFamily="18" charset="0"/>
                                          <a:ea typeface="Cambria Math" panose="02040503050406030204" pitchFamily="18" charset="0"/>
                                          <a:cs typeface="Arial" pitchFamily="34" charset="0"/>
                                        </a:rPr>
                                        <m:t>1</m:t>
                                      </m:r>
                                    </m:sub>
                                  </m:sSub>
                                </m:e>
                              </m:d>
                              <m:r>
                                <a:rPr lang="en-US" sz="2400" b="0" i="1" smtClean="0">
                                  <a:latin typeface="Cambria Math" panose="02040503050406030204" pitchFamily="18" charset="0"/>
                                  <a:cs typeface="Arial" pitchFamily="34" charset="0"/>
                                </a:rPr>
                                <m:t>𝑑</m:t>
                              </m:r>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𝑓</m:t>
                                  </m:r>
                                </m:e>
                                <m:sub>
                                  <m:r>
                                    <a:rPr lang="en-US" sz="2400" b="0" i="1" smtClean="0">
                                      <a:latin typeface="Cambria Math" panose="02040503050406030204" pitchFamily="18" charset="0"/>
                                      <a:cs typeface="Arial" pitchFamily="34" charset="0"/>
                                    </a:rPr>
                                    <m:t>1</m:t>
                                  </m:r>
                                </m:sub>
                              </m:sSub>
                            </m:e>
                          </m:nary>
                          <m:r>
                            <a:rPr lang="en-US" sz="2400" b="0" i="1" smtClean="0">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𝑋</m:t>
                          </m:r>
                          <m:d>
                            <m:dPr>
                              <m:ctrlPr>
                                <a:rPr lang="en-US" sz="2400" i="1">
                                  <a:latin typeface="Cambria Math" panose="02040503050406030204" pitchFamily="18" charset="0"/>
                                  <a:ea typeface="Cambria Math" panose="02040503050406030204" pitchFamily="18" charset="0"/>
                                  <a:cs typeface="Arial" pitchFamily="34" charset="0"/>
                                </a:rPr>
                              </m:ctrlPr>
                            </m:dPr>
                            <m:e>
                              <m:r>
                                <a:rPr lang="en-US" sz="2400" i="1">
                                  <a:latin typeface="Cambria Math" panose="02040503050406030204" pitchFamily="18" charset="0"/>
                                  <a:ea typeface="Cambria Math" panose="02040503050406030204" pitchFamily="18" charset="0"/>
                                  <a:cs typeface="Arial" pitchFamily="34" charset="0"/>
                                </a:rPr>
                                <m:t>𝑓</m:t>
                              </m:r>
                            </m:e>
                          </m:d>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𝑊</m:t>
                          </m:r>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𝑓</m:t>
                          </m:r>
                          <m:r>
                            <a:rPr lang="en-US" sz="2400" i="1">
                              <a:latin typeface="Cambria Math" panose="02040503050406030204" pitchFamily="18" charset="0"/>
                              <a:ea typeface="Cambria Math" panose="02040503050406030204" pitchFamily="18" charset="0"/>
                              <a:cs typeface="Arial" pitchFamily="34" charset="0"/>
                            </a:rPr>
                            <m:t>)</m:t>
                          </m:r>
                          <m:r>
                            <m:rPr>
                              <m:nor/>
                            </m:rPr>
                            <a:rPr lang="en-US" sz="2400" dirty="0">
                              <a:ea typeface="Cambria Math" panose="02040503050406030204" pitchFamily="18" charset="0"/>
                              <a:cs typeface="Arial" pitchFamily="34" charset="0"/>
                            </a:rPr>
                            <m:t> </m:t>
                          </m:r>
                        </m:e>
                      </m:nary>
                    </m:oMath>
                  </m:oMathPara>
                </a14:m>
                <a:endParaRPr lang="en-US" sz="2400" dirty="0">
                  <a:ea typeface="Cambria Math" panose="02040503050406030204" pitchFamily="18" charset="0"/>
                  <a:cs typeface="Arial"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55599" y="2675597"/>
                <a:ext cx="11455401" cy="367812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6926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Convolution </a:t>
            </a:r>
            <a:r>
              <a:rPr lang="en-US" dirty="0" smtClean="0"/>
              <a:t>1 (Square Wave)</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7637994" y="1924246"/>
                <a:ext cx="2163349"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cs typeface="Arial" pitchFamily="34" charset="0"/>
                        </a:rPr>
                        <m:t>h</m:t>
                      </m:r>
                      <m:d>
                        <m:dPr>
                          <m:ctrlPr>
                            <a:rPr lang="en-US" sz="4000" i="1">
                              <a:latin typeface="Cambria Math" panose="02040503050406030204" pitchFamily="18" charset="0"/>
                              <a:ea typeface="Cambria Math" panose="02040503050406030204" pitchFamily="18" charset="0"/>
                              <a:cs typeface="Arial" pitchFamily="34" charset="0"/>
                            </a:rPr>
                          </m:ctrlPr>
                        </m:dPr>
                        <m:e>
                          <m:r>
                            <a:rPr lang="en-US" sz="4000" i="1">
                              <a:latin typeface="Cambria Math" panose="02040503050406030204" pitchFamily="18" charset="0"/>
                              <a:ea typeface="Cambria Math" panose="02040503050406030204" pitchFamily="18" charset="0"/>
                              <a:cs typeface="Arial" pitchFamily="34" charset="0"/>
                            </a:rPr>
                            <m:t>𝑡</m:t>
                          </m:r>
                        </m:e>
                      </m:d>
                      <m:r>
                        <a:rPr lang="en-US" sz="4000" i="1">
                          <a:latin typeface="Cambria Math" panose="02040503050406030204" pitchFamily="18" charset="0"/>
                          <a:ea typeface="Cambria Math" panose="02040503050406030204" pitchFamily="18" charset="0"/>
                          <a:cs typeface="Arial" pitchFamily="34" charset="0"/>
                        </a:rPr>
                        <m:t>𝑥</m:t>
                      </m:r>
                      <m:r>
                        <a:rPr lang="en-US" sz="4000" i="1">
                          <a:latin typeface="Cambria Math" panose="02040503050406030204" pitchFamily="18" charset="0"/>
                          <a:ea typeface="Cambria Math" panose="02040503050406030204" pitchFamily="18" charset="0"/>
                          <a:cs typeface="Arial" pitchFamily="34" charset="0"/>
                        </a:rPr>
                        <m:t>(</m:t>
                      </m:r>
                      <m:r>
                        <a:rPr lang="en-US" sz="4000" i="1">
                          <a:latin typeface="Cambria Math" panose="02040503050406030204" pitchFamily="18" charset="0"/>
                          <a:ea typeface="Cambria Math" panose="02040503050406030204" pitchFamily="18" charset="0"/>
                          <a:cs typeface="Arial" pitchFamily="34" charset="0"/>
                        </a:rPr>
                        <m:t>𝑡</m:t>
                      </m:r>
                      <m:r>
                        <a:rPr lang="en-US" sz="4000" i="1">
                          <a:latin typeface="Cambria Math" panose="02040503050406030204" pitchFamily="18" charset="0"/>
                          <a:ea typeface="Cambria Math" panose="02040503050406030204" pitchFamily="18" charset="0"/>
                          <a:cs typeface="Arial" pitchFamily="34" charset="0"/>
                        </a:rPr>
                        <m:t>)</m:t>
                      </m:r>
                    </m:oMath>
                  </m:oMathPara>
                </a14:m>
                <a:endParaRPr lang="en-US" sz="4000" dirty="0"/>
              </a:p>
            </p:txBody>
          </p:sp>
        </mc:Choice>
        <mc:Fallback>
          <p:sp>
            <p:nvSpPr>
              <p:cNvPr id="7" name="Rectangle 6"/>
              <p:cNvSpPr>
                <a:spLocks noRot="1" noChangeAspect="1" noMove="1" noResize="1" noEditPoints="1" noAdjustHandles="1" noChangeArrowheads="1" noChangeShapeType="1" noTextEdit="1"/>
              </p:cNvSpPr>
              <p:nvPr/>
            </p:nvSpPr>
            <p:spPr>
              <a:xfrm>
                <a:off x="7637994" y="1924246"/>
                <a:ext cx="2163349"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76017" y="1386959"/>
                <a:ext cx="6843933" cy="2769989"/>
              </a:xfrm>
              <a:prstGeom prst="rect">
                <a:avLst/>
              </a:prstGeom>
              <a:noFill/>
            </p:spPr>
            <p:txBody>
              <a:bodyPr wrap="square" lIns="0" tIns="0" rIns="0" bIns="0" rtlCol="0">
                <a:spAutoFit/>
              </a:bodyPr>
              <a:lstStyle/>
              <a:p>
                <a:pPr>
                  <a:lnSpc>
                    <a:spcPct val="150000"/>
                  </a:lnSpc>
                </a:pPr>
                <a14:m>
                  <m:oMath xmlns:m="http://schemas.openxmlformats.org/officeDocument/2006/math">
                    <m:r>
                      <a:rPr lang="en-US" sz="2400" b="0" i="1" smtClean="0">
                        <a:latin typeface="Cambria Math" panose="02040503050406030204" pitchFamily="18" charset="0"/>
                        <a:cs typeface="Arial" pitchFamily="34" charset="0"/>
                      </a:rPr>
                      <m:t>h</m:t>
                    </m:r>
                    <m:d>
                      <m:dPr>
                        <m:ctrlPr>
                          <a:rPr lang="en-US" sz="2400" b="0" i="1" smtClean="0">
                            <a:latin typeface="Cambria Math" panose="02040503050406030204" pitchFamily="18" charset="0"/>
                            <a:cs typeface="Arial" pitchFamily="34" charset="0"/>
                          </a:rPr>
                        </m:ctrlPr>
                      </m:dPr>
                      <m:e>
                        <m:r>
                          <a:rPr lang="en-US" sz="2400" b="0" i="1" smtClean="0">
                            <a:latin typeface="Cambria Math" panose="02040503050406030204" pitchFamily="18" charset="0"/>
                            <a:cs typeface="Arial" pitchFamily="34" charset="0"/>
                          </a:rPr>
                          <m:t>𝑡</m:t>
                        </m:r>
                      </m:e>
                    </m:d>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3</m:t>
                    </m:r>
                    <m:r>
                      <a:rPr lang="en-US" sz="2400" b="0" i="1" smtClean="0">
                        <a:latin typeface="Cambria Math" panose="02040503050406030204" pitchFamily="18" charset="0"/>
                        <a:cs typeface="Arial" pitchFamily="34" charset="0"/>
                      </a:rPr>
                      <m:t>    </m:t>
                    </m:r>
                    <m:r>
                      <a:rPr lang="en-US" sz="2400" b="0" i="1" smtClean="0">
                        <a:latin typeface="Cambria Math" panose="02040503050406030204" pitchFamily="18" charset="0"/>
                        <a:cs typeface="Arial" pitchFamily="34" charset="0"/>
                      </a:rPr>
                      <m:t>𝑖𝑓</m:t>
                    </m:r>
                    <m:r>
                      <a:rPr lang="en-US" sz="2400" b="0" i="1" smtClean="0">
                        <a:latin typeface="Cambria Math" panose="02040503050406030204" pitchFamily="18" charset="0"/>
                        <a:cs typeface="Arial" pitchFamily="34" charset="0"/>
                      </a:rPr>
                      <m:t> −3&lt;</m:t>
                    </m:r>
                    <m:r>
                      <a:rPr lang="en-US" sz="2400" b="0" i="1" smtClean="0">
                        <a:latin typeface="Cambria Math" panose="02040503050406030204" pitchFamily="18" charset="0"/>
                        <a:cs typeface="Arial" pitchFamily="34" charset="0"/>
                      </a:rPr>
                      <m:t>𝑡</m:t>
                    </m:r>
                    <m:r>
                      <a:rPr lang="en-US" sz="2400" b="0" i="1" smtClean="0">
                        <a:latin typeface="Cambria Math" panose="02040503050406030204" pitchFamily="18" charset="0"/>
                        <a:cs typeface="Arial" pitchFamily="34" charset="0"/>
                      </a:rPr>
                      <m:t>&lt;3</m:t>
                    </m:r>
                  </m:oMath>
                </a14:m>
                <a:r>
                  <a:rPr lang="en-US" sz="2400" b="0" dirty="0" smtClean="0">
                    <a:latin typeface="Arial" pitchFamily="34" charset="0"/>
                    <a:cs typeface="Arial" pitchFamily="34" charset="0"/>
                  </a:rPr>
                  <a:t>. O</a:t>
                </a:r>
                <a:r>
                  <a:rPr lang="en-US" sz="2400" b="0" dirty="0" smtClean="0">
                    <a:cs typeface="Arial" pitchFamily="34" charset="0"/>
                  </a:rPr>
                  <a:t>therwise,</a:t>
                </a:r>
                <a:r>
                  <a:rPr lang="en-US" sz="2400" dirty="0">
                    <a:cs typeface="Arial" pitchFamily="34" charset="0"/>
                  </a:rPr>
                  <a:t> </a:t>
                </a:r>
                <a14:m>
                  <m:oMath xmlns:m="http://schemas.openxmlformats.org/officeDocument/2006/math">
                    <m:r>
                      <a:rPr lang="en-US" sz="2400" b="0" i="0" smtClean="0">
                        <a:latin typeface="Cambria Math" panose="02040503050406030204" pitchFamily="18" charset="0"/>
                        <a:cs typeface="Arial" pitchFamily="34" charset="0"/>
                      </a:rPr>
                      <m:t> </m:t>
                    </m:r>
                    <m:r>
                      <a:rPr lang="en-US" sz="2400" b="0" i="1" smtClean="0">
                        <a:latin typeface="Cambria Math" panose="02040503050406030204" pitchFamily="18" charset="0"/>
                        <a:cs typeface="Arial" pitchFamily="34" charset="0"/>
                      </a:rPr>
                      <m:t>h</m:t>
                    </m:r>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𝑡</m:t>
                        </m:r>
                      </m:e>
                    </m:d>
                    <m:r>
                      <a:rPr lang="en-US" sz="2400" i="1">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0</m:t>
                    </m:r>
                  </m:oMath>
                </a14:m>
                <a:r>
                  <a:rPr lang="en-US" sz="2400" b="0" dirty="0" smtClean="0">
                    <a:latin typeface="Arial" pitchFamily="34" charset="0"/>
                    <a:cs typeface="Arial" pitchFamily="34" charset="0"/>
                  </a:rPr>
                  <a:t> </a:t>
                </a:r>
                <a:endParaRPr lang="en-US" sz="2400" b="0" dirty="0" smtClean="0">
                  <a:latin typeface="Arial" pitchFamily="34" charset="0"/>
                  <a:cs typeface="Arial" pitchFamily="34" charset="0"/>
                </a:endParaRPr>
              </a:p>
              <a:p>
                <a:pPr>
                  <a:lnSpc>
                    <a:spcPct val="150000"/>
                  </a:lnSpc>
                </a:pPr>
                <a:endParaRPr lang="en-US" sz="2400" b="0" i="1" dirty="0" smtClean="0">
                  <a:latin typeface="Cambria Math" panose="02040503050406030204" pitchFamily="18" charset="0"/>
                  <a:cs typeface="Arial" pitchFamily="34" charset="0"/>
                </a:endParaRPr>
              </a:p>
              <a:p>
                <a:pPr>
                  <a:lnSpc>
                    <a:spcPct val="150000"/>
                  </a:lnSpc>
                </a:pPr>
                <a14:m>
                  <m:oMath xmlns:m="http://schemas.openxmlformats.org/officeDocument/2006/math">
                    <m:r>
                      <a:rPr lang="en-US" sz="2400" b="0" i="1" smtClean="0">
                        <a:latin typeface="Cambria Math" panose="02040503050406030204" pitchFamily="18" charset="0"/>
                        <a:cs typeface="Arial" pitchFamily="34" charset="0"/>
                      </a:rPr>
                      <m:t>𝑥</m:t>
                    </m:r>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𝑡</m:t>
                        </m:r>
                      </m:e>
                    </m:d>
                    <m:r>
                      <a:rPr lang="en-US" sz="2400" i="1">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cs typeface="Arial" pitchFamily="34" charset="0"/>
                      </a:rPr>
                      <m:t>    </m:t>
                    </m:r>
                    <m:r>
                      <a:rPr lang="en-US" sz="2400" i="1">
                        <a:latin typeface="Cambria Math" panose="02040503050406030204" pitchFamily="18" charset="0"/>
                        <a:cs typeface="Arial" pitchFamily="34" charset="0"/>
                      </a:rPr>
                      <m:t>𝑖𝑓</m:t>
                    </m:r>
                    <m:r>
                      <a:rPr lang="en-US" sz="2400" i="1">
                        <a:latin typeface="Cambria Math" panose="02040503050406030204" pitchFamily="18" charset="0"/>
                        <a:cs typeface="Arial" pitchFamily="34" charset="0"/>
                      </a:rPr>
                      <m:t> −1&lt;</m:t>
                    </m:r>
                    <m:r>
                      <a:rPr lang="en-US" sz="2400" i="1">
                        <a:latin typeface="Cambria Math" panose="02040503050406030204" pitchFamily="18" charset="0"/>
                        <a:cs typeface="Arial" pitchFamily="34" charset="0"/>
                      </a:rPr>
                      <m:t>𝑡</m:t>
                    </m:r>
                    <m:r>
                      <a:rPr lang="en-US" sz="2400" i="1">
                        <a:latin typeface="Cambria Math" panose="02040503050406030204" pitchFamily="18" charset="0"/>
                        <a:cs typeface="Arial" pitchFamily="34" charset="0"/>
                      </a:rPr>
                      <m:t>&lt;1</m:t>
                    </m:r>
                  </m:oMath>
                </a14:m>
                <a:r>
                  <a:rPr lang="en-US" sz="2400" dirty="0">
                    <a:latin typeface="Arial" pitchFamily="34" charset="0"/>
                    <a:cs typeface="Arial" pitchFamily="34" charset="0"/>
                  </a:rPr>
                  <a:t>. </a:t>
                </a:r>
                <a:r>
                  <a:rPr lang="en-US" sz="2400" dirty="0" smtClean="0">
                    <a:cs typeface="Arial" pitchFamily="34" charset="0"/>
                  </a:rPr>
                  <a:t>Otherwise</a:t>
                </a:r>
                <a:r>
                  <a:rPr lang="en-US" sz="2400" dirty="0">
                    <a:cs typeface="Arial" pitchFamily="34" charset="0"/>
                  </a:rPr>
                  <a:t>,</a:t>
                </a:r>
                <a:r>
                  <a:rPr lang="en-US" sz="2400" dirty="0">
                    <a:cs typeface="Arial" pitchFamily="34" charset="0"/>
                  </a:rPr>
                  <a:t> </a:t>
                </a:r>
                <a14:m>
                  <m:oMath xmlns:m="http://schemas.openxmlformats.org/officeDocument/2006/math">
                    <m:r>
                      <a:rPr lang="en-US" sz="2400">
                        <a:latin typeface="Cambria Math" panose="02040503050406030204" pitchFamily="18" charset="0"/>
                        <a:cs typeface="Arial" pitchFamily="34" charset="0"/>
                      </a:rPr>
                      <m:t> </m:t>
                    </m:r>
                    <m:r>
                      <a:rPr lang="en-US" sz="2400" b="0" i="1" smtClean="0">
                        <a:latin typeface="Cambria Math" panose="02040503050406030204" pitchFamily="18" charset="0"/>
                        <a:cs typeface="Arial" pitchFamily="34" charset="0"/>
                      </a:rPr>
                      <m:t>𝑥</m:t>
                    </m:r>
                    <m:d>
                      <m:dPr>
                        <m:ctrlPr>
                          <a:rPr lang="en-US" sz="2400" i="1">
                            <a:latin typeface="Cambria Math" panose="02040503050406030204" pitchFamily="18" charset="0"/>
                            <a:cs typeface="Arial" pitchFamily="34" charset="0"/>
                          </a:rPr>
                        </m:ctrlPr>
                      </m:dPr>
                      <m:e>
                        <m:r>
                          <a:rPr lang="en-US" sz="2400" i="1">
                            <a:latin typeface="Cambria Math" panose="02040503050406030204" pitchFamily="18" charset="0"/>
                            <a:cs typeface="Arial" pitchFamily="34" charset="0"/>
                          </a:rPr>
                          <m:t>𝑡</m:t>
                        </m:r>
                      </m:e>
                    </m:d>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0</m:t>
                    </m:r>
                  </m:oMath>
                </a14:m>
                <a:r>
                  <a:rPr lang="en-US" sz="2400" dirty="0">
                    <a:latin typeface="Arial" pitchFamily="34" charset="0"/>
                    <a:cs typeface="Arial" pitchFamily="34" charset="0"/>
                  </a:rPr>
                  <a:t> </a:t>
                </a:r>
              </a:p>
              <a:p>
                <a:pPr>
                  <a:lnSpc>
                    <a:spcPct val="150000"/>
                  </a:lnSpc>
                </a:pPr>
                <a:endParaRPr lang="en-US" sz="2400" b="1" dirty="0">
                  <a:latin typeface="Arial" pitchFamily="34" charset="0"/>
                  <a:cs typeface="Arial" pitchFamily="34" charset="0"/>
                </a:endParaRPr>
              </a:p>
              <a:p>
                <a:pPr>
                  <a:lnSpc>
                    <a:spcPct val="150000"/>
                  </a:lnSpc>
                </a:pPr>
                <a:endParaRPr lang="en-US" sz="2400" dirty="0" smtClean="0">
                  <a:latin typeface="Arial" pitchFamily="34" charset="0"/>
                  <a:cs typeface="Arial"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76017" y="1386959"/>
                <a:ext cx="6843933" cy="2769989"/>
              </a:xfrm>
              <a:prstGeom prst="rect">
                <a:avLst/>
              </a:prstGeom>
              <a:blipFill>
                <a:blip r:embed="rId3"/>
                <a:stretch>
                  <a:fillRect l="-1604"/>
                </a:stretch>
              </a:blipFill>
            </p:spPr>
            <p:txBody>
              <a:bodyPr/>
              <a:lstStyle/>
              <a:p>
                <a:r>
                  <a:rPr lang="en-US">
                    <a:noFill/>
                  </a:rPr>
                  <a:t> </a:t>
                </a:r>
              </a:p>
            </p:txBody>
          </p:sp>
        </mc:Fallback>
      </mc:AlternateContent>
      <p:pic>
        <p:nvPicPr>
          <p:cNvPr id="12" name="Picture 11"/>
          <p:cNvPicPr>
            <a:picLocks noChangeAspect="1"/>
          </p:cNvPicPr>
          <p:nvPr/>
        </p:nvPicPr>
        <p:blipFill>
          <a:blip r:embed="rId4"/>
          <a:stretch>
            <a:fillRect/>
          </a:stretch>
        </p:blipFill>
        <p:spPr>
          <a:xfrm>
            <a:off x="620062" y="3865500"/>
            <a:ext cx="10951876" cy="2992500"/>
          </a:xfrm>
          <a:prstGeom prst="rect">
            <a:avLst/>
          </a:prstGeom>
        </p:spPr>
      </p:pic>
    </p:spTree>
    <p:extLst>
      <p:ext uri="{BB962C8B-B14F-4D97-AF65-F5344CB8AC3E}">
        <p14:creationId xmlns:p14="http://schemas.microsoft.com/office/powerpoint/2010/main" val="3341246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Convolution </a:t>
            </a:r>
            <a:r>
              <a:rPr lang="en-US" dirty="0"/>
              <a:t>1 (Square Wave</a:t>
            </a:r>
            <a:r>
              <a:rPr lang="en-US" dirty="0" smtClean="0"/>
              <a:t>)</a:t>
            </a:r>
            <a:r>
              <a:rPr lang="en-US" dirty="0" smtClean="0"/>
              <a:t> (Continue)</a:t>
            </a:r>
            <a:endParaRPr lang="en-US" dirty="0"/>
          </a:p>
        </p:txBody>
      </p:sp>
      <mc:AlternateContent xmlns:mc="http://schemas.openxmlformats.org/markup-compatibility/2006">
        <mc:Choice xmlns:a14="http://schemas.microsoft.com/office/drawing/2010/main" Requires="a14">
          <p:sp>
            <p:nvSpPr>
              <p:cNvPr id="9" name="Rectangle 8"/>
              <p:cNvSpPr/>
              <p:nvPr/>
            </p:nvSpPr>
            <p:spPr>
              <a:xfrm>
                <a:off x="343557" y="1270202"/>
                <a:ext cx="5414623" cy="1021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Arial" pitchFamily="34" charset="0"/>
                        </a:rPr>
                        <m:t>h</m:t>
                      </m:r>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𝑥</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𝑡</m:t>
                      </m:r>
                      <m:r>
                        <a:rPr lang="en-US" sz="2800" i="1" smtClean="0">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sub>
                        <m:sup>
                          <m:r>
                            <a:rPr lang="en-US" sz="2800" i="1">
                              <a:latin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h</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𝜏</m:t>
                              </m:r>
                            </m:e>
                          </m:d>
                          <m:r>
                            <a:rPr lang="en-US" sz="2800" i="1">
                              <a:latin typeface="Cambria Math" panose="02040503050406030204" pitchFamily="18" charset="0"/>
                              <a:cs typeface="Arial" pitchFamily="34" charset="0"/>
                            </a:rPr>
                            <m:t>𝑥</m:t>
                          </m:r>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𝑡</m:t>
                          </m:r>
                          <m:r>
                            <a:rPr lang="en-US" sz="2800" i="1">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𝜏</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𝑑</m:t>
                          </m:r>
                          <m:r>
                            <a:rPr lang="en-US" sz="2800" i="1">
                              <a:latin typeface="Cambria Math" panose="02040503050406030204" pitchFamily="18" charset="0"/>
                              <a:ea typeface="Cambria Math" panose="02040503050406030204" pitchFamily="18" charset="0"/>
                              <a:cs typeface="Arial" pitchFamily="34" charset="0"/>
                            </a:rPr>
                            <m:t>𝜏</m:t>
                          </m:r>
                        </m:e>
                      </m:nary>
                    </m:oMath>
                  </m:oMathPara>
                </a14:m>
                <a:endParaRPr lang="en-US" sz="2800" dirty="0"/>
              </a:p>
            </p:txBody>
          </p:sp>
        </mc:Choice>
        <mc:Fallback>
          <p:sp>
            <p:nvSpPr>
              <p:cNvPr id="9" name="Rectangle 8"/>
              <p:cNvSpPr>
                <a:spLocks noRot="1" noChangeAspect="1" noMove="1" noResize="1" noEditPoints="1" noAdjustHandles="1" noChangeArrowheads="1" noChangeShapeType="1" noTextEdit="1"/>
              </p:cNvSpPr>
              <p:nvPr/>
            </p:nvSpPr>
            <p:spPr>
              <a:xfrm>
                <a:off x="343557" y="1270202"/>
                <a:ext cx="5414623" cy="1021946"/>
              </a:xfrm>
              <a:prstGeom prst="rect">
                <a:avLst/>
              </a:prstGeom>
              <a:blipFill>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r="4606" b="70467"/>
          <a:stretch/>
        </p:blipFill>
        <p:spPr>
          <a:xfrm>
            <a:off x="5976114" y="724883"/>
            <a:ext cx="6054210" cy="2112583"/>
          </a:xfrm>
          <a:prstGeom prst="rect">
            <a:avLst/>
          </a:prstGeom>
        </p:spPr>
      </p:pic>
      <p:pic>
        <p:nvPicPr>
          <p:cNvPr id="14" name="Picture 13"/>
          <p:cNvPicPr>
            <a:picLocks noChangeAspect="1"/>
          </p:cNvPicPr>
          <p:nvPr/>
        </p:nvPicPr>
        <p:blipFill>
          <a:blip r:embed="rId4"/>
          <a:stretch>
            <a:fillRect/>
          </a:stretch>
        </p:blipFill>
        <p:spPr>
          <a:xfrm>
            <a:off x="42039" y="2768716"/>
            <a:ext cx="5934075" cy="3242864"/>
          </a:xfrm>
          <a:prstGeom prst="rect">
            <a:avLst/>
          </a:prstGeom>
        </p:spPr>
      </p:pic>
      <mc:AlternateContent xmlns:mc="http://schemas.openxmlformats.org/markup-compatibility/2006">
        <mc:Choice xmlns:a14="http://schemas.microsoft.com/office/drawing/2010/main" Requires="a14">
          <p:sp>
            <p:nvSpPr>
              <p:cNvPr id="17" name="Rectangle 16"/>
              <p:cNvSpPr/>
              <p:nvPr/>
            </p:nvSpPr>
            <p:spPr>
              <a:xfrm>
                <a:off x="651251" y="6011580"/>
                <a:ext cx="2787430" cy="689932"/>
              </a:xfrm>
              <a:prstGeom prst="rect">
                <a:avLst/>
              </a:prstGeom>
              <a:ln w="28575">
                <a:solidFill>
                  <a:schemeClr val="accent2"/>
                </a:solidFill>
              </a:ln>
            </p:spPr>
            <p:txBody>
              <a:bodyPr wrap="none">
                <a:spAutoFit/>
              </a:bodyPr>
              <a:lstStyle/>
              <a:p>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m:t>
                          </m:r>
                        </m:sup>
                        <m:e>
                          <m:r>
                            <a:rPr lang="en-US" i="1">
                              <a:latin typeface="Cambria Math" panose="02040503050406030204" pitchFamily="18" charset="0"/>
                              <a:cs typeface="Arial" pitchFamily="34" charset="0"/>
                            </a:rPr>
                            <m:t>h</m:t>
                          </m:r>
                          <m:d>
                            <m:dPr>
                              <m:ctrlPr>
                                <a:rPr lang="en-US" i="1">
                                  <a:latin typeface="Cambria Math" panose="02040503050406030204" pitchFamily="18" charset="0"/>
                                  <a:cs typeface="Arial" pitchFamily="34" charset="0"/>
                                </a:rPr>
                              </m:ctrlPr>
                            </m:dPr>
                            <m:e>
                              <m:r>
                                <a:rPr lang="en-US" i="1">
                                  <a:latin typeface="Cambria Math" panose="02040503050406030204" pitchFamily="18" charset="0"/>
                                  <a:ea typeface="Cambria Math" panose="02040503050406030204" pitchFamily="18" charset="0"/>
                                  <a:cs typeface="Arial" pitchFamily="34" charset="0"/>
                                </a:rPr>
                                <m:t>𝜏</m:t>
                              </m:r>
                            </m:e>
                          </m:d>
                          <m:r>
                            <a:rPr lang="en-US" i="1">
                              <a:latin typeface="Cambria Math" panose="02040503050406030204" pitchFamily="18" charset="0"/>
                              <a:cs typeface="Arial" pitchFamily="34" charset="0"/>
                            </a:rPr>
                            <m:t>𝑥</m:t>
                          </m:r>
                          <m:r>
                            <a:rPr lang="en-US" i="1">
                              <a:latin typeface="Cambria Math" panose="02040503050406030204" pitchFamily="18" charset="0"/>
                              <a:cs typeface="Arial" pitchFamily="34" charset="0"/>
                            </a:rPr>
                            <m:t>(−5−</m:t>
                          </m:r>
                          <m:r>
                            <a:rPr lang="en-US" i="1">
                              <a:latin typeface="Cambria Math" panose="02040503050406030204" pitchFamily="18" charset="0"/>
                              <a:ea typeface="Cambria Math" panose="02040503050406030204" pitchFamily="18" charset="0"/>
                              <a:cs typeface="Arial" pitchFamily="34" charset="0"/>
                            </a:rPr>
                            <m:t>𝜏</m:t>
                          </m:r>
                          <m:r>
                            <a:rPr lang="en-US" i="1">
                              <a:latin typeface="Cambria Math" panose="02040503050406030204" pitchFamily="18" charset="0"/>
                              <a:ea typeface="Cambria Math" panose="02040503050406030204" pitchFamily="18" charset="0"/>
                              <a:cs typeface="Arial" pitchFamily="34" charset="0"/>
                            </a:rPr>
                            <m:t>)</m:t>
                          </m:r>
                          <m:r>
                            <m:rPr>
                              <m:nor/>
                            </m:rPr>
                            <a:rPr lang="en-US" dirty="0"/>
                            <m:t> </m:t>
                          </m:r>
                          <m:r>
                            <a:rPr lang="en-US" i="1">
                              <a:latin typeface="Cambria Math" panose="02040503050406030204" pitchFamily="18" charset="0"/>
                              <a:cs typeface="Arial" pitchFamily="34" charset="0"/>
                            </a:rPr>
                            <m:t>𝑑</m:t>
                          </m:r>
                          <m:r>
                            <a:rPr lang="en-US" i="1">
                              <a:latin typeface="Cambria Math" panose="02040503050406030204" pitchFamily="18" charset="0"/>
                              <a:ea typeface="Cambria Math" panose="02040503050406030204" pitchFamily="18" charset="0"/>
                              <a:cs typeface="Arial" pitchFamily="34" charset="0"/>
                            </a:rPr>
                            <m:t>𝜏</m:t>
                          </m:r>
                        </m:e>
                      </m:nary>
                      <m:r>
                        <a:rPr lang="en-US" b="0" i="1" smtClean="0">
                          <a:latin typeface="Cambria Math" panose="02040503050406030204" pitchFamily="18" charset="0"/>
                          <a:ea typeface="Cambria Math" panose="02040503050406030204" pitchFamily="18" charset="0"/>
                          <a:cs typeface="Arial" pitchFamily="34" charset="0"/>
                        </a:rPr>
                        <m:t>=0</m:t>
                      </m:r>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651251" y="6011580"/>
                <a:ext cx="2787430" cy="689932"/>
              </a:xfrm>
              <a:prstGeom prst="rect">
                <a:avLst/>
              </a:prstGeom>
              <a:blipFill>
                <a:blip r:embed="rId5"/>
                <a:stretch>
                  <a:fillRect/>
                </a:stretch>
              </a:blipFill>
              <a:ln w="28575">
                <a:solidFill>
                  <a:schemeClr val="accent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6705212" y="6011580"/>
                <a:ext cx="2787430" cy="689932"/>
              </a:xfrm>
              <a:prstGeom prst="rect">
                <a:avLst/>
              </a:prstGeom>
              <a:ln w="28575">
                <a:solidFill>
                  <a:schemeClr val="accent6"/>
                </a:solidFill>
              </a:ln>
            </p:spPr>
            <p:txBody>
              <a:bodyPr wrap="none">
                <a:spAutoFit/>
              </a:bodyPr>
              <a:lstStyle/>
              <a:p>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m:t>
                          </m:r>
                        </m:sup>
                        <m:e>
                          <m:r>
                            <a:rPr lang="en-US" i="1">
                              <a:latin typeface="Cambria Math" panose="02040503050406030204" pitchFamily="18" charset="0"/>
                              <a:cs typeface="Arial" pitchFamily="34" charset="0"/>
                            </a:rPr>
                            <m:t>h</m:t>
                          </m:r>
                          <m:d>
                            <m:dPr>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𝜏</m:t>
                              </m:r>
                            </m:e>
                          </m:d>
                          <m:r>
                            <a:rPr lang="en-US" i="1">
                              <a:latin typeface="Cambria Math" panose="02040503050406030204" pitchFamily="18" charset="0"/>
                              <a:cs typeface="Arial" pitchFamily="34" charset="0"/>
                            </a:rPr>
                            <m:t>𝑥</m:t>
                          </m:r>
                          <m:r>
                            <a:rPr lang="en-US" i="1">
                              <a:latin typeface="Cambria Math" panose="02040503050406030204" pitchFamily="18" charset="0"/>
                              <a:cs typeface="Arial" pitchFamily="34" charset="0"/>
                            </a:rPr>
                            <m:t>(−3−</m:t>
                          </m:r>
                          <m:r>
                            <a:rPr lang="en-US" i="1">
                              <a:latin typeface="Cambria Math" panose="02040503050406030204" pitchFamily="18" charset="0"/>
                              <a:cs typeface="Arial" pitchFamily="34" charset="0"/>
                            </a:rPr>
                            <m:t>𝜏</m:t>
                          </m:r>
                          <m:r>
                            <a:rPr lang="en-US" i="1">
                              <a:latin typeface="Cambria Math" panose="02040503050406030204" pitchFamily="18" charset="0"/>
                              <a:cs typeface="Arial" pitchFamily="34" charset="0"/>
                            </a:rPr>
                            <m:t>)</m:t>
                          </m:r>
                          <m:r>
                            <m:rPr>
                              <m:nor/>
                            </m:rPr>
                            <a:rPr lang="en-US" i="1" dirty="0">
                              <a:latin typeface="Cambria Math" panose="02040503050406030204" pitchFamily="18" charset="0"/>
                              <a:cs typeface="Arial" pitchFamily="34" charset="0"/>
                            </a:rPr>
                            <m:t> </m:t>
                          </m:r>
                          <m:r>
                            <a:rPr lang="en-US" i="1">
                              <a:latin typeface="Cambria Math" panose="02040503050406030204" pitchFamily="18" charset="0"/>
                              <a:cs typeface="Arial" pitchFamily="34" charset="0"/>
                            </a:rPr>
                            <m:t>𝑑</m:t>
                          </m:r>
                          <m:r>
                            <a:rPr lang="en-US" i="1">
                              <a:latin typeface="Cambria Math" panose="02040503050406030204" pitchFamily="18" charset="0"/>
                              <a:cs typeface="Arial" pitchFamily="34" charset="0"/>
                            </a:rPr>
                            <m:t>𝜏</m:t>
                          </m:r>
                        </m:e>
                      </m:nary>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6</m:t>
                      </m:r>
                    </m:oMath>
                  </m:oMathPara>
                </a14:m>
                <a:endParaRPr lang="en-US" i="1" dirty="0">
                  <a:latin typeface="Cambria Math" panose="02040503050406030204" pitchFamily="18" charset="0"/>
                  <a:cs typeface="Arial" pitchFamily="34" charset="0"/>
                </a:endParaRPr>
              </a:p>
            </p:txBody>
          </p:sp>
        </mc:Choice>
        <mc:Fallback>
          <p:sp>
            <p:nvSpPr>
              <p:cNvPr id="19" name="Rectangle 18"/>
              <p:cNvSpPr>
                <a:spLocks noRot="1" noChangeAspect="1" noMove="1" noResize="1" noEditPoints="1" noAdjustHandles="1" noChangeArrowheads="1" noChangeShapeType="1" noTextEdit="1"/>
              </p:cNvSpPr>
              <p:nvPr/>
            </p:nvSpPr>
            <p:spPr>
              <a:xfrm>
                <a:off x="6705212" y="6011580"/>
                <a:ext cx="2787430" cy="689932"/>
              </a:xfrm>
              <a:prstGeom prst="rect">
                <a:avLst/>
              </a:prstGeom>
              <a:blipFill>
                <a:blip r:embed="rId6"/>
                <a:stretch>
                  <a:fillRect/>
                </a:stretch>
              </a:blipFill>
              <a:ln w="28575">
                <a:solidFill>
                  <a:schemeClr val="accent6"/>
                </a:solidFill>
              </a:ln>
            </p:spPr>
            <p:txBody>
              <a:bodyPr/>
              <a:lstStyle/>
              <a:p>
                <a:r>
                  <a:rPr lang="en-US">
                    <a:noFill/>
                  </a:rPr>
                  <a:t> </a:t>
                </a:r>
              </a:p>
            </p:txBody>
          </p:sp>
        </mc:Fallback>
      </mc:AlternateContent>
      <p:pic>
        <p:nvPicPr>
          <p:cNvPr id="21" name="Picture 20"/>
          <p:cNvPicPr>
            <a:picLocks noChangeAspect="1"/>
          </p:cNvPicPr>
          <p:nvPr/>
        </p:nvPicPr>
        <p:blipFill>
          <a:blip r:embed="rId7"/>
          <a:stretch>
            <a:fillRect/>
          </a:stretch>
        </p:blipFill>
        <p:spPr>
          <a:xfrm>
            <a:off x="6096000" y="2768508"/>
            <a:ext cx="5934456" cy="3243072"/>
          </a:xfrm>
          <a:prstGeom prst="rect">
            <a:avLst/>
          </a:prstGeom>
        </p:spPr>
      </p:pic>
      <p:sp>
        <p:nvSpPr>
          <p:cNvPr id="22" name="Oval 21"/>
          <p:cNvSpPr/>
          <p:nvPr/>
        </p:nvSpPr>
        <p:spPr>
          <a:xfrm>
            <a:off x="7946527" y="2102391"/>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441827" y="170497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61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Convolution 1 (Square Wave) </a:t>
            </a:r>
            <a:r>
              <a:rPr lang="en-US" dirty="0" smtClean="0"/>
              <a:t>(Continue)</a:t>
            </a:r>
            <a:endParaRPr lang="en-US" dirty="0"/>
          </a:p>
        </p:txBody>
      </p:sp>
      <mc:AlternateContent xmlns:mc="http://schemas.openxmlformats.org/markup-compatibility/2006">
        <mc:Choice xmlns:a14="http://schemas.microsoft.com/office/drawing/2010/main" Requires="a14">
          <p:sp>
            <p:nvSpPr>
              <p:cNvPr id="9" name="Rectangle 8"/>
              <p:cNvSpPr/>
              <p:nvPr/>
            </p:nvSpPr>
            <p:spPr>
              <a:xfrm>
                <a:off x="343557" y="1270202"/>
                <a:ext cx="5414623" cy="1021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Arial" pitchFamily="34" charset="0"/>
                        </a:rPr>
                        <m:t>h</m:t>
                      </m:r>
                      <m:d>
                        <m:dPr>
                          <m:ctrlPr>
                            <a:rPr lang="en-US" sz="2800" i="1">
                              <a:latin typeface="Cambria Math" panose="02040503050406030204" pitchFamily="18" charset="0"/>
                              <a:ea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𝑡</m:t>
                          </m:r>
                        </m:e>
                      </m:d>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𝑥</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𝑡</m:t>
                      </m:r>
                      <m:r>
                        <a:rPr lang="en-US" sz="2800" i="1" smtClean="0">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m:t>
                      </m:r>
                      <m:nary>
                        <m:naryPr>
                          <m:ctrlPr>
                            <a:rPr lang="en-US" sz="2800" i="1">
                              <a:latin typeface="Cambria Math" panose="02040503050406030204" pitchFamily="18" charset="0"/>
                              <a:cs typeface="Arial" pitchFamily="34" charset="0"/>
                            </a:rPr>
                          </m:ctrlPr>
                        </m:naryPr>
                        <m:sub>
                          <m:r>
                            <a:rPr lang="en-US" sz="2800" i="1">
                              <a:latin typeface="Cambria Math" panose="02040503050406030204" pitchFamily="18" charset="0"/>
                              <a:cs typeface="Arial" pitchFamily="34" charset="0"/>
                            </a:rPr>
                            <m:t>−∞</m:t>
                          </m:r>
                        </m:sub>
                        <m:sup>
                          <m:r>
                            <a:rPr lang="en-US" sz="2800" i="1">
                              <a:latin typeface="Cambria Math" panose="02040503050406030204" pitchFamily="18" charset="0"/>
                              <a:cs typeface="Arial" pitchFamily="34" charset="0"/>
                            </a:rPr>
                            <m:t>∞</m:t>
                          </m:r>
                        </m:sup>
                        <m:e>
                          <m:r>
                            <a:rPr lang="en-US" sz="2800" i="1">
                              <a:latin typeface="Cambria Math" panose="02040503050406030204" pitchFamily="18" charset="0"/>
                              <a:cs typeface="Arial" pitchFamily="34" charset="0"/>
                            </a:rPr>
                            <m:t>h</m:t>
                          </m:r>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ea typeface="Cambria Math" panose="02040503050406030204" pitchFamily="18" charset="0"/>
                                  <a:cs typeface="Arial" pitchFamily="34" charset="0"/>
                                </a:rPr>
                                <m:t>𝜏</m:t>
                              </m:r>
                            </m:e>
                          </m:d>
                          <m:r>
                            <a:rPr lang="en-US" sz="2800" i="1">
                              <a:latin typeface="Cambria Math" panose="02040503050406030204" pitchFamily="18" charset="0"/>
                              <a:cs typeface="Arial" pitchFamily="34" charset="0"/>
                            </a:rPr>
                            <m:t>𝑥</m:t>
                          </m:r>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𝑡</m:t>
                          </m:r>
                          <m:r>
                            <a:rPr lang="en-US" sz="2800" i="1">
                              <a:latin typeface="Cambria Math" panose="02040503050406030204" pitchFamily="18" charset="0"/>
                              <a:cs typeface="Arial" pitchFamily="34" charset="0"/>
                            </a:rPr>
                            <m:t>−</m:t>
                          </m:r>
                          <m:r>
                            <a:rPr lang="en-US" sz="2800" i="1">
                              <a:latin typeface="Cambria Math" panose="02040503050406030204" pitchFamily="18" charset="0"/>
                              <a:ea typeface="Cambria Math" panose="02040503050406030204" pitchFamily="18" charset="0"/>
                              <a:cs typeface="Arial" pitchFamily="34" charset="0"/>
                            </a:rPr>
                            <m:t>𝜏</m:t>
                          </m:r>
                          <m:r>
                            <a:rPr lang="en-US" sz="2800" i="1">
                              <a:latin typeface="Cambria Math" panose="02040503050406030204" pitchFamily="18" charset="0"/>
                              <a:ea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𝑑</m:t>
                          </m:r>
                          <m:r>
                            <a:rPr lang="en-US" sz="2800" i="1">
                              <a:latin typeface="Cambria Math" panose="02040503050406030204" pitchFamily="18" charset="0"/>
                              <a:ea typeface="Cambria Math" panose="02040503050406030204" pitchFamily="18" charset="0"/>
                              <a:cs typeface="Arial" pitchFamily="34" charset="0"/>
                            </a:rPr>
                            <m:t>𝜏</m:t>
                          </m:r>
                        </m:e>
                      </m:nary>
                    </m:oMath>
                  </m:oMathPara>
                </a14:m>
                <a:endParaRPr lang="en-US" sz="2800" dirty="0"/>
              </a:p>
            </p:txBody>
          </p:sp>
        </mc:Choice>
        <mc:Fallback>
          <p:sp>
            <p:nvSpPr>
              <p:cNvPr id="9" name="Rectangle 8"/>
              <p:cNvSpPr>
                <a:spLocks noRot="1" noChangeAspect="1" noMove="1" noResize="1" noEditPoints="1" noAdjustHandles="1" noChangeArrowheads="1" noChangeShapeType="1" noTextEdit="1"/>
              </p:cNvSpPr>
              <p:nvPr/>
            </p:nvSpPr>
            <p:spPr>
              <a:xfrm>
                <a:off x="343557" y="1270202"/>
                <a:ext cx="5414623" cy="1021946"/>
              </a:xfrm>
              <a:prstGeom prst="rect">
                <a:avLst/>
              </a:prstGeom>
              <a:blipFill>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r="4606" b="70467"/>
          <a:stretch/>
        </p:blipFill>
        <p:spPr>
          <a:xfrm>
            <a:off x="5976114" y="724883"/>
            <a:ext cx="6054210" cy="2112583"/>
          </a:xfrm>
          <a:prstGeom prst="rect">
            <a:avLst/>
          </a:prstGeom>
        </p:spPr>
      </p:pic>
      <mc:AlternateContent xmlns:mc="http://schemas.openxmlformats.org/markup-compatibility/2006">
        <mc:Choice xmlns:a14="http://schemas.microsoft.com/office/drawing/2010/main" Requires="a14">
          <p:sp>
            <p:nvSpPr>
              <p:cNvPr id="17" name="Rectangle 16"/>
              <p:cNvSpPr/>
              <p:nvPr/>
            </p:nvSpPr>
            <p:spPr>
              <a:xfrm>
                <a:off x="651251" y="6011580"/>
                <a:ext cx="2338589" cy="689932"/>
              </a:xfrm>
              <a:prstGeom prst="rect">
                <a:avLst/>
              </a:prstGeom>
              <a:ln w="28575">
                <a:solidFill>
                  <a:schemeClr val="accent3"/>
                </a:solidFill>
              </a:ln>
            </p:spPr>
            <p:txBody>
              <a:bodyPr wrap="none">
                <a:spAutoFit/>
              </a:bodyPr>
              <a:lstStyle/>
              <a:p>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m:t>
                          </m:r>
                        </m:sup>
                        <m:e>
                          <m:r>
                            <a:rPr lang="en-US" i="1">
                              <a:latin typeface="Cambria Math" panose="02040503050406030204" pitchFamily="18" charset="0"/>
                              <a:cs typeface="Arial" pitchFamily="34" charset="0"/>
                            </a:rPr>
                            <m:t>h</m:t>
                          </m:r>
                          <m:d>
                            <m:dPr>
                              <m:ctrlPr>
                                <a:rPr lang="en-US" i="1">
                                  <a:latin typeface="Cambria Math" panose="02040503050406030204" pitchFamily="18" charset="0"/>
                                  <a:cs typeface="Arial" pitchFamily="34" charset="0"/>
                                </a:rPr>
                              </m:ctrlPr>
                            </m:dPr>
                            <m:e>
                              <m:r>
                                <a:rPr lang="en-US" i="1">
                                  <a:latin typeface="Cambria Math" panose="02040503050406030204" pitchFamily="18" charset="0"/>
                                  <a:ea typeface="Cambria Math" panose="02040503050406030204" pitchFamily="18" charset="0"/>
                                  <a:cs typeface="Arial" pitchFamily="34" charset="0"/>
                                </a:rPr>
                                <m:t>𝜏</m:t>
                              </m:r>
                            </m:e>
                          </m:d>
                          <m:r>
                            <a:rPr lang="en-US" i="1">
                              <a:latin typeface="Cambria Math" panose="02040503050406030204" pitchFamily="18" charset="0"/>
                              <a:cs typeface="Arial" pitchFamily="34" charset="0"/>
                            </a:rPr>
                            <m:t>𝑥</m:t>
                          </m:r>
                          <m:r>
                            <a:rPr lang="en-US" i="1">
                              <a:latin typeface="Cambria Math" panose="02040503050406030204" pitchFamily="18" charset="0"/>
                              <a:cs typeface="Arial" pitchFamily="34" charset="0"/>
                            </a:rPr>
                            <m:t>(</m:t>
                          </m:r>
                          <m:r>
                            <a:rPr lang="en-US" i="1">
                              <a:latin typeface="Cambria Math" panose="02040503050406030204" pitchFamily="18" charset="0"/>
                              <a:ea typeface="Cambria Math" panose="02040503050406030204" pitchFamily="18" charset="0"/>
                              <a:cs typeface="Arial" pitchFamily="34" charset="0"/>
                            </a:rPr>
                            <m:t>𝜏</m:t>
                          </m:r>
                          <m:r>
                            <a:rPr lang="en-US" i="1">
                              <a:latin typeface="Cambria Math" panose="02040503050406030204" pitchFamily="18" charset="0"/>
                              <a:ea typeface="Cambria Math" panose="02040503050406030204" pitchFamily="18" charset="0"/>
                              <a:cs typeface="Arial" pitchFamily="34" charset="0"/>
                            </a:rPr>
                            <m:t>)</m:t>
                          </m:r>
                          <m:r>
                            <m:rPr>
                              <m:nor/>
                            </m:rPr>
                            <a:rPr lang="en-US" dirty="0"/>
                            <m:t> </m:t>
                          </m:r>
                          <m:r>
                            <a:rPr lang="en-US" i="1">
                              <a:latin typeface="Cambria Math" panose="02040503050406030204" pitchFamily="18" charset="0"/>
                              <a:cs typeface="Arial" pitchFamily="34" charset="0"/>
                            </a:rPr>
                            <m:t>𝑑</m:t>
                          </m:r>
                          <m:r>
                            <a:rPr lang="en-US" i="1">
                              <a:latin typeface="Cambria Math" panose="02040503050406030204" pitchFamily="18" charset="0"/>
                              <a:ea typeface="Cambria Math" panose="02040503050406030204" pitchFamily="18" charset="0"/>
                              <a:cs typeface="Arial" pitchFamily="34" charset="0"/>
                            </a:rPr>
                            <m:t>𝜏</m:t>
                          </m:r>
                        </m:e>
                      </m:nary>
                      <m:r>
                        <a:rPr lang="en-US" b="0" i="1" smtClean="0">
                          <a:latin typeface="Cambria Math" panose="02040503050406030204" pitchFamily="18" charset="0"/>
                          <a:ea typeface="Cambria Math" panose="02040503050406030204" pitchFamily="18" charset="0"/>
                          <a:cs typeface="Arial" pitchFamily="34" charset="0"/>
                        </a:rPr>
                        <m:t>=12</m:t>
                      </m:r>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651251" y="6011580"/>
                <a:ext cx="2338589" cy="689932"/>
              </a:xfrm>
              <a:prstGeom prst="rect">
                <a:avLst/>
              </a:prstGeom>
              <a:blipFill>
                <a:blip r:embed="rId4"/>
                <a:stretch>
                  <a:fillRect/>
                </a:stretch>
              </a:blipFill>
              <a:ln w="28575">
                <a:solidFill>
                  <a:schemeClr val="accent3"/>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6705212" y="6011580"/>
                <a:ext cx="2611099" cy="689932"/>
              </a:xfrm>
              <a:prstGeom prst="rect">
                <a:avLst/>
              </a:prstGeom>
              <a:ln w="28575">
                <a:solidFill>
                  <a:schemeClr val="accent6"/>
                </a:solidFill>
              </a:ln>
            </p:spPr>
            <p:txBody>
              <a:bodyPr wrap="none">
                <a:spAutoFit/>
              </a:bodyPr>
              <a:lstStyle/>
              <a:p>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cs typeface="Arial" pitchFamily="34" charset="0"/>
                            </a:rPr>
                          </m:ctrlPr>
                        </m:naryPr>
                        <m:sub>
                          <m:r>
                            <a:rPr lang="en-US" i="1">
                              <a:latin typeface="Cambria Math" panose="02040503050406030204" pitchFamily="18" charset="0"/>
                              <a:cs typeface="Arial" pitchFamily="34" charset="0"/>
                            </a:rPr>
                            <m:t>−∞</m:t>
                          </m:r>
                        </m:sub>
                        <m:sup>
                          <m:r>
                            <a:rPr lang="en-US" i="1">
                              <a:latin typeface="Cambria Math" panose="02040503050406030204" pitchFamily="18" charset="0"/>
                              <a:cs typeface="Arial" pitchFamily="34" charset="0"/>
                            </a:rPr>
                            <m:t>∞</m:t>
                          </m:r>
                        </m:sup>
                        <m:e>
                          <m:r>
                            <a:rPr lang="en-US" i="1">
                              <a:latin typeface="Cambria Math" panose="02040503050406030204" pitchFamily="18" charset="0"/>
                              <a:cs typeface="Arial" pitchFamily="34" charset="0"/>
                            </a:rPr>
                            <m:t>h</m:t>
                          </m:r>
                          <m:d>
                            <m:dPr>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𝜏</m:t>
                              </m:r>
                            </m:e>
                          </m:d>
                          <m:r>
                            <a:rPr lang="en-US" i="1">
                              <a:latin typeface="Cambria Math" panose="02040503050406030204" pitchFamily="18" charset="0"/>
                              <a:cs typeface="Arial" pitchFamily="34" charset="0"/>
                            </a:rPr>
                            <m:t>𝑥</m:t>
                          </m:r>
                          <m:r>
                            <a:rPr lang="en-US" i="1">
                              <a:latin typeface="Cambria Math" panose="02040503050406030204" pitchFamily="18" charset="0"/>
                              <a:cs typeface="Arial" pitchFamily="34" charset="0"/>
                            </a:rPr>
                            <m:t>(3−</m:t>
                          </m:r>
                          <m:r>
                            <a:rPr lang="en-US" i="1">
                              <a:latin typeface="Cambria Math" panose="02040503050406030204" pitchFamily="18" charset="0"/>
                              <a:cs typeface="Arial" pitchFamily="34" charset="0"/>
                            </a:rPr>
                            <m:t>𝜏</m:t>
                          </m:r>
                          <m:r>
                            <a:rPr lang="en-US" i="1">
                              <a:latin typeface="Cambria Math" panose="02040503050406030204" pitchFamily="18" charset="0"/>
                              <a:cs typeface="Arial" pitchFamily="34" charset="0"/>
                            </a:rPr>
                            <m:t>)</m:t>
                          </m:r>
                          <m:r>
                            <m:rPr>
                              <m:nor/>
                            </m:rPr>
                            <a:rPr lang="en-US" i="1" dirty="0">
                              <a:latin typeface="Cambria Math" panose="02040503050406030204" pitchFamily="18" charset="0"/>
                              <a:cs typeface="Arial" pitchFamily="34" charset="0"/>
                            </a:rPr>
                            <m:t> </m:t>
                          </m:r>
                          <m:r>
                            <a:rPr lang="en-US" i="1">
                              <a:latin typeface="Cambria Math" panose="02040503050406030204" pitchFamily="18" charset="0"/>
                              <a:cs typeface="Arial" pitchFamily="34" charset="0"/>
                            </a:rPr>
                            <m:t>𝑑</m:t>
                          </m:r>
                          <m:r>
                            <a:rPr lang="en-US" i="1">
                              <a:latin typeface="Cambria Math" panose="02040503050406030204" pitchFamily="18" charset="0"/>
                              <a:cs typeface="Arial" pitchFamily="34" charset="0"/>
                            </a:rPr>
                            <m:t>𝜏</m:t>
                          </m:r>
                        </m:e>
                      </m:nary>
                      <m:r>
                        <a:rPr lang="en-US" i="1">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6</m:t>
                      </m:r>
                    </m:oMath>
                  </m:oMathPara>
                </a14:m>
                <a:endParaRPr lang="en-US" i="1" dirty="0">
                  <a:latin typeface="Cambria Math" panose="02040503050406030204" pitchFamily="18" charset="0"/>
                  <a:cs typeface="Arial" pitchFamily="34" charset="0"/>
                </a:endParaRPr>
              </a:p>
            </p:txBody>
          </p:sp>
        </mc:Choice>
        <mc:Fallback>
          <p:sp>
            <p:nvSpPr>
              <p:cNvPr id="19" name="Rectangle 18"/>
              <p:cNvSpPr>
                <a:spLocks noRot="1" noChangeAspect="1" noMove="1" noResize="1" noEditPoints="1" noAdjustHandles="1" noChangeArrowheads="1" noChangeShapeType="1" noTextEdit="1"/>
              </p:cNvSpPr>
              <p:nvPr/>
            </p:nvSpPr>
            <p:spPr>
              <a:xfrm>
                <a:off x="6705212" y="6011580"/>
                <a:ext cx="2611099" cy="689932"/>
              </a:xfrm>
              <a:prstGeom prst="rect">
                <a:avLst/>
              </a:prstGeom>
              <a:blipFill>
                <a:blip r:embed="rId5"/>
                <a:stretch>
                  <a:fillRect/>
                </a:stretch>
              </a:blipFill>
              <a:ln w="28575">
                <a:solidFill>
                  <a:schemeClr val="accent6"/>
                </a:solidFill>
              </a:ln>
            </p:spPr>
            <p:txBody>
              <a:bodyPr/>
              <a:lstStyle/>
              <a:p>
                <a:r>
                  <a:rPr lang="en-US">
                    <a:noFill/>
                  </a:rPr>
                  <a:t> </a:t>
                </a:r>
              </a:p>
            </p:txBody>
          </p:sp>
        </mc:Fallback>
      </mc:AlternateContent>
      <p:sp>
        <p:nvSpPr>
          <p:cNvPr id="22" name="Oval 21"/>
          <p:cNvSpPr/>
          <p:nvPr/>
        </p:nvSpPr>
        <p:spPr>
          <a:xfrm>
            <a:off x="9194302" y="1314991"/>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927727" y="170497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6"/>
          <a:stretch>
            <a:fillRect/>
          </a:stretch>
        </p:blipFill>
        <p:spPr>
          <a:xfrm>
            <a:off x="41849" y="2768508"/>
            <a:ext cx="5934456" cy="3243072"/>
          </a:xfrm>
          <a:prstGeom prst="rect">
            <a:avLst/>
          </a:prstGeom>
        </p:spPr>
      </p:pic>
      <p:pic>
        <p:nvPicPr>
          <p:cNvPr id="27" name="Picture 26"/>
          <p:cNvPicPr>
            <a:picLocks noChangeAspect="1"/>
          </p:cNvPicPr>
          <p:nvPr/>
        </p:nvPicPr>
        <p:blipFill>
          <a:blip r:embed="rId7"/>
          <a:stretch>
            <a:fillRect/>
          </a:stretch>
        </p:blipFill>
        <p:spPr>
          <a:xfrm>
            <a:off x="6104890" y="2768508"/>
            <a:ext cx="5934456" cy="3243072"/>
          </a:xfrm>
          <a:prstGeom prst="rect">
            <a:avLst/>
          </a:prstGeom>
        </p:spPr>
      </p:pic>
    </p:spTree>
    <p:extLst>
      <p:ext uri="{BB962C8B-B14F-4D97-AF65-F5344CB8AC3E}">
        <p14:creationId xmlns:p14="http://schemas.microsoft.com/office/powerpoint/2010/main" val="2355129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12758</TotalTime>
  <Words>1180</Words>
  <Application>Microsoft Office PowerPoint</Application>
  <PresentationFormat>Widescreen</PresentationFormat>
  <Paragraphs>275</Paragraphs>
  <Slides>32</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Cambria Math</vt:lpstr>
      <vt:lpstr>Georgia</vt:lpstr>
      <vt:lpstr>Impact</vt:lpstr>
      <vt:lpstr>Wingdings</vt:lpstr>
      <vt:lpstr>Uwaterloo_Theme</vt:lpstr>
      <vt:lpstr>Uwaterloo</vt:lpstr>
      <vt:lpstr>Signal Processing III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401</cp:revision>
  <dcterms:created xsi:type="dcterms:W3CDTF">2018-10-10T19:11:49Z</dcterms:created>
  <dcterms:modified xsi:type="dcterms:W3CDTF">2019-12-26T03:17:05Z</dcterms:modified>
</cp:coreProperties>
</file>