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31"/>
  </p:notesMasterIdLst>
  <p:sldIdLst>
    <p:sldId id="256" r:id="rId3"/>
    <p:sldId id="321" r:id="rId4"/>
    <p:sldId id="316" r:id="rId5"/>
    <p:sldId id="299" r:id="rId6"/>
    <p:sldId id="323" r:id="rId7"/>
    <p:sldId id="300" r:id="rId8"/>
    <p:sldId id="301" r:id="rId9"/>
    <p:sldId id="317" r:id="rId10"/>
    <p:sldId id="296" r:id="rId11"/>
    <p:sldId id="318" r:id="rId12"/>
    <p:sldId id="319" r:id="rId13"/>
    <p:sldId id="320" r:id="rId14"/>
    <p:sldId id="324" r:id="rId15"/>
    <p:sldId id="325" r:id="rId16"/>
    <p:sldId id="329" r:id="rId17"/>
    <p:sldId id="327" r:id="rId18"/>
    <p:sldId id="304" r:id="rId19"/>
    <p:sldId id="305" r:id="rId20"/>
    <p:sldId id="306" r:id="rId21"/>
    <p:sldId id="307" r:id="rId22"/>
    <p:sldId id="308" r:id="rId23"/>
    <p:sldId id="328" r:id="rId24"/>
    <p:sldId id="309" r:id="rId25"/>
    <p:sldId id="310" r:id="rId26"/>
    <p:sldId id="298" r:id="rId27"/>
    <p:sldId id="326" r:id="rId28"/>
    <p:sldId id="322" r:id="rId29"/>
    <p:sldId id="29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0889" autoAdjust="0"/>
  </p:normalViewPr>
  <p:slideViewPr>
    <p:cSldViewPr snapToGrid="0">
      <p:cViewPr>
        <p:scale>
          <a:sx n="75" d="100"/>
          <a:sy n="75" d="100"/>
        </p:scale>
        <p:origin x="3024" y="173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w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192164/rank-product-of-matrix-compared-to-individual-matric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hlinkClick r:id="rId3"/>
              </a:rPr>
              <a:t>https://math.stackexchange.com/questions/192164/rank-product-of-matrix-compared-to-individual-matrices</a:t>
            </a:r>
            <a:r>
              <a:rPr lang="en-US" sz="1200" dirty="0" smtClean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4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0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0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1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80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gGV3l82NTk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pedia.org/wiki/Cross_produ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b="1" smtClean="0"/>
              <a:t>Multi-view Geometry (Two View Geometry)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30097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CIVE 497 – CIVE 700: Smart Structure Technology</a:t>
            </a:r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2019-03-08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Fundamental Matrix (Derivation)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905"/>
          <a:stretch/>
        </p:blipFill>
        <p:spPr>
          <a:xfrm>
            <a:off x="2350452" y="1009650"/>
            <a:ext cx="8558848" cy="56030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70900" y="55714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MathJax_Main"/>
              </a:rPr>
              <a:t>rank(</a:t>
            </a:r>
            <a:r>
              <a:rPr lang="en-US" dirty="0">
                <a:solidFill>
                  <a:srgbClr val="242729"/>
                </a:solidFill>
                <a:latin typeface="MathJax_Math-italic"/>
              </a:rPr>
              <a:t>AB</a:t>
            </a:r>
            <a:r>
              <a:rPr lang="en-US" dirty="0">
                <a:solidFill>
                  <a:srgbClr val="242729"/>
                </a:solidFill>
                <a:latin typeface="MathJax_Main"/>
              </a:rPr>
              <a:t>)≤min(rank(</a:t>
            </a:r>
            <a:r>
              <a:rPr lang="en-US" dirty="0">
                <a:solidFill>
                  <a:srgbClr val="242729"/>
                </a:solidFill>
                <a:latin typeface="MathJax_Math-italic"/>
              </a:rPr>
              <a:t>A</a:t>
            </a:r>
            <a:r>
              <a:rPr lang="en-US" dirty="0">
                <a:solidFill>
                  <a:srgbClr val="242729"/>
                </a:solidFill>
                <a:latin typeface="MathJax_Main"/>
              </a:rPr>
              <a:t>),rank(</a:t>
            </a:r>
            <a:r>
              <a:rPr lang="en-US" dirty="0">
                <a:solidFill>
                  <a:srgbClr val="242729"/>
                </a:solidFill>
                <a:latin typeface="MathJax_Math-italic"/>
              </a:rPr>
              <a:t>B</a:t>
            </a:r>
            <a:r>
              <a:rPr lang="en-US" dirty="0">
                <a:solidFill>
                  <a:srgbClr val="242729"/>
                </a:solidFill>
                <a:latin typeface="MathJax_Main"/>
              </a:rPr>
              <a:t>)).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44710" y="1205752"/>
                <a:ext cx="11547567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F can be of great help in solving the stereo correspondence problem. This is the problem of finding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  in the second image that corresponds to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 smtClean="0"/>
                  <a:t> in the first image. If we know </a:t>
                </a:r>
                <a:r>
                  <a:rPr lang="en-US" sz="2800" b="1" dirty="0" smtClean="0"/>
                  <a:t>F</a:t>
                </a:r>
                <a:r>
                  <a:rPr lang="en-US" sz="2800" dirty="0" smtClean="0"/>
                  <a:t>,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we can confine our search to the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1" i="0" smtClean="0">
                        <a:solidFill>
                          <a:srgbClr val="FF0000"/>
                        </a:solidFill>
                      </a:rPr>
                      <m:t>F</m:t>
                    </m:r>
                    <m:sSub>
                      <m:sSubPr>
                        <m:ctrlPr>
                          <a:rPr lang="en-US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</a:rPr>
                  <a:t>in the second image</a:t>
                </a:r>
                <a:r>
                  <a:rPr lang="en-US" sz="2800" dirty="0" smtClean="0"/>
                  <a:t>, the corresponding pixel in the first image is on the </a:t>
                </a:r>
                <a:r>
                  <a:rPr lang="en-US" sz="2800" dirty="0" err="1" smtClean="0"/>
                  <a:t>epipolar</a:t>
                </a:r>
                <a:r>
                  <a:rPr lang="en-US" sz="2800" dirty="0" smtClean="0"/>
                  <a:t> line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1">
                            <a:solidFill>
                              <a:srgbClr val="FF0000"/>
                            </a:solidFill>
                          </a:rPr>
                          <m:t>F</m:t>
                        </m:r>
                      </m:e>
                      <m:sup>
                        <m:r>
                          <a:rPr lang="en-US" sz="2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.</a:t>
                </a:r>
                <a:r>
                  <a:rPr lang="en-US" sz="2800" dirty="0" smtClean="0"/>
                  <a:t> </a:t>
                </a:r>
                <a:endParaRPr lang="en-US" sz="280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The determinant of F is always zero: </a:t>
                </a:r>
                <a:r>
                  <a:rPr lang="en-US" sz="2800" dirty="0" err="1" smtClean="0"/>
                  <a:t>det</a:t>
                </a:r>
                <a:r>
                  <a:rPr lang="en-US" sz="2800" dirty="0" smtClean="0"/>
                  <a:t>(</a:t>
                </a:r>
                <a:r>
                  <a:rPr lang="en-US" sz="2800" b="1" dirty="0" smtClean="0"/>
                  <a:t>F</a:t>
                </a:r>
                <a:r>
                  <a:rPr lang="en-US" sz="2800" dirty="0" smtClean="0"/>
                  <a:t>)=0. This follows from the fact that for all n x n matrices, the determinant obeys the multiplicative properties: </a:t>
                </a:r>
                <a:r>
                  <a:rPr lang="en-US" sz="2800" dirty="0" err="1" smtClean="0"/>
                  <a:t>det</a:t>
                </a:r>
                <a:r>
                  <a:rPr lang="en-US" sz="2800" dirty="0" smtClean="0"/>
                  <a:t>(AB) = </a:t>
                </a:r>
                <a:r>
                  <a:rPr lang="en-US" sz="2800" dirty="0" err="1" smtClean="0"/>
                  <a:t>det</a:t>
                </a:r>
                <a:r>
                  <a:rPr lang="en-US" sz="2800" dirty="0" smtClean="0"/>
                  <a:t>(A)·</a:t>
                </a:r>
                <a:r>
                  <a:rPr lang="en-US" sz="2800" dirty="0" err="1" smtClean="0"/>
                  <a:t>det</a:t>
                </a:r>
                <a:r>
                  <a:rPr lang="en-US" sz="2800" dirty="0" smtClean="0"/>
                  <a:t>(B).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sub>
                    </m:sSub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 smtClean="0"/>
                  <a:t>the matrix is skew symmetric and therefore </a:t>
                </a:r>
                <a:r>
                  <a:rPr lang="en-US" sz="2800" dirty="0" err="1" smtClean="0"/>
                  <a:t>det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′]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2800" dirty="0" smtClean="0"/>
                  <a:t>)=0.</a:t>
                </a:r>
                <a:endParaRPr lang="en-US" sz="28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10" y="1205752"/>
                <a:ext cx="11547567" cy="4401205"/>
              </a:xfrm>
              <a:prstGeom prst="rect">
                <a:avLst/>
              </a:prstGeom>
              <a:blipFill>
                <a:blip r:embed="rId2"/>
                <a:stretch>
                  <a:fillRect l="-1109" t="-1524" r="-1214" b="-3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9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F (Continue)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23543" y="1205752"/>
                <a:ext cx="11547567" cy="4963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 smtClean="0"/>
                  <a:t>The second-image </a:t>
                </a:r>
                <a:r>
                  <a:rPr lang="en-US" sz="2800" dirty="0" err="1" smtClean="0"/>
                  <a:t>epipole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is the left null-vector of </a:t>
                </a:r>
                <a:r>
                  <a:rPr lang="en-US" sz="2800" b="1" dirty="0" smtClean="0"/>
                  <a:t>F</a:t>
                </a:r>
                <a:r>
                  <a:rPr lang="en-US" sz="2800" dirty="0" smtClean="0"/>
                  <a:t> and the first-image </a:t>
                </a:r>
                <a:r>
                  <a:rPr lang="en-US" sz="2800" dirty="0" err="1" smtClean="0"/>
                  <a:t>epipole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/>
                  <a:t> is its right null vector: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b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sz="2800" b="1" i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nor/>
                      </m:rPr>
                      <a:rPr lang="en-US" sz="2800" b="1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</a:rPr>
                      <m:t>F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800" dirty="0" smtClean="0"/>
                  <a:t>To </a:t>
                </a:r>
                <a:r>
                  <a:rPr lang="en-US" sz="2800" dirty="0" smtClean="0"/>
                  <a:t>prove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𝐞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 is </a:t>
                </a:r>
                <a:r>
                  <a:rPr lang="en-US" sz="2800" dirty="0" smtClean="0"/>
                  <a:t>the left null-vector, we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 for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 smtClean="0"/>
                  <a:t> is on the right image </a:t>
                </a:r>
                <a:r>
                  <a:rPr lang="en-US" sz="2800" dirty="0" smtClean="0"/>
                  <a:t>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𝐥</m:t>
                        </m:r>
                      </m:e>
                      <m:sub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1">
                        <a:solidFill>
                          <a:schemeClr val="tx1"/>
                        </a:solidFill>
                      </a:rPr>
                      <m:t>F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800" b="1" i="0" smtClean="0"/>
                      <m:t>. </m:t>
                    </m:r>
                  </m:oMath>
                </a14:m>
                <a:r>
                  <a:rPr lang="en-US" sz="2800" dirty="0" smtClean="0"/>
                  <a:t>Since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 smtClean="0"/>
                  <a:t> is also on this line, we </a:t>
                </a:r>
                <a:r>
                  <a:rPr lang="en-US" sz="2800" dirty="0" smtClean="0"/>
                  <a:t>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sz="2800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𝐥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m:rPr>
                        <m:nor/>
                      </m:rPr>
                      <a:rPr lang="en-US" sz="2800" b="1"/>
                      <m:t>F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𝟎</m:t>
                    </m:r>
                  </m:oMath>
                </a14:m>
                <a:r>
                  <a:rPr lang="en-US" sz="2800" dirty="0" smtClean="0"/>
                  <a:t>. </a:t>
                </a:r>
                <a:r>
                  <a:rPr lang="en-US" sz="2800" dirty="0" smtClean="0"/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m:rPr>
                        <m:nor/>
                      </m:rPr>
                      <a:rPr lang="en-US" sz="2800" b="1"/>
                      <m:t>F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dirty="0" smtClean="0"/>
                  <a:t> must be true for every pixel x in the first image, it must be the case </a:t>
                </a:r>
                <a:r>
                  <a:rPr lang="en-US" sz="2800" dirty="0" smtClean="0"/>
                  <a:t>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m:rPr>
                        <m:nor/>
                      </m:rPr>
                      <a:rPr lang="en-US" sz="2800" b="1"/>
                      <m:t>F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pPr marL="514350" indent="-514350">
                  <a:buFont typeface="+mj-lt"/>
                  <a:buAutoNum type="arabicPeriod" startAt="3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 smtClean="0"/>
                  <a:t>If </a:t>
                </a:r>
                <a:r>
                  <a:rPr lang="en-US" sz="2800" b="1" dirty="0" smtClean="0"/>
                  <a:t>F</a:t>
                </a:r>
                <a:r>
                  <a:rPr lang="en-US" sz="2800" dirty="0" smtClean="0"/>
                  <a:t> is the fundamental matrix for a given ordered pair of cameras, the fundamental matrix becomes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m:rPr>
                        <m:nor/>
                      </m:rP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 if you reverse the order of the cameras.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sz="2800" dirty="0" smtClean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b="1" dirty="0" smtClean="0"/>
                  <a:t>F</a:t>
                </a:r>
                <a:r>
                  <a:rPr lang="en-US" sz="2800" dirty="0" smtClean="0"/>
                  <a:t> is a rank 2 homogeneous matrix.</a:t>
                </a:r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43" y="1205752"/>
                <a:ext cx="11547567" cy="4963795"/>
              </a:xfrm>
              <a:prstGeom prst="rect">
                <a:avLst/>
              </a:prstGeom>
              <a:blipFill>
                <a:blip r:embed="rId3"/>
                <a:stretch>
                  <a:fillRect l="-1109" t="-1351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3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Back-projecting an Image Pixel into World Frame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87644" y="1205752"/>
                <a:ext cx="11147155" cy="4476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/>
                  <a:t>For a given pixel x, there exists a world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0" i="0" smtClean="0"/>
                          <m:t>P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m:rPr>
                        <m:nor/>
                      </m:rPr>
                      <a:rPr lang="en-US" sz="2800" b="0" i="0" smtClean="0"/>
                      <m:t>x</m:t>
                    </m:r>
                  </m:oMath>
                </a14:m>
                <a:r>
                  <a:rPr lang="en-US" sz="2800" dirty="0" smtClean="0"/>
                  <a:t> on the corresponding ray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/>
                          <m:t>P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 smtClean="0"/>
                  <a:t> (Pseudoinverse of P). This claim in the based on the observation that the location of the image of this world point is the same as x: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0" smtClean="0"/>
                            <m:t>x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/>
                        <m:t>x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x</m:t>
                      </m:r>
                    </m:oMath>
                  </m:oMathPara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Since P is of rank 3, the 3 x 3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800" dirty="0" smtClean="0"/>
                  <a:t> is of full rank. The inverse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 smtClean="0"/>
                  <a:t>therefore guaranteed to exist. </a:t>
                </a:r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4" y="1205752"/>
                <a:ext cx="11147155" cy="4476225"/>
              </a:xfrm>
              <a:prstGeom prst="rect">
                <a:avLst/>
              </a:prstGeom>
              <a:blipFill>
                <a:blip r:embed="rId2"/>
                <a:stretch>
                  <a:fillRect l="-1093" t="-1362" b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7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Relationship Between Fundamental </a:t>
            </a:r>
            <a:r>
              <a:rPr lang="en-US" dirty="0"/>
              <a:t>Matrix and Projection </a:t>
            </a:r>
            <a:r>
              <a:rPr lang="en-US" dirty="0" smtClean="0"/>
              <a:t>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87644" y="1205752"/>
                <a:ext cx="1114715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dirty="0" smtClean="0"/>
                  <a:t>By construction,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4" y="1205752"/>
                <a:ext cx="11147155" cy="523220"/>
              </a:xfrm>
              <a:prstGeom prst="rect">
                <a:avLst/>
              </a:prstGeom>
              <a:blipFill>
                <a:blip r:embed="rId2"/>
                <a:stretch>
                  <a:fillRect l="-109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87644" y="3611027"/>
                <a:ext cx="11705956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0" dirty="0" smtClean="0"/>
                  <a:t>Two points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: the </a:t>
                </a:r>
                <a:r>
                  <a:rPr lang="en-US" sz="2800" dirty="0" err="1" smtClean="0"/>
                  <a:t>epipole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:r>
                  <a:rPr lang="en-US" sz="2800" dirty="0" smtClean="0"/>
                  <a:t>the pixel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. Therefore,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sub>
                    </m:sSub>
                    <m:sSub>
                      <m:sSub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>
                      <m:sSub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. Therefore</a:t>
                </a:r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>
                      <m:sSub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𝐅</m:t>
                    </m:r>
                    <m:sSub>
                      <m:sSub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</a:rPr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4" y="3611027"/>
                <a:ext cx="11705956" cy="2031325"/>
              </a:xfrm>
              <a:prstGeom prst="rect">
                <a:avLst/>
              </a:prstGeom>
              <a:blipFill>
                <a:blip r:embed="rId3"/>
                <a:stretch>
                  <a:fillRect l="-1041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940470" y="5561668"/>
                <a:ext cx="25213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70" y="5561668"/>
                <a:ext cx="25213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101" y="1400806"/>
            <a:ext cx="6072379" cy="23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88" y="1164656"/>
            <a:ext cx="9298004" cy="544784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Compute </a:t>
            </a:r>
            <a:r>
              <a:rPr lang="en-US" dirty="0" err="1" smtClean="0"/>
              <a:t>Epipoles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Example: House Localization</a:t>
            </a:r>
            <a:endParaRPr lang="en-US" dirty="0"/>
          </a:p>
        </p:txBody>
      </p:sp>
      <p:pic>
        <p:nvPicPr>
          <p:cNvPr id="6146" name="Picture 2" descr="image h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6" y="1037417"/>
            <a:ext cx="10972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Estimating F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2900" y="1600200"/>
            <a:ext cx="3352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6300" y="1600200"/>
            <a:ext cx="3352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01700" y="4572000"/>
            <a:ext cx="10502900" cy="2239963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If we don’t know </a:t>
            </a:r>
            <a:r>
              <a:rPr lang="en-US" altLang="en-US" b="1" dirty="0" smtClean="0"/>
              <a:t>K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K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R</a:t>
            </a:r>
            <a:r>
              <a:rPr lang="en-US" altLang="en-US" dirty="0" smtClean="0"/>
              <a:t>, or </a:t>
            </a:r>
            <a:r>
              <a:rPr lang="en-US" altLang="en-US" b="1" dirty="0" smtClean="0"/>
              <a:t>t</a:t>
            </a:r>
            <a:r>
              <a:rPr lang="en-US" altLang="en-US" dirty="0" smtClean="0"/>
              <a:t>, can we estimate </a:t>
            </a:r>
            <a:r>
              <a:rPr lang="en-US" altLang="en-US" b="1" dirty="0" smtClean="0"/>
              <a:t>F </a:t>
            </a:r>
            <a:r>
              <a:rPr lang="en-US" altLang="en-US" dirty="0" smtClean="0"/>
              <a:t>for two images?</a:t>
            </a:r>
          </a:p>
          <a:p>
            <a:endParaRPr lang="en-US" altLang="en-US" sz="1600" dirty="0" smtClean="0"/>
          </a:p>
          <a:p>
            <a:r>
              <a:rPr lang="en-US" altLang="en-US" dirty="0" smtClean="0"/>
              <a:t>Yes, given enough correspondences</a:t>
            </a:r>
          </a:p>
        </p:txBody>
      </p:sp>
    </p:spTree>
    <p:extLst>
      <p:ext uri="{BB962C8B-B14F-4D97-AF65-F5344CB8AC3E}">
        <p14:creationId xmlns:p14="http://schemas.microsoft.com/office/powerpoint/2010/main" val="42207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Estimating F: 8 Point Algorithm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41338" y="1207295"/>
            <a:ext cx="8147050" cy="3313112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The fundamental matrix F is defined by</a:t>
            </a:r>
          </a:p>
          <a:p>
            <a:endParaRPr lang="en-US" altLang="zh-TW" dirty="0" smtClean="0"/>
          </a:p>
          <a:p>
            <a:pPr>
              <a:buFontTx/>
              <a:buNone/>
            </a:pPr>
            <a:r>
              <a:rPr lang="en-US" altLang="zh-TW" dirty="0" smtClean="0"/>
              <a:t>    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501083" y="4578073"/>
            <a:ext cx="569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sz="2800" dirty="0"/>
              <a:t>each match gives a linear equation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28503"/>
              </p:ext>
            </p:extLst>
          </p:nvPr>
        </p:nvGraphicFramePr>
        <p:xfrm>
          <a:off x="661988" y="5538718"/>
          <a:ext cx="9524524" cy="53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方程式" r:id="rId3" imgW="4038600" imgH="228600" progId="Equation.3">
                  <p:embed/>
                </p:oleObj>
              </mc:Choice>
              <mc:Fallback>
                <p:oleObj name="方程式" r:id="rId3" imgW="4038600" imgH="228600" progId="Equation.3">
                  <p:embed/>
                  <p:pic>
                    <p:nvPicPr>
                      <p:cNvPr id="13291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5538718"/>
                        <a:ext cx="9524524" cy="53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336457"/>
              </p:ext>
            </p:extLst>
          </p:nvPr>
        </p:nvGraphicFramePr>
        <p:xfrm>
          <a:off x="4988877" y="1976721"/>
          <a:ext cx="22320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方程式" r:id="rId5" imgW="622030" imgH="203112" progId="Equation.3">
                  <p:embed/>
                </p:oleObj>
              </mc:Choice>
              <mc:Fallback>
                <p:oleObj name="方程式" r:id="rId5" imgW="622030" imgH="203112" progId="Equation.3">
                  <p:embed/>
                  <p:pic>
                    <p:nvPicPr>
                      <p:cNvPr id="2765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8877" y="1976721"/>
                        <a:ext cx="223202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0544" y="3089909"/>
            <a:ext cx="7548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sz="2800" dirty="0"/>
              <a:t>for any pair of matches x and x’ in two images.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150021"/>
              </p:ext>
            </p:extLst>
          </p:nvPr>
        </p:nvGraphicFramePr>
        <p:xfrm>
          <a:off x="8158617" y="2620565"/>
          <a:ext cx="3509824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方程式" r:id="rId7" imgW="1257300" imgH="711200" progId="Equation.3">
                  <p:embed/>
                </p:oleObj>
              </mc:Choice>
              <mc:Fallback>
                <p:oleObj name="方程式" r:id="rId7" imgW="1257300" imgH="711200" progId="Equation.3">
                  <p:embed/>
                  <p:pic>
                    <p:nvPicPr>
                      <p:cNvPr id="13291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8617" y="2620565"/>
                        <a:ext cx="3509824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8313" y="3826830"/>
            <a:ext cx="44424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65125" indent="-3651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kumimoji="1" lang="en-US" altLang="zh-TW" sz="2800" dirty="0"/>
              <a:t>Let x=(</a:t>
            </a:r>
            <a:r>
              <a:rPr kumimoji="1" lang="en-US" altLang="zh-TW" sz="2800" i="1" dirty="0"/>
              <a:t>u,v,1</a:t>
            </a:r>
            <a:r>
              <a:rPr kumimoji="1" lang="en-US" altLang="zh-TW" sz="2800" dirty="0"/>
              <a:t>)</a:t>
            </a:r>
            <a:r>
              <a:rPr kumimoji="1" lang="en-US" altLang="zh-TW" sz="2800" baseline="30000" dirty="0"/>
              <a:t>T</a:t>
            </a:r>
            <a:r>
              <a:rPr kumimoji="1" lang="en-US" altLang="zh-TW" sz="2800" dirty="0"/>
              <a:t> and x’=(</a:t>
            </a:r>
            <a:r>
              <a:rPr kumimoji="1" lang="en-US" altLang="zh-TW" sz="2800" i="1" dirty="0"/>
              <a:t>u’,v’,1</a:t>
            </a:r>
            <a:r>
              <a:rPr kumimoji="1" lang="en-US" altLang="zh-TW" sz="2800" dirty="0"/>
              <a:t>)</a:t>
            </a:r>
            <a:r>
              <a:rPr kumimoji="1" lang="en-US" altLang="zh-TW" sz="2800" baseline="30000" dirty="0"/>
              <a:t>T</a:t>
            </a:r>
            <a:r>
              <a:rPr kumimoji="1" lang="en-US" altLang="zh-TW" sz="28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728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8 Point Algorithm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613065"/>
              </p:ext>
            </p:extLst>
          </p:nvPr>
        </p:nvGraphicFramePr>
        <p:xfrm>
          <a:off x="1805781" y="1020089"/>
          <a:ext cx="8212137" cy="42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name="方程式" r:id="rId3" imgW="3657600" imgH="2076307" progId="Equation.3">
                  <p:embed/>
                </p:oleObj>
              </mc:Choice>
              <mc:Fallback>
                <p:oleObj name="方程式" r:id="rId3" imgW="3657600" imgH="2076307" progId="Equation.3">
                  <p:embed/>
                  <p:pic>
                    <p:nvPicPr>
                      <p:cNvPr id="296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781" y="1020089"/>
                        <a:ext cx="8212137" cy="429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57200" y="5360988"/>
            <a:ext cx="10909300" cy="129540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In reality, instead of solving              , we seek </a:t>
            </a:r>
            <a:r>
              <a:rPr lang="en-US" altLang="zh-TW" b="1" dirty="0" smtClean="0">
                <a:latin typeface="Times New Roman" panose="02020603050405020304" pitchFamily="18" charset="0"/>
              </a:rPr>
              <a:t>f</a:t>
            </a:r>
            <a:r>
              <a:rPr lang="en-US" altLang="zh-TW" dirty="0" smtClean="0"/>
              <a:t> to minimize          , least eigenvector of          .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148986"/>
              </p:ext>
            </p:extLst>
          </p:nvPr>
        </p:nvGraphicFramePr>
        <p:xfrm>
          <a:off x="5123729" y="5460759"/>
          <a:ext cx="1205819" cy="43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" name="Equation" r:id="rId5" imgW="457200" imgH="177480" progId="Equation.3">
                  <p:embed/>
                </p:oleObj>
              </mc:Choice>
              <mc:Fallback>
                <p:oleObj name="Equation" r:id="rId5" imgW="457200" imgH="17748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729" y="5460759"/>
                        <a:ext cx="1205819" cy="436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602887"/>
              </p:ext>
            </p:extLst>
          </p:nvPr>
        </p:nvGraphicFramePr>
        <p:xfrm>
          <a:off x="10172164" y="5365523"/>
          <a:ext cx="8239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" name="方程式" r:id="rId7" imgW="295157" imgH="247507" progId="Equation.3">
                  <p:embed/>
                </p:oleObj>
              </mc:Choice>
              <mc:Fallback>
                <p:oleObj name="方程式" r:id="rId7" imgW="295157" imgH="247507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2164" y="5365523"/>
                        <a:ext cx="823913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736416"/>
              </p:ext>
            </p:extLst>
          </p:nvPr>
        </p:nvGraphicFramePr>
        <p:xfrm>
          <a:off x="3868244" y="5861724"/>
          <a:ext cx="8969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" name="方程式" r:id="rId9" imgW="333386" imgH="180817" progId="Equation.3">
                  <p:embed/>
                </p:oleObj>
              </mc:Choice>
              <mc:Fallback>
                <p:oleObj name="方程式" r:id="rId9" imgW="333386" imgH="180817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244" y="5861724"/>
                        <a:ext cx="8969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4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do We Find 3D locations from Images?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08" y="3000678"/>
            <a:ext cx="4904921" cy="326994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22302" y="5185107"/>
            <a:ext cx="14514" cy="1422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22302" y="6578478"/>
            <a:ext cx="13062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995" y="5157030"/>
            <a:ext cx="6985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  <a:r>
              <a:rPr lang="en-US" sz="3200" b="1" baseline="-25000" dirty="0"/>
              <a:t>1</a:t>
            </a:r>
            <a:endParaRPr lang="en-US" b="1" baseline="-25000" dirty="0"/>
          </a:p>
        </p:txBody>
      </p:sp>
      <p:sp>
        <p:nvSpPr>
          <p:cNvPr id="7" name="Oval 6"/>
          <p:cNvSpPr/>
          <p:nvPr/>
        </p:nvSpPr>
        <p:spPr>
          <a:xfrm>
            <a:off x="3339420" y="3828674"/>
            <a:ext cx="177800" cy="177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0751" y="3976460"/>
            <a:ext cx="1625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(x</a:t>
            </a:r>
            <a:r>
              <a:rPr lang="en-US" sz="3200" b="1" baseline="-25000" dirty="0">
                <a:solidFill>
                  <a:schemeClr val="bg1"/>
                </a:solidFill>
              </a:rPr>
              <a:t>1</a:t>
            </a:r>
            <a:r>
              <a:rPr lang="en-US" sz="3200" b="1" dirty="0">
                <a:solidFill>
                  <a:schemeClr val="bg1"/>
                </a:solidFill>
              </a:rPr>
              <a:t>,y</a:t>
            </a:r>
            <a:r>
              <a:rPr lang="en-US" sz="3200" b="1" baseline="-25000" dirty="0">
                <a:solidFill>
                  <a:schemeClr val="bg1"/>
                </a:solidFill>
              </a:rPr>
              <a:t>1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62" y="3000678"/>
            <a:ext cx="4904921" cy="326994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596970" y="5185107"/>
            <a:ext cx="14514" cy="1422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96970" y="6578478"/>
            <a:ext cx="13062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62663" y="5157030"/>
            <a:ext cx="6985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  <a:r>
              <a:rPr lang="en-US" sz="3200" b="1" baseline="-25000" dirty="0"/>
              <a:t>2</a:t>
            </a:r>
            <a:endParaRPr lang="en-US" b="1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9314088" y="3828674"/>
            <a:ext cx="177800" cy="177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435419" y="3976460"/>
            <a:ext cx="1625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(x</a:t>
            </a:r>
            <a:r>
              <a:rPr lang="en-US" sz="3200" b="1" baseline="-25000" dirty="0">
                <a:solidFill>
                  <a:schemeClr val="bg1"/>
                </a:solidFill>
              </a:rPr>
              <a:t>2</a:t>
            </a:r>
            <a:r>
              <a:rPr lang="en-US" sz="3200" b="1" dirty="0">
                <a:solidFill>
                  <a:schemeClr val="bg1"/>
                </a:solidFill>
              </a:rPr>
              <a:t>,y</a:t>
            </a:r>
            <a:r>
              <a:rPr lang="en-US" sz="3200" b="1" baseline="-25000" dirty="0">
                <a:solidFill>
                  <a:schemeClr val="bg1"/>
                </a:solidFill>
              </a:rPr>
              <a:t>2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3084" y="1050799"/>
            <a:ext cx="1625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(X,Y,Z)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6433684" y="1284544"/>
            <a:ext cx="177800" cy="177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16" idx="3"/>
          </p:cNvCxnSpPr>
          <p:nvPr/>
        </p:nvCxnSpPr>
        <p:spPr>
          <a:xfrm flipV="1">
            <a:off x="3486646" y="1436306"/>
            <a:ext cx="2973076" cy="23923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6" idx="5"/>
          </p:cNvCxnSpPr>
          <p:nvPr/>
        </p:nvCxnSpPr>
        <p:spPr>
          <a:xfrm flipH="1" flipV="1">
            <a:off x="6585446" y="1436306"/>
            <a:ext cx="2808471" cy="241840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89434" y="6315119"/>
            <a:ext cx="6985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baseline="-25000" dirty="0" smtClean="0"/>
              <a:t>2</a:t>
            </a:r>
            <a:endParaRPr lang="en-US" b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014766" y="6315119"/>
            <a:ext cx="6985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baseline="-25000" dirty="0" smtClean="0"/>
              <a:t>1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23848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8-point </a:t>
            </a:r>
            <a:r>
              <a:rPr lang="en-US" dirty="0" smtClean="0"/>
              <a:t>Algorithm (Continue)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370871" y="1253067"/>
                <a:ext cx="11495314" cy="1752600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342891" indent="-342891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2" indent="-28574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zh-TW" b="1" dirty="0" smtClean="0"/>
                  <a:t>F</a:t>
                </a:r>
                <a:r>
                  <a:rPr lang="en-US" altLang="zh-TW" dirty="0" smtClean="0"/>
                  <a:t> should have rank 2</a:t>
                </a:r>
              </a:p>
              <a:p>
                <a:pPr>
                  <a:defRPr/>
                </a:pPr>
                <a:r>
                  <a:rPr lang="en-US" altLang="zh-TW" dirty="0" smtClean="0"/>
                  <a:t>To enforce that </a:t>
                </a:r>
                <a:r>
                  <a:rPr lang="en-US" altLang="zh-TW" b="1" dirty="0" smtClean="0"/>
                  <a:t>F</a:t>
                </a:r>
                <a:r>
                  <a:rPr lang="en-US" altLang="zh-TW" dirty="0" smtClean="0"/>
                  <a:t> is of rank 2, </a:t>
                </a:r>
                <a:r>
                  <a:rPr lang="en-US" altLang="zh-TW" b="1" dirty="0" smtClean="0"/>
                  <a:t>F</a:t>
                </a:r>
                <a:r>
                  <a:rPr lang="en-US" altLang="zh-TW" dirty="0" smtClean="0"/>
                  <a:t> is replaced by </a:t>
                </a:r>
                <a:r>
                  <a:rPr lang="en-US" altLang="zh-TW" b="1" dirty="0" smtClean="0"/>
                  <a:t>F’</a:t>
                </a:r>
                <a:r>
                  <a:rPr lang="en-US" altLang="zh-TW" dirty="0" smtClean="0"/>
                  <a:t> that minimizes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TW" dirty="0" smtClean="0"/>
                  <a:t>  subject to the rank constraint. </a:t>
                </a:r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1" y="1253067"/>
                <a:ext cx="11495314" cy="1752600"/>
              </a:xfrm>
              <a:prstGeom prst="rect">
                <a:avLst/>
              </a:prstGeom>
              <a:blipFill>
                <a:blip r:embed="rId3"/>
                <a:stretch>
                  <a:fillRect l="-1220" t="-4530" b="-6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315913" y="2658698"/>
                <a:ext cx="11105620" cy="1152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endParaRPr kumimoji="1" lang="en-US" altLang="zh-TW" sz="2800" dirty="0" smtClean="0">
                  <a:latin typeface="Trebuchet MS" panose="020B0603020202020204" pitchFamily="34" charset="0"/>
                </a:endParaRPr>
              </a:p>
              <a:p>
                <a:pPr eaLnBrk="1" hangingPunct="1">
                  <a:buFontTx/>
                  <a:buChar char="•"/>
                </a:pPr>
                <a:r>
                  <a:rPr kumimoji="1" lang="en-US" altLang="zh-TW" sz="2800" dirty="0">
                    <a:latin typeface="Trebuchet MS" panose="020B0603020202020204" pitchFamily="34" charset="0"/>
                  </a:rPr>
                  <a:t>This is achieved by SVD. Let </a:t>
                </a:r>
                <a14:m>
                  <m:oMath xmlns:m="http://schemas.openxmlformats.org/officeDocument/2006/math">
                    <m:r>
                      <a:rPr kumimoji="1" lang="en-US" altLang="zh-TW" sz="28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kumimoji="1" lang="en-US" altLang="zh-TW" sz="2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sz="2800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kumimoji="1" lang="el-GR" altLang="zh-TW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kumimoji="1" lang="en-US" altLang="zh-TW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8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kumimoji="1" lang="en-US" altLang="zh-TW" sz="28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kumimoji="1" lang="en-US" altLang="zh-TW" sz="2800" dirty="0" smtClean="0">
                    <a:latin typeface="Trebuchet MS" panose="020B0603020202020204" pitchFamily="34" charset="0"/>
                  </a:rPr>
                  <a:t>, </a:t>
                </a:r>
                <a:r>
                  <a:rPr kumimoji="1" lang="en-US" altLang="zh-TW" sz="2800" dirty="0">
                    <a:latin typeface="Trebuchet MS" panose="020B0603020202020204" pitchFamily="34" charset="0"/>
                  </a:rPr>
                  <a:t>where </a:t>
                </a:r>
              </a:p>
              <a:p>
                <a:pPr eaLnBrk="1" hangingPunct="1">
                  <a:buFontTx/>
                  <a:buChar char="•"/>
                </a:pPr>
                <a:endParaRPr kumimoji="1" lang="en-US" altLang="zh-TW" sz="28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913" y="2658698"/>
                <a:ext cx="11105620" cy="1152525"/>
              </a:xfrm>
              <a:prstGeom prst="rect">
                <a:avLst/>
              </a:prstGeom>
              <a:blipFill>
                <a:blip r:embed="rId4"/>
                <a:stretch>
                  <a:fillRect l="-1043" b="-52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314823"/>
              </p:ext>
            </p:extLst>
          </p:nvPr>
        </p:nvGraphicFramePr>
        <p:xfrm>
          <a:off x="2373615" y="4130523"/>
          <a:ext cx="280828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方程式" r:id="rId5" imgW="1162028" imgH="704707" progId="Equation.3">
                  <p:embed/>
                </p:oleObj>
              </mc:Choice>
              <mc:Fallback>
                <p:oleObj name="方程式" r:id="rId5" imgW="1162028" imgH="704707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615" y="4130523"/>
                        <a:ext cx="2808288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769442"/>
              </p:ext>
            </p:extLst>
          </p:nvPr>
        </p:nvGraphicFramePr>
        <p:xfrm>
          <a:off x="6118528" y="4130523"/>
          <a:ext cx="26257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方程式" r:id="rId7" imgW="1085915" imgH="704707" progId="Equation.3">
                  <p:embed/>
                </p:oleObj>
              </mc:Choice>
              <mc:Fallback>
                <p:oleObj name="方程式" r:id="rId7" imgW="1085915" imgH="704707" progId="Equation.3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528" y="4130523"/>
                        <a:ext cx="262572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8865" y="5928267"/>
                <a:ext cx="1075266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kumimoji="1" lang="en-US" altLang="zh-TW" sz="2800" dirty="0" smtClean="0">
                    <a:latin typeface="Trebuchet MS" panose="020B0603020202020204" pitchFamily="34" charset="0"/>
                  </a:rPr>
                  <a:t>then  </a:t>
                </a:r>
                <a14:m>
                  <m:oMath xmlns:m="http://schemas.openxmlformats.org/officeDocument/2006/math">
                    <m:r>
                      <a:rPr kumimoji="1" lang="en-US" altLang="zh-TW" sz="2800" b="1">
                        <a:latin typeface="Cambria Math" panose="02040503050406030204" pitchFamily="18" charset="0"/>
                      </a:rPr>
                      <m:t>𝐅</m:t>
                    </m:r>
                    <m:r>
                      <a:rPr kumimoji="1" lang="en-US" altLang="zh-TW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sz="2800" b="1">
                        <a:latin typeface="Cambria Math" panose="02040503050406030204" pitchFamily="18" charset="0"/>
                      </a:rPr>
                      <m:t>𝐔</m:t>
                    </m:r>
                    <m:r>
                      <a:rPr kumimoji="1" lang="el-GR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kumimoji="1"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kumimoji="1" lang="en-US" altLang="zh-TW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800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kumimoji="1" lang="en-US" altLang="zh-TW" sz="2800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kumimoji="1" lang="en-US" altLang="zh-TW" sz="2800" dirty="0">
                    <a:latin typeface="Trebuchet MS" panose="020B0603020202020204" pitchFamily="34" charset="0"/>
                  </a:rPr>
                  <a:t> </a:t>
                </a:r>
                <a:r>
                  <a:rPr kumimoji="1" lang="en-US" altLang="zh-TW" sz="2800" dirty="0" smtClean="0">
                    <a:latin typeface="Trebuchet MS" panose="020B0603020202020204" pitchFamily="34" charset="0"/>
                  </a:rPr>
                  <a:t>is </a:t>
                </a:r>
                <a:r>
                  <a:rPr kumimoji="1" lang="en-US" altLang="zh-TW" sz="2800" dirty="0">
                    <a:latin typeface="Trebuchet MS" panose="020B0603020202020204" pitchFamily="34" charset="0"/>
                  </a:rPr>
                  <a:t>the solution.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5" y="5928267"/>
                <a:ext cx="10752667" cy="523220"/>
              </a:xfrm>
              <a:prstGeom prst="rect">
                <a:avLst/>
              </a:prstGeom>
              <a:blipFill>
                <a:blip r:embed="rId9"/>
                <a:stretch>
                  <a:fillRect l="-1190" t="-9302" b="-337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4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8 Point Algorithm (MATLAB)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031874"/>
            <a:ext cx="11408503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with 8-point algorithm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82229"/>
              </p:ext>
            </p:extLst>
          </p:nvPr>
        </p:nvGraphicFramePr>
        <p:xfrm>
          <a:off x="1992312" y="1539875"/>
          <a:ext cx="8212137" cy="42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方程式" r:id="rId3" imgW="3657600" imgH="2076307" progId="Equation.3">
                  <p:embed/>
                </p:oleObj>
              </mc:Choice>
              <mc:Fallback>
                <p:oleObj name="方程式" r:id="rId3" imgW="3657600" imgH="2076307" progId="Equation.3">
                  <p:embed/>
                  <p:pic>
                    <p:nvPicPr>
                      <p:cNvPr id="378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2" y="1539875"/>
                        <a:ext cx="8212137" cy="429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2135187" y="4686300"/>
            <a:ext cx="817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~10000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008312" y="4700588"/>
            <a:ext cx="841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~10000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4656137" y="4686300"/>
            <a:ext cx="817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~10000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5638799" y="4686300"/>
            <a:ext cx="817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~10000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3881437" y="4686300"/>
            <a:ext cx="608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~100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7896224" y="4662488"/>
            <a:ext cx="646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~100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8613774" y="4686300"/>
            <a:ext cx="290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1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6600824" y="468630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~100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7248524" y="4686300"/>
            <a:ext cx="608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~100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2351087" y="5283200"/>
            <a:ext cx="927100" cy="828675"/>
            <a:chOff x="373" y="3325"/>
            <a:chExt cx="614" cy="598"/>
          </a:xfrm>
        </p:grpSpPr>
        <p:sp>
          <p:nvSpPr>
            <p:cNvPr id="14" name="AutoShape 31"/>
            <p:cNvSpPr>
              <a:spLocks noChangeArrowheads="1"/>
            </p:cNvSpPr>
            <p:nvPr/>
          </p:nvSpPr>
          <p:spPr bwMode="auto">
            <a:xfrm>
              <a:off x="373" y="3325"/>
              <a:ext cx="614" cy="51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" name="AutoShape 32"/>
            <p:cNvSpPr>
              <a:spLocks noChangeArrowheads="1"/>
            </p:cNvSpPr>
            <p:nvPr/>
          </p:nvSpPr>
          <p:spPr bwMode="auto">
            <a:xfrm>
              <a:off x="461" y="3445"/>
              <a:ext cx="438" cy="35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/>
                <a:t>!</a:t>
              </a: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562" y="3548"/>
              <a:ext cx="12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2800"/>
            </a:p>
          </p:txBody>
        </p:sp>
      </p:grp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3359149" y="5140325"/>
            <a:ext cx="49736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Trebuchet MS" panose="020B0603020202020204" pitchFamily="34" charset="0"/>
              </a:rPr>
              <a:t>Orders of magnitude difference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Trebuchet MS" panose="020B0603020202020204" pitchFamily="34" charset="0"/>
              </a:rPr>
              <a:t>between column of data matrix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 least-squares yields poor results</a:t>
            </a:r>
            <a:endParaRPr lang="de-DE" altLang="en-US" sz="1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Normalized 8-point </a:t>
            </a:r>
            <a:r>
              <a:rPr lang="en-US" altLang="zh-TW" dirty="0" smtClean="0"/>
              <a:t>Algorithm</a:t>
            </a:r>
            <a:endParaRPr lang="en-US" dirty="0"/>
          </a:p>
        </p:txBody>
      </p:sp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457199" y="1309914"/>
            <a:ext cx="11284857" cy="4525963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9A5A5"/>
              </a:buClr>
              <a:buSzPct val="120000"/>
              <a:buFontTx/>
              <a:buNone/>
            </a:pPr>
            <a:r>
              <a:rPr lang="de-DE" altLang="en-US" dirty="0" smtClean="0"/>
              <a:t>normalized least squares yields good results</a:t>
            </a:r>
            <a:endParaRPr lang="de-DE" altLang="zh-TW" dirty="0" smtClean="0"/>
          </a:p>
          <a:p>
            <a:pPr>
              <a:buFontTx/>
              <a:buNone/>
            </a:pPr>
            <a:r>
              <a:rPr lang="de-DE" altLang="en-US" dirty="0" smtClean="0"/>
              <a:t>Transform image to become [-1,1] x [-1,1]</a:t>
            </a:r>
            <a:endParaRPr lang="en-GB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805118" y="3031218"/>
            <a:ext cx="10589018" cy="3080814"/>
            <a:chOff x="1992086" y="3232150"/>
            <a:chExt cx="8450263" cy="245855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296886" y="3613150"/>
              <a:ext cx="2590800" cy="167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296886" y="5289550"/>
              <a:ext cx="914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rot="16200000">
              <a:off x="1840480" y="4831556"/>
              <a:ext cx="914400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992086" y="5290929"/>
              <a:ext cx="669925" cy="319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/>
                <a:t>(0,0)</a:t>
              </a:r>
              <a:endParaRPr lang="en-GB" altLang="en-US" sz="200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278086" y="3232150"/>
              <a:ext cx="11779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/>
                <a:t>(700,500)</a:t>
              </a:r>
              <a:endParaRPr lang="en-GB" altLang="en-US" sz="200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354286" y="5289550"/>
              <a:ext cx="9239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 dirty="0"/>
                <a:t>(700,0)</a:t>
              </a:r>
              <a:endParaRPr lang="en-GB" altLang="en-US" sz="2000" dirty="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992086" y="3232150"/>
              <a:ext cx="9239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/>
                <a:t>(0,500)</a:t>
              </a:r>
              <a:endParaRPr lang="en-GB" altLang="en-US" sz="20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9688286" y="5293831"/>
              <a:ext cx="7540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/>
                <a:t>(1,-1)</a:t>
              </a:r>
              <a:endParaRPr lang="en-GB" altLang="en-US" sz="20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402286" y="3613150"/>
              <a:ext cx="2590800" cy="167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8697686" y="4451350"/>
              <a:ext cx="914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rot="16200000">
              <a:off x="8392886" y="4146550"/>
              <a:ext cx="6096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392886" y="4473575"/>
              <a:ext cx="6699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 dirty="0"/>
                <a:t>(0,0)</a:t>
              </a:r>
              <a:endParaRPr lang="en-GB" altLang="en-US" sz="2000" dirty="0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9688286" y="3232150"/>
              <a:ext cx="6699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/>
                <a:t>(1,1)</a:t>
              </a:r>
              <a:endParaRPr lang="en-GB" altLang="en-US" sz="2000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7021286" y="3232150"/>
              <a:ext cx="7540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/>
                <a:t>(-1,1)</a:t>
              </a:r>
              <a:endParaRPr lang="en-GB" altLang="en-US" sz="200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7021286" y="5293830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 dirty="0"/>
                <a:t>(-1,-1)</a:t>
              </a:r>
              <a:endParaRPr lang="en-GB" altLang="en-US" sz="2000" dirty="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5116286" y="498475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7369684"/>
                </p:ext>
              </p:extLst>
            </p:nvPr>
          </p:nvGraphicFramePr>
          <p:xfrm>
            <a:off x="5421086" y="3460750"/>
            <a:ext cx="1447800" cy="1403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" name="Equation" r:id="rId3" imgW="1171672" imgH="1133375" progId="Equation.3">
                    <p:embed/>
                  </p:oleObj>
                </mc:Choice>
                <mc:Fallback>
                  <p:oleObj name="Equation" r:id="rId3" imgW="1171672" imgH="1133375" progId="Equation.3">
                    <p:embed/>
                    <p:pic>
                      <p:nvPicPr>
                        <p:cNvPr id="39955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1086" y="3460750"/>
                          <a:ext cx="1447800" cy="1403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118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Normalized 8-point </a:t>
            </a:r>
            <a:r>
              <a:rPr lang="en-US" altLang="zh-TW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357233" y="1206500"/>
                <a:ext cx="11495314" cy="2336800"/>
              </a:xfrm>
              <a:prstGeom prst="rect">
                <a:avLst/>
              </a:prstGeom>
            </p:spPr>
            <p:txBody>
              <a:bodyPr rtlCol="0">
                <a:noAutofit/>
              </a:bodyPr>
              <a:lstStyle>
                <a:lvl1pPr marL="342891" indent="-342891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2" indent="-28574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60000"/>
                  </a:lnSpc>
                  <a:buAutoNum type="arabicPeriod"/>
                  <a:defRPr/>
                </a:pPr>
                <a:r>
                  <a:rPr lang="en-US" altLang="zh-TW" sz="2800" dirty="0" smtClean="0"/>
                  <a:t>Transform input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sz="2800" b="1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zh-TW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800" b="1" i="0" smtClean="0">
                        <a:latin typeface="Cambria Math" panose="02040503050406030204" pitchFamily="18" charset="0"/>
                      </a:rPr>
                      <m:t>T</m:t>
                    </m:r>
                    <m:sSub>
                      <m:sSub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800" b="1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TW" sz="2800" b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800" b="1">
                        <a:latin typeface="Cambria Math" panose="02040503050406030204" pitchFamily="18" charset="0"/>
                      </a:rPr>
                      <m:t>T</m:t>
                    </m:r>
                    <m:sSubSup>
                      <m:sSubSup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800" b="1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TW" sz="2800" b="1" dirty="0" smtClean="0"/>
              </a:p>
              <a:p>
                <a:pPr marL="514350" indent="-514350">
                  <a:lnSpc>
                    <a:spcPct val="160000"/>
                  </a:lnSpc>
                  <a:buAutoNum type="arabicPeriod"/>
                  <a:defRPr/>
                </a:pPr>
                <a:r>
                  <a:rPr lang="en-US" altLang="zh-TW" sz="2800" dirty="0" smtClean="0"/>
                  <a:t>Call 8-point on to 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sz="2800" b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TW" sz="2800" b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 to 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TW" sz="2800" b="1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acc>
                  </m:oMath>
                </a14:m>
                <a:endParaRPr lang="en-US" altLang="zh-TW" sz="2800" dirty="0" smtClean="0"/>
              </a:p>
              <a:p>
                <a:pPr marL="514350" indent="-514350">
                  <a:lnSpc>
                    <a:spcPct val="160000"/>
                  </a:lnSpc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b="1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TW" sz="2800" dirty="0" smtClean="0"/>
                  <a:t>=</a:t>
                </a:r>
                <a:r>
                  <a:rPr lang="en-US" altLang="zh-TW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2800" b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sz="28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acc>
                    <m:r>
                      <m:rPr>
                        <m:nor/>
                      </m:rPr>
                      <a:rPr lang="en-US" altLang="zh-TW" sz="2800" b="1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zh-TW" sz="2800" dirty="0" smtClean="0"/>
              </a:p>
              <a:p>
                <a:pPr marL="514350" indent="-514350">
                  <a:lnSpc>
                    <a:spcPct val="160000"/>
                  </a:lnSpc>
                  <a:buAutoNum type="arabicPeriod"/>
                  <a:defRPr/>
                </a:pPr>
                <a:endParaRPr lang="en-US" altLang="zh-TW" sz="2800" dirty="0" smtClean="0"/>
              </a:p>
              <a:p>
                <a:pPr marL="514350" indent="-514350">
                  <a:lnSpc>
                    <a:spcPct val="160000"/>
                  </a:lnSpc>
                  <a:buAutoNum type="arabicPeriod"/>
                  <a:defRPr/>
                </a:pPr>
                <a:endParaRPr lang="en-US" altLang="zh-TW" sz="2800" dirty="0" smtClean="0"/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33" y="1206500"/>
                <a:ext cx="11495314" cy="2336800"/>
              </a:xfrm>
              <a:prstGeom prst="rect">
                <a:avLst/>
              </a:prstGeom>
              <a:blipFill>
                <a:blip r:embed="rId3"/>
                <a:stretch>
                  <a:fillRect l="-1114" b="-6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881624"/>
              </p:ext>
            </p:extLst>
          </p:nvPr>
        </p:nvGraphicFramePr>
        <p:xfrm>
          <a:off x="5123656" y="3390584"/>
          <a:ext cx="19446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方程式" r:id="rId4" imgW="622030" imgH="203112" progId="Equation.3">
                  <p:embed/>
                </p:oleObj>
              </mc:Choice>
              <mc:Fallback>
                <p:oleObj name="方程式" r:id="rId4" imgW="622030" imgH="203112" progId="Equation.3">
                  <p:embed/>
                  <p:pic>
                    <p:nvPicPr>
                      <p:cNvPr id="13230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656" y="3390584"/>
                        <a:ext cx="194468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190918"/>
              </p:ext>
            </p:extLst>
          </p:nvPr>
        </p:nvGraphicFramePr>
        <p:xfrm>
          <a:off x="4217988" y="4851083"/>
          <a:ext cx="34528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name="方程式" r:id="rId6" imgW="1104900" imgH="203200" progId="Equation.3">
                  <p:embed/>
                </p:oleObj>
              </mc:Choice>
              <mc:Fallback>
                <p:oleObj name="方程式" r:id="rId6" imgW="1104900" imgH="203200" progId="Equation.3">
                  <p:embed/>
                  <p:pic>
                    <p:nvPicPr>
                      <p:cNvPr id="13230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4851083"/>
                        <a:ext cx="34528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155330"/>
              </p:ext>
            </p:extLst>
          </p:nvPr>
        </p:nvGraphicFramePr>
        <p:xfrm>
          <a:off x="5511800" y="5859146"/>
          <a:ext cx="4365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方程式" r:id="rId8" imgW="139639" imgH="203112" progId="Equation.3">
                  <p:embed/>
                </p:oleObj>
              </mc:Choice>
              <mc:Fallback>
                <p:oleObj name="方程式" r:id="rId8" imgW="139639" imgH="203112" progId="Equation.3">
                  <p:embed/>
                  <p:pic>
                    <p:nvPicPr>
                      <p:cNvPr id="132303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5859146"/>
                        <a:ext cx="4365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143375" y="4058921"/>
            <a:ext cx="2808288" cy="1441450"/>
            <a:chOff x="1474" y="2205"/>
            <a:chExt cx="1769" cy="908"/>
          </a:xfrm>
        </p:grpSpPr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1474" y="2704"/>
              <a:ext cx="952" cy="409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2653" y="2704"/>
              <a:ext cx="590" cy="409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 flipH="1">
              <a:off x="1927" y="2205"/>
              <a:ext cx="273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5"/>
            <p:cNvSpPr>
              <a:spLocks noChangeShapeType="1"/>
            </p:cNvSpPr>
            <p:nvPr/>
          </p:nvSpPr>
          <p:spPr bwMode="auto">
            <a:xfrm>
              <a:off x="2789" y="2205"/>
              <a:ext cx="136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AutoShape 37"/>
          <p:cNvSpPr>
            <a:spLocks/>
          </p:cNvSpPr>
          <p:nvPr/>
        </p:nvSpPr>
        <p:spPr bwMode="auto">
          <a:xfrm rot="16200000">
            <a:off x="5655470" y="4923314"/>
            <a:ext cx="144462" cy="1584325"/>
          </a:xfrm>
          <a:prstGeom prst="leftBrace">
            <a:avLst>
              <a:gd name="adj1" fmla="val 91392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70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Normalized 8-point Algorithm (MATLAB)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52" y="897661"/>
            <a:ext cx="9871075" cy="59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Example: 8-Point Algorithm (</a:t>
            </a:r>
            <a:r>
              <a:rPr lang="en-US" dirty="0" err="1" smtClean="0"/>
              <a:t>Unnormalized</a:t>
            </a:r>
            <a:r>
              <a:rPr lang="en-US" dirty="0" smtClean="0"/>
              <a:t> vs Normalized)</a:t>
            </a:r>
            <a:endParaRPr lang="en-US" dirty="0"/>
          </a:p>
        </p:txBody>
      </p:sp>
      <p:sp>
        <p:nvSpPr>
          <p:cNvPr id="4" name="Rectangle 20"/>
          <p:cNvSpPr txBox="1">
            <a:spLocks noChangeArrowheads="1"/>
          </p:cNvSpPr>
          <p:nvPr/>
        </p:nvSpPr>
        <p:spPr>
          <a:xfrm>
            <a:off x="241300" y="1309914"/>
            <a:ext cx="11284857" cy="4525963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9A5A5"/>
              </a:buClr>
              <a:buSzPct val="120000"/>
              <a:buFontTx/>
              <a:buNone/>
            </a:pPr>
            <a:r>
              <a:rPr lang="de-DE" altLang="en-US" dirty="0" smtClean="0"/>
              <a:t>See tutorials: </a:t>
            </a:r>
          </a:p>
          <a:p>
            <a:pPr>
              <a:buClr>
                <a:srgbClr val="A9A5A5"/>
              </a:buClr>
              <a:buSzPct val="120000"/>
              <a:buFontTx/>
              <a:buNone/>
            </a:pPr>
            <a:r>
              <a:rPr lang="de-DE" altLang="en-US" dirty="0" smtClean="0"/>
              <a:t>fundamental_matrix_8points_V1.m</a:t>
            </a:r>
          </a:p>
          <a:p>
            <a:pPr>
              <a:buClr>
                <a:srgbClr val="A9A5A5"/>
              </a:buClr>
              <a:buSzPct val="120000"/>
              <a:buNone/>
            </a:pPr>
            <a:r>
              <a:rPr lang="de-DE" altLang="en-US" dirty="0" smtClean="0"/>
              <a:t>fundamental_matrix_norm_8points_V1.m</a:t>
            </a:r>
            <a:endParaRPr lang="en-GB" altLang="en-US" dirty="0"/>
          </a:p>
          <a:p>
            <a:pPr>
              <a:buClr>
                <a:srgbClr val="A9A5A5"/>
              </a:buClr>
              <a:buSzPct val="120000"/>
              <a:buFontTx/>
              <a:buNone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3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Fundamental Matrix Song</a:t>
            </a:r>
            <a:endParaRPr lang="en-US" dirty="0"/>
          </a:p>
        </p:txBody>
      </p:sp>
      <p:pic>
        <p:nvPicPr>
          <p:cNvPr id="3" name="DgGV3l82NT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22823" y="1047750"/>
            <a:ext cx="9364133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Lecture notes: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Robert Collins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Lecture notes: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Avinash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Kak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Lecture notes: Noah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Snavely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Lecture notes: Richard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Hartely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Andrew Zisserman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Hartley</a:t>
            </a:r>
            <a:r>
              <a:rPr lang="en-US" dirty="0">
                <a:latin typeface="Arial" pitchFamily="34" charset="0"/>
                <a:cs typeface="Arial" pitchFamily="34" charset="0"/>
              </a:rPr>
              <a:t>, Richard, and Andrew Zisserman. Multiple view geometry in computer vision. Cambridge university press, 2003.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View Geometry </a:t>
            </a:r>
          </a:p>
        </p:txBody>
      </p:sp>
      <p:sp>
        <p:nvSpPr>
          <p:cNvPr id="7" name="Isosceles Triangle 6"/>
          <p:cNvSpPr/>
          <p:nvPr/>
        </p:nvSpPr>
        <p:spPr>
          <a:xfrm>
            <a:off x="2009775" y="1812690"/>
            <a:ext cx="8250555" cy="2920160"/>
          </a:xfrm>
          <a:prstGeom prst="triangle">
            <a:avLst>
              <a:gd name="adj" fmla="val 49865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83995" y="2981930"/>
            <a:ext cx="3302000" cy="1750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56475" y="3272770"/>
            <a:ext cx="3300984" cy="1750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070702" y="4549140"/>
            <a:ext cx="555148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53318" y="4549140"/>
            <a:ext cx="7048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402047" y="3814763"/>
            <a:ext cx="659130" cy="366354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23953" y="1797158"/>
                <a:ext cx="2466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X</m:t>
                      </m:r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3" y="1797158"/>
                <a:ext cx="246698" cy="369332"/>
              </a:xfrm>
              <a:prstGeom prst="rect">
                <a:avLst/>
              </a:prstGeom>
              <a:blipFill>
                <a:blip r:embed="rId2"/>
                <a:stretch>
                  <a:fillRect l="-30000" r="-3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6075362" y="2098749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25850" y="4549140"/>
            <a:ext cx="67945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678004" y="4504690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497486" y="4504690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360646" y="4654358"/>
                <a:ext cx="2466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𝐂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46" y="4654358"/>
                <a:ext cx="246698" cy="369332"/>
              </a:xfrm>
              <a:prstGeom prst="rect">
                <a:avLst/>
              </a:prstGeom>
              <a:blipFill>
                <a:blip r:embed="rId3"/>
                <a:stretch>
                  <a:fillRect l="-41463" r="-5609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657459" y="4654358"/>
                <a:ext cx="2466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𝐂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59" y="4654358"/>
                <a:ext cx="246698" cy="369332"/>
              </a:xfrm>
              <a:prstGeom prst="rect">
                <a:avLst/>
              </a:prstGeom>
              <a:blipFill>
                <a:blip r:embed="rId4"/>
                <a:stretch>
                  <a:fillRect l="-41463" r="-5609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676700" y="3339257"/>
                <a:ext cx="2466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700" y="3339257"/>
                <a:ext cx="246698" cy="369332"/>
              </a:xfrm>
              <a:prstGeom prst="rect">
                <a:avLst/>
              </a:prstGeom>
              <a:blipFill>
                <a:blip r:embed="rId5"/>
                <a:stretch>
                  <a:fillRect l="-31707" r="-5365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815941" y="5541143"/>
            <a:ext cx="2243773" cy="830971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000" b="1" dirty="0" smtClean="0"/>
              <a:t>Left camera image plane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7912305" y="5541143"/>
            <a:ext cx="2243773" cy="830971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000" b="1" dirty="0" smtClean="0"/>
              <a:t>Right camera image plane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944653" y="2275604"/>
            <a:ext cx="2243773" cy="830971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000" b="1" dirty="0" err="1" smtClean="0"/>
              <a:t>Epipolar</a:t>
            </a:r>
            <a:r>
              <a:rPr lang="en-US" altLang="zh-TW" sz="2000" b="1" dirty="0" smtClean="0"/>
              <a:t> plane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410903" y="3963564"/>
                <a:ext cx="2466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𝐞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903" y="3963564"/>
                <a:ext cx="246698" cy="369332"/>
              </a:xfrm>
              <a:prstGeom prst="rect">
                <a:avLst/>
              </a:prstGeom>
              <a:blipFill>
                <a:blip r:embed="rId6"/>
                <a:stretch>
                  <a:fillRect l="-32500" r="-55000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3016727" y="3765501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09404" y="4500370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4983003" y="4748382"/>
            <a:ext cx="2243773" cy="830971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000" b="1" dirty="0" smtClean="0"/>
              <a:t>baseline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7829550" y="3437665"/>
            <a:ext cx="2326528" cy="15860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9495186" y="3592446"/>
                <a:ext cx="2466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186" y="3592446"/>
                <a:ext cx="2466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8473535" y="4549140"/>
            <a:ext cx="1121315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427750" y="3942001"/>
            <a:ext cx="628269" cy="346631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383300" y="3886089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444906" y="4504690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8753497" y="1611974"/>
            <a:ext cx="2243773" cy="830971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000" b="1" dirty="0" err="1" smtClean="0"/>
              <a:t>Epipolar</a:t>
            </a:r>
            <a:r>
              <a:rPr lang="en-US" altLang="zh-TW" sz="2000" b="1" dirty="0" smtClean="0"/>
              <a:t> line in the left image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9865364" y="2450711"/>
            <a:ext cx="20041" cy="1118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3"/>
              <p:cNvSpPr txBox="1">
                <a:spLocks noChangeArrowheads="1"/>
              </p:cNvSpPr>
              <p:nvPr/>
            </p:nvSpPr>
            <p:spPr>
              <a:xfrm>
                <a:off x="4829310" y="5771887"/>
                <a:ext cx="3704496" cy="830971"/>
              </a:xfrm>
              <a:prstGeom prst="rect">
                <a:avLst/>
              </a:prstGeom>
            </p:spPr>
            <p:txBody>
              <a:bodyPr/>
              <a:lstStyle>
                <a:lvl1pPr marL="342891" indent="-342891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2" indent="-28574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𝐞</m:t>
                        </m:r>
                      </m:e>
                      <m:sub>
                        <m:r>
                          <a:rPr lang="en-US" sz="20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2000" b="1" dirty="0" smtClean="0"/>
                  <a:t>:  </a:t>
                </a:r>
                <a:r>
                  <a:rPr lang="en-US" altLang="zh-TW" sz="2000" b="1" dirty="0" smtClean="0"/>
                  <a:t>Left image </a:t>
                </a:r>
                <a:r>
                  <a:rPr lang="en-US" altLang="zh-TW" sz="2000" b="1" dirty="0" err="1" smtClean="0"/>
                  <a:t>epipole</a:t>
                </a:r>
                <a:endParaRPr lang="en-US" altLang="zh-TW" sz="20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𝐞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2000" b="1" dirty="0" smtClean="0"/>
                  <a:t>:  </a:t>
                </a:r>
                <a:r>
                  <a:rPr lang="en-US" altLang="zh-TW" sz="2000" b="1" dirty="0" smtClean="0"/>
                  <a:t>Right </a:t>
                </a:r>
                <a:r>
                  <a:rPr lang="en-US" altLang="zh-TW" sz="2000" b="1" dirty="0"/>
                  <a:t>image </a:t>
                </a:r>
                <a:r>
                  <a:rPr lang="en-US" altLang="zh-TW" sz="2000" b="1" dirty="0" err="1" smtClean="0"/>
                  <a:t>epipole</a:t>
                </a:r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 smtClean="0"/>
              </a:p>
            </p:txBody>
          </p:sp>
        </mc:Choice>
        <mc:Fallback>
          <p:sp>
            <p:nvSpPr>
              <p:cNvPr id="5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310" y="5771887"/>
                <a:ext cx="3704496" cy="830971"/>
              </a:xfrm>
              <a:prstGeom prst="rect">
                <a:avLst/>
              </a:prstGeom>
              <a:blipFill>
                <a:blip r:embed="rId8"/>
                <a:stretch>
                  <a:fillRect t="-4412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8974708" y="3510103"/>
                <a:ext cx="2466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708" y="3510103"/>
                <a:ext cx="246698" cy="369332"/>
              </a:xfrm>
              <a:prstGeom prst="rect">
                <a:avLst/>
              </a:prstGeom>
              <a:blipFill>
                <a:blip r:embed="rId9"/>
                <a:stretch>
                  <a:fillRect l="-31707" r="-5365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8321557" y="4039091"/>
                <a:ext cx="2466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𝐞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557" y="4039091"/>
                <a:ext cx="246698" cy="369332"/>
              </a:xfrm>
              <a:prstGeom prst="rect">
                <a:avLst/>
              </a:prstGeom>
              <a:blipFill>
                <a:blip r:embed="rId10"/>
                <a:stretch>
                  <a:fillRect l="-31707" r="-5122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Two View Geometry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541338" y="1207295"/>
                <a:ext cx="8147050" cy="3313112"/>
              </a:xfrm>
              <a:prstGeom prst="rect">
                <a:avLst/>
              </a:prstGeom>
            </p:spPr>
            <p:txBody>
              <a:bodyPr/>
              <a:lstStyle>
                <a:lvl1pPr marL="342891" indent="-342891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2" indent="-28574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2800" dirty="0" smtClean="0"/>
                  <a:t>Cameras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𝐏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𝐏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 such that </a:t>
                </a:r>
              </a:p>
              <a:p>
                <a:pPr marL="0" indent="0">
                  <a:buNone/>
                </a:pPr>
                <a:endParaRPr lang="en-US" altLang="zh-TW" sz="2800" dirty="0" smtClean="0"/>
              </a:p>
              <a:p>
                <a:pPr marL="0" indent="0">
                  <a:buNone/>
                </a:pPr>
                <a:endParaRPr lang="en-US" altLang="zh-TW" sz="2800" dirty="0" smtClean="0"/>
              </a:p>
              <a:p>
                <a:pPr marL="0" indent="0">
                  <a:buNone/>
                </a:pPr>
                <a:endParaRPr lang="en-US" altLang="zh-TW" sz="2800" dirty="0"/>
              </a:p>
              <a:p>
                <a:pPr marL="0" indent="0">
                  <a:buNone/>
                </a:pPr>
                <a:endParaRPr lang="en-US" altLang="zh-TW" sz="2800" dirty="0" smtClean="0"/>
              </a:p>
              <a:p>
                <a:pPr marL="0" indent="0">
                  <a:buNone/>
                </a:pPr>
                <a:r>
                  <a:rPr lang="en-US" altLang="zh-TW" sz="2800" dirty="0" smtClean="0"/>
                  <a:t>Baseline between the cameras is non-zero </a:t>
                </a: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8" y="1207295"/>
                <a:ext cx="8147050" cy="3313112"/>
              </a:xfrm>
              <a:prstGeom prst="rect">
                <a:avLst/>
              </a:prstGeom>
              <a:blipFill>
                <a:blip r:embed="rId2"/>
                <a:stretch>
                  <a:fillRect l="-1572" t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2438" y="4520407"/>
            <a:ext cx="10710862" cy="1969293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Given an image point in the first view, where is the </a:t>
            </a:r>
            <a:r>
              <a:rPr lang="en-US" altLang="zh-TW" sz="2800" dirty="0" smtClean="0"/>
              <a:t>corresponding point </a:t>
            </a:r>
            <a:r>
              <a:rPr lang="en-US" altLang="zh-TW" sz="2800" dirty="0"/>
              <a:t>in the second view?</a:t>
            </a:r>
          </a:p>
          <a:p>
            <a:r>
              <a:rPr lang="en-US" altLang="zh-TW" sz="2800" dirty="0"/>
              <a:t>What is the relative position of the cameras?</a:t>
            </a:r>
          </a:p>
          <a:p>
            <a:r>
              <a:rPr lang="en-US" altLang="zh-TW" sz="2800" dirty="0"/>
              <a:t>What is the 3D geometry of the scene?</a:t>
            </a:r>
            <a:endParaRPr lang="en-US" altLang="zh-TW" sz="2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90306" y="2359957"/>
                <a:ext cx="324697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6000" b="1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𝐏</m:t>
                          </m:r>
                        </m:e>
                        <m:sub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6000" b="1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𝐗</m:t>
                      </m:r>
                    </m:oMath>
                  </m:oMathPara>
                </a14:m>
                <a:endParaRPr lang="en-US" sz="6000" b="1" dirty="0" smtClean="0"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306" y="2359957"/>
                <a:ext cx="324697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717856" y="2359957"/>
                <a:ext cx="324697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6000" b="1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𝐏</m:t>
                          </m:r>
                        </m:e>
                        <m:sub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6000" b="1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𝐗</m:t>
                      </m:r>
                    </m:oMath>
                  </m:oMathPara>
                </a14:m>
                <a:endParaRPr lang="en-US" sz="6000" b="1" dirty="0" smtClean="0"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56" y="2359957"/>
                <a:ext cx="324697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Example: Improved 3D Planar Measurement Tool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00838"/>
            <a:ext cx="6167967" cy="5521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3" y="2210442"/>
            <a:ext cx="4579938" cy="1536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375" y="4487449"/>
            <a:ext cx="1927225" cy="8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Correspondence Geometry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0913" y="1180352"/>
            <a:ext cx="115475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Given the image of a point in one view, what can we say about </a:t>
            </a:r>
            <a:r>
              <a:rPr lang="en-US" sz="2800" dirty="0" smtClean="0"/>
              <a:t>its position </a:t>
            </a:r>
            <a:r>
              <a:rPr lang="en-US" sz="2800" dirty="0"/>
              <a:t>in another?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913" y="5202927"/>
            <a:ext cx="11304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A point in one image “generates” a line in the other image.</a:t>
            </a:r>
            <a:r>
              <a:rPr lang="en-US" sz="2800" dirty="0"/>
              <a:t> </a:t>
            </a:r>
            <a:r>
              <a:rPr lang="en-US" sz="2800" dirty="0" smtClean="0"/>
              <a:t>This line is known as an </a:t>
            </a:r>
            <a:r>
              <a:rPr lang="en-US" sz="2800" dirty="0" err="1" smtClean="0"/>
              <a:t>epipolar</a:t>
            </a:r>
            <a:r>
              <a:rPr lang="en-US" sz="2800" dirty="0" smtClean="0"/>
              <a:t> line, and the geometry which gives rise to it is known as </a:t>
            </a:r>
            <a:r>
              <a:rPr lang="en-US" sz="2800" dirty="0" err="1" smtClean="0"/>
              <a:t>epipolar</a:t>
            </a:r>
            <a:r>
              <a:rPr lang="en-US" sz="2800" dirty="0" smtClean="0"/>
              <a:t> geometry. 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95" y="2332056"/>
            <a:ext cx="6353002" cy="26732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018195" y="4416289"/>
                <a:ext cx="2466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𝐂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95" y="4416289"/>
                <a:ext cx="246698" cy="276999"/>
              </a:xfrm>
              <a:prstGeom prst="rect">
                <a:avLst/>
              </a:prstGeom>
              <a:blipFill>
                <a:blip r:embed="rId3"/>
                <a:stretch>
                  <a:fillRect l="-31707" r="-195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124499" y="4335479"/>
                <a:ext cx="2466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𝐂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99" y="4335479"/>
                <a:ext cx="246698" cy="276999"/>
              </a:xfrm>
              <a:prstGeom prst="rect">
                <a:avLst/>
              </a:prstGeom>
              <a:blipFill>
                <a:blip r:embed="rId4"/>
                <a:stretch>
                  <a:fillRect l="-35000" r="-22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899883" y="3570712"/>
                <a:ext cx="2466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883" y="3570712"/>
                <a:ext cx="246698" cy="276999"/>
              </a:xfrm>
              <a:prstGeom prst="rect">
                <a:avLst/>
              </a:prstGeom>
              <a:blipFill>
                <a:blip r:embed="rId5"/>
                <a:stretch>
                  <a:fillRect l="-22500" r="-22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478511" y="4010195"/>
                <a:ext cx="2466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𝐞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11" y="4010195"/>
                <a:ext cx="246698" cy="276999"/>
              </a:xfrm>
              <a:prstGeom prst="rect">
                <a:avLst/>
              </a:prstGeom>
              <a:blipFill>
                <a:blip r:embed="rId6"/>
                <a:stretch>
                  <a:fillRect l="-22500" r="-22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317233" y="3482348"/>
                <a:ext cx="2466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233" y="3482348"/>
                <a:ext cx="246698" cy="276999"/>
              </a:xfrm>
              <a:prstGeom prst="rect">
                <a:avLst/>
              </a:prstGeom>
              <a:blipFill>
                <a:blip r:embed="rId7"/>
                <a:stretch>
                  <a:fillRect l="-21951" r="-195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611165" y="4010196"/>
                <a:ext cx="2466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𝐞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65" y="4010196"/>
                <a:ext cx="246698" cy="276999"/>
              </a:xfrm>
              <a:prstGeom prst="rect">
                <a:avLst/>
              </a:prstGeom>
              <a:blipFill>
                <a:blip r:embed="rId8"/>
                <a:stretch>
                  <a:fillRect l="-22500" r="-22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0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Images of Planes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309" t="24876" r="4384" b="31267"/>
          <a:stretch/>
        </p:blipFill>
        <p:spPr>
          <a:xfrm>
            <a:off x="1525743" y="2032000"/>
            <a:ext cx="8748558" cy="31200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0913" y="1243852"/>
            <a:ext cx="10508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Projective transformation between images induced by a plane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20913" y="5548128"/>
            <a:ext cx="11212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 can be computed from the correspondence of four points on the plane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18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Matrix Multiplication of Cross Product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300" y="5983300"/>
            <a:ext cx="4424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en.wikipedia.org/wiki/Cross_product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179194"/>
            <a:ext cx="11565636" cy="41830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35164" y="4885204"/>
            <a:ext cx="61050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[a]</a:t>
            </a:r>
            <a:r>
              <a:rPr lang="en-US" sz="2800" baseline="-25000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 is a 3x3 skew-symmetric matrix of rank 2. a is  the null-vector </a:t>
            </a:r>
            <a:r>
              <a:rPr lang="en-US" sz="2800" dirty="0">
                <a:solidFill>
                  <a:srgbClr val="FF0000"/>
                </a:solidFill>
              </a:rPr>
              <a:t>of [</a:t>
            </a:r>
            <a:r>
              <a:rPr lang="en-US" sz="2800" dirty="0" smtClean="0">
                <a:solidFill>
                  <a:srgbClr val="FF0000"/>
                </a:solidFill>
              </a:rPr>
              <a:t>a]</a:t>
            </a:r>
            <a:r>
              <a:rPr lang="en-US" sz="2800" baseline="-25000" dirty="0" smtClean="0">
                <a:solidFill>
                  <a:srgbClr val="FF0000"/>
                </a:solidFill>
              </a:rPr>
              <a:t>x.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Fundamental 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20913" y="1205752"/>
                <a:ext cx="11547567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smtClean="0"/>
                  <a:t>Given two camera looking at the same scenes, there exists a 3 x 3 matrix </a:t>
                </a:r>
                <a:r>
                  <a:rPr lang="en-US" sz="2800" b="1" dirty="0" smtClean="0"/>
                  <a:t>F</a:t>
                </a:r>
                <a:r>
                  <a:rPr lang="en-US" sz="2800" dirty="0" smtClean="0"/>
                  <a:t>, of rank 2 that captures the most fundamental relationship between the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 in the two cameras for the same scene point </a:t>
                </a:r>
                <a:r>
                  <a:rPr lang="en-US" sz="2800" b="1" dirty="0" smtClean="0"/>
                  <a:t>X </a:t>
                </a:r>
                <a:endParaRPr lang="en-US" sz="2800" b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13" y="1205752"/>
                <a:ext cx="11547567" cy="2031325"/>
              </a:xfrm>
              <a:prstGeom prst="rect">
                <a:avLst/>
              </a:prstGeom>
              <a:blipFill>
                <a:blip r:embed="rId2"/>
                <a:stretch>
                  <a:fillRect l="-1056"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848078" y="3647089"/>
                <a:ext cx="3671646" cy="978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sz="6000" b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sz="6000" b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  <m:sup>
                          <m:r>
                            <a:rPr lang="en-US" sz="6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𝑻</m:t>
                          </m:r>
                        </m:sup>
                      </m:sSubSup>
                      <m:r>
                        <a:rPr lang="en-US" sz="60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𝑭</m:t>
                      </m:r>
                      <m:sSub>
                        <m:sSubPr>
                          <m:ctrlP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6000" b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6000" b="1" i="0" smtClean="0">
                          <a:cs typeface="Arial" pitchFamily="34" charset="0"/>
                        </a:rPr>
                        <m:t>0</m:t>
                      </m:r>
                    </m:oMath>
                  </m:oMathPara>
                </a14:m>
                <a:endParaRPr lang="en-US" sz="6000" b="1" dirty="0" smtClean="0"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78" y="3647089"/>
                <a:ext cx="3671646" cy="978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20913" y="5322355"/>
            <a:ext cx="115475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We call </a:t>
            </a:r>
            <a:r>
              <a:rPr lang="en-US" sz="2800" b="1" dirty="0" smtClean="0"/>
              <a:t>F</a:t>
            </a:r>
            <a:r>
              <a:rPr lang="en-US" sz="2800" dirty="0" smtClean="0"/>
              <a:t> the </a:t>
            </a:r>
            <a:r>
              <a:rPr lang="en-US" sz="2800" b="1" u="sng" dirty="0" smtClean="0">
                <a:solidFill>
                  <a:srgbClr val="FF0000"/>
                </a:solidFill>
              </a:rPr>
              <a:t>fundamental matrix</a:t>
            </a:r>
            <a:r>
              <a:rPr lang="en-US" sz="2800" dirty="0" smtClean="0"/>
              <a:t>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500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5206</TotalTime>
  <Words>678</Words>
  <Application>Microsoft Office PowerPoint</Application>
  <PresentationFormat>Widescreen</PresentationFormat>
  <Paragraphs>153</Paragraphs>
  <Slides>28</Slides>
  <Notes>2</Notes>
  <HiddenSlides>0</HiddenSlides>
  <MMClips>1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MathJax_Main</vt:lpstr>
      <vt:lpstr>MathJax_Math-italic</vt:lpstr>
      <vt:lpstr>新細明體</vt:lpstr>
      <vt:lpstr>Arial</vt:lpstr>
      <vt:lpstr>Arial Narrow</vt:lpstr>
      <vt:lpstr>Calibri</vt:lpstr>
      <vt:lpstr>Cambria Math</vt:lpstr>
      <vt:lpstr>Georgia</vt:lpstr>
      <vt:lpstr>Impact</vt:lpstr>
      <vt:lpstr>Symbol</vt:lpstr>
      <vt:lpstr>Times New Roman</vt:lpstr>
      <vt:lpstr>Trebuchet MS</vt:lpstr>
      <vt:lpstr>Wingdings</vt:lpstr>
      <vt:lpstr>Uwaterloo_Theme</vt:lpstr>
      <vt:lpstr>Uwaterloo</vt:lpstr>
      <vt:lpstr>方程式</vt:lpstr>
      <vt:lpstr>Equation</vt:lpstr>
      <vt:lpstr>Multi-view Geometry (Two View Geometry)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152</cp:revision>
  <dcterms:created xsi:type="dcterms:W3CDTF">2018-10-10T19:11:49Z</dcterms:created>
  <dcterms:modified xsi:type="dcterms:W3CDTF">2019-03-12T12:14:47Z</dcterms:modified>
</cp:coreProperties>
</file>