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1" r:id="rId6"/>
    <p:sldId id="259" r:id="rId7"/>
    <p:sldId id="262" r:id="rId8"/>
    <p:sldId id="260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72"/>
    <a:srgbClr val="88BDD1"/>
    <a:srgbClr val="5F8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6EAF-4653-D24C-A231-C317260DDCA7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3E0FC-9F3E-DF40-888B-057BFE3C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3E0FC-9F3E-DF40-888B-057BFE3C0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3E0FC-9F3E-DF40-888B-057BFE3C0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A42-3C32-C045-8EFD-70B5A1D8C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C8C8-D664-7447-8726-EEA36ECB2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C935-5D5D-0E4E-8F7C-7295BF72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5A11-33AA-D647-AF7A-FCE8C3AC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8BFB-2C79-3E48-910C-AA426B34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02A2-113F-F840-B195-17B8C456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C4398-69BE-5B44-B357-C54D7A4B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9278-5327-204F-8095-52128434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DFF9-6D63-2F43-B77B-99DB7A5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F869-54E4-294A-B19F-63EC3174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25323-8325-4745-83A9-4C59BDF1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DE734-AF86-A742-9767-253A4CD7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2F15-0ADD-DB4F-91D6-3D82460F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3831-B55E-EF4F-B4DD-4C92622F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E583-4BA3-9742-92B2-7DF1720E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B096-4A12-DE49-B0AA-5B3759D4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A61A-6F1F-064B-BC92-5E778AAC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B60F-D18F-904E-BC1F-ECC15730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B283-A9FF-0C41-8FF5-A4F64871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DF9A-D688-9449-B990-D3B8151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66C4-2D52-AD4B-B936-44B9A513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6C00-7195-6845-8EE2-2C6E4691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ECAC-A410-4542-9B33-24B6680A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C81F-DA2D-2649-A1D9-381C6548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C7D0-A584-3B4F-BEE8-B9CC974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566-776F-8245-BD72-1A8E0B9B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0882-1901-FB4D-9AAB-EF3549314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DEC55-3F96-314B-956B-7D0F9DBC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7898-D931-4544-A87C-DD8E9C1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24354-11CC-4345-97BE-CE77D02C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FF91-52EA-D946-9297-6ACD3B88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7F9-FA2F-0946-9EAF-623B9F9C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902F-FFF3-8745-9F02-5A6F6F8B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A6F6-2689-1A4F-8296-037CD12B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2AFEC-4A11-E24B-9ECB-B698FFF2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C7A6-A575-6D4B-A5AD-E32C8322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4DED8-02AE-7F46-BFDC-5D848CD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12C61-0F99-014B-8BC3-9CE7B17D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84419-FD2C-AD45-866A-9098FBF1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CA3D-A099-5045-96B4-9C16EF67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A05C0-A1F6-1F40-9116-23D197EA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7D1AA-E962-1848-B8A7-0E48EED3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59335-B8F8-C541-B7AB-AB95894A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8A7A3-6F6C-A042-B4B8-93A5956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F5FCE-BD26-5045-A6F1-249E0574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FD27-AA5F-6343-A5C8-7F85DDA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C0E-707B-704B-98EC-BF334EC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A742-74F6-5244-BBA9-C94000DF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BC7D-9269-6349-BD55-B18DE7A6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1F76-8C66-C449-88A1-857B7DE7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A7FDA-71B6-B047-BFEA-D6C2567D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16E8D-53DB-9846-B3FC-C1031C4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79B2-1EE6-B344-BCA5-66C210BF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942B3-50E4-814E-8196-9AC7DC23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E4B37-7F77-A449-A4D8-8965DE80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EB679-7637-3341-8C60-2981B279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D844-6746-684B-BEBE-AC0AF19F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3BEB-BD4C-D948-BEFE-79237AC1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0AF96-57E3-484C-8121-2F425655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E687-7D84-1246-B1AC-0A01BFE0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D6F1-4EB0-6E4E-A1D7-7288D2DA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E02A-15C0-1D42-8E8B-F46BBBEB9BD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0E48-0C7D-8C4F-950E-3090336BA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E98F-2F6D-FB4A-A346-A14A217CB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32D5-AEEB-FC4B-931D-4B90F6B9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lap/awesome-livecoding/" TargetMode="External"/><Relationship Id="rId2" Type="http://schemas.openxmlformats.org/officeDocument/2006/relationships/hyperlink" Target="https://github.com/Algorave/guidelines/blob/master/README_en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oisey.vice.com/fr/article/a3k5j5/lalgorave-ou-lart-de-danser-sur-du-code-informatique" TargetMode="External"/><Relationship Id="rId13" Type="http://schemas.openxmlformats.org/officeDocument/2006/relationships/hyperlink" Target="https://www.youtube.com/watch?v=GSGKEy8vHqg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s://algorave.com/" TargetMode="External"/><Relationship Id="rId7" Type="http://schemas.openxmlformats.org/officeDocument/2006/relationships/hyperlink" Target="https://www.youtube.com/watch?v=X_NQKPH91kM" TargetMode="External"/><Relationship Id="rId12" Type="http://schemas.openxmlformats.org/officeDocument/2006/relationships/hyperlink" Target="https://www.youtube.com/watch?v=S-T8kcSRLL0" TargetMode="External"/><Relationship Id="rId17" Type="http://schemas.openxmlformats.org/officeDocument/2006/relationships/hyperlink" Target="https://www.youtube.com/watch?v=KI2h_dCOqWc&amp;list=PLMBIpibV-wQIxnJ2juNj5CDfK6zF3Elcv" TargetMode="External"/><Relationship Id="rId2" Type="http://schemas.openxmlformats.org/officeDocument/2006/relationships/hyperlink" Target="https://fr.wikipedia.org/wiki/Live_coding#cite_note-1" TargetMode="External"/><Relationship Id="rId16" Type="http://schemas.openxmlformats.org/officeDocument/2006/relationships/hyperlink" Target="https://www.youtube.com/watch?v=-9twrMVR-Do&amp;list=PLFcEaCwRdoC1Z6kLRjejcDgIOCgTOZ39R&amp;t=0s&amp;index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9790850" TargetMode="External"/><Relationship Id="rId11" Type="http://schemas.openxmlformats.org/officeDocument/2006/relationships/hyperlink" Target="https://www.youtube.com/watch?v=TK1mBqKvIyU" TargetMode="External"/><Relationship Id="rId5" Type="http://schemas.openxmlformats.org/officeDocument/2006/relationships/hyperlink" Target="https://vimeo.com/20241649?ref=tw-share" TargetMode="External"/><Relationship Id="rId15" Type="http://schemas.openxmlformats.org/officeDocument/2006/relationships/hyperlink" Target="https://www.youtube.com/user/elifieldsteel" TargetMode="External"/><Relationship Id="rId10" Type="http://schemas.openxmlformats.org/officeDocument/2006/relationships/hyperlink" Target="https://www.youtube.com/watch?v=nAGjTYa95HM" TargetMode="External"/><Relationship Id="rId19" Type="http://schemas.openxmlformats.org/officeDocument/2006/relationships/hyperlink" Target="https://youtu.be/JY8eNSu6HrU?t=26m54s" TargetMode="External"/><Relationship Id="rId4" Type="http://schemas.openxmlformats.org/officeDocument/2006/relationships/hyperlink" Target="https://toplap.org/about/" TargetMode="External"/><Relationship Id="rId9" Type="http://schemas.openxmlformats.org/officeDocument/2006/relationships/hyperlink" Target="http://mixmag.net/feature/algorave/" TargetMode="External"/><Relationship Id="rId14" Type="http://schemas.openxmlformats.org/officeDocument/2006/relationships/hyperlink" Target="https://www.youtube.com/user/kindohm/vide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HpAlp4_f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yrilcode.com/" TargetMode="External"/><Relationship Id="rId13" Type="http://schemas.openxmlformats.org/officeDocument/2006/relationships/hyperlink" Target="http://puredata.info/" TargetMode="External"/><Relationship Id="rId3" Type="http://schemas.openxmlformats.org/officeDocument/2006/relationships/hyperlink" Target="http://chuck.cs.princeton.edu/" TargetMode="External"/><Relationship Id="rId7" Type="http://schemas.openxmlformats.org/officeDocument/2006/relationships/hyperlink" Target="http://www.pawfal.org/fluxus/" TargetMode="External"/><Relationship Id="rId12" Type="http://schemas.openxmlformats.org/officeDocument/2006/relationships/hyperlink" Target="http://charlie-roberts.com/gibber/" TargetMode="External"/><Relationship Id="rId2" Type="http://schemas.openxmlformats.org/officeDocument/2006/relationships/hyperlink" Target="http://supercollider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tempore.moso.com.au/" TargetMode="External"/><Relationship Id="rId11" Type="http://schemas.openxmlformats.org/officeDocument/2006/relationships/hyperlink" Target="http://foxdot.org/" TargetMode="External"/><Relationship Id="rId5" Type="http://schemas.openxmlformats.org/officeDocument/2006/relationships/hyperlink" Target="http://www.ixi-audio.net/content/body_software_ixilang.html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://sonic-pi.net/" TargetMode="External"/><Relationship Id="rId4" Type="http://schemas.openxmlformats.org/officeDocument/2006/relationships/hyperlink" Target="http://tidalcycles.org/" TargetMode="External"/><Relationship Id="rId9" Type="http://schemas.openxmlformats.org/officeDocument/2006/relationships/hyperlink" Target="http://cycling74.com/products/max/" TargetMode="Externa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Applications/SuperCollider/MyfirstSCcode/MyfirstSCcode.sc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M3OF4aE-Mg?t=4m55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201B-4B58-2F45-9898-19DE6DE7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200" y="85725"/>
            <a:ext cx="3606800" cy="1336675"/>
          </a:xfrm>
        </p:spPr>
        <p:txBody>
          <a:bodyPr>
            <a:normAutofit/>
          </a:bodyPr>
          <a:lstStyle/>
          <a:p>
            <a:r>
              <a:rPr lang="en-US" sz="4800" spc="300" dirty="0">
                <a:solidFill>
                  <a:schemeClr val="bg1"/>
                </a:solidFill>
              </a:rPr>
              <a:t>ALGORAVE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BD0B2-0DC8-AA4F-87B6-B047E685180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5852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2BEDF64-9B50-3543-8D0E-C269316AC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5200" y="1710267"/>
            <a:ext cx="3606800" cy="497840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Veille technologique </a:t>
            </a:r>
          </a:p>
          <a:p>
            <a:endParaRPr lang="en-US" sz="3200" dirty="0"/>
          </a:p>
          <a:p>
            <a:r>
              <a:rPr lang="en-US" i="1" dirty="0">
                <a:solidFill>
                  <a:schemeClr val="bg1"/>
                </a:solidFill>
              </a:rPr>
              <a:t>Mercredi 16 mai 2018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©  Charlotte Tusset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FD9B-0BDC-2243-A685-995C47E1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200" y="574463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4B7-3055-ED47-888D-3E81FCF6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9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voulez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plus?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A744-0E24-F145-8A85-AD4A5BFB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https://github.com/Algorave/guidelines/blob/master/README_en.md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https://github.com/toplap/awesome-livecoding/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0468C-25C9-AC4B-AED1-0934B9C1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F7926-299F-0543-A363-37551E7889BF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E7974-98FB-164D-AF33-D21A532CB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84" y="1397913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5D9-DF24-4045-8170-3398B605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502"/>
            <a:ext cx="10515600" cy="6651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930C-B3DD-2B42-A8FE-A038B106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846667"/>
            <a:ext cx="11650132" cy="5853099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Wikipedia “Live Coding”: </a:t>
            </a:r>
            <a:r>
              <a:rPr lang="en-US" sz="3200" dirty="0">
                <a:hlinkClick r:id="rId2"/>
              </a:rPr>
              <a:t>https://fr.wikipedia.org/wiki/Live_coding#cite_note-1</a:t>
            </a:r>
            <a:endParaRPr lang="en-US" sz="3200" dirty="0"/>
          </a:p>
          <a:p>
            <a:r>
              <a:rPr lang="en-US" sz="3200" dirty="0" err="1"/>
              <a:t>Algorave</a:t>
            </a:r>
            <a:r>
              <a:rPr lang="en-US" sz="3200" dirty="0"/>
              <a:t>: </a:t>
            </a:r>
            <a:r>
              <a:rPr lang="en-US" sz="3200" dirty="0">
                <a:hlinkClick r:id="rId3"/>
              </a:rPr>
              <a:t>https://algorave.com/</a:t>
            </a:r>
            <a:r>
              <a:rPr lang="en-US" sz="3200" dirty="0"/>
              <a:t> </a:t>
            </a:r>
          </a:p>
          <a:p>
            <a:r>
              <a:rPr lang="en-US" sz="3200" dirty="0"/>
              <a:t>TOPLAP: </a:t>
            </a:r>
            <a:r>
              <a:rPr lang="en-US" sz="3200" dirty="0">
                <a:hlinkClick r:id="rId4"/>
              </a:rPr>
              <a:t>https://toplap.org/about/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Documentaires</a:t>
            </a:r>
            <a:r>
              <a:rPr lang="en-US" sz="3200" dirty="0"/>
              <a:t>: </a:t>
            </a:r>
          </a:p>
          <a:p>
            <a:pPr lvl="1"/>
            <a:r>
              <a:rPr lang="en-US" sz="2600" dirty="0"/>
              <a:t>Show us your screen: </a:t>
            </a:r>
            <a:r>
              <a:rPr lang="en-US" sz="2600" dirty="0">
                <a:hlinkClick r:id="rId5"/>
              </a:rPr>
              <a:t>https://vimeo.com/20241649?ref=tw-share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Algorithms are Thoughts: </a:t>
            </a:r>
            <a:r>
              <a:rPr lang="en-US" sz="2600" dirty="0">
                <a:hlinkClick r:id="rId6"/>
              </a:rPr>
              <a:t>https://vimeo.com/9790850</a:t>
            </a:r>
            <a:r>
              <a:rPr lang="en-US" sz="2600" dirty="0"/>
              <a:t>  </a:t>
            </a:r>
          </a:p>
          <a:p>
            <a:pPr lvl="1"/>
            <a:r>
              <a:rPr lang="en-US" sz="2600" dirty="0" err="1"/>
              <a:t>Arte</a:t>
            </a:r>
            <a:r>
              <a:rPr lang="en-US" sz="2600" dirty="0"/>
              <a:t> - Tracks: </a:t>
            </a:r>
            <a:r>
              <a:rPr lang="en-US" sz="2600" dirty="0">
                <a:hlinkClick r:id="rId7"/>
              </a:rPr>
              <a:t>https://www.youtube.com/watch?v=X_NQKPH91kM</a:t>
            </a:r>
            <a:r>
              <a:rPr lang="en-US" sz="2600" dirty="0"/>
              <a:t> </a:t>
            </a:r>
          </a:p>
          <a:p>
            <a:r>
              <a:rPr lang="en-US" sz="3200" dirty="0" err="1"/>
              <a:t>Noisey</a:t>
            </a:r>
            <a:r>
              <a:rPr lang="en-US" sz="3200" dirty="0"/>
              <a:t>/Vice (Fr): </a:t>
            </a:r>
            <a:r>
              <a:rPr lang="en-US" sz="3200" dirty="0">
                <a:hlinkClick r:id="rId8"/>
              </a:rPr>
              <a:t>https://noisey.vice.com/fr/article/a3k5j5/lalgorave-ou-lart-de-danser-sur-du-code-informatique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Mixmag</a:t>
            </a:r>
            <a:r>
              <a:rPr lang="en-US" sz="3200" dirty="0"/>
              <a:t>: </a:t>
            </a:r>
            <a:r>
              <a:rPr lang="en-US" sz="3200" dirty="0">
                <a:hlinkClick r:id="rId9"/>
              </a:rPr>
              <a:t>http://mixmag.net/feature/algorave/</a:t>
            </a:r>
            <a:r>
              <a:rPr lang="en-US" sz="3200" dirty="0"/>
              <a:t> </a:t>
            </a:r>
          </a:p>
          <a:p>
            <a:r>
              <a:rPr lang="en-US" sz="3200" dirty="0"/>
              <a:t>TEDx </a:t>
            </a:r>
          </a:p>
          <a:p>
            <a:pPr lvl="1"/>
            <a:r>
              <a:rPr lang="en-US" sz="2600" dirty="0"/>
              <a:t>Alex McLean: </a:t>
            </a:r>
            <a:r>
              <a:rPr lang="en-US" sz="2600" dirty="0">
                <a:hlinkClick r:id="rId10"/>
              </a:rPr>
              <a:t>https://www.youtube.com/watch?v=nAGjTYa95HM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Sam Aaron: </a:t>
            </a:r>
            <a:r>
              <a:rPr lang="en-US" sz="2600" dirty="0">
                <a:hlinkClick r:id="rId11"/>
              </a:rPr>
              <a:t>https://www.youtube.com/watch?v=TK1mBqKvIyU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Ge Wang: </a:t>
            </a:r>
            <a:r>
              <a:rPr lang="en-US" sz="2600" dirty="0">
                <a:hlinkClick r:id="rId12"/>
              </a:rPr>
              <a:t>https://www.youtube.com/watch?v=S-T8kcSRLL0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Andrew Sorensen: </a:t>
            </a:r>
            <a:r>
              <a:rPr lang="en-US" sz="2600" dirty="0">
                <a:hlinkClick r:id="rId13"/>
              </a:rPr>
              <a:t>https://www.youtube.com/watch?v=GSGKEy8vHqg</a:t>
            </a:r>
            <a:r>
              <a:rPr lang="en-US" sz="2600" dirty="0"/>
              <a:t> </a:t>
            </a:r>
          </a:p>
          <a:p>
            <a:r>
              <a:rPr lang="en-US" sz="3200" dirty="0"/>
              <a:t>Channel</a:t>
            </a:r>
          </a:p>
          <a:p>
            <a:pPr lvl="1"/>
            <a:r>
              <a:rPr lang="en-US" sz="2600" dirty="0"/>
              <a:t>Mike </a:t>
            </a:r>
            <a:r>
              <a:rPr lang="en-US" sz="2600" dirty="0" err="1"/>
              <a:t>Hodnick</a:t>
            </a:r>
            <a:r>
              <a:rPr lang="en-US" sz="2600" dirty="0"/>
              <a:t>: </a:t>
            </a:r>
            <a:r>
              <a:rPr lang="en-US" sz="2600" dirty="0">
                <a:hlinkClick r:id="rId14"/>
              </a:rPr>
              <a:t>https://www.youtube.com/user/kindohm/videos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Supercollider: </a:t>
            </a:r>
            <a:r>
              <a:rPr lang="en-US" sz="2600" dirty="0">
                <a:hlinkClick r:id="rId15"/>
              </a:rPr>
              <a:t>https://www.youtube.com/user/elifieldsteel</a:t>
            </a:r>
            <a:r>
              <a:rPr lang="en-US" sz="2600" dirty="0"/>
              <a:t> </a:t>
            </a:r>
          </a:p>
          <a:p>
            <a:r>
              <a:rPr lang="en-US" sz="3200" dirty="0" err="1"/>
              <a:t>Youtube</a:t>
            </a:r>
            <a:r>
              <a:rPr lang="en-US" sz="3200" dirty="0"/>
              <a:t> playlists: </a:t>
            </a:r>
          </a:p>
          <a:p>
            <a:pPr lvl="1"/>
            <a:r>
              <a:rPr lang="en-US" sz="2600" dirty="0">
                <a:hlinkClick r:id="rId16"/>
              </a:rPr>
              <a:t>https://www.youtube.com/watch?v=-9twrMVR-Do&amp;list=PLFcEaCwRdoC1Z6kLRjejcDgIOCgTOZ39R&amp;t=0s&amp;index=3</a:t>
            </a:r>
            <a:endParaRPr lang="en-US" sz="2600" dirty="0"/>
          </a:p>
          <a:p>
            <a:pPr lvl="1"/>
            <a:r>
              <a:rPr lang="en-US" sz="2600" dirty="0">
                <a:hlinkClick r:id="rId17"/>
              </a:rPr>
              <a:t>https://www.youtube.com/watch?v</a:t>
            </a:r>
            <a:r>
              <a:rPr lang="en-US" dirty="0">
                <a:hlinkClick r:id="rId17"/>
              </a:rPr>
              <a:t>=KI2h_dCOqWc&amp;list=PLMBIpibV-wQIxnJ2juNj5CDfK6zF3Elcv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502EE-C542-5E4D-AB98-FB54734B46E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57799-082B-1C4A-A43F-A976DFD9E550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sp>
        <p:nvSpPr>
          <p:cNvPr id="7" name="Smiley Face 6">
            <a:hlinkClick r:id="rId19"/>
            <a:extLst>
              <a:ext uri="{FF2B5EF4-FFF2-40B4-BE49-F238E27FC236}">
                <a16:creationId xmlns:a16="http://schemas.microsoft.com/office/drawing/2014/main" id="{E75D1095-E254-B74A-AC51-9B92F2E33695}"/>
              </a:ext>
            </a:extLst>
          </p:cNvPr>
          <p:cNvSpPr/>
          <p:nvPr/>
        </p:nvSpPr>
        <p:spPr>
          <a:xfrm>
            <a:off x="9618133" y="3860799"/>
            <a:ext cx="1456267" cy="1388534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9D83-C45C-8747-94B3-2F681AEF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1"/>
            <a:ext cx="10515600" cy="1043529"/>
          </a:xfrm>
        </p:spPr>
        <p:txBody>
          <a:bodyPr>
            <a:normAutofit/>
          </a:bodyPr>
          <a:lstStyle/>
          <a:p>
            <a:pPr algn="ctr"/>
            <a:r>
              <a:rPr lang="en-US" sz="5400" spc="300" dirty="0">
                <a:solidFill>
                  <a:srgbClr val="4A6772"/>
                </a:solidFill>
              </a:rPr>
              <a:t>   </a:t>
            </a:r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LGOR   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602F-4C73-4E4D-9E95-64737430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3" y="1242507"/>
            <a:ext cx="11691068" cy="5279490"/>
          </a:xfrm>
        </p:spPr>
        <p:txBody>
          <a:bodyPr>
            <a:normAutofit/>
          </a:bodyPr>
          <a:lstStyle/>
          <a:p>
            <a:r>
              <a:rPr lang="fr-FR" sz="3200" dirty="0"/>
              <a:t>Algorithmes + Rave</a:t>
            </a:r>
          </a:p>
          <a:p>
            <a:pPr lvl="1"/>
            <a:r>
              <a:rPr lang="fr-FR" sz="2800" dirty="0"/>
              <a:t>Evènements où les gens dansent sur de la musique générée par des algorithmes, en utilisant principalement des techniques de ‘live </a:t>
            </a:r>
            <a:r>
              <a:rPr lang="fr-FR" sz="2800" dirty="0" err="1"/>
              <a:t>coding</a:t>
            </a:r>
            <a:r>
              <a:rPr lang="fr-FR" sz="2800" dirty="0"/>
              <a:t>’*</a:t>
            </a:r>
          </a:p>
          <a:p>
            <a:pPr lvl="1"/>
            <a:r>
              <a:rPr lang="fr-FR" sz="2800" dirty="0"/>
              <a:t>2012: </a:t>
            </a:r>
            <a:r>
              <a:rPr lang="en-US" sz="2800" dirty="0">
                <a:hlinkClick r:id="rId3"/>
              </a:rPr>
              <a:t>SuperCollider Symposium </a:t>
            </a:r>
            <a:r>
              <a:rPr lang="en-US" dirty="0"/>
              <a:t>(UK) – open-source</a:t>
            </a:r>
            <a:endParaRPr lang="fr-FR" sz="2800" dirty="0"/>
          </a:p>
          <a:p>
            <a:pPr lvl="1"/>
            <a:r>
              <a:rPr lang="fr-FR" sz="2800" dirty="0"/>
              <a:t>Alex </a:t>
            </a:r>
            <a:r>
              <a:rPr lang="fr-FR" sz="2800" dirty="0" err="1"/>
              <a:t>McLean</a:t>
            </a:r>
            <a:r>
              <a:rPr lang="fr-FR" sz="2800" dirty="0"/>
              <a:t> </a:t>
            </a:r>
            <a:r>
              <a:rPr lang="fr-FR" sz="2800" dirty="0" err="1"/>
              <a:t>aka</a:t>
            </a:r>
            <a:r>
              <a:rPr lang="fr-FR" sz="2800" dirty="0"/>
              <a:t> ‘</a:t>
            </a:r>
            <a:r>
              <a:rPr lang="fr-FR" sz="2800" dirty="0" err="1"/>
              <a:t>Yaxu</a:t>
            </a:r>
            <a:r>
              <a:rPr lang="fr-FR" sz="2800" dirty="0"/>
              <a:t>’ &amp; Nick Collins</a:t>
            </a:r>
          </a:p>
          <a:p>
            <a:pPr lvl="1"/>
            <a:r>
              <a:rPr lang="fr-FR" sz="2800" dirty="0"/>
              <a:t>Communauté</a:t>
            </a:r>
          </a:p>
          <a:p>
            <a:pPr lvl="1"/>
            <a:r>
              <a:rPr lang="fr-FR" sz="2800" dirty="0"/>
              <a:t>Mouvement international </a:t>
            </a:r>
          </a:p>
          <a:p>
            <a:endParaRPr lang="fr-F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A057E-48F0-EC4D-B6BB-54D87CC9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6C0C6-E8A6-724D-9068-668E1FD7C916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C0D72-291C-9F4E-9AF9-FBB68256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232" y="343414"/>
            <a:ext cx="705569" cy="63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006976-9106-9B40-BEBE-7FBB99D1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49" y="343414"/>
            <a:ext cx="705569" cy="635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41F309-39F1-A541-92AE-00216D835D0B}"/>
              </a:ext>
            </a:extLst>
          </p:cNvPr>
          <p:cNvSpPr txBox="1"/>
          <p:nvPr/>
        </p:nvSpPr>
        <p:spPr>
          <a:xfrm>
            <a:off x="5571066" y="3882252"/>
            <a:ext cx="5061668" cy="2074307"/>
          </a:xfrm>
          <a:prstGeom prst="rect">
            <a:avLst/>
          </a:prstGeom>
          <a:solidFill>
            <a:srgbClr val="5F8492"/>
          </a:solidFill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i="1" dirty="0" err="1">
                <a:solidFill>
                  <a:schemeClr val="bg2"/>
                </a:solidFill>
              </a:rPr>
              <a:t>Algoraves</a:t>
            </a:r>
            <a:r>
              <a:rPr lang="en-US" i="1" dirty="0">
                <a:solidFill>
                  <a:schemeClr val="bg2"/>
                </a:solidFill>
              </a:rPr>
              <a:t> embrace the alien sounds of raves from the past, and introduce alien, futuristic rhythms and beats made through strange, algorithm-aided processes. It’s up to the good people on the dancefloor to help the musicians make sense of this and do the real creative work in making a great party</a:t>
            </a:r>
            <a:r>
              <a:rPr lang="en-US" dirty="0">
                <a:solidFill>
                  <a:schemeClr val="bg2"/>
                </a:solidFill>
              </a:rPr>
              <a:t>” (</a:t>
            </a:r>
            <a:r>
              <a:rPr lang="en-US" dirty="0" err="1">
                <a:solidFill>
                  <a:schemeClr val="bg2"/>
                </a:solidFill>
              </a:rPr>
              <a:t>algorave.com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15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DC25-59DB-584F-B105-A6FC5F03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560119"/>
            <a:ext cx="11430002" cy="4976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 </a:t>
            </a:r>
            <a:r>
              <a:rPr lang="en-US" dirty="0" err="1"/>
              <a:t>préférence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sal</a:t>
            </a:r>
            <a:r>
              <a:rPr lang="fr-FR" dirty="0"/>
              <a:t>le sombre avec un projecteur à haut contraste</a:t>
            </a:r>
          </a:p>
          <a:p>
            <a:r>
              <a:rPr lang="fr-FR" dirty="0"/>
              <a:t>Projection du processus algorithmique </a:t>
            </a:r>
            <a:r>
              <a:rPr lang="fr-FR" dirty="0">
                <a:sym typeface="Wingdings" pitchFamily="2" charset="2"/>
              </a:rPr>
              <a:t> live </a:t>
            </a:r>
            <a:r>
              <a:rPr lang="fr-FR" dirty="0" err="1">
                <a:sym typeface="Wingdings" pitchFamily="2" charset="2"/>
              </a:rPr>
              <a:t>coding</a:t>
            </a:r>
            <a:r>
              <a:rPr lang="fr-FR" dirty="0">
                <a:sym typeface="Wingdings" pitchFamily="2" charset="2"/>
              </a:rPr>
              <a:t>*, pas nécessairement en partant de 0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Culture libre donc pas de sponsors</a:t>
            </a:r>
          </a:p>
          <a:p>
            <a:r>
              <a:rPr lang="fr-FR" dirty="0">
                <a:sym typeface="Wingdings" pitchFamily="2" charset="2"/>
              </a:rPr>
              <a:t>Balancer la hiérarchie, les têtes d’affiche sont souvent présentes mais il est parfois bon de garder cet aspect anonyme des « raves » d’autrefois</a:t>
            </a:r>
          </a:p>
          <a:p>
            <a:r>
              <a:rPr lang="fr-FR" b="1" dirty="0">
                <a:sym typeface="Wingdings" pitchFamily="2" charset="2"/>
              </a:rPr>
              <a:t>Diversité</a:t>
            </a:r>
            <a:r>
              <a:rPr lang="fr-FR" dirty="0">
                <a:sym typeface="Wingdings" pitchFamily="2" charset="2"/>
              </a:rPr>
              <a:t> et respect</a:t>
            </a:r>
          </a:p>
          <a:p>
            <a:r>
              <a:rPr lang="fr-FR" dirty="0">
                <a:sym typeface="Wingdings" pitchFamily="2" charset="2"/>
              </a:rPr>
              <a:t>Créer des communautés ‘online’ et locales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7644AA-028C-FE4D-A1B9-A51DDAD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5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   RTE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B2CA3-8D92-404C-A997-27965499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97" y="529032"/>
            <a:ext cx="705569" cy="635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11FDC-F9DF-3245-8DB5-D479ACA9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A5D17-09A0-D74F-88DF-2472FA3B334A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5251C-21EA-A449-BC4C-8AA17F35A71D}"/>
              </a:ext>
            </a:extLst>
          </p:cNvPr>
          <p:cNvSpPr txBox="1"/>
          <p:nvPr/>
        </p:nvSpPr>
        <p:spPr>
          <a:xfrm>
            <a:off x="6306266" y="2637281"/>
            <a:ext cx="5199934" cy="1477328"/>
          </a:xfrm>
          <a:prstGeom prst="rect">
            <a:avLst/>
          </a:prstGeom>
          <a:solidFill>
            <a:srgbClr val="5F8492"/>
          </a:solidFill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bg2"/>
                </a:solidFill>
              </a:rPr>
              <a:t>« </a:t>
            </a:r>
            <a:r>
              <a:rPr lang="en-US" i="1" dirty="0" err="1">
                <a:solidFill>
                  <a:schemeClr val="bg2"/>
                </a:solidFill>
              </a:rPr>
              <a:t>En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exposant</a:t>
            </a:r>
            <a:r>
              <a:rPr lang="en-US" i="1" dirty="0">
                <a:solidFill>
                  <a:schemeClr val="bg2"/>
                </a:solidFill>
              </a:rPr>
              <a:t> le </a:t>
            </a:r>
            <a:r>
              <a:rPr lang="en-US" i="1" dirty="0" err="1">
                <a:solidFill>
                  <a:schemeClr val="bg2"/>
                </a:solidFill>
              </a:rPr>
              <a:t>processus</a:t>
            </a:r>
            <a:r>
              <a:rPr lang="en-US" i="1" dirty="0">
                <a:solidFill>
                  <a:schemeClr val="bg2"/>
                </a:solidFill>
              </a:rPr>
              <a:t>, on </a:t>
            </a:r>
            <a:r>
              <a:rPr lang="en-US" i="1" dirty="0" err="1">
                <a:solidFill>
                  <a:schemeClr val="bg2"/>
                </a:solidFill>
              </a:rPr>
              <a:t>offre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une</a:t>
            </a:r>
            <a:r>
              <a:rPr lang="en-US" i="1" dirty="0">
                <a:solidFill>
                  <a:schemeClr val="bg2"/>
                </a:solidFill>
              </a:rPr>
              <a:t> solution aux </a:t>
            </a:r>
            <a:r>
              <a:rPr lang="en-US" i="1" dirty="0" err="1">
                <a:solidFill>
                  <a:schemeClr val="bg2"/>
                </a:solidFill>
              </a:rPr>
              <a:t>problèmes</a:t>
            </a:r>
            <a:r>
              <a:rPr lang="en-US" i="1" dirty="0">
                <a:solidFill>
                  <a:schemeClr val="bg2"/>
                </a:solidFill>
              </a:rPr>
              <a:t> de la </a:t>
            </a:r>
            <a:r>
              <a:rPr lang="en-US" i="1" dirty="0" err="1">
                <a:solidFill>
                  <a:schemeClr val="bg2"/>
                </a:solidFill>
              </a:rPr>
              <a:t>société</a:t>
            </a:r>
            <a:r>
              <a:rPr lang="en-US" i="1" dirty="0">
                <a:solidFill>
                  <a:schemeClr val="bg2"/>
                </a:solidFill>
              </a:rPr>
              <a:t>. Nos </a:t>
            </a:r>
            <a:r>
              <a:rPr lang="en-US" i="1" dirty="0" err="1">
                <a:solidFill>
                  <a:schemeClr val="bg2"/>
                </a:solidFill>
              </a:rPr>
              <a:t>approches</a:t>
            </a:r>
            <a:r>
              <a:rPr lang="en-US" i="1" dirty="0">
                <a:solidFill>
                  <a:schemeClr val="bg2"/>
                </a:solidFill>
              </a:rPr>
              <a:t>, </a:t>
            </a:r>
            <a:r>
              <a:rPr lang="en-US" i="1" dirty="0" err="1">
                <a:solidFill>
                  <a:schemeClr val="bg2"/>
                </a:solidFill>
              </a:rPr>
              <a:t>comme</a:t>
            </a:r>
            <a:r>
              <a:rPr lang="en-US" i="1" dirty="0">
                <a:solidFill>
                  <a:schemeClr val="bg2"/>
                </a:solidFill>
              </a:rPr>
              <a:t> la projection de </a:t>
            </a:r>
            <a:r>
              <a:rPr lang="en-US" i="1" dirty="0" err="1">
                <a:solidFill>
                  <a:schemeClr val="bg2"/>
                </a:solidFill>
              </a:rPr>
              <a:t>nos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écrans</a:t>
            </a:r>
            <a:r>
              <a:rPr lang="en-US" i="1" dirty="0">
                <a:solidFill>
                  <a:schemeClr val="bg2"/>
                </a:solidFill>
              </a:rPr>
              <a:t>, </a:t>
            </a:r>
            <a:r>
              <a:rPr lang="en-US" i="1" dirty="0" err="1">
                <a:solidFill>
                  <a:schemeClr val="bg2"/>
                </a:solidFill>
              </a:rPr>
              <a:t>ou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l’ouverture</a:t>
            </a:r>
            <a:r>
              <a:rPr lang="en-US" i="1" dirty="0">
                <a:solidFill>
                  <a:schemeClr val="bg2"/>
                </a:solidFill>
              </a:rPr>
              <a:t> du code-source de </a:t>
            </a:r>
            <a:r>
              <a:rPr lang="en-US" i="1" dirty="0" err="1">
                <a:solidFill>
                  <a:schemeClr val="bg2"/>
                </a:solidFill>
              </a:rPr>
              <a:t>nos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logiciels</a:t>
            </a:r>
            <a:r>
              <a:rPr lang="en-US" i="1" dirty="0">
                <a:solidFill>
                  <a:schemeClr val="bg2"/>
                </a:solidFill>
              </a:rPr>
              <a:t>, </a:t>
            </a:r>
            <a:r>
              <a:rPr lang="en-US" i="1" dirty="0" err="1">
                <a:solidFill>
                  <a:schemeClr val="bg2"/>
                </a:solidFill>
              </a:rPr>
              <a:t>sont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autant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d'appels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symboliques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à</a:t>
            </a:r>
            <a:r>
              <a:rPr lang="en-US" i="1" dirty="0">
                <a:solidFill>
                  <a:schemeClr val="bg2"/>
                </a:solidFill>
              </a:rPr>
              <a:t> la </a:t>
            </a:r>
            <a:r>
              <a:rPr lang="en-US" i="1" dirty="0" err="1">
                <a:solidFill>
                  <a:schemeClr val="bg2"/>
                </a:solidFill>
              </a:rPr>
              <a:t>visibilité</a:t>
            </a:r>
            <a:r>
              <a:rPr lang="en-US" i="1" dirty="0">
                <a:solidFill>
                  <a:schemeClr val="bg2"/>
                </a:solidFill>
              </a:rPr>
              <a:t> des </a:t>
            </a:r>
            <a:r>
              <a:rPr lang="en-US" i="1" dirty="0" err="1">
                <a:solidFill>
                  <a:schemeClr val="bg2"/>
                </a:solidFill>
              </a:rPr>
              <a:t>procédés</a:t>
            </a:r>
            <a:r>
              <a:rPr lang="en-US" i="1" dirty="0">
                <a:solidFill>
                  <a:schemeClr val="bg2"/>
                </a:solidFill>
              </a:rPr>
              <a:t>. » </a:t>
            </a:r>
            <a:r>
              <a:rPr lang="en-US" i="1" dirty="0" err="1">
                <a:solidFill>
                  <a:schemeClr val="bg2"/>
                </a:solidFill>
              </a:rPr>
              <a:t>Rennick</a:t>
            </a:r>
            <a:r>
              <a:rPr lang="en-US" i="1" dirty="0">
                <a:solidFill>
                  <a:schemeClr val="bg2"/>
                </a:solidFill>
              </a:rPr>
              <a:t> Bell</a:t>
            </a:r>
          </a:p>
        </p:txBody>
      </p:sp>
    </p:spTree>
    <p:extLst>
      <p:ext uri="{BB962C8B-B14F-4D97-AF65-F5344CB8AC3E}">
        <p14:creationId xmlns:p14="http://schemas.microsoft.com/office/powerpoint/2010/main" val="260455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9B1D-50CC-584B-8142-28C19FC7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   E</a:t>
            </a:r>
            <a:r>
              <a:rPr lang="en-US" dirty="0"/>
              <a:t> </a:t>
            </a:r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8CA3-E086-654A-9EA6-B752E4B5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563675"/>
            <a:ext cx="11032067" cy="476675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technique de </a:t>
            </a:r>
            <a:r>
              <a:rPr lang="en-US" b="1" dirty="0" err="1"/>
              <a:t>programmation</a:t>
            </a:r>
            <a:r>
              <a:rPr lang="en-US" b="1" dirty="0"/>
              <a:t> </a:t>
            </a:r>
            <a:r>
              <a:rPr lang="en-US" dirty="0" err="1"/>
              <a:t>basée</a:t>
            </a:r>
            <a:r>
              <a:rPr lang="en-US" dirty="0"/>
              <a:t> sur la </a:t>
            </a:r>
            <a:r>
              <a:rPr lang="en-US" dirty="0" err="1"/>
              <a:t>programmation</a:t>
            </a:r>
            <a:r>
              <a:rPr lang="en-US" dirty="0"/>
              <a:t> interactive </a:t>
            </a:r>
            <a:r>
              <a:rPr lang="en-US" b="1" dirty="0" err="1"/>
              <a:t>improvisée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Souvent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des </a:t>
            </a:r>
            <a:r>
              <a:rPr lang="en-US" dirty="0" err="1"/>
              <a:t>médias</a:t>
            </a:r>
            <a:r>
              <a:rPr lang="en-US" dirty="0"/>
              <a:t> </a:t>
            </a:r>
            <a:r>
              <a:rPr lang="en-US" dirty="0" err="1"/>
              <a:t>digitaux</a:t>
            </a:r>
            <a:r>
              <a:rPr lang="en-US" dirty="0"/>
              <a:t> </a:t>
            </a:r>
            <a:r>
              <a:rPr lang="en-US" dirty="0" err="1"/>
              <a:t>basés</a:t>
            </a:r>
            <a:r>
              <a:rPr lang="en-US" dirty="0"/>
              <a:t> sur des sons et des images,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particulièrement</a:t>
            </a:r>
            <a:r>
              <a:rPr lang="en-US" dirty="0"/>
              <a:t> </a:t>
            </a:r>
            <a:r>
              <a:rPr lang="en-US" dirty="0" err="1"/>
              <a:t>représenté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b="1" dirty="0" err="1"/>
              <a:t>musique</a:t>
            </a:r>
            <a:r>
              <a:rPr lang="en-US" b="1" dirty="0"/>
              <a:t> </a:t>
            </a:r>
            <a:r>
              <a:rPr lang="en-US" b="1" dirty="0" err="1"/>
              <a:t>assistée</a:t>
            </a:r>
            <a:r>
              <a:rPr lang="en-US" b="1" dirty="0"/>
              <a:t> par </a:t>
            </a:r>
            <a:r>
              <a:rPr lang="en-US" b="1" dirty="0" err="1"/>
              <a:t>ordinateur</a:t>
            </a:r>
            <a:r>
              <a:rPr lang="en-US" b="1" dirty="0"/>
              <a:t> </a:t>
            </a:r>
            <a:r>
              <a:rPr lang="en-US" dirty="0"/>
              <a:t>(MAO). </a:t>
            </a:r>
          </a:p>
          <a:p>
            <a:pPr lvl="1" algn="just"/>
            <a:r>
              <a:rPr lang="en-US" dirty="0"/>
              <a:t>Elle combine </a:t>
            </a:r>
            <a:r>
              <a:rPr lang="en-US" dirty="0" err="1"/>
              <a:t>musique</a:t>
            </a:r>
            <a:r>
              <a:rPr lang="en-US" dirty="0"/>
              <a:t> </a:t>
            </a:r>
            <a:r>
              <a:rPr lang="en-US" dirty="0" err="1"/>
              <a:t>algorithmique</a:t>
            </a:r>
            <a:r>
              <a:rPr lang="en-US" dirty="0"/>
              <a:t> et improvisation.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d'écriture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rendu</a:t>
            </a:r>
            <a:r>
              <a:rPr lang="en-US" dirty="0"/>
              <a:t> visible par </a:t>
            </a:r>
            <a:r>
              <a:rPr lang="en-US" b="1" dirty="0"/>
              <a:t>projection de </a:t>
            </a:r>
            <a:r>
              <a:rPr lang="en-US" b="1" dirty="0" err="1"/>
              <a:t>l'écran</a:t>
            </a:r>
            <a:r>
              <a:rPr lang="en-US" b="1" dirty="0"/>
              <a:t> </a:t>
            </a:r>
            <a:r>
              <a:rPr lang="en-US" b="1" dirty="0" err="1"/>
              <a:t>d'ordinateur</a:t>
            </a:r>
            <a:r>
              <a:rPr lang="en-US" b="1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l'audience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domaine</a:t>
            </a:r>
            <a:r>
              <a:rPr lang="en-US" dirty="0"/>
              <a:t> de la </a:t>
            </a:r>
            <a:r>
              <a:rPr lang="en-US" dirty="0" err="1"/>
              <a:t>danse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hors audience pour creation de </a:t>
            </a:r>
            <a:r>
              <a:rPr lang="en-US" dirty="0" err="1"/>
              <a:t>bandes</a:t>
            </a:r>
            <a:r>
              <a:rPr lang="en-US" dirty="0"/>
              <a:t> son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>
                <a:sym typeface="Wingdings" pitchFamily="2" charset="2"/>
              </a:rPr>
              <a:t>Le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</a:t>
            </a:r>
            <a:r>
              <a:rPr lang="en-US" dirty="0" err="1"/>
              <a:t>génère</a:t>
            </a:r>
            <a:r>
              <a:rPr lang="en-US" dirty="0"/>
              <a:t> des </a:t>
            </a:r>
            <a:r>
              <a:rPr lang="en-US" b="1" dirty="0"/>
              <a:t>images</a:t>
            </a:r>
            <a:r>
              <a:rPr lang="en-US" dirty="0"/>
              <a:t> et du </a:t>
            </a:r>
            <a:r>
              <a:rPr lang="en-US" b="1" dirty="0"/>
              <a:t>son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fr-FR" dirty="0"/>
              <a:t>Technique ≠ Genre</a:t>
            </a:r>
            <a:endParaRPr lang="en-US" dirty="0"/>
          </a:p>
          <a:p>
            <a:pPr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4356-2F44-B145-9F84-B4C3EDF11C84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CC103-FDAF-164F-BA76-B9BEC347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0F84B-8E0B-E341-B0AD-8EF280B7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500031" y="680760"/>
            <a:ext cx="705569" cy="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1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39E2-7958-A348-832C-1F0B0508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88"/>
          </a:xfrm>
        </p:spPr>
        <p:txBody>
          <a:bodyPr/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TOPL  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E5FB-9227-3543-80D0-859B5747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03483"/>
            <a:ext cx="11667068" cy="481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Temporary </a:t>
            </a:r>
            <a:r>
              <a:rPr lang="en-US" sz="2400" dirty="0" err="1"/>
              <a:t>Organisation</a:t>
            </a:r>
            <a:r>
              <a:rPr lang="en-US" sz="2400" dirty="0"/>
              <a:t> for the Promotion of Live Algorithm Programming (2004) 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AB10-6687-B744-B866-6E2D19C26A7C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B540A-D9B3-0443-8C67-9A96A7B8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8618E-9782-3E48-8FF1-F18C8B2C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34" y="456405"/>
            <a:ext cx="705569" cy="635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C6DBB-32AC-1B40-BBAE-93083AA978C6}"/>
              </a:ext>
            </a:extLst>
          </p:cNvPr>
          <p:cNvSpPr txBox="1"/>
          <p:nvPr/>
        </p:nvSpPr>
        <p:spPr>
          <a:xfrm>
            <a:off x="495300" y="2376190"/>
            <a:ext cx="5469467" cy="4524315"/>
          </a:xfrm>
          <a:prstGeom prst="rect">
            <a:avLst/>
          </a:prstGeom>
          <a:noFill/>
          <a:effectLst>
            <a:glow rad="127000">
              <a:srgbClr val="5F8492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6772"/>
                </a:solidFill>
              </a:rPr>
              <a:t>MANIFESTO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Give us access to the performer's mind, to the whole human instrument.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Obscurantism is dangerous. Show us your screens.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Programs are instruments that can change themselves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program is to be transcended - Artificial language is the 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Code should be seen as well as heard, underlying algorithms viewed as well as their visual outcome.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Live coding is not about tools. Algorithms are thoughts. Chainsaws are tools. That's why algorithms are sometimes harder to notice than chainsaws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5F2C8-D73B-234E-BA32-832A8C7FA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1" y="2980219"/>
            <a:ext cx="3680880" cy="21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4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EA2F-C938-F742-B396-C37A4FF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   MMES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4938-5B26-8340-9FC4-D4CF6A89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 b="1" dirty="0">
                <a:hlinkClick r:id="rId2"/>
              </a:rPr>
              <a:t>SuperCollider</a:t>
            </a:r>
            <a:r>
              <a:rPr lang="en-US" dirty="0"/>
              <a:t> </a:t>
            </a:r>
          </a:p>
          <a:p>
            <a:r>
              <a:rPr lang="en-US" b="1" dirty="0">
                <a:hlinkClick r:id="rId3"/>
              </a:rPr>
              <a:t>ChucK</a:t>
            </a:r>
            <a:endParaRPr lang="en-US" dirty="0"/>
          </a:p>
          <a:p>
            <a:r>
              <a:rPr lang="en-US" b="1" dirty="0">
                <a:hlinkClick r:id="rId4"/>
              </a:rPr>
              <a:t>TidalCycles</a:t>
            </a:r>
            <a:r>
              <a:rPr lang="en-US" b="1" dirty="0"/>
              <a:t> </a:t>
            </a:r>
            <a:endParaRPr lang="en-US" b="1" dirty="0">
              <a:sym typeface="Wingdings" pitchFamily="2" charset="2"/>
            </a:endParaRPr>
          </a:p>
          <a:p>
            <a:r>
              <a:rPr lang="en-US" dirty="0">
                <a:hlinkClick r:id="rId5"/>
              </a:rPr>
              <a:t>IXI Lang</a:t>
            </a:r>
            <a:r>
              <a:rPr lang="en-US" dirty="0"/>
              <a:t> </a:t>
            </a:r>
          </a:p>
          <a:p>
            <a:r>
              <a:rPr lang="en-US" dirty="0">
                <a:sym typeface="Wingdings" pitchFamily="2" charset="2"/>
                <a:hlinkClick r:id="rId2"/>
              </a:rPr>
              <a:t>LiveCodeLab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6"/>
              </a:rPr>
              <a:t>Extempore</a:t>
            </a:r>
            <a:endParaRPr lang="en-US" dirty="0"/>
          </a:p>
          <a:p>
            <a:r>
              <a:rPr lang="en-US" dirty="0">
                <a:hlinkClick r:id="rId7"/>
              </a:rPr>
              <a:t>Fluxus</a:t>
            </a:r>
            <a:endParaRPr lang="en-US" dirty="0"/>
          </a:p>
          <a:p>
            <a:r>
              <a:rPr lang="en-US" dirty="0">
                <a:hlinkClick r:id="rId8"/>
              </a:rPr>
              <a:t>Cyril</a:t>
            </a:r>
            <a:endParaRPr lang="en-US" dirty="0"/>
          </a:p>
          <a:p>
            <a:r>
              <a:rPr lang="en-US" dirty="0">
                <a:hlinkClick r:id="rId9"/>
              </a:rPr>
              <a:t>Max/MSP</a:t>
            </a:r>
            <a:endParaRPr lang="en-US" dirty="0"/>
          </a:p>
          <a:p>
            <a:r>
              <a:rPr lang="en-US" dirty="0">
                <a:hlinkClick r:id="rId10"/>
              </a:rPr>
              <a:t>Sonic Pi</a:t>
            </a:r>
            <a:endParaRPr lang="en-US" dirty="0"/>
          </a:p>
          <a:p>
            <a:r>
              <a:rPr lang="en-US" dirty="0">
                <a:hlinkClick r:id="rId11"/>
              </a:rPr>
              <a:t>FoxDot</a:t>
            </a:r>
            <a:endParaRPr lang="en-US" dirty="0"/>
          </a:p>
          <a:p>
            <a:r>
              <a:rPr lang="en-US" dirty="0">
                <a:hlinkClick r:id="rId12"/>
              </a:rPr>
              <a:t>Gibber</a:t>
            </a:r>
            <a:endParaRPr lang="en-US" dirty="0"/>
          </a:p>
          <a:p>
            <a:r>
              <a:rPr lang="en-US" dirty="0">
                <a:hlinkClick r:id="rId13"/>
              </a:rPr>
              <a:t>PureData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D70C-6D9C-5040-A55C-D1D900918C9D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DD12F-065A-4E4E-92EB-822643E679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BBA80-6089-2D4D-988F-12E8262D12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4816" y="672547"/>
            <a:ext cx="705569" cy="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23E9-8A85-A94F-9AE1-1F1043BE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8" y="417764"/>
            <a:ext cx="10253132" cy="1325563"/>
          </a:xfrm>
        </p:spPr>
        <p:txBody>
          <a:bodyPr/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SUPPERCOLLIDER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6224-8F4B-1745-AF0D-0DD50ACA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1996 – James McCartney</a:t>
            </a:r>
          </a:p>
          <a:p>
            <a:r>
              <a:rPr lang="en-US" dirty="0" err="1"/>
              <a:t>C’est</a:t>
            </a:r>
            <a:r>
              <a:rPr lang="en-US" dirty="0"/>
              <a:t> un </a:t>
            </a:r>
            <a:r>
              <a:rPr lang="en-US" b="1" dirty="0" err="1"/>
              <a:t>environnement</a:t>
            </a:r>
            <a:r>
              <a:rPr lang="en-US" b="1" dirty="0"/>
              <a:t> </a:t>
            </a:r>
            <a:r>
              <a:rPr lang="en-US" dirty="0"/>
              <a:t>et un </a:t>
            </a:r>
            <a:r>
              <a:rPr lang="en-US" b="1" dirty="0" err="1"/>
              <a:t>langage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r>
              <a:rPr lang="en-US" dirty="0"/>
              <a:t> pour la </a:t>
            </a:r>
            <a:r>
              <a:rPr lang="en-US" dirty="0" err="1"/>
              <a:t>synthèse</a:t>
            </a:r>
            <a:r>
              <a:rPr lang="en-US" dirty="0"/>
              <a:t> audio </a:t>
            </a:r>
            <a:r>
              <a:rPr lang="en-US" dirty="0" err="1"/>
              <a:t>en</a:t>
            </a:r>
            <a:r>
              <a:rPr lang="en-US" dirty="0"/>
              <a:t> temps </a:t>
            </a:r>
            <a:r>
              <a:rPr lang="en-US" dirty="0" err="1"/>
              <a:t>réel</a:t>
            </a:r>
            <a:r>
              <a:rPr lang="en-US" dirty="0"/>
              <a:t> et la composition </a:t>
            </a:r>
            <a:r>
              <a:rPr lang="en-US" dirty="0" err="1"/>
              <a:t>algorithmique</a:t>
            </a:r>
            <a:r>
              <a:rPr lang="en-US" dirty="0"/>
              <a:t>.</a:t>
            </a:r>
          </a:p>
          <a:p>
            <a:r>
              <a:rPr lang="en-US" dirty="0" err="1"/>
              <a:t>Gratuit</a:t>
            </a:r>
            <a:r>
              <a:rPr lang="en-US" dirty="0"/>
              <a:t> &amp; </a:t>
            </a:r>
            <a:r>
              <a:rPr lang="en-US" b="1" dirty="0"/>
              <a:t>open-source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programmes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Editeur</a:t>
            </a:r>
            <a:r>
              <a:rPr lang="en-US" dirty="0"/>
              <a:t> de </a:t>
            </a:r>
            <a:r>
              <a:rPr lang="en-US" dirty="0" err="1"/>
              <a:t>texte</a:t>
            </a:r>
            <a:r>
              <a:rPr lang="en-US" dirty="0"/>
              <a:t>: </a:t>
            </a:r>
            <a:r>
              <a:rPr lang="en-US" i="1" dirty="0" err="1"/>
              <a:t>scide</a:t>
            </a:r>
            <a:endParaRPr lang="en-US" dirty="0"/>
          </a:p>
          <a:p>
            <a:pPr lvl="1"/>
            <a:r>
              <a:rPr lang="en-US" dirty="0" err="1"/>
              <a:t>Serveur</a:t>
            </a:r>
            <a:r>
              <a:rPr lang="en-US" dirty="0"/>
              <a:t>: </a:t>
            </a:r>
            <a:r>
              <a:rPr lang="en-US" i="1" dirty="0" err="1"/>
              <a:t>scsynth</a:t>
            </a:r>
            <a:endParaRPr lang="en-US" i="1" dirty="0"/>
          </a:p>
          <a:p>
            <a:pPr lvl="1"/>
            <a:r>
              <a:rPr lang="en-US" dirty="0"/>
              <a:t>Language: </a:t>
            </a:r>
            <a:r>
              <a:rPr lang="en-US" i="1" dirty="0" err="1"/>
              <a:t>sclang</a:t>
            </a:r>
            <a:r>
              <a:rPr lang="en-US" i="1" dirty="0"/>
              <a:t> </a:t>
            </a:r>
            <a:r>
              <a:rPr lang="en-US" dirty="0"/>
              <a:t>(//Ruby)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18D5B-077A-1B4E-B3A4-F6BE2E51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9AD1E1-BC12-734C-9443-4F0A0021FBAF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10" name="Picture 9">
            <a:hlinkClick r:id="rId3" action="ppaction://hlinkfile"/>
            <a:extLst>
              <a:ext uri="{FF2B5EF4-FFF2-40B4-BE49-F238E27FC236}">
                <a16:creationId xmlns:a16="http://schemas.microsoft.com/office/drawing/2014/main" id="{C2E7B4C3-B4E6-BC49-AEEC-5AEA418A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47" y="3245127"/>
            <a:ext cx="2523067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76C5-9FB3-8F4B-9F81-566B3AC0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TID   L</a:t>
            </a:r>
            <a:r>
              <a:rPr lang="en-US" dirty="0"/>
              <a:t> </a:t>
            </a:r>
            <a:r>
              <a:rPr 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/>
              <a:t>Alex McLean)</a:t>
            </a:r>
            <a:endParaRPr lang="en-US" sz="5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07325-D2D2-1E43-9541-23DCBB01CF87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©  Charlotte Tusset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4113D-05D0-AB44-B963-39C32EF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pic>
        <p:nvPicPr>
          <p:cNvPr id="11" name="Content Placeholder 10">
            <a:hlinkClick r:id="rId3"/>
            <a:extLst>
              <a:ext uri="{FF2B5EF4-FFF2-40B4-BE49-F238E27FC236}">
                <a16:creationId xmlns:a16="http://schemas.microsoft.com/office/drawing/2014/main" id="{18DA6D04-73CD-494F-834B-4853B377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88419" y="1135623"/>
            <a:ext cx="8005448" cy="5564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F0984-1DBD-BA4B-941D-1B1233195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616" y="371375"/>
            <a:ext cx="705569" cy="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5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E55-BC9A-6243-9102-BE59D15D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REPRÉSENT   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E0E8-C3C6-104E-862B-ABB020AC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Alex McLean (</a:t>
            </a:r>
            <a:r>
              <a:rPr lang="en-US" dirty="0" err="1"/>
              <a:t>Slub</a:t>
            </a:r>
            <a:r>
              <a:rPr lang="en-US" dirty="0"/>
              <a:t>)</a:t>
            </a:r>
          </a:p>
          <a:p>
            <a:r>
              <a:rPr lang="en-US" dirty="0"/>
              <a:t>Alexandra Cardenas</a:t>
            </a:r>
          </a:p>
          <a:p>
            <a:r>
              <a:rPr lang="en-US" dirty="0"/>
              <a:t>Renick Bell</a:t>
            </a:r>
          </a:p>
          <a:p>
            <a:r>
              <a:rPr lang="en-US" dirty="0"/>
              <a:t>65 Days of Static</a:t>
            </a:r>
          </a:p>
          <a:p>
            <a:r>
              <a:rPr lang="en-US" dirty="0"/>
              <a:t>Benoît and the </a:t>
            </a:r>
            <a:r>
              <a:rPr lang="en-US" dirty="0" err="1"/>
              <a:t>Mandelbrots</a:t>
            </a:r>
            <a:endParaRPr lang="en-US" dirty="0"/>
          </a:p>
          <a:p>
            <a:r>
              <a:rPr lang="en-US" dirty="0"/>
              <a:t>Lil Data</a:t>
            </a:r>
          </a:p>
          <a:p>
            <a:r>
              <a:rPr lang="en-US" dirty="0"/>
              <a:t>Heavy Lifting</a:t>
            </a:r>
          </a:p>
          <a:p>
            <a:r>
              <a:rPr lang="en-US" dirty="0" err="1"/>
              <a:t>Kindohm</a:t>
            </a:r>
            <a:endParaRPr lang="en-US" dirty="0"/>
          </a:p>
          <a:p>
            <a:r>
              <a:rPr lang="en-US" dirty="0"/>
              <a:t>Joanne Armitage</a:t>
            </a:r>
          </a:p>
          <a:p>
            <a:r>
              <a:rPr lang="en-US" dirty="0"/>
              <a:t>Shelly Knotts</a:t>
            </a:r>
          </a:p>
          <a:p>
            <a:r>
              <a:rPr lang="en-US" dirty="0" err="1"/>
              <a:t>AlgoBabez</a:t>
            </a:r>
            <a:r>
              <a:rPr lang="en-US" dirty="0"/>
              <a:t> </a:t>
            </a:r>
          </a:p>
          <a:p>
            <a:r>
              <a:rPr lang="en-US" dirty="0"/>
              <a:t>H.A.L.I.C</a:t>
            </a:r>
          </a:p>
          <a:p>
            <a:r>
              <a:rPr lang="en-US" dirty="0"/>
              <a:t>Laura Spiegel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3753-B697-B64B-B230-9127E229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172200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EE7DD-6C44-1B40-8BCD-2103BBD9ACF8}"/>
              </a:ext>
            </a:extLst>
          </p:cNvPr>
          <p:cNvSpPr txBox="1"/>
          <p:nvPr/>
        </p:nvSpPr>
        <p:spPr>
          <a:xfrm>
            <a:off x="9353381" y="633043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 Charlotte Tusset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A759-3DE6-314F-9792-BB90931D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49" y="659601"/>
            <a:ext cx="705569" cy="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750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ALGORAVE</vt:lpstr>
      <vt:lpstr>   LGOR   VE</vt:lpstr>
      <vt:lpstr>CH   RTE   </vt:lpstr>
      <vt:lpstr>LI   E CODING </vt:lpstr>
      <vt:lpstr>TOPL   P</vt:lpstr>
      <vt:lpstr>PROGR   MMES</vt:lpstr>
      <vt:lpstr>SUPPERCOLLIDER</vt:lpstr>
      <vt:lpstr>TID   L (Alex McLean)</vt:lpstr>
      <vt:lpstr>REPRÉSENT   NTS</vt:lpstr>
      <vt:lpstr>  Vous en voulez plus? </vt:lpstr>
      <vt:lpstr>SOURCES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Algorave</dc:title>
  <dc:creator>Microsoft Office User</dc:creator>
  <cp:lastModifiedBy>Microsoft Office User</cp:lastModifiedBy>
  <cp:revision>71</cp:revision>
  <dcterms:created xsi:type="dcterms:W3CDTF">2018-05-13T14:42:26Z</dcterms:created>
  <dcterms:modified xsi:type="dcterms:W3CDTF">2018-05-16T07:19:08Z</dcterms:modified>
</cp:coreProperties>
</file>