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61"/>
  </p:notesMasterIdLst>
  <p:sldIdLst>
    <p:sldId id="256" r:id="rId2"/>
    <p:sldId id="262" r:id="rId3"/>
    <p:sldId id="306" r:id="rId4"/>
    <p:sldId id="270" r:id="rId5"/>
    <p:sldId id="412" r:id="rId6"/>
    <p:sldId id="413" r:id="rId7"/>
    <p:sldId id="407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08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09" r:id="rId28"/>
    <p:sldId id="432" r:id="rId29"/>
    <p:sldId id="433" r:id="rId30"/>
    <p:sldId id="434" r:id="rId31"/>
    <p:sldId id="435" r:id="rId32"/>
    <p:sldId id="437" r:id="rId33"/>
    <p:sldId id="436" r:id="rId34"/>
    <p:sldId id="438" r:id="rId35"/>
    <p:sldId id="439" r:id="rId36"/>
    <p:sldId id="440" r:id="rId37"/>
    <p:sldId id="410" r:id="rId38"/>
    <p:sldId id="444" r:id="rId39"/>
    <p:sldId id="441" r:id="rId40"/>
    <p:sldId id="445" r:id="rId41"/>
    <p:sldId id="442" r:id="rId42"/>
    <p:sldId id="446" r:id="rId43"/>
    <p:sldId id="447" r:id="rId44"/>
    <p:sldId id="448" r:id="rId45"/>
    <p:sldId id="449" r:id="rId46"/>
    <p:sldId id="443" r:id="rId47"/>
    <p:sldId id="450" r:id="rId48"/>
    <p:sldId id="451" r:id="rId49"/>
    <p:sldId id="452" r:id="rId50"/>
    <p:sldId id="453" r:id="rId51"/>
    <p:sldId id="454" r:id="rId52"/>
    <p:sldId id="455" r:id="rId53"/>
    <p:sldId id="456" r:id="rId54"/>
    <p:sldId id="411" r:id="rId55"/>
    <p:sldId id="457" r:id="rId56"/>
    <p:sldId id="458" r:id="rId57"/>
    <p:sldId id="459" r:id="rId58"/>
    <p:sldId id="460" r:id="rId59"/>
    <p:sldId id="258" r:id="rId60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322" autoAdjust="0"/>
  </p:normalViewPr>
  <p:slideViewPr>
    <p:cSldViewPr snapToGrid="0">
      <p:cViewPr varScale="1">
        <p:scale>
          <a:sx n="126" d="100"/>
          <a:sy n="126" d="100"/>
        </p:scale>
        <p:origin x="162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第五讲 类和对象（一）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135858" y="999259"/>
            <a:ext cx="4527300" cy="522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class Generals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setName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void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upLevel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  <a:endParaRPr lang="en-US" altLang="zh-CN" sz="2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string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m_strName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m_iLevel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m_iExp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m_iPhysical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m_iEnergy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m_iCommand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m_iVelocity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m_iAttack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m_iDefensive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右大括号 11"/>
          <p:cNvSpPr>
            <a:spLocks/>
          </p:cNvSpPr>
          <p:nvPr/>
        </p:nvSpPr>
        <p:spPr bwMode="auto">
          <a:xfrm>
            <a:off x="5784191" y="3122023"/>
            <a:ext cx="500063" cy="2534194"/>
          </a:xfrm>
          <a:prstGeom prst="rightBrace">
            <a:avLst>
              <a:gd name="adj1" fmla="val 29231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6284254" y="4127510"/>
            <a:ext cx="21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</a:t>
            </a:r>
          </a:p>
        </p:txBody>
      </p:sp>
      <p:sp>
        <p:nvSpPr>
          <p:cNvPr id="10" name="右大括号 11"/>
          <p:cNvSpPr>
            <a:spLocks/>
          </p:cNvSpPr>
          <p:nvPr/>
        </p:nvSpPr>
        <p:spPr bwMode="auto">
          <a:xfrm>
            <a:off x="8591275" y="1482453"/>
            <a:ext cx="500063" cy="4173763"/>
          </a:xfrm>
          <a:prstGeom prst="rightBrace">
            <a:avLst>
              <a:gd name="adj1" fmla="val 29234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9233803" y="3348620"/>
            <a:ext cx="21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6309065" y="1482454"/>
            <a:ext cx="21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访问属性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309064" y="889325"/>
            <a:ext cx="21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</a:p>
        </p:txBody>
      </p:sp>
    </p:spTree>
    <p:extLst>
      <p:ext uri="{BB962C8B-B14F-4D97-AF65-F5344CB8AC3E}">
        <p14:creationId xmlns:p14="http://schemas.microsoft.com/office/powerpoint/2010/main" val="252923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01077" y="1043081"/>
            <a:ext cx="10289041" cy="5279341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365125" indent="-255588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类名，</a:t>
            </a:r>
            <a:r>
              <a:rPr kumimoji="0"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class</a:t>
            </a:r>
            <a:r>
              <a:rPr kumimoji="0"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是声明类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的关键字，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是标识符，通常以</a:t>
            </a:r>
            <a:r>
              <a:rPr kumimoji="0"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首字母大写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开头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以与对象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变量区别。</a:t>
            </a:r>
            <a:endParaRPr kumimoji="0"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类体可以包含</a:t>
            </a:r>
            <a:r>
              <a:rPr kumimoji="0" lang="zh-CN" altLang="en-US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和</a:t>
            </a:r>
            <a:r>
              <a:rPr kumimoji="0" lang="zh-CN" altLang="en-US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两部分，数据成员和成员函数声明必须以</a:t>
            </a:r>
            <a:r>
              <a:rPr kumimoji="0"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分号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结束！</a:t>
            </a:r>
            <a:endParaRPr kumimoji="0"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数据成员的命名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习惯以</a:t>
            </a:r>
            <a:r>
              <a:rPr kumimoji="0"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开头后加表示类型的小写字母，最后是描述变量的标识符。</a:t>
            </a:r>
            <a:b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m_intYear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or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m_iYear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声明一个类就相当于声明了一个类型和一个作用域。</a:t>
            </a:r>
            <a:endParaRPr kumimoji="0"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4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54530"/>
              </p:ext>
            </p:extLst>
          </p:nvPr>
        </p:nvGraphicFramePr>
        <p:xfrm>
          <a:off x="2072891" y="2482668"/>
          <a:ext cx="7745413" cy="31543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44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0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6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49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访问权限修饰符</a:t>
                      </a:r>
                    </a:p>
                  </a:txBody>
                  <a:tcPr marL="91445" marR="91445" marT="45722" marB="45722" anchor="ctr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类内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类外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897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2" marB="45722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被本类成员函数访问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被本类的对象引用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被非成员函数访问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×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×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protected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×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×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78515" y="1234035"/>
            <a:ext cx="9934167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0" lang="zh-CN" altLang="en-US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访问权限修饰符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，包括公有的</a:t>
            </a:r>
            <a:r>
              <a:rPr kumimoji="0" lang="en-US" altLang="zh-CN" sz="28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kumimoji="0"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kumimoji="0" lang="en-US" altLang="zh-CN" sz="28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，私有的</a:t>
            </a:r>
            <a:r>
              <a:rPr kumimoji="0" lang="en-US" altLang="zh-CN" sz="28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kumimoji="0"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kumimoji="0" lang="en-US" altLang="zh-CN" sz="28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和保护</a:t>
            </a:r>
            <a:r>
              <a:rPr kumimoji="0"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</a:t>
            </a:r>
            <a:r>
              <a:rPr kumimoji="0" lang="en-US" altLang="zh-CN" sz="2800" ker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kumimoji="0" lang="en-US" altLang="zh-CN" sz="2800" b="1" ker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protected</a:t>
            </a:r>
            <a:r>
              <a:rPr kumimoji="0" lang="en-US" altLang="zh-CN" sz="2800" ker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三类。</a:t>
            </a:r>
            <a:endParaRPr kumimoji="0"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3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984789" y="1175607"/>
            <a:ext cx="1021008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通常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数据成员设为私有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，以实现信息隐蔽。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属性的顺序任意，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通常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放最上面，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放最下面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并非一定要含有这三种访问属性。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每个部分的有效范围到出现另一个限定符（或类体结束）为止。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类的声明是不占据内存单元的，对象才占内存。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8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 </a:t>
            </a:r>
            <a:r>
              <a:rPr lang="en-US" altLang="zh-CN"/>
              <a:t>- </a:t>
            </a:r>
            <a:r>
              <a:rPr lang="zh-CN" altLang="en-US"/>
              <a:t>练习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984789" y="1175607"/>
            <a:ext cx="1021008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请声明一个类来存储时间。私有成员变量包括：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m_iHour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m_iMin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m_iSec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。公有成员函数包括：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685800" lvl="2" indent="0"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set(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aHour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aMin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aSec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</a:t>
            </a:r>
          </a:p>
          <a:p>
            <a:pPr marL="685800" lvl="2" indent="0"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display(void)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  <a:p>
            <a:pPr eaLnBrk="1" hangingPunct="1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请声明一个类来存储空间中的点。私有成员包括：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m_dX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m_dY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。公有成员函数包括：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685800" lvl="2" indent="0"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set(double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aX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, 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aY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）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685800" lvl="2" indent="0"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getX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(void)</a:t>
            </a:r>
          </a:p>
          <a:p>
            <a:pPr marL="685800" lvl="2" indent="0"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getY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(void)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0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 </a:t>
            </a:r>
            <a:r>
              <a:rPr lang="en-US" altLang="zh-CN"/>
              <a:t>- </a:t>
            </a:r>
            <a:r>
              <a:rPr lang="zh-CN" altLang="en-US"/>
              <a:t>练习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626993" y="915050"/>
            <a:ext cx="11006207" cy="5630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Time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set(int aHour, int aMin, int aSec);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m_iHour;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m_iMinute;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m_iSec;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Time::set(int aHour, int aMin, int aSec)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m_iHour   = aHour;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m_iMinute = aMin;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m_iSec    = aSec;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Time::display()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m_iHour &lt;&lt; ":"&lt;&lt; m_iMinute &lt;&lt; ":"&lt;&lt; m_iSec &lt;&lt; endl;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779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 </a:t>
            </a:r>
            <a:r>
              <a:rPr lang="en-US" altLang="zh-CN"/>
              <a:t>- </a:t>
            </a:r>
            <a:r>
              <a:rPr lang="zh-CN" altLang="en-US"/>
              <a:t>练习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626993" y="915050"/>
            <a:ext cx="11006207" cy="5630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Point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set(double aX, double aY )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m_dX = aX;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m_dY = aY;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double getX()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return m_dX;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double getY()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return m_dY;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 </a:t>
            </a:r>
            <a:r>
              <a:rPr lang="en-US" altLang="zh-CN" sz="24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私有成员只能被本类的成员函数调用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double m_dX;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double m_dY;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4839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873604" y="2131448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类的声明</a:t>
              </a:r>
            </a:p>
          </p:txBody>
        </p:sp>
        <p:sp>
          <p:nvSpPr>
            <p:cNvPr id="72" name="等腰三角形 7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196818" y="574833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类与对象概述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196818" y="1377752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70" name="等腰三角形 6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878422" y="2693348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类的定义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72455" y="4734514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实例化对象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72455" y="4141118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对象的定义与成员访问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211139" y="3367617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2211139" y="537043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类和对象的简单应用举例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941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类的定义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17764" y="1232225"/>
            <a:ext cx="10055667" cy="26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类的定义：给出</a:t>
            </a:r>
            <a:r>
              <a:rPr lang="zh-CN" altLang="en-US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成员函数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具体的功能实现。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类的定义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左大括号 3"/>
          <p:cNvSpPr>
            <a:spLocks/>
          </p:cNvSpPr>
          <p:nvPr/>
        </p:nvSpPr>
        <p:spPr bwMode="auto">
          <a:xfrm>
            <a:off x="3322638" y="2430463"/>
            <a:ext cx="428625" cy="257175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65563" y="2387600"/>
            <a:ext cx="2236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类体</a:t>
            </a:r>
            <a:r>
              <a:rPr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65563" y="4473575"/>
            <a:ext cx="2236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类体</a:t>
            </a:r>
            <a:r>
              <a:rPr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057909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17764" y="762325"/>
            <a:ext cx="10055667" cy="88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类体内定义：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640604" y="1651000"/>
            <a:ext cx="8609985" cy="4918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Point{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setX( int aX ) { m_iX = aX;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setY( int aY ) { m_iY = aY;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move( int aX, int aY )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  m_iX += aX;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  m_iY += aY;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display()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  cout &lt;&lt; "X:" &lt;&lt; m_iX &lt;&lt; endl;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  cout &lt;&lt; "Y:" &lt;&lt; m_iY &lt;&lt; endl;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m_iY;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7411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上一讲教学目标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中引用的使用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中引用作为函数参数的使用方法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17764" y="762325"/>
            <a:ext cx="10055667" cy="88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类体外定义：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900954" y="1814836"/>
            <a:ext cx="864004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返回值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  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&gt;::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 (&lt;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&gt;)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函数体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46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626993" y="915050"/>
            <a:ext cx="11006207" cy="5630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Time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set(int aHour, int aMin, int aSec);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m_iHour;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m_iMinute;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m_iSec;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Time::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set(int aHour, int aMin, int aSec)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m_iHour   = aHour;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m_iMinute = aMin;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m_iSec    = aSec;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Time::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m_iHour &lt;&lt; ":"&lt;&lt; m_iMinute &lt;&lt; ":"&lt;&lt; m_iSec &lt;&lt; endl;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9450595" y="1052513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类体外定义</a:t>
            </a:r>
          </a:p>
        </p:txBody>
      </p:sp>
    </p:spTree>
    <p:extLst>
      <p:ext uri="{BB962C8B-B14F-4D97-AF65-F5344CB8AC3E}">
        <p14:creationId xmlns:p14="http://schemas.microsoft.com/office/powerpoint/2010/main" val="1928295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01077" y="863925"/>
            <a:ext cx="10616223" cy="5778175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成员函数类体外定义时，必须在函数名前面加  </a:t>
            </a:r>
            <a:r>
              <a:rPr lang="en-US" altLang="zh-CN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28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28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::</a:t>
            </a:r>
            <a:r>
              <a:rPr lang="en-US" altLang="zh-CN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  </a:t>
            </a: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lang="en-US" altLang="zh-CN" sz="28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类体外定义成员函数时，</a:t>
            </a:r>
            <a:r>
              <a:rPr lang="zh-CN" altLang="en-US" sz="28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类体内必须声明该成员函数</a:t>
            </a: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！</a:t>
            </a: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8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不允许</a:t>
            </a: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在类的声明部分对成员变量进行初始化。</a:t>
            </a:r>
            <a:endParaRPr lang="en-US" altLang="zh-CN" sz="28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Point</a:t>
            </a: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ker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m_iX = 0;</a:t>
            </a: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m_iY = 0;</a:t>
            </a: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lnSpc>
                <a:spcPct val="12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将类的声明与定义分开，类的声明放到头文件，定义放到源文件中</a:t>
            </a: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lang="zh-CN" altLang="en-US" sz="28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pic>
        <p:nvPicPr>
          <p:cNvPr id="4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51" y="4389889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44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78515" y="1118251"/>
            <a:ext cx="10616223" cy="1751950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5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类体内定义成员函数系统自动设为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inline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lang="en-US" altLang="zh-CN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lnSpc>
                <a:spcPct val="15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类体外定义成员函数默认不是内联函数。</a:t>
            </a:r>
          </a:p>
        </p:txBody>
      </p:sp>
    </p:spTree>
    <p:extLst>
      <p:ext uri="{BB962C8B-B14F-4D97-AF65-F5344CB8AC3E}">
        <p14:creationId xmlns:p14="http://schemas.microsoft.com/office/powerpoint/2010/main" val="2205978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488205" y="1016000"/>
            <a:ext cx="9128995" cy="520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Student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inline void display()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… …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   m_iNum;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m_strName;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char   m_cSex;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27628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381101" y="927425"/>
            <a:ext cx="6556400" cy="565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Student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inline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void 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m_iNum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m_strName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char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m_cSex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Student::display()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… …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8494299" y="927424"/>
            <a:ext cx="3100801" cy="2247575"/>
          </a:xfrm>
          <a:prstGeom prst="wedgeRoundRectCallout">
            <a:avLst>
              <a:gd name="adj1" fmla="val -71602"/>
              <a:gd name="adj2" fmla="val 211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成员函数在类体外定义，并不默认为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函数，若想成员函数为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应显式声明！</a:t>
            </a: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900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381100" y="927425"/>
            <a:ext cx="7432699" cy="565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Student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inline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void 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m_iNum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m_strName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char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m_cSex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inline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Student::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… …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8710199" y="1714825"/>
            <a:ext cx="3100801" cy="1714176"/>
          </a:xfrm>
          <a:prstGeom prst="wedgeRoundRectCallout">
            <a:avLst>
              <a:gd name="adj1" fmla="val -68325"/>
              <a:gd name="adj2" fmla="val 1596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的位置：</a:t>
            </a:r>
          </a:p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声明时必须有</a:t>
            </a:r>
          </a:p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定义时可省略。</a:t>
            </a:r>
          </a:p>
        </p:txBody>
      </p:sp>
    </p:spTree>
    <p:extLst>
      <p:ext uri="{BB962C8B-B14F-4D97-AF65-F5344CB8AC3E}">
        <p14:creationId xmlns:p14="http://schemas.microsoft.com/office/powerpoint/2010/main" val="3952030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858134" y="2689635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类的定义</a:t>
              </a:r>
            </a:p>
          </p:txBody>
        </p:sp>
        <p:sp>
          <p:nvSpPr>
            <p:cNvPr id="72" name="等腰三角形 7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858134" y="2147039"/>
            <a:ext cx="6022182" cy="488552"/>
            <a:chOff x="2336959" y="3045629"/>
            <a:chExt cx="6022182" cy="488552"/>
          </a:xfrm>
        </p:grpSpPr>
        <p:sp>
          <p:nvSpPr>
            <p:cNvPr id="76" name="矩形 7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类的声明</a:t>
              </a:r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196818" y="1373538"/>
            <a:ext cx="6697730" cy="623976"/>
            <a:chOff x="2054383" y="4853049"/>
            <a:chExt cx="6697730" cy="623976"/>
          </a:xfrm>
        </p:grpSpPr>
        <p:sp>
          <p:nvSpPr>
            <p:cNvPr id="81" name="矩形 8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8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196818" y="574833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类与对象概述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211139" y="3367273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70" name="等腰三角形 6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901008" y="4120969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对象的定义与成员访问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776" y="4674369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实例化对象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211139" y="537043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类和对象的简单应用举例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1332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889325"/>
            <a:ext cx="10055667" cy="95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概念：声明对象就是创建对象的过程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979613" y="1990725"/>
            <a:ext cx="150018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狗类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sz="28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吠叫</a:t>
            </a:r>
            <a:endParaRPr lang="en-US" altLang="zh-CN" sz="28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7110413" y="1938685"/>
            <a:ext cx="3000375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莱丝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sz="28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莱丝</a:t>
            </a:r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吠叫</a:t>
            </a:r>
            <a:endParaRPr lang="en-US" altLang="zh-CN" sz="28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莱丝</a:t>
            </a:r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莱丝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莱丝</a:t>
            </a:r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黑贝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莱丝</a:t>
            </a:r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三岁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莱丝</a:t>
            </a:r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3771900" y="2706688"/>
            <a:ext cx="3213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声明莱丝是一只狗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3961607" y="4692650"/>
            <a:ext cx="2667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TDog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lys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3771900" y="3311804"/>
            <a:ext cx="3098800" cy="9525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18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889325"/>
            <a:ext cx="10055667" cy="95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一般格式：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3782005" y="1098788"/>
            <a:ext cx="465660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   &lt;</a:t>
            </a:r>
            <a:r>
              <a:rPr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对象名表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&gt;;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381397" y="3712286"/>
            <a:ext cx="162095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对象名表</a:t>
            </a:r>
          </a:p>
        </p:txBody>
      </p:sp>
      <p:sp>
        <p:nvSpPr>
          <p:cNvPr id="14" name="左大括号 6"/>
          <p:cNvSpPr>
            <a:spLocks/>
          </p:cNvSpPr>
          <p:nvPr/>
        </p:nvSpPr>
        <p:spPr bwMode="auto">
          <a:xfrm>
            <a:off x="3094310" y="2290476"/>
            <a:ext cx="674632" cy="3500438"/>
          </a:xfrm>
          <a:prstGeom prst="leftBrace">
            <a:avLst>
              <a:gd name="adj1" fmla="val 37373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4002541" y="2426411"/>
            <a:ext cx="19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一个对象</a:t>
            </a: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4002541" y="3069348"/>
            <a:ext cx="19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多个对象</a:t>
            </a: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6216143" y="2426411"/>
            <a:ext cx="475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TDate yesterday; 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6216143" y="3069348"/>
            <a:ext cx="475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TDate today, tomorrow;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4002543" y="3712286"/>
            <a:ext cx="19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对象数组</a:t>
            </a: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6216143" y="3712286"/>
            <a:ext cx="475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TDate date[3];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4002543" y="4393323"/>
            <a:ext cx="19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对象指针</a:t>
            </a: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6216143" y="4393323"/>
            <a:ext cx="475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TDate *p = &amp;today;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4002543" y="5036261"/>
            <a:ext cx="19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对象引用</a:t>
            </a:r>
          </a:p>
        </p:txBody>
      </p:sp>
      <p:sp>
        <p:nvSpPr>
          <p:cNvPr id="24" name="TextBox 12"/>
          <p:cNvSpPr txBox="1">
            <a:spLocks noChangeArrowheads="1"/>
          </p:cNvSpPr>
          <p:nvPr/>
        </p:nvSpPr>
        <p:spPr bwMode="auto">
          <a:xfrm>
            <a:off x="6216143" y="5036261"/>
            <a:ext cx="475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TDate &amp;rdate = today;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0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中类的定义与访问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889325"/>
            <a:ext cx="10055667" cy="95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回忆结构体成员的访问</a:t>
            </a:r>
          </a:p>
        </p:txBody>
      </p:sp>
      <p:sp>
        <p:nvSpPr>
          <p:cNvPr id="26" name="矩形 25"/>
          <p:cNvSpPr/>
          <p:nvPr/>
        </p:nvSpPr>
        <p:spPr>
          <a:xfrm>
            <a:off x="978515" y="1717403"/>
            <a:ext cx="10222885" cy="4591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7" name="矩形 2"/>
          <p:cNvSpPr>
            <a:spLocks noChangeArrowheads="1"/>
          </p:cNvSpPr>
          <p:nvPr/>
        </p:nvSpPr>
        <p:spPr bwMode="auto">
          <a:xfrm>
            <a:off x="981897" y="1717403"/>
            <a:ext cx="5190303" cy="4591182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&lt;string&gt;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struct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Student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Student stu, *p = &amp;stu;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Student &amp;rstu = stu;</a:t>
            </a:r>
          </a:p>
        </p:txBody>
      </p:sp>
      <p:sp>
        <p:nvSpPr>
          <p:cNvPr id="28" name="矩形 2"/>
          <p:cNvSpPr>
            <a:spLocks noChangeArrowheads="1"/>
          </p:cNvSpPr>
          <p:nvPr/>
        </p:nvSpPr>
        <p:spPr bwMode="auto">
          <a:xfrm>
            <a:off x="5727337" y="1730103"/>
            <a:ext cx="5415280" cy="4579257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stu.name = "Jack";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stu.name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(*p).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= "Mike";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(*p).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= "Mike";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</a:t>
            </a:r>
            <a:r>
              <a:rPr lang="en-US" altLang="zh-CN" sz="2400" b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rstu.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= "Jack";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rstu.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5701937" y="1717403"/>
            <a:ext cx="0" cy="45911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431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1418719" y="1006891"/>
            <a:ext cx="8273922" cy="411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成员的访问方式：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通过对象名访问</a:t>
            </a: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通过对象数组元素访问</a:t>
            </a: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通过对象指针访问</a:t>
            </a: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通过对象引用访问</a:t>
            </a:r>
          </a:p>
        </p:txBody>
      </p:sp>
    </p:spTree>
    <p:extLst>
      <p:ext uri="{BB962C8B-B14F-4D97-AF65-F5344CB8AC3E}">
        <p14:creationId xmlns:p14="http://schemas.microsoft.com/office/powerpoint/2010/main" val="10482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765576" y="1085268"/>
            <a:ext cx="4655510" cy="135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方法一：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通过对象名访问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3227" y="2546302"/>
            <a:ext cx="400345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对象名 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814968" y="1099382"/>
            <a:ext cx="5863225" cy="5272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Point{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cout&lt;&lt;"X: "&lt;&lt;m_iX&lt;&lt;endl;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cout&lt;&lt;"Y: "&lt;&lt;m_iY&lt;&lt;endl;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set( int aX, int aY){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m_iX = aX;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m_iY = aY;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m_iX;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745996" y="3488831"/>
            <a:ext cx="4957922" cy="290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pt;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pt.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set( 100, 100 );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pt.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071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765576" y="1085268"/>
            <a:ext cx="4655510" cy="135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方法二：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通过对象数组元素访问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7336" y="2546302"/>
            <a:ext cx="448069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对象数组元素 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814968" y="1099382"/>
            <a:ext cx="5719535" cy="5272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Point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 … …   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arr[2];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arr[0].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set( 100, 100 );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arr[0].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arr[1].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set( 200, 200 );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arr[1].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4890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765576" y="1085268"/>
            <a:ext cx="4655510" cy="135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方法三：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通过对象指针访问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7336" y="2546302"/>
            <a:ext cx="448069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对象指针 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-&gt;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814968" y="1099382"/>
            <a:ext cx="5719535" cy="5272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Point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 … …   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pt;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*p = &amp;pt;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set(10, 10);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(*p).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set(20, 20);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(*p).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137335" y="3443069"/>
            <a:ext cx="448069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(*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对象指针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 .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</a:p>
        </p:txBody>
      </p:sp>
    </p:spTree>
    <p:extLst>
      <p:ext uri="{BB962C8B-B14F-4D97-AF65-F5344CB8AC3E}">
        <p14:creationId xmlns:p14="http://schemas.microsoft.com/office/powerpoint/2010/main" val="2632281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765576" y="1085268"/>
            <a:ext cx="4655510" cy="135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方法四：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通过对象引用访问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27" y="2546302"/>
            <a:ext cx="400345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对象引用 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814968" y="1099382"/>
            <a:ext cx="5719535" cy="5272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Point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 … …   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pt;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&amp;rp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= pt;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rp.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set(10,10);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rp.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538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1183588" y="758698"/>
            <a:ext cx="8273922" cy="86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成员访问总结：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0483" y="1619796"/>
            <a:ext cx="90255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对象名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对象名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790482" y="2792189"/>
            <a:ext cx="90255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对象数组元素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对象数组元素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790482" y="3964582"/>
            <a:ext cx="90255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(*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 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               //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p-&gt;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(*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 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]);//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p-&gt;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1790482" y="5136976"/>
            <a:ext cx="90255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对象引用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对象引用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119827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2898710" y="4118587"/>
            <a:ext cx="6022182" cy="488552"/>
            <a:chOff x="2336959" y="3045629"/>
            <a:chExt cx="6022182" cy="488552"/>
          </a:xfrm>
        </p:grpSpPr>
        <p:sp>
          <p:nvSpPr>
            <p:cNvPr id="43" name="矩形 4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对象的定义与成员访问</a:t>
              </a:r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58134" y="2689635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类的定义</a:t>
              </a:r>
            </a:p>
          </p:txBody>
        </p:sp>
        <p:sp>
          <p:nvSpPr>
            <p:cNvPr id="72" name="等腰三角形 7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858134" y="2147039"/>
            <a:ext cx="6022182" cy="488552"/>
            <a:chOff x="2336959" y="3045629"/>
            <a:chExt cx="6022182" cy="488552"/>
          </a:xfrm>
        </p:grpSpPr>
        <p:sp>
          <p:nvSpPr>
            <p:cNvPr id="76" name="矩形 7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类的声明</a:t>
              </a:r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196818" y="1373538"/>
            <a:ext cx="6697730" cy="623976"/>
            <a:chOff x="2054383" y="4853049"/>
            <a:chExt cx="6697730" cy="623976"/>
          </a:xfrm>
        </p:grpSpPr>
        <p:sp>
          <p:nvSpPr>
            <p:cNvPr id="81" name="矩形 8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8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196818" y="574833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类与对象概述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211139" y="3367273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70" name="等腰三角形 6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901119" y="4687212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实例化对象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211139" y="537043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类和对象的简单应用举例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3805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</a:t>
            </a:r>
          </a:p>
        </p:txBody>
      </p:sp>
      <p:sp>
        <p:nvSpPr>
          <p:cNvPr id="8" name="矩形 7"/>
          <p:cNvSpPr/>
          <p:nvPr/>
        </p:nvSpPr>
        <p:spPr>
          <a:xfrm>
            <a:off x="403679" y="947920"/>
            <a:ext cx="11318971" cy="5583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79533" y="947919"/>
            <a:ext cx="5796695" cy="5178559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Student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void init(string aNum="000",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string aName="NULL",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bool   aSex=true);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void display()const;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string m_iNum;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string m_strName;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bool   m_bSex;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872790" y="915451"/>
            <a:ext cx="5968696" cy="5668229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Student::init(string aNum,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       string aName,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       bool aSex){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m_iNum    = aNum;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m_strName = aName;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m_bSex    = aSex;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Student::display()const{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"num:" &lt;&lt; m_iNum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"name:" &lt;&lt; m_strName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"sex:" &lt;&lt; boolalpha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m_bSex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872790" y="947920"/>
            <a:ext cx="0" cy="55835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43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2576748" y="2548029"/>
            <a:ext cx="2833498" cy="88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类的实例化</a:t>
            </a:r>
          </a:p>
        </p:txBody>
      </p:sp>
      <p:sp>
        <p:nvSpPr>
          <p:cNvPr id="4" name="左大括号 3"/>
          <p:cNvSpPr>
            <a:spLocks/>
          </p:cNvSpPr>
          <p:nvPr/>
        </p:nvSpPr>
        <p:spPr bwMode="auto">
          <a:xfrm>
            <a:off x="5195933" y="1803491"/>
            <a:ext cx="428625" cy="257175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963670" y="1581845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63669" y="4083141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全局区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963669" y="2833333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堆区</a:t>
            </a:r>
          </a:p>
        </p:txBody>
      </p:sp>
    </p:spTree>
    <p:extLst>
      <p:ext uri="{BB962C8B-B14F-4D97-AF65-F5344CB8AC3E}">
        <p14:creationId xmlns:p14="http://schemas.microsoft.com/office/powerpoint/2010/main" val="99898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11139" y="57763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类与对象概述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2872455" y="2145280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类的声明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72455" y="2684848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类的定义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72455" y="4734514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实例化对象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72455" y="4141118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对象的定义与成员访问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211139" y="3367617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2211139" y="537043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类和对象的简单应用举例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196818" y="1364592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栈区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1405655" y="889325"/>
            <a:ext cx="8704995" cy="2389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：局部对象和形参表中的对象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：在函数体内或者形参表中定义对象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释放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：函数执行完时由系统释放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：对象名，指向对象的指针或引用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785078" y="2860766"/>
            <a:ext cx="8425543" cy="3667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localStu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*p = &amp;localStu;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&amp;r = localStu;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localStu.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 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(*p).display();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r.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3016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2576748" y="2548029"/>
            <a:ext cx="2833498" cy="88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类的实例化</a:t>
            </a:r>
          </a:p>
        </p:txBody>
      </p:sp>
      <p:sp>
        <p:nvSpPr>
          <p:cNvPr id="4" name="左大括号 3"/>
          <p:cNvSpPr>
            <a:spLocks/>
          </p:cNvSpPr>
          <p:nvPr/>
        </p:nvSpPr>
        <p:spPr bwMode="auto">
          <a:xfrm>
            <a:off x="5195933" y="1803491"/>
            <a:ext cx="428625" cy="257175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963670" y="1581845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63669" y="4083141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全局区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963669" y="2833333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堆区</a:t>
            </a:r>
          </a:p>
        </p:txBody>
      </p:sp>
    </p:spTree>
    <p:extLst>
      <p:ext uri="{BB962C8B-B14F-4D97-AF65-F5344CB8AC3E}">
        <p14:creationId xmlns:p14="http://schemas.microsoft.com/office/powerpoint/2010/main" val="598169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堆区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1405655" y="889325"/>
            <a:ext cx="8704995" cy="497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：用</a:t>
            </a:r>
            <a:r>
              <a:rPr lang="en-US" altLang="zh-CN" sz="3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创建的对象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释放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：对象名，指向对象的指针或引用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2900821" y="1861969"/>
            <a:ext cx="582516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new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2900820" y="2544247"/>
            <a:ext cx="582516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new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无符号整型表达式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];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900820" y="3621395"/>
            <a:ext cx="582516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指针名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2900819" y="4303673"/>
            <a:ext cx="582516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 []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指针名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9088024" y="2021225"/>
            <a:ext cx="2517791" cy="1150547"/>
          </a:xfrm>
          <a:prstGeom prst="wedgeRoundRectCallout">
            <a:avLst>
              <a:gd name="adj1" fmla="val -68325"/>
              <a:gd name="adj2" fmla="val 1596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可为无符号整型变量</a:t>
            </a:r>
          </a:p>
        </p:txBody>
      </p:sp>
    </p:spTree>
    <p:extLst>
      <p:ext uri="{BB962C8B-B14F-4D97-AF65-F5344CB8AC3E}">
        <p14:creationId xmlns:p14="http://schemas.microsoft.com/office/powerpoint/2010/main" val="136345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堆区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48008" y="1000881"/>
            <a:ext cx="5383096" cy="58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指针访问：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648007" y="1587659"/>
            <a:ext cx="5383096" cy="4467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Student *pStu = NULL;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pStu =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new Student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pStu-&gt;init("001","a",0);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pStu-&gt;display();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delete pStu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pStu = NULL;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6221494" y="1000881"/>
            <a:ext cx="5383096" cy="58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引用访问：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221493" y="1587659"/>
            <a:ext cx="5383096" cy="4467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Student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&amp;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 =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new Student;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r.init("002", "b",1);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r.display();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delete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&amp;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36595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堆区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631658" y="1031965"/>
            <a:ext cx="9281023" cy="5483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const int KSize = 3;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*pStuArr = NULL;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pStuArr = new Student[KSize];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num,name;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sex;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for( Student *p=pStuArr; p!=pStuArr+KSize; p++){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 &lt;&lt; 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学号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姓名，性别：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cin &gt;&gt; num &gt;&gt; name &gt;&gt; sex;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p-&gt;init( num, name, sex 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for( Student *p=pStuArr; p!=pStuArr+KSize; p++){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p-&gt;display();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delete []pStuArr;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pStuArr = NULL;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9015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堆区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01077" y="863926"/>
            <a:ext cx="10616223" cy="3695012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5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365125" indent="-255588" eaLnBrk="0" hangingPunct="0">
              <a:lnSpc>
                <a:spcPct val="15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只能回收由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new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返回的指针指向的内存空间。</a:t>
            </a:r>
          </a:p>
          <a:p>
            <a:pPr marL="365125" indent="-255588" eaLnBrk="0" hangingPunct="0">
              <a:lnSpc>
                <a:spcPct val="15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不用的堆对象一定要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delete,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一个指针只能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一次。</a:t>
            </a:r>
          </a:p>
          <a:p>
            <a:pPr marL="365125" indent="-255588" eaLnBrk="0" hangingPunct="0">
              <a:lnSpc>
                <a:spcPct val="15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释放堆对象数组时，无论几维的堆对象均为</a:t>
            </a:r>
            <a:r>
              <a:rPr lang="en-US" altLang="zh-CN" sz="32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 []p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9449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2576748" y="2548029"/>
            <a:ext cx="2833498" cy="88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类的实例化</a:t>
            </a:r>
          </a:p>
        </p:txBody>
      </p:sp>
      <p:sp>
        <p:nvSpPr>
          <p:cNvPr id="4" name="左大括号 3"/>
          <p:cNvSpPr>
            <a:spLocks/>
          </p:cNvSpPr>
          <p:nvPr/>
        </p:nvSpPr>
        <p:spPr bwMode="auto">
          <a:xfrm>
            <a:off x="5195933" y="1803491"/>
            <a:ext cx="428625" cy="257175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963670" y="1581845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63669" y="4083141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全局区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963669" y="2833333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堆区</a:t>
            </a:r>
          </a:p>
        </p:txBody>
      </p:sp>
    </p:spTree>
    <p:extLst>
      <p:ext uri="{BB962C8B-B14F-4D97-AF65-F5344CB8AC3E}">
        <p14:creationId xmlns:p14="http://schemas.microsoft.com/office/powerpoint/2010/main" val="96805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全局区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1314215" y="1124456"/>
            <a:ext cx="8704995" cy="310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概念：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全局对象，局部静态对象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创建：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定义全局对象，局部静态对象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释放：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整个程序执行完成后，由系统自动释放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访问：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对象名，指向对象的指针或引用</a:t>
            </a:r>
          </a:p>
        </p:txBody>
      </p:sp>
    </p:spTree>
    <p:extLst>
      <p:ext uri="{BB962C8B-B14F-4D97-AF65-F5344CB8AC3E}">
        <p14:creationId xmlns:p14="http://schemas.microsoft.com/office/powerpoint/2010/main" val="4055011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全局区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997419" y="1188720"/>
            <a:ext cx="7603782" cy="5016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Student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set( const string aName )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m_strName = aName;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 const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cout&lt;&lt;m_strName&lt;&lt;endl;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m_strName;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70499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全局区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608130" y="1045028"/>
            <a:ext cx="8674936" cy="5251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Student s_stu2, *p = &amp; s_stu2, &amp;r = s_stu2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static Student s_stu1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s_stu1.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 ("Lily" 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s_stu1.display();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s_stu2.set ("Morrison");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s_stu2.display();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(*p).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setName("Jack");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r.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 ("Jimi");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576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类与对象概述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17764" y="1232225"/>
            <a:ext cx="10055667" cy="26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：现实世界中某个具体的</a:t>
            </a:r>
            <a:r>
              <a:rPr lang="zh-CN" altLang="en-US" sz="3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实体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在计算机逻辑中的映射和体现。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现实中的</a:t>
            </a:r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都具有属性和行为。</a:t>
            </a:r>
          </a:p>
        </p:txBody>
      </p:sp>
    </p:spTree>
    <p:extLst>
      <p:ext uri="{BB962C8B-B14F-4D97-AF65-F5344CB8AC3E}">
        <p14:creationId xmlns:p14="http://schemas.microsoft.com/office/powerpoint/2010/main" val="8205068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对象的存储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294273"/>
            <a:ext cx="10298665" cy="310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无论对象存储在什么区域，存储的规则是相同的。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思考：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对象的存储方式？</a:t>
            </a:r>
          </a:p>
        </p:txBody>
      </p:sp>
    </p:spTree>
    <p:extLst>
      <p:ext uri="{BB962C8B-B14F-4D97-AF65-F5344CB8AC3E}">
        <p14:creationId xmlns:p14="http://schemas.microsoft.com/office/powerpoint/2010/main" val="3116872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对象的存储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889325"/>
            <a:ext cx="4233565" cy="86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对象的存储方式：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1522800" y="4781002"/>
            <a:ext cx="9554502" cy="122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每个类的对象分别存储本对象的所有成员变量。一个类的所有对象共用成员函数。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68918" y="1809351"/>
            <a:ext cx="1285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54856" y="1809351"/>
            <a:ext cx="12858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2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07865" y="1809351"/>
            <a:ext cx="15430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10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64864" y="2296079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… …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6043" y="3603553"/>
            <a:ext cx="641059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6043" y="2362754"/>
            <a:ext cx="154304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data1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4483417" y="2362754"/>
            <a:ext cx="1457325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data2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7407865" y="2362754"/>
            <a:ext cx="1628775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data10</a:t>
            </a:r>
          </a:p>
        </p:txBody>
      </p:sp>
    </p:spTree>
    <p:extLst>
      <p:ext uri="{BB962C8B-B14F-4D97-AF65-F5344CB8AC3E}">
        <p14:creationId xmlns:p14="http://schemas.microsoft.com/office/powerpoint/2010/main" val="28841653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对象的存储</a:t>
            </a:r>
          </a:p>
        </p:txBody>
      </p:sp>
      <p:sp>
        <p:nvSpPr>
          <p:cNvPr id="5" name="矩形 4"/>
          <p:cNvSpPr/>
          <p:nvPr/>
        </p:nvSpPr>
        <p:spPr>
          <a:xfrm>
            <a:off x="1000708" y="1100277"/>
            <a:ext cx="10222885" cy="5317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004091" y="1100277"/>
            <a:ext cx="5040080" cy="5317332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Time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m_iHour;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m_iMinute;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m_iSec;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044171" y="1110339"/>
            <a:ext cx="5179422" cy="5303521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Time::set()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m_iHour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&gt;&gt; m_iMinute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&gt;&gt; m_iSec;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cout &lt;&lt; sizeof(Time)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985391" y="1100278"/>
            <a:ext cx="0" cy="531733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721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对象的存储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01077" y="863926"/>
            <a:ext cx="10616223" cy="5092738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类所占的内存由成员变量的内存“和”加间隙组成（规则与结构体所占内存相同）。</a:t>
            </a: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无论成员函数在类体内还是在类体外定义，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成员函数都不占用对象的存储区。</a:t>
            </a: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说成员函数是对象的，只是从逻辑角度上说的，而非物理角度而言。</a:t>
            </a: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对象的存储类别和作用域与内置类型变量相同。</a:t>
            </a:r>
          </a:p>
        </p:txBody>
      </p:sp>
    </p:spTree>
    <p:extLst>
      <p:ext uri="{BB962C8B-B14F-4D97-AF65-F5344CB8AC3E}">
        <p14:creationId xmlns:p14="http://schemas.microsoft.com/office/powerpoint/2010/main" val="549157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>
          <a:xfrm>
            <a:off x="2211139" y="5372485"/>
            <a:ext cx="6697730" cy="623976"/>
            <a:chOff x="4714851" y="493943"/>
            <a:chExt cx="6697730" cy="623976"/>
          </a:xfrm>
        </p:grpSpPr>
        <p:sp>
          <p:nvSpPr>
            <p:cNvPr id="93" name="矩形 92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类和对象的简单应用举例</a:t>
              </a: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95" name="等腰三角形 9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9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2872455" y="4734514"/>
            <a:ext cx="6022182" cy="488552"/>
            <a:chOff x="2336959" y="3045629"/>
            <a:chExt cx="6022182" cy="488552"/>
          </a:xfrm>
        </p:grpSpPr>
        <p:sp>
          <p:nvSpPr>
            <p:cNvPr id="53" name="矩形 5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实例化对象</a:t>
              </a:r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872455" y="4141118"/>
            <a:ext cx="6022182" cy="488552"/>
            <a:chOff x="2336959" y="3045629"/>
            <a:chExt cx="6022182" cy="488552"/>
          </a:xfrm>
        </p:grpSpPr>
        <p:sp>
          <p:nvSpPr>
            <p:cNvPr id="58" name="矩形 57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对象的定义与成员访问</a:t>
              </a:r>
            </a:p>
          </p:txBody>
        </p:sp>
        <p:sp>
          <p:nvSpPr>
            <p:cNvPr id="59" name="等腰三角形 58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85" name="等腰三角形 8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211139" y="3367617"/>
            <a:ext cx="6697730" cy="623976"/>
            <a:chOff x="2054383" y="4853049"/>
            <a:chExt cx="6697730" cy="623976"/>
          </a:xfrm>
        </p:grpSpPr>
        <p:sp>
          <p:nvSpPr>
            <p:cNvPr id="88" name="矩形 8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90" name="等腰三角形 8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9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2858134" y="2689635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类的定义</a:t>
              </a:r>
            </a:p>
          </p:txBody>
        </p:sp>
        <p:sp>
          <p:nvSpPr>
            <p:cNvPr id="72" name="等腰三角形 7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858134" y="2147039"/>
            <a:ext cx="6022182" cy="488552"/>
            <a:chOff x="2336959" y="3045629"/>
            <a:chExt cx="6022182" cy="488552"/>
          </a:xfrm>
        </p:grpSpPr>
        <p:sp>
          <p:nvSpPr>
            <p:cNvPr id="76" name="矩形 7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类的声明</a:t>
              </a:r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196818" y="1373538"/>
            <a:ext cx="6697730" cy="623976"/>
            <a:chOff x="2054383" y="4853049"/>
            <a:chExt cx="6697730" cy="623976"/>
          </a:xfrm>
        </p:grpSpPr>
        <p:sp>
          <p:nvSpPr>
            <p:cNvPr id="81" name="矩形 8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8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196818" y="574833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类与对象概述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465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类和对象的简单应用举例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889325"/>
            <a:ext cx="8975382" cy="86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通过一个例子说明怎样用类设计程序</a:t>
            </a:r>
          </a:p>
        </p:txBody>
      </p:sp>
      <p:sp>
        <p:nvSpPr>
          <p:cNvPr id="14" name="矩形 13"/>
          <p:cNvSpPr/>
          <p:nvPr/>
        </p:nvSpPr>
        <p:spPr>
          <a:xfrm>
            <a:off x="1000708" y="1742027"/>
            <a:ext cx="10222885" cy="4675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1004091" y="1742027"/>
            <a:ext cx="5040080" cy="4675581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Time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m_iHour;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m_iMinute;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m_iSec;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Time current;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"input hour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current.m_iHour;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6044171" y="1750423"/>
            <a:ext cx="5179422" cy="4663437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"input minute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current.m_iMinute;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"input sec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current.m_iSec;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current.m_iHour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":"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current.m_iMinute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&lt;&lt;":"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current.m_iSec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985391" y="1742029"/>
            <a:ext cx="0" cy="467558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标注 17"/>
          <p:cNvSpPr/>
          <p:nvPr/>
        </p:nvSpPr>
        <p:spPr>
          <a:xfrm>
            <a:off x="4288137" y="3775166"/>
            <a:ext cx="3314921" cy="1240970"/>
          </a:xfrm>
          <a:prstGeom prst="wedgeRoundRectCallout">
            <a:avLst>
              <a:gd name="adj1" fmla="val -59656"/>
              <a:gd name="adj2" fmla="val -3487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无法实现数据隐藏，只有属性没有行为</a:t>
            </a:r>
          </a:p>
        </p:txBody>
      </p:sp>
    </p:spTree>
    <p:extLst>
      <p:ext uri="{BB962C8B-B14F-4D97-AF65-F5344CB8AC3E}">
        <p14:creationId xmlns:p14="http://schemas.microsoft.com/office/powerpoint/2010/main" val="17391721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类和对象的简单应用举例</a:t>
            </a:r>
          </a:p>
        </p:txBody>
      </p:sp>
      <p:sp>
        <p:nvSpPr>
          <p:cNvPr id="14" name="矩形 13"/>
          <p:cNvSpPr/>
          <p:nvPr/>
        </p:nvSpPr>
        <p:spPr>
          <a:xfrm>
            <a:off x="1000708" y="1034797"/>
            <a:ext cx="10222885" cy="5382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1004091" y="1034797"/>
            <a:ext cx="5040080" cy="5382812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Time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void input();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void 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m_iHour;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m_iMinute;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m_iSec;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Time::input()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m_iHour;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m_iMinute;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m_iSec;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6044171" y="1045029"/>
            <a:ext cx="5179422" cy="5368831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Time::display()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m_iHour &lt;&lt; ":"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m_iMinute &lt;&lt; ":"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m_iSec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 {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Time cur;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cur.input();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cur.display();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Time pas;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pas.input();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pas.display();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985391" y="1034798"/>
            <a:ext cx="0" cy="538281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2950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类和对象的简单应用举例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78515" y="1203560"/>
            <a:ext cx="10616223" cy="3851765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365125" indent="-255588" eaLnBrk="0" hangingPunct="0">
              <a:lnSpc>
                <a:spcPct val="15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常常设为</a:t>
            </a:r>
            <a:r>
              <a:rPr lang="en-US" altLang="zh-CN" sz="32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，以实现信息隐蔽。</a:t>
            </a:r>
          </a:p>
          <a:p>
            <a:pPr marL="365125" indent="-255588" eaLnBrk="0" hangingPunct="0">
              <a:lnSpc>
                <a:spcPct val="15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声明类时，通常将类的声明与实现分离，类的声明在头文件中，类的实现在一个同名源文件中，主函数定义在一个源文件中。</a:t>
            </a:r>
          </a:p>
        </p:txBody>
      </p:sp>
    </p:spTree>
    <p:extLst>
      <p:ext uri="{BB962C8B-B14F-4D97-AF65-F5344CB8AC3E}">
        <p14:creationId xmlns:p14="http://schemas.microsoft.com/office/powerpoint/2010/main" val="26955183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中类的定义与访问</a:t>
            </a:r>
          </a:p>
        </p:txBody>
      </p:sp>
    </p:spTree>
    <p:extLst>
      <p:ext uri="{BB962C8B-B14F-4D97-AF65-F5344CB8AC3E}">
        <p14:creationId xmlns:p14="http://schemas.microsoft.com/office/powerpoint/2010/main" val="6958566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类与对象概述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17764" y="1232225"/>
            <a:ext cx="10055667" cy="26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：是一种抽象的</a:t>
            </a:r>
            <a:r>
              <a:rPr lang="zh-CN" altLang="en-US" sz="3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，是同种对象的集合与抽象，是具有共同行为和属性的</a:t>
            </a:r>
            <a:r>
              <a:rPr lang="zh-CN" altLang="en-US" sz="3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若干对象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的统一描述体。</a:t>
            </a:r>
          </a:p>
        </p:txBody>
      </p:sp>
    </p:spTree>
    <p:extLst>
      <p:ext uri="{BB962C8B-B14F-4D97-AF65-F5344CB8AC3E}">
        <p14:creationId xmlns:p14="http://schemas.microsoft.com/office/powerpoint/2010/main" val="65442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2196818" y="574833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类与对象概述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196818" y="1377752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70" name="等腰三角形 6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886687" y="2131448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类的声明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72455" y="2684848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类的定义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72455" y="4734514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实例化对象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72455" y="4141118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对象的定义与成员访问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211139" y="3367617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2211139" y="537043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类和对象的简单应用举例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970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924645" y="1439278"/>
            <a:ext cx="202045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武将类</a:t>
            </a:r>
            <a:endParaRPr lang="en-US" altLang="zh-CN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改名</a:t>
            </a: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endParaRPr lang="en-US" altLang="zh-CN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等级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体力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精力  统率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  攻击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防御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7909354" y="825906"/>
            <a:ext cx="3794968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struct Generals</a:t>
            </a:r>
          </a:p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void setName();</a:t>
            </a:r>
          </a:p>
          <a:p>
            <a:pPr eaLnBrk="1" hangingPunct="1"/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void upLevel();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string name;</a:t>
            </a: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int    level;</a:t>
            </a: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int    exp;</a:t>
            </a: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int    physical;</a:t>
            </a: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int    energy;</a:t>
            </a: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int    command;</a:t>
            </a: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int    velocity;</a:t>
            </a: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int    attack;</a:t>
            </a: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int    defensive;</a:t>
            </a:r>
          </a:p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};</a:t>
            </a:r>
          </a:p>
        </p:txBody>
      </p:sp>
      <p:sp>
        <p:nvSpPr>
          <p:cNvPr id="13" name="右箭头 12"/>
          <p:cNvSpPr>
            <a:spLocks noChangeArrowheads="1"/>
          </p:cNvSpPr>
          <p:nvPr/>
        </p:nvSpPr>
        <p:spPr bwMode="auto">
          <a:xfrm>
            <a:off x="7133471" y="3030633"/>
            <a:ext cx="641311" cy="6045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064294" y="2598996"/>
            <a:ext cx="92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4094958" y="256867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7" y="1724526"/>
            <a:ext cx="3627098" cy="2720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右箭头 15"/>
          <p:cNvSpPr>
            <a:spLocks noChangeArrowheads="1"/>
          </p:cNvSpPr>
          <p:nvPr/>
        </p:nvSpPr>
        <p:spPr bwMode="auto">
          <a:xfrm>
            <a:off x="4147532" y="3030633"/>
            <a:ext cx="641311" cy="6045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8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7981" y="1099897"/>
            <a:ext cx="10512862" cy="6485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一般格式：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2158228" y="1774825"/>
            <a:ext cx="7023871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 </a:t>
            </a: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br>
              <a:rPr lang="en-US" altLang="zh-CN" sz="3200" dirty="0"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  <a:endParaRPr lang="en-US" altLang="zh-CN" sz="3200" dirty="0"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dirty="0"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成员函数或成员变量的声明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</a:t>
            </a:r>
            <a:b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>
              <a:defRPr/>
            </a:pPr>
            <a:r>
              <a:rPr lang="en-US" altLang="zh-CN" sz="3200" dirty="0"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成员函数或成员变量的声明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 //</a:t>
            </a:r>
            <a:r>
              <a:rPr lang="zh-CN" altLang="en-US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默认属性！！</a:t>
            </a:r>
            <a:r>
              <a:rPr lang="en-US" altLang="zh-CN" sz="3200" dirty="0"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</a:t>
            </a:r>
            <a:endParaRPr lang="en-US" altLang="zh-CN" sz="32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dirty="0"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成员函数或成员变量的声明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 </a:t>
            </a: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右大括号 11"/>
          <p:cNvSpPr>
            <a:spLocks/>
          </p:cNvSpPr>
          <p:nvPr/>
        </p:nvSpPr>
        <p:spPr bwMode="auto">
          <a:xfrm>
            <a:off x="9399587" y="2549432"/>
            <a:ext cx="500062" cy="3489369"/>
          </a:xfrm>
          <a:prstGeom prst="rightBrace">
            <a:avLst>
              <a:gd name="adj1" fmla="val 29234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10088780" y="3940173"/>
            <a:ext cx="2143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</a:t>
            </a:r>
          </a:p>
        </p:txBody>
      </p:sp>
    </p:spTree>
    <p:extLst>
      <p:ext uri="{BB962C8B-B14F-4D97-AF65-F5344CB8AC3E}">
        <p14:creationId xmlns:p14="http://schemas.microsoft.com/office/powerpoint/2010/main" val="199706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2701</TotalTime>
  <Words>3813</Words>
  <Application>Microsoft Office PowerPoint</Application>
  <PresentationFormat>自定义</PresentationFormat>
  <Paragraphs>744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5" baseType="lpstr">
      <vt:lpstr>等线</vt:lpstr>
      <vt:lpstr>等线 Light</vt:lpstr>
      <vt:lpstr>华文楷体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Corbel</vt:lpstr>
      <vt:lpstr>Courier New</vt:lpstr>
      <vt:lpstr>Lucida Calligraphy</vt:lpstr>
      <vt:lpstr>Wingdings</vt:lpstr>
      <vt:lpstr>Office 主题​​</vt:lpstr>
      <vt:lpstr>PowerPoint 演示文稿</vt:lpstr>
      <vt:lpstr>上一讲教学目标</vt:lpstr>
      <vt:lpstr>本讲教学目标</vt:lpstr>
      <vt:lpstr>PowerPoint 演示文稿</vt:lpstr>
      <vt:lpstr>类与对象概述</vt:lpstr>
      <vt:lpstr>类与对象概述</vt:lpstr>
      <vt:lpstr>PowerPoint 演示文稿</vt:lpstr>
      <vt:lpstr>类的声明</vt:lpstr>
      <vt:lpstr>类的声明</vt:lpstr>
      <vt:lpstr>类的声明</vt:lpstr>
      <vt:lpstr>类的声明</vt:lpstr>
      <vt:lpstr>类的声明</vt:lpstr>
      <vt:lpstr>类的声明</vt:lpstr>
      <vt:lpstr>类的声明 - 练习</vt:lpstr>
      <vt:lpstr>类的声明 - 练习</vt:lpstr>
      <vt:lpstr>类的声明 - 练习</vt:lpstr>
      <vt:lpstr>PowerPoint 演示文稿</vt:lpstr>
      <vt:lpstr>类的定义</vt:lpstr>
      <vt:lpstr>类的定义</vt:lpstr>
      <vt:lpstr>类的定义</vt:lpstr>
      <vt:lpstr>类的定义</vt:lpstr>
      <vt:lpstr>类的定义</vt:lpstr>
      <vt:lpstr>类的定义</vt:lpstr>
      <vt:lpstr>类的定义</vt:lpstr>
      <vt:lpstr>类的定义</vt:lpstr>
      <vt:lpstr>类的定义</vt:lpstr>
      <vt:lpstr>PowerPoint 演示文稿</vt:lpstr>
      <vt:lpstr>对象的定义与成员访问</vt:lpstr>
      <vt:lpstr>对象的定义与成员访问</vt:lpstr>
      <vt:lpstr>对象的定义与成员访问</vt:lpstr>
      <vt:lpstr>对象的定义与成员访问</vt:lpstr>
      <vt:lpstr>对象的定义与成员访问</vt:lpstr>
      <vt:lpstr>对象的定义与成员访问</vt:lpstr>
      <vt:lpstr>对象的定义与成员访问</vt:lpstr>
      <vt:lpstr>对象的定义与成员访问</vt:lpstr>
      <vt:lpstr>对象的定义与成员访问</vt:lpstr>
      <vt:lpstr>PowerPoint 演示文稿</vt:lpstr>
      <vt:lpstr>实例化对象</vt:lpstr>
      <vt:lpstr>实例化对象</vt:lpstr>
      <vt:lpstr>实例化对象 - 栈区</vt:lpstr>
      <vt:lpstr>实例化对象</vt:lpstr>
      <vt:lpstr>实例化对象 - 堆区</vt:lpstr>
      <vt:lpstr>实例化对象 - 堆区</vt:lpstr>
      <vt:lpstr>实例化对象 - 堆区</vt:lpstr>
      <vt:lpstr>实例化对象 - 堆区</vt:lpstr>
      <vt:lpstr>实例化对象</vt:lpstr>
      <vt:lpstr>实例化对象 - 全局区</vt:lpstr>
      <vt:lpstr>实例化对象 - 全局区</vt:lpstr>
      <vt:lpstr>实例化对象 - 全局区</vt:lpstr>
      <vt:lpstr>实例化对象 - 对象的存储</vt:lpstr>
      <vt:lpstr>实例化对象 - 对象的存储</vt:lpstr>
      <vt:lpstr>实例化对象 - 对象的存储</vt:lpstr>
      <vt:lpstr>实例化对象 - 对象的存储</vt:lpstr>
      <vt:lpstr>PowerPoint 演示文稿</vt:lpstr>
      <vt:lpstr>类和对象的简单应用举例</vt:lpstr>
      <vt:lpstr>类和对象的简单应用举例</vt:lpstr>
      <vt:lpstr>类和对象的简单应用举例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Yang</cp:lastModifiedBy>
  <cp:revision>594</cp:revision>
  <dcterms:created xsi:type="dcterms:W3CDTF">2016-06-30T08:41:47Z</dcterms:created>
  <dcterms:modified xsi:type="dcterms:W3CDTF">2017-09-07T00:04:48Z</dcterms:modified>
</cp:coreProperties>
</file>