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1" r:id="rId1"/>
  </p:sldMasterIdLst>
  <p:notesMasterIdLst>
    <p:notesMasterId r:id="rId70"/>
  </p:notesMasterIdLst>
  <p:handoutMasterIdLst>
    <p:handoutMasterId r:id="rId71"/>
  </p:handoutMasterIdLst>
  <p:sldIdLst>
    <p:sldId id="256" r:id="rId2"/>
    <p:sldId id="262" r:id="rId3"/>
    <p:sldId id="306" r:id="rId4"/>
    <p:sldId id="270" r:id="rId5"/>
    <p:sldId id="261" r:id="rId6"/>
    <p:sldId id="264" r:id="rId7"/>
    <p:sldId id="307" r:id="rId8"/>
    <p:sldId id="308" r:id="rId9"/>
    <p:sldId id="309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343" r:id="rId43"/>
    <p:sldId id="344" r:id="rId44"/>
    <p:sldId id="345" r:id="rId45"/>
    <p:sldId id="346" r:id="rId46"/>
    <p:sldId id="347" r:id="rId47"/>
    <p:sldId id="348" r:id="rId48"/>
    <p:sldId id="349" r:id="rId49"/>
    <p:sldId id="350" r:id="rId50"/>
    <p:sldId id="351" r:id="rId51"/>
    <p:sldId id="352" r:id="rId52"/>
    <p:sldId id="353" r:id="rId53"/>
    <p:sldId id="354" r:id="rId54"/>
    <p:sldId id="355" r:id="rId55"/>
    <p:sldId id="357" r:id="rId56"/>
    <p:sldId id="358" r:id="rId57"/>
    <p:sldId id="359" r:id="rId58"/>
    <p:sldId id="360" r:id="rId59"/>
    <p:sldId id="361" r:id="rId60"/>
    <p:sldId id="362" r:id="rId61"/>
    <p:sldId id="363" r:id="rId62"/>
    <p:sldId id="364" r:id="rId63"/>
    <p:sldId id="365" r:id="rId64"/>
    <p:sldId id="366" r:id="rId65"/>
    <p:sldId id="367" r:id="rId66"/>
    <p:sldId id="368" r:id="rId67"/>
    <p:sldId id="369" r:id="rId68"/>
    <p:sldId id="258" r:id="rId69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B01"/>
    <a:srgbClr val="00486C"/>
    <a:srgbClr val="A5DEE4"/>
    <a:srgbClr val="0073AB"/>
    <a:srgbClr val="0091DA"/>
    <a:srgbClr val="2EA7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85185" autoAdjust="0"/>
  </p:normalViewPr>
  <p:slideViewPr>
    <p:cSldViewPr snapToGrid="0">
      <p:cViewPr>
        <p:scale>
          <a:sx n="75" d="100"/>
          <a:sy n="75" d="100"/>
        </p:scale>
        <p:origin x="-2004" y="-75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233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FBB9C-9E17-4235-BA04-3981B42E3CA0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CC5F0-226E-44E9-8902-393870B81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751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63DE-CC84-4058-BD62-4687DC7FF9D4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ADC4C-6597-443E-8B9D-3AD9126E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0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在用变量初始化变量时，初始化的次序问题，不能变。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975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916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155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io</a:t>
            </a:r>
            <a:r>
              <a:rPr lang="zh-CN" altLang="en-US" dirty="0" smtClean="0"/>
              <a:t>代表输入输出，</a:t>
            </a:r>
            <a:r>
              <a:rPr lang="en-US" altLang="zh-CN" dirty="0" err="1" smtClean="0"/>
              <a:t>manip</a:t>
            </a:r>
            <a:r>
              <a:rPr lang="zh-CN" altLang="en-US" dirty="0" smtClean="0"/>
              <a:t>是</a:t>
            </a:r>
            <a:r>
              <a:rPr lang="en-US" altLang="zh-CN" dirty="0" smtClean="0"/>
              <a:t>manipulator[</a:t>
            </a:r>
            <a:r>
              <a:rPr lang="en-US" altLang="zh-CN" dirty="0" err="1" smtClean="0"/>
              <a:t>məˈnɪpjuleɪtə</a:t>
            </a:r>
            <a:r>
              <a:rPr lang="en-US" altLang="zh-CN" dirty="0" smtClean="0"/>
              <a:t>(r)]</a:t>
            </a:r>
            <a:r>
              <a:rPr lang="zh-CN" altLang="en-US" dirty="0" smtClean="0"/>
              <a:t>（操纵器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517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597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515" y="230189"/>
            <a:ext cx="9934167" cy="659136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310470"/>
            <a:ext cx="10512862" cy="4351338"/>
          </a:xfrm>
        </p:spPr>
        <p:txBody>
          <a:bodyPr/>
          <a:lstStyle>
            <a:lvl1pPr marL="228531" indent="-228531">
              <a:buClr>
                <a:srgbClr val="0070C0"/>
              </a:buClr>
              <a:buFont typeface="Wingdings" panose="05000000000000000000" pitchFamily="2" charset="2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594" indent="-228531">
              <a:buClr>
                <a:srgbClr val="0070C0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42784" y="230189"/>
            <a:ext cx="495198" cy="659137"/>
          </a:xfrm>
          <a:prstGeom prst="rect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70259" y="230191"/>
            <a:ext cx="50221" cy="659134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41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11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87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2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29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9051" y="2491562"/>
            <a:ext cx="12189600" cy="2016224"/>
          </a:xfrm>
          <a:prstGeom prst="rect">
            <a:avLst/>
          </a:prstGeom>
          <a:solidFill>
            <a:srgbClr val="2EA7E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3259845">
            <a:off x="10280732" y="1478551"/>
            <a:ext cx="1007242" cy="671846"/>
          </a:xfrm>
          <a:prstGeom prst="triangle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2513373" y="2789840"/>
            <a:ext cx="6434946" cy="1155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19459845">
            <a:off x="1329478" y="4411663"/>
            <a:ext cx="410711" cy="706424"/>
          </a:xfrm>
          <a:prstGeom prst="rect">
            <a:avLst/>
          </a:prstGeom>
          <a:noFill/>
          <a:ln>
            <a:solidFill>
              <a:srgbClr val="2EA7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任意多边形 10"/>
          <p:cNvSpPr/>
          <p:nvPr userDrawn="1"/>
        </p:nvSpPr>
        <p:spPr>
          <a:xfrm rot="3259845">
            <a:off x="10392373" y="1922799"/>
            <a:ext cx="503622" cy="671847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516049" y="4570995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基础课教研室</a:t>
            </a:r>
            <a:r>
              <a:rPr lang="en-US" altLang="zh-CN" sz="24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24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  <a:endParaRPr lang="zh-CN" altLang="en-US" sz="2400" b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275074" y="4197385"/>
            <a:ext cx="4673246" cy="3272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 rot="8972468">
            <a:off x="9055692" y="5121180"/>
            <a:ext cx="352670" cy="519781"/>
          </a:xfrm>
          <a:prstGeom prst="rect">
            <a:avLst/>
          </a:prstGeom>
          <a:noFill/>
          <a:ln>
            <a:solidFill>
              <a:srgbClr val="0073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任意多边形 14"/>
          <p:cNvSpPr/>
          <p:nvPr userDrawn="1"/>
        </p:nvSpPr>
        <p:spPr>
          <a:xfrm rot="20711973">
            <a:off x="4880354" y="813107"/>
            <a:ext cx="362983" cy="46772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任意多边形 15"/>
          <p:cNvSpPr/>
          <p:nvPr userDrawn="1"/>
        </p:nvSpPr>
        <p:spPr>
          <a:xfrm rot="3259845">
            <a:off x="3650150" y="4955664"/>
            <a:ext cx="422380" cy="575464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362632" y="361767"/>
            <a:ext cx="35696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0" b="1" smtClean="0">
                <a:solidFill>
                  <a:srgbClr val="0073AB"/>
                </a:solidFill>
                <a:latin typeface="Buxton Sketch" panose="03080500000500000004" pitchFamily="66" charset="0"/>
                <a:ea typeface="微软雅黑" panose="020B0503020204020204" pitchFamily="34" charset="-122"/>
              </a:rPr>
              <a:t>C++</a:t>
            </a:r>
            <a:endParaRPr lang="zh-CN" altLang="en-US" sz="16000" b="1" dirty="0">
              <a:solidFill>
                <a:srgbClr val="0073AB"/>
              </a:solidFill>
              <a:latin typeface="Buxton Sketch" panose="03080500000500000004" pitchFamily="66" charset="0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88" y="158510"/>
            <a:ext cx="3815430" cy="717271"/>
          </a:xfrm>
          <a:prstGeom prst="rect">
            <a:avLst/>
          </a:prstGeom>
        </p:spPr>
      </p:pic>
      <p:sp>
        <p:nvSpPr>
          <p:cNvPr id="19" name="文本占位符 42"/>
          <p:cNvSpPr>
            <a:spLocks noGrp="1"/>
          </p:cNvSpPr>
          <p:nvPr>
            <p:ph type="body" sz="quarter" idx="13"/>
          </p:nvPr>
        </p:nvSpPr>
        <p:spPr>
          <a:xfrm>
            <a:off x="3072451" y="3168007"/>
            <a:ext cx="5670027" cy="751698"/>
          </a:xfrm>
        </p:spPr>
        <p:txBody>
          <a:bodyPr>
            <a:noAutofit/>
          </a:bodyPr>
          <a:lstStyle>
            <a:lvl1pPr marL="109537" indent="0" algn="ctr">
              <a:buNone/>
              <a:defRPr kumimoji="1" lang="zh-CN" altLang="en-US" sz="5000" b="1" kern="120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9484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1087210" y="6301088"/>
            <a:ext cx="10051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1087210" y="6530936"/>
            <a:ext cx="10109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角星 8"/>
          <p:cNvSpPr/>
          <p:nvPr userDrawn="1"/>
        </p:nvSpPr>
        <p:spPr>
          <a:xfrm rot="21066148">
            <a:off x="3357600" y="5557252"/>
            <a:ext cx="194049" cy="20202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Freeform 69"/>
          <p:cNvSpPr>
            <a:spLocks/>
          </p:cNvSpPr>
          <p:nvPr userDrawn="1"/>
        </p:nvSpPr>
        <p:spPr bwMode="auto">
          <a:xfrm>
            <a:off x="8324945" y="513879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69"/>
          <p:cNvSpPr>
            <a:spLocks/>
          </p:cNvSpPr>
          <p:nvPr userDrawn="1"/>
        </p:nvSpPr>
        <p:spPr bwMode="auto">
          <a:xfrm>
            <a:off x="7394880" y="310890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101"/>
          <p:cNvSpPr>
            <a:spLocks noEditPoints="1"/>
          </p:cNvSpPr>
          <p:nvPr userDrawn="1"/>
        </p:nvSpPr>
        <p:spPr bwMode="auto">
          <a:xfrm>
            <a:off x="9593454" y="355319"/>
            <a:ext cx="718365" cy="738194"/>
          </a:xfrm>
          <a:prstGeom prst="sun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5" name="文本框 14"/>
          <p:cNvSpPr txBox="1"/>
          <p:nvPr userDrawn="1"/>
        </p:nvSpPr>
        <p:spPr>
          <a:xfrm rot="21136248">
            <a:off x="6375910" y="1803955"/>
            <a:ext cx="48433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0" b="1" dirty="0" smtClean="0">
                <a:solidFill>
                  <a:srgbClr val="2EA7E0"/>
                </a:solidFill>
                <a:latin typeface="Chiller" panose="04020404031007020602" pitchFamily="82" charset="0"/>
              </a:rPr>
              <a:t>THANKS</a:t>
            </a:r>
            <a:endParaRPr lang="zh-CN" altLang="en-US" sz="13000" b="1" dirty="0">
              <a:solidFill>
                <a:srgbClr val="2EA7E0"/>
              </a:solidFill>
              <a:latin typeface="Chiller" panose="04020404031007020602" pitchFamily="82" charset="0"/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 rot="21392231">
            <a:off x="1935272" y="2125015"/>
            <a:ext cx="3639666" cy="3236937"/>
            <a:chOff x="1935775" y="1614348"/>
            <a:chExt cx="4506668" cy="3747604"/>
          </a:xfrm>
        </p:grpSpPr>
        <p:sp>
          <p:nvSpPr>
            <p:cNvPr id="8" name="矩形 3"/>
            <p:cNvSpPr/>
            <p:nvPr userDrawn="1"/>
          </p:nvSpPr>
          <p:spPr>
            <a:xfrm>
              <a:off x="1935775" y="4282449"/>
              <a:ext cx="4506668" cy="1079503"/>
            </a:xfrm>
            <a:custGeom>
              <a:avLst/>
              <a:gdLst>
                <a:gd name="connsiteX0" fmla="*/ 0 w 725862"/>
                <a:gd name="connsiteY0" fmla="*/ 0 h 520880"/>
                <a:gd name="connsiteX1" fmla="*/ 725862 w 725862"/>
                <a:gd name="connsiteY1" fmla="*/ 0 h 520880"/>
                <a:gd name="connsiteX2" fmla="*/ 725862 w 725862"/>
                <a:gd name="connsiteY2" fmla="*/ 520880 h 520880"/>
                <a:gd name="connsiteX3" fmla="*/ 0 w 725862"/>
                <a:gd name="connsiteY3" fmla="*/ 520880 h 520880"/>
                <a:gd name="connsiteX4" fmla="*/ 0 w 725862"/>
                <a:gd name="connsiteY4" fmla="*/ 0 h 520880"/>
                <a:gd name="connsiteX0" fmla="*/ 0 w 725862"/>
                <a:gd name="connsiteY0" fmla="*/ 0 h 520880"/>
                <a:gd name="connsiteX1" fmla="*/ 725862 w 725862"/>
                <a:gd name="connsiteY1" fmla="*/ 520880 h 520880"/>
                <a:gd name="connsiteX2" fmla="*/ 0 w 725862"/>
                <a:gd name="connsiteY2" fmla="*/ 520880 h 520880"/>
                <a:gd name="connsiteX3" fmla="*/ 0 w 725862"/>
                <a:gd name="connsiteY3" fmla="*/ 0 h 520880"/>
                <a:gd name="connsiteX0" fmla="*/ 0 w 1165420"/>
                <a:gd name="connsiteY0" fmla="*/ 0 h 311948"/>
                <a:gd name="connsiteX1" fmla="*/ 1165420 w 1165420"/>
                <a:gd name="connsiteY1" fmla="*/ 311948 h 311948"/>
                <a:gd name="connsiteX2" fmla="*/ 439558 w 1165420"/>
                <a:gd name="connsiteY2" fmla="*/ 311948 h 311948"/>
                <a:gd name="connsiteX3" fmla="*/ 0 w 1165420"/>
                <a:gd name="connsiteY3" fmla="*/ 0 h 311948"/>
                <a:gd name="connsiteX0" fmla="*/ 0 w 1165420"/>
                <a:gd name="connsiteY0" fmla="*/ 0 h 311948"/>
                <a:gd name="connsiteX1" fmla="*/ 690720 w 1165420"/>
                <a:gd name="connsiteY1" fmla="*/ 175061 h 311948"/>
                <a:gd name="connsiteX2" fmla="*/ 1165420 w 1165420"/>
                <a:gd name="connsiteY2" fmla="*/ 311948 h 311948"/>
                <a:gd name="connsiteX3" fmla="*/ 439558 w 1165420"/>
                <a:gd name="connsiteY3" fmla="*/ 311948 h 311948"/>
                <a:gd name="connsiteX4" fmla="*/ 0 w 1165420"/>
                <a:gd name="connsiteY4" fmla="*/ 0 h 311948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165420 w 2221033"/>
                <a:gd name="connsiteY2" fmla="*/ 353024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246819 w 2221033"/>
                <a:gd name="connsiteY2" fmla="*/ 237751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587332"/>
                <a:gd name="connsiteY0" fmla="*/ 278827 h 583570"/>
                <a:gd name="connsiteX1" fmla="*/ 2587332 w 2587332"/>
                <a:gd name="connsiteY1" fmla="*/ 0 h 583570"/>
                <a:gd name="connsiteX2" fmla="*/ 1637537 w 2587332"/>
                <a:gd name="connsiteY2" fmla="*/ 525934 h 583570"/>
                <a:gd name="connsiteX3" fmla="*/ 724457 w 2587332"/>
                <a:gd name="connsiteY3" fmla="*/ 583570 h 583570"/>
                <a:gd name="connsiteX4" fmla="*/ 0 w 2587332"/>
                <a:gd name="connsiteY4" fmla="*/ 278827 h 583570"/>
                <a:gd name="connsiteX0" fmla="*/ 0 w 2579192"/>
                <a:gd name="connsiteY0" fmla="*/ 329259 h 583570"/>
                <a:gd name="connsiteX1" fmla="*/ 2579192 w 2579192"/>
                <a:gd name="connsiteY1" fmla="*/ 0 h 583570"/>
                <a:gd name="connsiteX2" fmla="*/ 1629397 w 2579192"/>
                <a:gd name="connsiteY2" fmla="*/ 525934 h 583570"/>
                <a:gd name="connsiteX3" fmla="*/ 716317 w 2579192"/>
                <a:gd name="connsiteY3" fmla="*/ 583570 h 583570"/>
                <a:gd name="connsiteX4" fmla="*/ 0 w 2579192"/>
                <a:gd name="connsiteY4" fmla="*/ 329259 h 583570"/>
                <a:gd name="connsiteX0" fmla="*/ 0 w 2798971"/>
                <a:gd name="connsiteY0" fmla="*/ 358077 h 612388"/>
                <a:gd name="connsiteX1" fmla="*/ 2798971 w 2798971"/>
                <a:gd name="connsiteY1" fmla="*/ 0 h 612388"/>
                <a:gd name="connsiteX2" fmla="*/ 1629397 w 2798971"/>
                <a:gd name="connsiteY2" fmla="*/ 554752 h 612388"/>
                <a:gd name="connsiteX3" fmla="*/ 716317 w 2798971"/>
                <a:gd name="connsiteY3" fmla="*/ 612388 h 612388"/>
                <a:gd name="connsiteX4" fmla="*/ 0 w 2798971"/>
                <a:gd name="connsiteY4" fmla="*/ 358077 h 612388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37537 w 2888511"/>
                <a:gd name="connsiteY2" fmla="*/ 612389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2389"/>
                <a:gd name="connsiteX1" fmla="*/ 2888511 w 2888511"/>
                <a:gd name="connsiteY1" fmla="*/ 0 h 612389"/>
                <a:gd name="connsiteX2" fmla="*/ 1637537 w 2888511"/>
                <a:gd name="connsiteY2" fmla="*/ 612389 h 612389"/>
                <a:gd name="connsiteX3" fmla="*/ 529098 w 2888511"/>
                <a:gd name="connsiteY3" fmla="*/ 612388 h 612389"/>
                <a:gd name="connsiteX4" fmla="*/ 0 w 2888511"/>
                <a:gd name="connsiteY4" fmla="*/ 365282 h 61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8511" h="612389">
                  <a:moveTo>
                    <a:pt x="0" y="365282"/>
                  </a:moveTo>
                  <a:lnTo>
                    <a:pt x="2888511" y="0"/>
                  </a:lnTo>
                  <a:cubicBezTo>
                    <a:pt x="2780839" y="437077"/>
                    <a:pt x="2013828" y="549949"/>
                    <a:pt x="1637537" y="612389"/>
                  </a:cubicBezTo>
                  <a:lnTo>
                    <a:pt x="529098" y="612388"/>
                  </a:lnTo>
                  <a:lnTo>
                    <a:pt x="0" y="365282"/>
                  </a:lnTo>
                  <a:close/>
                </a:path>
              </a:pathLst>
            </a:cu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矩形 13"/>
            <p:cNvSpPr/>
            <p:nvPr userDrawn="1"/>
          </p:nvSpPr>
          <p:spPr>
            <a:xfrm rot="21088230">
              <a:off x="3495778" y="1798134"/>
              <a:ext cx="142504" cy="2885775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流程图: 资料带 15"/>
            <p:cNvSpPr/>
            <p:nvPr userDrawn="1"/>
          </p:nvSpPr>
          <p:spPr>
            <a:xfrm rot="21079964">
              <a:off x="3508813" y="1614348"/>
              <a:ext cx="1699419" cy="1149474"/>
            </a:xfrm>
            <a:prstGeom prst="flowChartPunchedTape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7" name="Freeform 69"/>
          <p:cNvSpPr>
            <a:spLocks/>
          </p:cNvSpPr>
          <p:nvPr userDrawn="1"/>
        </p:nvSpPr>
        <p:spPr bwMode="auto">
          <a:xfrm>
            <a:off x="207921" y="5164401"/>
            <a:ext cx="11844344" cy="1466322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  <a:gd name="connsiteX0" fmla="*/ 9155 w 10000"/>
              <a:gd name="connsiteY0" fmla="*/ 4884 h 10000"/>
              <a:gd name="connsiteX1" fmla="*/ 7324 w 10000"/>
              <a:gd name="connsiteY1" fmla="*/ 1860 h 10000"/>
              <a:gd name="connsiteX2" fmla="*/ 7183 w 10000"/>
              <a:gd name="connsiteY2" fmla="*/ 1860 h 10000"/>
              <a:gd name="connsiteX3" fmla="*/ 5070 w 10000"/>
              <a:gd name="connsiteY3" fmla="*/ 0 h 10000"/>
              <a:gd name="connsiteX4" fmla="*/ 2817 w 10000"/>
              <a:gd name="connsiteY4" fmla="*/ 3023 h 10000"/>
              <a:gd name="connsiteX5" fmla="*/ 1798 w 10000"/>
              <a:gd name="connsiteY5" fmla="*/ 939 h 10000"/>
              <a:gd name="connsiteX6" fmla="*/ 1268 w 10000"/>
              <a:gd name="connsiteY6" fmla="*/ 4651 h 10000"/>
              <a:gd name="connsiteX7" fmla="*/ 0 w 10000"/>
              <a:gd name="connsiteY7" fmla="*/ 7209 h 10000"/>
              <a:gd name="connsiteX8" fmla="*/ 1690 w 10000"/>
              <a:gd name="connsiteY8" fmla="*/ 10000 h 10000"/>
              <a:gd name="connsiteX9" fmla="*/ 8451 w 10000"/>
              <a:gd name="connsiteY9" fmla="*/ 10000 h 10000"/>
              <a:gd name="connsiteX10" fmla="*/ 10000 w 10000"/>
              <a:gd name="connsiteY10" fmla="*/ 7209 h 10000"/>
              <a:gd name="connsiteX11" fmla="*/ 9155 w 10000"/>
              <a:gd name="connsiteY11" fmla="*/ 4884 h 10000"/>
              <a:gd name="connsiteX0" fmla="*/ 9155 w 10000"/>
              <a:gd name="connsiteY0" fmla="*/ 5039 h 10155"/>
              <a:gd name="connsiteX1" fmla="*/ 7324 w 10000"/>
              <a:gd name="connsiteY1" fmla="*/ 2015 h 10155"/>
              <a:gd name="connsiteX2" fmla="*/ 7183 w 10000"/>
              <a:gd name="connsiteY2" fmla="*/ 2015 h 10155"/>
              <a:gd name="connsiteX3" fmla="*/ 5070 w 10000"/>
              <a:gd name="connsiteY3" fmla="*/ 155 h 10155"/>
              <a:gd name="connsiteX4" fmla="*/ 2823 w 10000"/>
              <a:gd name="connsiteY4" fmla="*/ 1210 h 10155"/>
              <a:gd name="connsiteX5" fmla="*/ 1798 w 10000"/>
              <a:gd name="connsiteY5" fmla="*/ 1094 h 10155"/>
              <a:gd name="connsiteX6" fmla="*/ 1268 w 10000"/>
              <a:gd name="connsiteY6" fmla="*/ 4806 h 10155"/>
              <a:gd name="connsiteX7" fmla="*/ 0 w 10000"/>
              <a:gd name="connsiteY7" fmla="*/ 7364 h 10155"/>
              <a:gd name="connsiteX8" fmla="*/ 1690 w 10000"/>
              <a:gd name="connsiteY8" fmla="*/ 10155 h 10155"/>
              <a:gd name="connsiteX9" fmla="*/ 8451 w 10000"/>
              <a:gd name="connsiteY9" fmla="*/ 10155 h 10155"/>
              <a:gd name="connsiteX10" fmla="*/ 10000 w 10000"/>
              <a:gd name="connsiteY10" fmla="*/ 7364 h 10155"/>
              <a:gd name="connsiteX11" fmla="*/ 9155 w 10000"/>
              <a:gd name="connsiteY11" fmla="*/ 5039 h 10155"/>
              <a:gd name="connsiteX0" fmla="*/ 9155 w 10000"/>
              <a:gd name="connsiteY0" fmla="*/ 4918 h 10034"/>
              <a:gd name="connsiteX1" fmla="*/ 7324 w 10000"/>
              <a:gd name="connsiteY1" fmla="*/ 1894 h 10034"/>
              <a:gd name="connsiteX2" fmla="*/ 7183 w 10000"/>
              <a:gd name="connsiteY2" fmla="*/ 1894 h 10034"/>
              <a:gd name="connsiteX3" fmla="*/ 5070 w 10000"/>
              <a:gd name="connsiteY3" fmla="*/ 34 h 10034"/>
              <a:gd name="connsiteX4" fmla="*/ 2823 w 10000"/>
              <a:gd name="connsiteY4" fmla="*/ 1089 h 10034"/>
              <a:gd name="connsiteX5" fmla="*/ 1798 w 10000"/>
              <a:gd name="connsiteY5" fmla="*/ 973 h 10034"/>
              <a:gd name="connsiteX6" fmla="*/ 1268 w 10000"/>
              <a:gd name="connsiteY6" fmla="*/ 4685 h 10034"/>
              <a:gd name="connsiteX7" fmla="*/ 0 w 10000"/>
              <a:gd name="connsiteY7" fmla="*/ 7243 h 10034"/>
              <a:gd name="connsiteX8" fmla="*/ 1690 w 10000"/>
              <a:gd name="connsiteY8" fmla="*/ 10034 h 10034"/>
              <a:gd name="connsiteX9" fmla="*/ 8451 w 10000"/>
              <a:gd name="connsiteY9" fmla="*/ 10034 h 10034"/>
              <a:gd name="connsiteX10" fmla="*/ 10000 w 10000"/>
              <a:gd name="connsiteY10" fmla="*/ 7243 h 10034"/>
              <a:gd name="connsiteX11" fmla="*/ 9155 w 10000"/>
              <a:gd name="connsiteY11" fmla="*/ 4918 h 10034"/>
              <a:gd name="connsiteX0" fmla="*/ 9175 w 10020"/>
              <a:gd name="connsiteY0" fmla="*/ 4918 h 10034"/>
              <a:gd name="connsiteX1" fmla="*/ 7344 w 10020"/>
              <a:gd name="connsiteY1" fmla="*/ 1894 h 10034"/>
              <a:gd name="connsiteX2" fmla="*/ 7203 w 10020"/>
              <a:gd name="connsiteY2" fmla="*/ 1894 h 10034"/>
              <a:gd name="connsiteX3" fmla="*/ 5090 w 10020"/>
              <a:gd name="connsiteY3" fmla="*/ 34 h 10034"/>
              <a:gd name="connsiteX4" fmla="*/ 2843 w 10020"/>
              <a:gd name="connsiteY4" fmla="*/ 1089 h 10034"/>
              <a:gd name="connsiteX5" fmla="*/ 1818 w 10020"/>
              <a:gd name="connsiteY5" fmla="*/ 973 h 10034"/>
              <a:gd name="connsiteX6" fmla="*/ 1005 w 10020"/>
              <a:gd name="connsiteY6" fmla="*/ 3527 h 10034"/>
              <a:gd name="connsiteX7" fmla="*/ 20 w 10020"/>
              <a:gd name="connsiteY7" fmla="*/ 7243 h 10034"/>
              <a:gd name="connsiteX8" fmla="*/ 1710 w 10020"/>
              <a:gd name="connsiteY8" fmla="*/ 10034 h 10034"/>
              <a:gd name="connsiteX9" fmla="*/ 8471 w 10020"/>
              <a:gd name="connsiteY9" fmla="*/ 10034 h 10034"/>
              <a:gd name="connsiteX10" fmla="*/ 10020 w 10020"/>
              <a:gd name="connsiteY10" fmla="*/ 7243 h 10034"/>
              <a:gd name="connsiteX11" fmla="*/ 9175 w 10020"/>
              <a:gd name="connsiteY11" fmla="*/ 4918 h 10034"/>
              <a:gd name="connsiteX0" fmla="*/ 9175 w 10020"/>
              <a:gd name="connsiteY0" fmla="*/ 4918 h 10597"/>
              <a:gd name="connsiteX1" fmla="*/ 7344 w 10020"/>
              <a:gd name="connsiteY1" fmla="*/ 1894 h 10597"/>
              <a:gd name="connsiteX2" fmla="*/ 7203 w 10020"/>
              <a:gd name="connsiteY2" fmla="*/ 1894 h 10597"/>
              <a:gd name="connsiteX3" fmla="*/ 5090 w 10020"/>
              <a:gd name="connsiteY3" fmla="*/ 34 h 10597"/>
              <a:gd name="connsiteX4" fmla="*/ 2843 w 10020"/>
              <a:gd name="connsiteY4" fmla="*/ 1089 h 10597"/>
              <a:gd name="connsiteX5" fmla="*/ 1818 w 10020"/>
              <a:gd name="connsiteY5" fmla="*/ 973 h 10597"/>
              <a:gd name="connsiteX6" fmla="*/ 1005 w 10020"/>
              <a:gd name="connsiteY6" fmla="*/ 3527 h 10597"/>
              <a:gd name="connsiteX7" fmla="*/ 20 w 10020"/>
              <a:gd name="connsiteY7" fmla="*/ 10138 h 10597"/>
              <a:gd name="connsiteX8" fmla="*/ 1710 w 10020"/>
              <a:gd name="connsiteY8" fmla="*/ 10034 h 10597"/>
              <a:gd name="connsiteX9" fmla="*/ 8471 w 10020"/>
              <a:gd name="connsiteY9" fmla="*/ 10034 h 10597"/>
              <a:gd name="connsiteX10" fmla="*/ 10020 w 10020"/>
              <a:gd name="connsiteY10" fmla="*/ 7243 h 10597"/>
              <a:gd name="connsiteX11" fmla="*/ 9175 w 10020"/>
              <a:gd name="connsiteY11" fmla="*/ 4918 h 10597"/>
              <a:gd name="connsiteX0" fmla="*/ 9237 w 10082"/>
              <a:gd name="connsiteY0" fmla="*/ 4918 h 10156"/>
              <a:gd name="connsiteX1" fmla="*/ 7406 w 10082"/>
              <a:gd name="connsiteY1" fmla="*/ 1894 h 10156"/>
              <a:gd name="connsiteX2" fmla="*/ 7265 w 10082"/>
              <a:gd name="connsiteY2" fmla="*/ 1894 h 10156"/>
              <a:gd name="connsiteX3" fmla="*/ 5152 w 10082"/>
              <a:gd name="connsiteY3" fmla="*/ 34 h 10156"/>
              <a:gd name="connsiteX4" fmla="*/ 2905 w 10082"/>
              <a:gd name="connsiteY4" fmla="*/ 1089 h 10156"/>
              <a:gd name="connsiteX5" fmla="*/ 1880 w 10082"/>
              <a:gd name="connsiteY5" fmla="*/ 973 h 10156"/>
              <a:gd name="connsiteX6" fmla="*/ 1067 w 10082"/>
              <a:gd name="connsiteY6" fmla="*/ 3527 h 10156"/>
              <a:gd name="connsiteX7" fmla="*/ 82 w 10082"/>
              <a:gd name="connsiteY7" fmla="*/ 10138 h 10156"/>
              <a:gd name="connsiteX8" fmla="*/ 1772 w 10082"/>
              <a:gd name="connsiteY8" fmla="*/ 10034 h 10156"/>
              <a:gd name="connsiteX9" fmla="*/ 8533 w 10082"/>
              <a:gd name="connsiteY9" fmla="*/ 10034 h 10156"/>
              <a:gd name="connsiteX10" fmla="*/ 10082 w 10082"/>
              <a:gd name="connsiteY10" fmla="*/ 7243 h 10156"/>
              <a:gd name="connsiteX11" fmla="*/ 9237 w 10082"/>
              <a:gd name="connsiteY11" fmla="*/ 4918 h 10156"/>
              <a:gd name="connsiteX0" fmla="*/ 9201 w 10046"/>
              <a:gd name="connsiteY0" fmla="*/ 4918 h 10435"/>
              <a:gd name="connsiteX1" fmla="*/ 7370 w 10046"/>
              <a:gd name="connsiteY1" fmla="*/ 1894 h 10435"/>
              <a:gd name="connsiteX2" fmla="*/ 7229 w 10046"/>
              <a:gd name="connsiteY2" fmla="*/ 1894 h 10435"/>
              <a:gd name="connsiteX3" fmla="*/ 5116 w 10046"/>
              <a:gd name="connsiteY3" fmla="*/ 34 h 10435"/>
              <a:gd name="connsiteX4" fmla="*/ 2869 w 10046"/>
              <a:gd name="connsiteY4" fmla="*/ 1089 h 10435"/>
              <a:gd name="connsiteX5" fmla="*/ 1844 w 10046"/>
              <a:gd name="connsiteY5" fmla="*/ 973 h 10435"/>
              <a:gd name="connsiteX6" fmla="*/ 1031 w 10046"/>
              <a:gd name="connsiteY6" fmla="*/ 3527 h 10435"/>
              <a:gd name="connsiteX7" fmla="*/ 86 w 10046"/>
              <a:gd name="connsiteY7" fmla="*/ 10427 h 10435"/>
              <a:gd name="connsiteX8" fmla="*/ 1736 w 10046"/>
              <a:gd name="connsiteY8" fmla="*/ 10034 h 10435"/>
              <a:gd name="connsiteX9" fmla="*/ 8497 w 10046"/>
              <a:gd name="connsiteY9" fmla="*/ 10034 h 10435"/>
              <a:gd name="connsiteX10" fmla="*/ 10046 w 10046"/>
              <a:gd name="connsiteY10" fmla="*/ 7243 h 10435"/>
              <a:gd name="connsiteX11" fmla="*/ 9201 w 10046"/>
              <a:gd name="connsiteY11" fmla="*/ 4918 h 1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46" h="10435">
                <a:moveTo>
                  <a:pt x="9201" y="4918"/>
                </a:moveTo>
                <a:cubicBezTo>
                  <a:pt x="9201" y="3290"/>
                  <a:pt x="8497" y="1894"/>
                  <a:pt x="7370" y="1894"/>
                </a:cubicBezTo>
                <a:lnTo>
                  <a:pt x="7229" y="1894"/>
                </a:lnTo>
                <a:cubicBezTo>
                  <a:pt x="6807" y="732"/>
                  <a:pt x="5843" y="168"/>
                  <a:pt x="5116" y="34"/>
                </a:cubicBezTo>
                <a:cubicBezTo>
                  <a:pt x="4389" y="-100"/>
                  <a:pt x="3159" y="156"/>
                  <a:pt x="2869" y="1089"/>
                </a:cubicBezTo>
                <a:cubicBezTo>
                  <a:pt x="2728" y="1089"/>
                  <a:pt x="2150" y="567"/>
                  <a:pt x="1844" y="973"/>
                </a:cubicBezTo>
                <a:cubicBezTo>
                  <a:pt x="1538" y="1379"/>
                  <a:pt x="1171" y="2597"/>
                  <a:pt x="1031" y="3527"/>
                </a:cubicBezTo>
                <a:cubicBezTo>
                  <a:pt x="326" y="3760"/>
                  <a:pt x="-217" y="10356"/>
                  <a:pt x="86" y="10427"/>
                </a:cubicBezTo>
                <a:cubicBezTo>
                  <a:pt x="389" y="10498"/>
                  <a:pt x="334" y="10099"/>
                  <a:pt x="1736" y="10034"/>
                </a:cubicBezTo>
                <a:cubicBezTo>
                  <a:pt x="3138" y="9969"/>
                  <a:pt x="6243" y="10034"/>
                  <a:pt x="8497" y="10034"/>
                </a:cubicBezTo>
                <a:cubicBezTo>
                  <a:pt x="9342" y="10034"/>
                  <a:pt x="10046" y="8871"/>
                  <a:pt x="10046" y="7243"/>
                </a:cubicBezTo>
                <a:cubicBezTo>
                  <a:pt x="10046" y="6313"/>
                  <a:pt x="9764" y="5383"/>
                  <a:pt x="9201" y="49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18" name="组合 17"/>
          <p:cNvGrpSpPr/>
          <p:nvPr userDrawn="1"/>
        </p:nvGrpSpPr>
        <p:grpSpPr>
          <a:xfrm rot="1561518">
            <a:off x="5541513" y="4565539"/>
            <a:ext cx="1133989" cy="781551"/>
            <a:chOff x="6497824" y="4671147"/>
            <a:chExt cx="1134284" cy="781551"/>
          </a:xfrm>
          <a:solidFill>
            <a:srgbClr val="2EA7E0"/>
          </a:solidFill>
        </p:grpSpPr>
        <p:sp>
          <p:nvSpPr>
            <p:cNvPr id="19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2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3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rot="19741630">
            <a:off x="1267271" y="5220819"/>
            <a:ext cx="832513" cy="573772"/>
            <a:chOff x="6497824" y="4671147"/>
            <a:chExt cx="1134284" cy="781551"/>
          </a:xfrm>
        </p:grpSpPr>
        <p:sp>
          <p:nvSpPr>
            <p:cNvPr id="26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 userDrawn="1"/>
        </p:nvGrpSpPr>
        <p:grpSpPr>
          <a:xfrm rot="20127201">
            <a:off x="7687101" y="4981814"/>
            <a:ext cx="645629" cy="457628"/>
            <a:chOff x="6497824" y="4671147"/>
            <a:chExt cx="1134284" cy="781551"/>
          </a:xfrm>
        </p:grpSpPr>
        <p:sp>
          <p:nvSpPr>
            <p:cNvPr id="33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7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8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2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62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683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67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41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39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47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0000"/>
                <a:lumOff val="80000"/>
              </a:schemeClr>
            </a:gs>
            <a:gs pos="58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A38C-1EF0-478B-A03D-85A53F03CA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27540" y="6669362"/>
            <a:ext cx="12216365" cy="195043"/>
            <a:chOff x="-27547" y="6669361"/>
            <a:chExt cx="9171546" cy="195044"/>
          </a:xfrm>
        </p:grpSpPr>
        <p:sp>
          <p:nvSpPr>
            <p:cNvPr id="9" name="矩形 8"/>
            <p:cNvSpPr/>
            <p:nvPr userDrawn="1"/>
          </p:nvSpPr>
          <p:spPr>
            <a:xfrm>
              <a:off x="-27547" y="6669361"/>
              <a:ext cx="3087260" cy="195044"/>
            </a:xfrm>
            <a:prstGeom prst="rect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011311" y="6669361"/>
              <a:ext cx="3087260" cy="195044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6056739" y="6669361"/>
              <a:ext cx="3087260" cy="195044"/>
            </a:xfrm>
            <a:prstGeom prst="rect">
              <a:avLst/>
            </a:pr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8485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3" r:id="rId2"/>
    <p:sldLayoutId id="2147483674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547446" y="3168007"/>
            <a:ext cx="8850923" cy="751698"/>
          </a:xfrm>
        </p:spPr>
        <p:txBody>
          <a:bodyPr/>
          <a:lstStyle/>
          <a:p>
            <a:r>
              <a:rPr lang="zh-CN" altLang="en-US"/>
              <a:t>第二讲 </a:t>
            </a:r>
            <a:r>
              <a:rPr lang="en-US" altLang="zh-CN"/>
              <a:t>C++</a:t>
            </a:r>
            <a:r>
              <a:rPr lang="zh-CN" altLang="en-US"/>
              <a:t>对</a:t>
            </a:r>
            <a:r>
              <a:rPr lang="en-US" altLang="zh-CN"/>
              <a:t>C</a:t>
            </a:r>
            <a:r>
              <a:rPr lang="zh-CN" altLang="en-US"/>
              <a:t>的改进（一）</a:t>
            </a:r>
          </a:p>
        </p:txBody>
      </p:sp>
    </p:spTree>
    <p:extLst>
      <p:ext uri="{BB962C8B-B14F-4D97-AF65-F5344CB8AC3E}">
        <p14:creationId xmlns:p14="http://schemas.microsoft.com/office/powerpoint/2010/main" val="298885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新</a:t>
            </a:r>
            <a:r>
              <a:rPr lang="zh-CN" altLang="en-US"/>
              <a:t>的</a:t>
            </a:r>
            <a:r>
              <a:rPr lang="en-US" altLang="zh-CN"/>
              <a:t>I/O</a:t>
            </a:r>
            <a:endParaRPr lang="zh-CN" altLang="en-US"/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1871663" y="2506663"/>
            <a:ext cx="1584325" cy="64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输入设备</a:t>
            </a: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4033838" y="2506663"/>
            <a:ext cx="1584325" cy="64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输入流</a:t>
            </a: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8353425" y="2506663"/>
            <a:ext cx="1584325" cy="64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6192838" y="2506663"/>
            <a:ext cx="1584325" cy="6492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1871663" y="4557713"/>
            <a:ext cx="1584325" cy="64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4033838" y="4557713"/>
            <a:ext cx="1584325" cy="6492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8362950" y="4557713"/>
            <a:ext cx="1584325" cy="64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输出设备</a:t>
            </a:r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auto">
          <a:xfrm>
            <a:off x="6203950" y="4557713"/>
            <a:ext cx="1584325" cy="64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输出流</a:t>
            </a:r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3457575" y="2795588"/>
            <a:ext cx="576263" cy="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>
            <a:off x="5618163" y="2795588"/>
            <a:ext cx="576262" cy="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7777163" y="2795588"/>
            <a:ext cx="576262" cy="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Line 30"/>
          <p:cNvSpPr>
            <a:spLocks noChangeShapeType="1"/>
          </p:cNvSpPr>
          <p:nvPr/>
        </p:nvSpPr>
        <p:spPr bwMode="auto">
          <a:xfrm>
            <a:off x="3457575" y="4878388"/>
            <a:ext cx="576263" cy="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Line 31"/>
          <p:cNvSpPr>
            <a:spLocks noChangeShapeType="1"/>
          </p:cNvSpPr>
          <p:nvPr/>
        </p:nvSpPr>
        <p:spPr bwMode="auto">
          <a:xfrm>
            <a:off x="5618163" y="4918075"/>
            <a:ext cx="576262" cy="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Line 32"/>
          <p:cNvSpPr>
            <a:spLocks noChangeShapeType="1"/>
          </p:cNvSpPr>
          <p:nvPr/>
        </p:nvSpPr>
        <p:spPr bwMode="auto">
          <a:xfrm>
            <a:off x="7777163" y="4918075"/>
            <a:ext cx="576262" cy="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Box 33"/>
          <p:cNvSpPr txBox="1">
            <a:spLocks noChangeArrowheads="1"/>
          </p:cNvSpPr>
          <p:nvPr/>
        </p:nvSpPr>
        <p:spPr bwMode="auto">
          <a:xfrm>
            <a:off x="1873250" y="3940835"/>
            <a:ext cx="20120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输出过程</a:t>
            </a:r>
          </a:p>
        </p:txBody>
      </p:sp>
      <p:sp>
        <p:nvSpPr>
          <p:cNvPr id="20" name="Text Box 34"/>
          <p:cNvSpPr txBox="1">
            <a:spLocks noChangeArrowheads="1"/>
          </p:cNvSpPr>
          <p:nvPr/>
        </p:nvSpPr>
        <p:spPr bwMode="auto">
          <a:xfrm>
            <a:off x="1873250" y="1876943"/>
            <a:ext cx="20120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输入过程</a:t>
            </a:r>
          </a:p>
        </p:txBody>
      </p:sp>
      <p:sp>
        <p:nvSpPr>
          <p:cNvPr id="2" name="矩形 1"/>
          <p:cNvSpPr/>
          <p:nvPr/>
        </p:nvSpPr>
        <p:spPr>
          <a:xfrm>
            <a:off x="978515" y="1077811"/>
            <a:ext cx="43043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</a:t>
            </a:r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语言的输入输出</a:t>
            </a:r>
            <a:endParaRPr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451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新</a:t>
            </a:r>
            <a:r>
              <a:rPr lang="zh-CN" altLang="en-US"/>
              <a:t>的</a:t>
            </a:r>
            <a:r>
              <a:rPr lang="en-US" altLang="zh-CN"/>
              <a:t>I/O</a:t>
            </a:r>
            <a:endParaRPr lang="zh-CN" altLang="en-US"/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1871663" y="2506663"/>
            <a:ext cx="1584325" cy="64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输入设备</a:t>
            </a: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4033838" y="2506663"/>
            <a:ext cx="1693862" cy="64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输入流</a:t>
            </a: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8353425" y="2506663"/>
            <a:ext cx="1584325" cy="64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6192838" y="2506663"/>
            <a:ext cx="1584325" cy="6492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scanf / cin</a:t>
            </a: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1871663" y="4557713"/>
            <a:ext cx="1584325" cy="64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4033838" y="4557713"/>
            <a:ext cx="1693862" cy="6492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 / cout</a:t>
            </a:r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8362950" y="4557713"/>
            <a:ext cx="1584325" cy="64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输出设备</a:t>
            </a:r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auto">
          <a:xfrm>
            <a:off x="6203950" y="4557713"/>
            <a:ext cx="1584325" cy="64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输出流</a:t>
            </a:r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3457575" y="2795588"/>
            <a:ext cx="576263" cy="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>
            <a:off x="5727699" y="2795588"/>
            <a:ext cx="466725" cy="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7777163" y="2795588"/>
            <a:ext cx="576262" cy="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Line 30"/>
          <p:cNvSpPr>
            <a:spLocks noChangeShapeType="1"/>
          </p:cNvSpPr>
          <p:nvPr/>
        </p:nvSpPr>
        <p:spPr bwMode="auto">
          <a:xfrm>
            <a:off x="3457575" y="4878388"/>
            <a:ext cx="576263" cy="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Line 31"/>
          <p:cNvSpPr>
            <a:spLocks noChangeShapeType="1"/>
          </p:cNvSpPr>
          <p:nvPr/>
        </p:nvSpPr>
        <p:spPr bwMode="auto">
          <a:xfrm>
            <a:off x="5737225" y="4918075"/>
            <a:ext cx="457200" cy="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Line 32"/>
          <p:cNvSpPr>
            <a:spLocks noChangeShapeType="1"/>
          </p:cNvSpPr>
          <p:nvPr/>
        </p:nvSpPr>
        <p:spPr bwMode="auto">
          <a:xfrm>
            <a:off x="7777163" y="4918075"/>
            <a:ext cx="576262" cy="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Box 33"/>
          <p:cNvSpPr txBox="1">
            <a:spLocks noChangeArrowheads="1"/>
          </p:cNvSpPr>
          <p:nvPr/>
        </p:nvSpPr>
        <p:spPr bwMode="auto">
          <a:xfrm>
            <a:off x="1873250" y="3940835"/>
            <a:ext cx="20120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输出过程</a:t>
            </a:r>
          </a:p>
        </p:txBody>
      </p:sp>
      <p:sp>
        <p:nvSpPr>
          <p:cNvPr id="20" name="Text Box 34"/>
          <p:cNvSpPr txBox="1">
            <a:spLocks noChangeArrowheads="1"/>
          </p:cNvSpPr>
          <p:nvPr/>
        </p:nvSpPr>
        <p:spPr bwMode="auto">
          <a:xfrm>
            <a:off x="1873250" y="1876943"/>
            <a:ext cx="20120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输入过程</a:t>
            </a:r>
          </a:p>
        </p:txBody>
      </p:sp>
      <p:sp>
        <p:nvSpPr>
          <p:cNvPr id="2" name="矩形 1"/>
          <p:cNvSpPr/>
          <p:nvPr/>
        </p:nvSpPr>
        <p:spPr>
          <a:xfrm>
            <a:off x="978515" y="1077811"/>
            <a:ext cx="5006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C++</a:t>
            </a:r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语言的输入输出</a:t>
            </a:r>
            <a:endParaRPr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720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</a:t>
            </a:r>
            <a:r>
              <a:rPr lang="en-US" altLang="zh-CN"/>
              <a:t>I/O</a:t>
            </a:r>
            <a:endParaRPr lang="zh-CN" altLang="en-US"/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863601" y="939800"/>
            <a:ext cx="10452099" cy="5575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iostream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std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x;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double y;</a:t>
            </a:r>
          </a:p>
          <a:p>
            <a:pPr marL="365125" indent="-255588" eaLnBrk="0" hangingPunct="0">
              <a:buClr>
                <a:schemeClr val="accent1"/>
              </a:buCl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/* </a:t>
            </a:r>
            <a:r>
              <a:rPr lang="zh-CN" altLang="en-US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以下</a:t>
            </a:r>
            <a:r>
              <a:rPr lang="zh-CN" alt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语句等价</a:t>
            </a:r>
            <a:r>
              <a:rPr lang="zh-CN" altLang="en-US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于</a:t>
            </a: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*/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   /* </a:t>
            </a:r>
            <a:r>
              <a:rPr lang="en-US" altLang="zh-CN" sz="2400" b="1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printf</a:t>
            </a:r>
            <a:r>
              <a:rPr lang="en-US" altLang="zh-CN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(“</a:t>
            </a:r>
            <a:r>
              <a:rPr lang="zh-CN" altLang="en-US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请输入一个整数和一个小数</a:t>
            </a:r>
            <a:r>
              <a:rPr lang="en-US" altLang="zh-CN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zh-CN" altLang="en-US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用空格隔开</a:t>
            </a:r>
            <a:r>
              <a:rPr lang="en-US" altLang="zh-CN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):”); */</a:t>
            </a:r>
            <a:endParaRPr lang="en-US" altLang="zh-CN" sz="2400" b="1" dirty="0">
              <a:solidFill>
                <a:srgbClr val="00B05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 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&lt;&lt; "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请</a:t>
            </a:r>
            <a:r>
              <a:rPr lang="zh-CN" altLang="en-US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输入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请输入一个整数和一个小数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用空格隔开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"; 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/* </a:t>
            </a:r>
            <a:r>
              <a:rPr lang="zh-CN" altLang="en-US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以下</a:t>
            </a:r>
            <a:r>
              <a:rPr lang="zh-CN" alt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语句等价于</a:t>
            </a:r>
            <a:r>
              <a:rPr lang="en-US" altLang="zh-CN" sz="2400" b="1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scanf</a:t>
            </a:r>
            <a:r>
              <a:rPr lang="en-US" altLang="zh-CN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(“%</a:t>
            </a: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d %f", &amp;x, &amp;y</a:t>
            </a:r>
            <a:r>
              <a:rPr lang="en-US" altLang="zh-CN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); */</a:t>
            </a:r>
            <a:endParaRPr lang="en-US" altLang="zh-CN" sz="2400" b="1" dirty="0">
              <a:solidFill>
                <a:srgbClr val="00B05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cin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&gt;&gt; x &gt;&gt; y; 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/* </a:t>
            </a:r>
            <a:r>
              <a:rPr lang="zh-CN" altLang="en-US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以下</a:t>
            </a:r>
            <a:r>
              <a:rPr lang="zh-CN" alt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语句等价于</a:t>
            </a:r>
            <a:r>
              <a:rPr lang="en-US" altLang="zh-CN" sz="24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printf</a:t>
            </a:r>
            <a:r>
              <a:rPr lang="en-US" altLang="zh-CN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(“x </a:t>
            </a: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= %d, y = %</a:t>
            </a:r>
            <a:r>
              <a:rPr lang="en-US" altLang="zh-CN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f\n”, </a:t>
            </a: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x, y</a:t>
            </a:r>
            <a:r>
              <a:rPr lang="en-US" altLang="zh-CN" sz="2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); */</a:t>
            </a:r>
            <a:endParaRPr lang="en-US" altLang="zh-CN" sz="2400" b="1" dirty="0">
              <a:solidFill>
                <a:srgbClr val="00B05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&lt;&lt; "x = " &lt;&lt; x &lt;&lt; ", y = " &lt;&lt; y &lt;&lt;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;       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778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</a:t>
            </a:r>
            <a:r>
              <a:rPr lang="en-US" altLang="zh-CN"/>
              <a:t>I/O</a:t>
            </a:r>
            <a:endParaRPr lang="zh-CN" altLang="en-US"/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054092"/>
            <a:ext cx="10281668" cy="4314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基本用法：</a:t>
            </a:r>
          </a:p>
          <a:p>
            <a:pPr marL="766763" lvl="2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 &lt;&lt;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&lt;&lt;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&lt;&lt;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n;</a:t>
            </a:r>
          </a:p>
          <a:p>
            <a:pPr marL="766763" lvl="2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 &gt;&gt;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&gt;&gt;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&gt;&gt;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n;</a:t>
            </a: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en-US" altLang="zh-CN" sz="1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</a:p>
          <a:p>
            <a:pPr marL="766763" lvl="2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 &lt;&lt; "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+ y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 &lt;&lt; 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+ y &lt;&lt; "." &lt;&lt; endl;</a:t>
            </a:r>
          </a:p>
          <a:p>
            <a:pPr marL="766763" lvl="2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 x &gt;&gt; y;</a:t>
            </a: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729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</a:t>
            </a:r>
            <a:r>
              <a:rPr lang="en-US" altLang="zh-CN"/>
              <a:t>I/O</a:t>
            </a:r>
            <a:endParaRPr lang="zh-CN" altLang="en-US"/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054092"/>
            <a:ext cx="10281668" cy="4991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marL="844550" lvl="1" indent="-514350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不能用一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&lt;&lt; 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多个数据项</a:t>
            </a:r>
            <a:b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&lt;&lt;</a:t>
            </a:r>
            <a:r>
              <a:rPr lang="en-US" altLang="zh-CN" sz="3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a,b,c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&lt;&lt;</a:t>
            </a:r>
            <a:r>
              <a:rPr lang="en-US" altLang="zh-CN" sz="3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endl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;            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/* 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错误 *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&lt;&lt;a&lt;&lt;b&lt;&lt;c&lt;&lt;</a:t>
            </a:r>
            <a:r>
              <a:rPr lang="en-US" altLang="zh-CN" sz="3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endl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;         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/* 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正确 *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endParaRPr lang="en-US" altLang="zh-CN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44550" lvl="1" indent="-514350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en-US" altLang="zh-C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cin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可以分成多行来写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cin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&gt;&gt; a &gt;&gt; b</a:t>
            </a:r>
            <a:endParaRPr lang="en-US" altLang="zh-CN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30200" lvl="1" indent="0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&gt;&gt;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c;</a:t>
            </a:r>
          </a:p>
          <a:p>
            <a:pPr marL="330200" lvl="1" indent="0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32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&lt;&lt; a &lt;&lt;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</a:p>
          <a:p>
            <a:pPr marL="330200" lvl="1" indent="0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 &lt;&lt; c;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3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</a:t>
            </a:r>
            <a:r>
              <a:rPr lang="en-US" altLang="zh-CN"/>
              <a:t>I/O - cout</a:t>
            </a:r>
            <a:r>
              <a:rPr lang="zh-CN" altLang="en-US"/>
              <a:t>的用法举例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863601" y="1054100"/>
            <a:ext cx="10452099" cy="525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cout &lt;&lt; "This is a C++ program! " &lt;&lt; endl;</a:t>
            </a:r>
            <a:b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</a:b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cout &lt;&lt; "This is"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 &lt;&lt; " a C++"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 &lt;&lt; "program!"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return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63713" y="2913062"/>
            <a:ext cx="7265987" cy="43973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63712" y="3619500"/>
            <a:ext cx="7265987" cy="159226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9236281" y="1906974"/>
            <a:ext cx="1676401" cy="612648"/>
          </a:xfrm>
          <a:prstGeom prst="wedgeRoundRectCallout">
            <a:avLst>
              <a:gd name="adj1" fmla="val -41666"/>
              <a:gd name="adj2" fmla="val 8737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不分行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9236280" y="3539586"/>
            <a:ext cx="1676401" cy="612648"/>
          </a:xfrm>
          <a:prstGeom prst="wedgeRoundRectCallout">
            <a:avLst>
              <a:gd name="adj1" fmla="val -41666"/>
              <a:gd name="adj2" fmla="val 8737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分多行</a:t>
            </a:r>
          </a:p>
        </p:txBody>
      </p:sp>
    </p:spTree>
    <p:extLst>
      <p:ext uri="{BB962C8B-B14F-4D97-AF65-F5344CB8AC3E}">
        <p14:creationId xmlns:p14="http://schemas.microsoft.com/office/powerpoint/2010/main" val="304104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</a:t>
            </a:r>
            <a:r>
              <a:rPr lang="en-US" altLang="zh-CN"/>
              <a:t>I/O - cin</a:t>
            </a:r>
            <a:r>
              <a:rPr lang="zh-CN" altLang="en-US"/>
              <a:t>的用法举例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863601" y="1538674"/>
            <a:ext cx="10452099" cy="4735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 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char  c1, c2;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a;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float b;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cin &gt;&gt; c1 &gt;&gt; c2 &gt;&gt; a &gt;&gt; b;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"c1 = " &lt;&lt; c1 &lt;&lt; endl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&lt;&lt; "c2 = " &lt;&lt; c2 &lt;&lt; endl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&lt;&lt; "a = " &lt;&lt;a &lt;&lt; endl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&lt;&lt; "b = " &lt;&lt; b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7257868" y="4957928"/>
            <a:ext cx="3435531" cy="1003056"/>
          </a:xfrm>
          <a:prstGeom prst="wedgeRoundRectCallout">
            <a:avLst>
              <a:gd name="adj1" fmla="val 13847"/>
              <a:gd name="adj2" fmla="val -97025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系统会自动 根据数据类型输入输出相应数据</a:t>
            </a:r>
          </a:p>
        </p:txBody>
      </p:sp>
      <p:sp>
        <p:nvSpPr>
          <p:cNvPr id="8" name="内容占位符 5"/>
          <p:cNvSpPr txBox="1">
            <a:spLocks/>
          </p:cNvSpPr>
          <p:nvPr/>
        </p:nvSpPr>
        <p:spPr bwMode="auto">
          <a:xfrm>
            <a:off x="863601" y="951900"/>
            <a:ext cx="10281668" cy="688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4550" lvl="1" indent="-514350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 startAt="3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自动类型识别</a:t>
            </a:r>
          </a:p>
        </p:txBody>
      </p:sp>
      <p:sp>
        <p:nvSpPr>
          <p:cNvPr id="9" name="TextBox 7"/>
          <p:cNvSpPr txBox="1"/>
          <p:nvPr/>
        </p:nvSpPr>
        <p:spPr>
          <a:xfrm>
            <a:off x="7436623" y="2121711"/>
            <a:ext cx="325677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</a:rPr>
              <a:t>1234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</a:rPr>
              <a:t>	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</a:rPr>
              <a:t>56.78 </a:t>
            </a:r>
            <a:r>
              <a:rPr lang="zh-CN" altLang="en-US" b="1" smtClean="0">
                <a:latin typeface="Consolas" panose="020B0609020204030204" pitchFamily="49" charset="0"/>
              </a:rPr>
              <a:t>↲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</a:rPr>
              <a:t/>
            </a:r>
            <a:b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</a:rPr>
            </a:b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</a:rPr>
              <a:t/>
            </a:r>
            <a:b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</a:rPr>
            </a:b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</a:rPr>
              <a:t>1  2  34 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</a:rPr>
              <a:t>56.78</a:t>
            </a: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8664780" y="2538757"/>
            <a:ext cx="7939" cy="40585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105642"/>
              </p:ext>
            </p:extLst>
          </p:nvPr>
        </p:nvGraphicFramePr>
        <p:xfrm>
          <a:off x="7436623" y="3822138"/>
          <a:ext cx="325677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194">
                  <a:extLst>
                    <a:ext uri="{9D8B030D-6E8A-4147-A177-3AD203B41FA5}">
                      <a16:colId xmlns:a16="http://schemas.microsoft.com/office/drawing/2014/main" xmlns="" val="2648567641"/>
                    </a:ext>
                  </a:extLst>
                </a:gridCol>
                <a:gridCol w="814194">
                  <a:extLst>
                    <a:ext uri="{9D8B030D-6E8A-4147-A177-3AD203B41FA5}">
                      <a16:colId xmlns:a16="http://schemas.microsoft.com/office/drawing/2014/main" xmlns="" val="1020733728"/>
                    </a:ext>
                  </a:extLst>
                </a:gridCol>
                <a:gridCol w="814194">
                  <a:extLst>
                    <a:ext uri="{9D8B030D-6E8A-4147-A177-3AD203B41FA5}">
                      <a16:colId xmlns:a16="http://schemas.microsoft.com/office/drawing/2014/main" xmlns="" val="3445260172"/>
                    </a:ext>
                  </a:extLst>
                </a:gridCol>
                <a:gridCol w="814194">
                  <a:extLst>
                    <a:ext uri="{9D8B030D-6E8A-4147-A177-3AD203B41FA5}">
                      <a16:colId xmlns:a16="http://schemas.microsoft.com/office/drawing/2014/main" xmlns="" val="2414434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c1</a:t>
                      </a:r>
                      <a:endParaRPr lang="zh-CN" altLang="en-US" sz="3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c2</a:t>
                      </a:r>
                      <a:endParaRPr lang="zh-CN" altLang="en-US" sz="3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sz="3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endParaRPr lang="zh-CN" altLang="en-US" sz="3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0560740"/>
                  </a:ext>
                </a:extLst>
              </a:tr>
            </a:tbl>
          </a:graphicData>
        </a:graphic>
      </p:graphicFrame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7688263" y="3218911"/>
            <a:ext cx="139700" cy="720725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8116888" y="3218911"/>
            <a:ext cx="547892" cy="689903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8743361" y="3206446"/>
            <a:ext cx="667339" cy="702368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9580177" y="3206447"/>
            <a:ext cx="621097" cy="702368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59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</a:t>
            </a:r>
            <a:r>
              <a:rPr lang="en-US" altLang="zh-CN"/>
              <a:t>I/O - cout</a:t>
            </a:r>
            <a:r>
              <a:rPr lang="zh-CN" altLang="en-US"/>
              <a:t>与输出</a:t>
            </a:r>
            <a:r>
              <a:rPr lang="zh-CN" altLang="en-US" smtClean="0"/>
              <a:t>控制字符</a:t>
            </a:r>
            <a:endParaRPr lang="zh-CN" altLang="en-US"/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054092"/>
            <a:ext cx="10281668" cy="517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想想为什么要有输出控制字符？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想用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进制形式输出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想控制输出宽度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想控制输出对齐方式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….</a:t>
            </a: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回想</a:t>
            </a:r>
            <a:r>
              <a:rPr lang="en-US" altLang="zh-CN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的转换说明</a:t>
            </a: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有两种方法控制格式输出：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用格式控制符，必须包含头文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#include&lt;</a:t>
            </a:r>
            <a:r>
              <a:rPr lang="en-US" altLang="zh-CN" sz="32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iomanip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498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</a:t>
            </a:r>
            <a:r>
              <a:rPr lang="en-US" altLang="zh-CN"/>
              <a:t>I/O - cout</a:t>
            </a:r>
            <a:r>
              <a:rPr lang="zh-CN" altLang="en-US"/>
              <a:t>与输出</a:t>
            </a:r>
            <a:r>
              <a:rPr lang="zh-CN" altLang="en-US" smtClean="0"/>
              <a:t>控制字符</a:t>
            </a:r>
            <a:endParaRPr lang="zh-CN" altLang="en-US"/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863601" y="1054100"/>
            <a:ext cx="10452099" cy="525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&lt;iomanip&gt;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x =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请输入一个八进制整数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以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开始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：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";  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cin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&gt;&gt; oct &gt;&gt; x; 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"x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的十六进制表示为：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 &lt;&lt;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hex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x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"x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的十进制表示为：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 &lt;&lt;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dec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x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"x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的八进制表示为：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 &lt;&lt;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oct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x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7702004" y="2188602"/>
            <a:ext cx="3435531" cy="1003056"/>
          </a:xfrm>
          <a:prstGeom prst="wedgeRoundRectCallout">
            <a:avLst>
              <a:gd name="adj1" fmla="val -29118"/>
              <a:gd name="adj2" fmla="val 9832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输出控制字符</a:t>
            </a:r>
          </a:p>
        </p:txBody>
      </p:sp>
    </p:spTree>
    <p:extLst>
      <p:ext uri="{BB962C8B-B14F-4D97-AF65-F5344CB8AC3E}">
        <p14:creationId xmlns:p14="http://schemas.microsoft.com/office/powerpoint/2010/main" val="81358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</a:t>
            </a:r>
            <a:r>
              <a:rPr lang="en-US" altLang="zh-CN"/>
              <a:t>I/O - </a:t>
            </a:r>
            <a:r>
              <a:rPr lang="zh-CN" altLang="en-US" smtClean="0"/>
              <a:t>输出控制字符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421261"/>
              </p:ext>
            </p:extLst>
          </p:nvPr>
        </p:nvGraphicFramePr>
        <p:xfrm>
          <a:off x="720496" y="1180555"/>
          <a:ext cx="10670315" cy="4998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1378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324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 制 符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  用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dec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设置基数为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hex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设置基数为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 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oct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设置基数为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 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setbase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(n)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设置整数的基数为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  (n</a:t>
                      </a:r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只能为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8,10,16)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setfill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(c)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设置填充字符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setprecision</a:t>
                      </a:r>
                      <a:r>
                        <a:rPr 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(n)</a:t>
                      </a:r>
                      <a:endParaRPr lang="zh-CN" altLang="en-US" sz="2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设置显示实数精度为</a:t>
                      </a:r>
                      <a:r>
                        <a:rPr lang="en-US" altLang="zh-CN" sz="2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2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位，以固定小数或指数输出时</a:t>
                      </a:r>
                      <a:r>
                        <a:rPr lang="en-US" altLang="zh-CN" sz="2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2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为小数位数</a:t>
                      </a:r>
                    </a:p>
                  </a:txBody>
                  <a:tcPr marL="91439" marR="91439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setw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(n)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字段宽度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位，不足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位左补空格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setiosflags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</a:t>
                      </a:r>
                      <a:r>
                        <a:rPr lang="en-US" altLang="zh-CN" sz="2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ios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::fixed)</a:t>
                      </a:r>
                      <a:endParaRPr lang="zh-CN" altLang="en-US" sz="2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实数以固定小数显示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setiosflags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</a:t>
                      </a:r>
                      <a:r>
                        <a:rPr lang="en-US" altLang="zh-CN" sz="2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ios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::scientific)</a:t>
                      </a:r>
                      <a:endParaRPr lang="zh-CN" altLang="en-US" sz="2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以指数形式显示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91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上</a:t>
            </a:r>
            <a:r>
              <a:rPr lang="zh-CN" altLang="en-US" smtClean="0"/>
              <a:t>一讲</a:t>
            </a:r>
            <a:r>
              <a:rPr lang="zh-CN" altLang="en-US"/>
              <a:t>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5"/>
            <a:ext cx="1026860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的起源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的应用领域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理解对象和类的基本概念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理解面向对象的三大特征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安装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VS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集成开发环境</a:t>
            </a:r>
          </a:p>
        </p:txBody>
      </p:sp>
    </p:spTree>
    <p:extLst>
      <p:ext uri="{BB962C8B-B14F-4D97-AF65-F5344CB8AC3E}">
        <p14:creationId xmlns:p14="http://schemas.microsoft.com/office/powerpoint/2010/main" val="22982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</a:t>
            </a:r>
            <a:r>
              <a:rPr lang="en-US" altLang="zh-CN"/>
              <a:t>I/O - </a:t>
            </a:r>
            <a:r>
              <a:rPr lang="zh-CN" altLang="en-US" smtClean="0"/>
              <a:t>输出控制字符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723871"/>
              </p:ext>
            </p:extLst>
          </p:nvPr>
        </p:nvGraphicFramePr>
        <p:xfrm>
          <a:off x="720496" y="1180555"/>
          <a:ext cx="10670315" cy="481588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1378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324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 制 符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7" marR="91447" marT="45723" marB="4572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  用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7" marR="91447" marT="45723" marB="45723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setiosflags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</a:t>
                      </a:r>
                      <a:r>
                        <a:rPr lang="en-US" altLang="zh-CN" sz="2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ios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::left)</a:t>
                      </a:r>
                      <a:endParaRPr lang="zh-CN" altLang="en-US" sz="2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7" marR="91447" marT="45723" marB="4572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左对齐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7" marR="91447" marT="45723" marB="45723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setiosflags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</a:t>
                      </a:r>
                      <a:r>
                        <a:rPr lang="en-US" altLang="zh-CN" sz="2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ios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::right)</a:t>
                      </a:r>
                      <a:endParaRPr lang="zh-CN" altLang="en-US" sz="2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7" marR="91447" marT="45723" marB="4572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右对齐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7" marR="91447" marT="45723" marB="45723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setiosflags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</a:t>
                      </a:r>
                      <a:r>
                        <a:rPr lang="en-US" altLang="zh-CN" sz="2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ios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::</a:t>
                      </a:r>
                      <a:r>
                        <a:rPr lang="en-US" altLang="zh-CN" sz="2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skipws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)</a:t>
                      </a:r>
                      <a:endParaRPr lang="zh-CN" altLang="en-US" sz="2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7" marR="91447" marT="45723" marB="4572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忽略前导空格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7" marR="91447" marT="45723" marB="45723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setiosflags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</a:t>
                      </a:r>
                      <a:r>
                        <a:rPr lang="en-US" altLang="zh-CN" sz="2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ios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::uppercase)</a:t>
                      </a:r>
                      <a:endParaRPr lang="zh-CN" altLang="en-US" sz="2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7" marR="91447" marT="45723" marB="4572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进制输出以大写字母显示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– F</a:t>
                      </a:r>
                      <a:b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科学计数法输出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7" marR="91447" marT="45723" marB="45723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setiosflags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</a:t>
                      </a:r>
                      <a:r>
                        <a:rPr lang="en-US" altLang="zh-CN" sz="2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ios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::lowercase)</a:t>
                      </a:r>
                      <a:endParaRPr lang="zh-CN" altLang="en-US" sz="2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7" marR="91447" marT="45723" marB="4572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进制输出以小写字母显示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– f</a:t>
                      </a:r>
                      <a:b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科学计数法输出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7" marR="91447" marT="45723" marB="45723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setiosflags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</a:t>
                      </a:r>
                      <a:r>
                        <a:rPr lang="en-US" altLang="zh-CN" sz="2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ios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::</a:t>
                      </a:r>
                      <a:r>
                        <a:rPr lang="en-US" altLang="zh-CN" sz="2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showpos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)</a:t>
                      </a:r>
                      <a:endParaRPr lang="zh-CN" altLang="en-US" sz="2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7" marR="91447" marT="45723" marB="4572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输出整数显示正号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7" marR="91447" marT="45723" marB="45723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resetflags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()</a:t>
                      </a:r>
                      <a:endParaRPr lang="zh-CN" altLang="en-US" sz="2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7" marR="91447" marT="45723" marB="4572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终止已设置的输出格式状态</a:t>
                      </a:r>
                      <a:r>
                        <a:rPr lang="zh-CN" altLang="en-US" sz="2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，在括号中应该制定内容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7" marR="91447" marT="45723" marB="45723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20496" y="6048695"/>
            <a:ext cx="107243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［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］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若用控制符，程序需包含头文件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#include&lt;</a:t>
            </a:r>
            <a:r>
              <a:rPr lang="en-US" altLang="zh-CN" sz="2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iomanip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3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886687" y="2161066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  <a:endParaRPr lang="zh-CN" altLang="en-US" sz="20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898621" y="2767171"/>
            <a:ext cx="6022182" cy="488552"/>
            <a:chOff x="2336959" y="2178704"/>
            <a:chExt cx="6022182" cy="488552"/>
          </a:xfrm>
        </p:grpSpPr>
        <p:sp>
          <p:nvSpPr>
            <p:cNvPr id="56" name="矩形 55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注释</a:t>
              </a:r>
              <a:endParaRPr lang="zh-CN" altLang="en-US" sz="20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等腰三角形 56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8" name="等腰三角形 57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886687" y="1541130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的初始化方法</a:t>
              </a:r>
              <a:endParaRPr lang="en-US" altLang="zh-CN" sz="20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11139" y="4720805"/>
            <a:ext cx="6697730" cy="623976"/>
            <a:chOff x="2054383" y="4853049"/>
            <a:chExt cx="6697730" cy="623976"/>
          </a:xfrm>
        </p:grpSpPr>
        <p:sp>
          <p:nvSpPr>
            <p:cNvPr id="4" name="矩形 3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独具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魅力的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修饰符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" name="等腰三角形 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211139" y="755443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的基本区别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2892654" y="3397066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名字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空间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886687" y="4020746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有关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类型的区别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654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新</a:t>
            </a:r>
            <a:r>
              <a:rPr lang="zh-CN" altLang="en-US"/>
              <a:t>的</a:t>
            </a:r>
            <a:r>
              <a:rPr lang="zh-CN" altLang="en-US" smtClean="0"/>
              <a:t>注释 </a:t>
            </a:r>
            <a:r>
              <a:rPr lang="en-US" altLang="zh-CN" smtClean="0"/>
              <a:t>- </a:t>
            </a:r>
            <a:r>
              <a:rPr lang="zh-CN" altLang="en-US" smtClean="0"/>
              <a:t>单行</a:t>
            </a:r>
            <a:r>
              <a:rPr lang="zh-CN" altLang="en-US"/>
              <a:t>注释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054092"/>
            <a:ext cx="10281668" cy="69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单行注释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62210" y="1750423"/>
            <a:ext cx="8931321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可以嵌套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或  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/*...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...*/</a:t>
            </a:r>
            <a:b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eaLnBrk="1" hangingPunct="1">
              <a:buClr>
                <a:srgbClr val="00B0F0"/>
              </a:buClr>
              <a:buFont typeface="汉鼎简特黑" pitchFamily="49" charset="-122"/>
              <a:buNone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例：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int x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  </a:t>
            </a:r>
            <a:r>
              <a:rPr lang="en-US" altLang="zh-CN" sz="28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 x</a:t>
            </a:r>
            <a:r>
              <a:rPr lang="zh-CN" altLang="en-US" sz="2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是一个整型</a:t>
            </a:r>
            <a:r>
              <a:rPr lang="zh-CN" altLang="en-US" sz="28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变量 </a:t>
            </a:r>
            <a:r>
              <a:rPr lang="en-US" altLang="zh-CN" sz="28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 int</a:t>
            </a:r>
            <a:r>
              <a:rPr lang="zh-CN" altLang="en-US" sz="2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是整型类型</a:t>
            </a:r>
            <a:endParaRPr lang="en-US" altLang="zh-CN" sz="28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eaLnBrk="1" hangingPunct="1">
              <a:buClr>
                <a:srgbClr val="00B0F0"/>
              </a:buClr>
              <a:buFont typeface="汉鼎简特黑" pitchFamily="49" charset="-122"/>
              <a:buNone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例：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int x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  </a:t>
            </a:r>
            <a:r>
              <a:rPr lang="en-US" altLang="zh-CN" sz="28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 x</a:t>
            </a:r>
            <a:r>
              <a:rPr lang="zh-CN" altLang="en-US" sz="2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是一个整型</a:t>
            </a:r>
            <a:r>
              <a:rPr lang="zh-CN" altLang="en-US" sz="28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变量 </a:t>
            </a:r>
            <a:r>
              <a:rPr lang="en-US" altLang="zh-CN" sz="28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/* int</a:t>
            </a:r>
            <a:r>
              <a:rPr lang="zh-CN" altLang="en-US" sz="2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是整型</a:t>
            </a:r>
            <a:r>
              <a:rPr lang="zh-CN" altLang="en-US" sz="28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类型 *</a:t>
            </a:r>
            <a:r>
              <a:rPr lang="en-US" altLang="zh-CN" sz="28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</a:t>
            </a:r>
            <a:endParaRPr lang="en-US" altLang="zh-CN" sz="28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eaLnBrk="1" hangingPunct="1">
              <a:buClr>
                <a:srgbClr val="00B0F0"/>
              </a:buClr>
              <a:buFont typeface="汉鼎简特黑" pitchFamily="49" charset="-122"/>
              <a:buNone/>
            </a:pP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/*... ...*/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方式的注释不能嵌套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/*... ...*/</a:t>
            </a:r>
            <a:b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/*... ...*/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方式下可以嵌套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注释</a:t>
            </a:r>
          </a:p>
          <a:p>
            <a:pPr eaLnBrk="1" hangingPunct="1">
              <a:buClr>
                <a:srgbClr val="00B0F0"/>
              </a:buClr>
              <a:buFont typeface="汉鼎简特黑" pitchFamily="49" charset="-122"/>
              <a:buNone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例：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int x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  </a:t>
            </a:r>
            <a:r>
              <a:rPr lang="en-US" altLang="zh-CN" sz="28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/* </a:t>
            </a:r>
            <a:r>
              <a:rPr lang="en-US" altLang="zh-CN" sz="2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x</a:t>
            </a:r>
            <a:r>
              <a:rPr lang="zh-CN" altLang="en-US" sz="2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是一个整型</a:t>
            </a:r>
            <a:r>
              <a:rPr lang="zh-CN" altLang="en-US" sz="28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变量 </a:t>
            </a:r>
            <a:r>
              <a:rPr lang="en-US" altLang="zh-CN" sz="28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 int</a:t>
            </a:r>
            <a:r>
              <a:rPr lang="zh-CN" altLang="en-US" sz="2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是整型</a:t>
            </a:r>
            <a:r>
              <a:rPr lang="zh-CN" altLang="en-US" sz="28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类型 *</a:t>
            </a:r>
            <a:r>
              <a:rPr lang="en-US" altLang="zh-CN" sz="28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</a:t>
            </a:r>
            <a:endParaRPr lang="en-US" altLang="zh-CN" sz="28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eaLnBrk="1" hangingPunct="1">
              <a:buClr>
                <a:srgbClr val="00B0F0"/>
              </a:buClr>
              <a:buFont typeface="汉鼎简特黑" pitchFamily="49" charset="-122"/>
              <a:buNone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85140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新的注释 </a:t>
            </a:r>
            <a:r>
              <a:rPr lang="en-US" altLang="zh-CN" smtClean="0"/>
              <a:t>- </a:t>
            </a:r>
            <a:r>
              <a:rPr lang="zh-CN" altLang="en-US" smtClean="0"/>
              <a:t>多</a:t>
            </a:r>
            <a:r>
              <a:rPr lang="zh-CN" altLang="en-US"/>
              <a:t>行注释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863601" y="1054100"/>
            <a:ext cx="10452099" cy="525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include &lt;iostream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&gt; </a:t>
            </a:r>
            <a:r>
              <a:rPr lang="en-US" altLang="zh-CN" sz="2400" b="1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/*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cin,cout</a:t>
            </a:r>
            <a:r>
              <a:rPr lang="zh-CN" altLang="en-US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在该文件中声明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,</a:t>
            </a:r>
            <a:r>
              <a:rPr lang="zh-CN" altLang="en-US" sz="2400" b="1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注意</a:t>
            </a:r>
            <a:r>
              <a:rPr lang="en-US" altLang="zh-CN" sz="2400" b="1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".h"</a:t>
            </a:r>
            <a:r>
              <a:rPr lang="zh-CN" altLang="en-US" sz="2400" b="1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没有</a:t>
            </a:r>
            <a:r>
              <a:rPr lang="zh-CN" altLang="en-US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*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;//cin</a:t>
            </a:r>
            <a:r>
              <a:rPr lang="zh-CN" altLang="en-US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、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zh-CN" altLang="en-US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所在的名字空间，今后将讲述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/*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功能：测试输出控制字符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*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/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int 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cout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 "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请输入一个八进制整数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以开始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：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";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cin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&gt;&gt; oct &gt;&gt; x;   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cout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 "x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的八进制表示为：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 &lt;&lt; oct &lt;&lt; x &lt;&lt; endl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622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2892654" y="2772291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新的注释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892654" y="3398995"/>
            <a:ext cx="6022182" cy="488552"/>
            <a:chOff x="2336959" y="2178704"/>
            <a:chExt cx="6022182" cy="488552"/>
          </a:xfrm>
        </p:grpSpPr>
        <p:sp>
          <p:nvSpPr>
            <p:cNvPr id="61" name="矩形 60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名字空间</a:t>
              </a:r>
            </a:p>
          </p:txBody>
        </p:sp>
        <p:sp>
          <p:nvSpPr>
            <p:cNvPr id="62" name="等腰三角形 61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86687" y="2161066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  <a:endParaRPr lang="zh-CN" altLang="en-US" sz="20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886687" y="1541130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的初始化方法</a:t>
              </a:r>
              <a:endParaRPr lang="en-US" altLang="zh-CN" sz="20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11139" y="4720805"/>
            <a:ext cx="6697730" cy="623976"/>
            <a:chOff x="2054383" y="4853049"/>
            <a:chExt cx="6697730" cy="623976"/>
          </a:xfrm>
        </p:grpSpPr>
        <p:sp>
          <p:nvSpPr>
            <p:cNvPr id="4" name="矩形 3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独具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魅力的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修饰符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" name="等腰三角形 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211139" y="755443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的基本区别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2886687" y="4020746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有关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类型的区别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64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名字</a:t>
            </a:r>
            <a:r>
              <a:rPr lang="zh-CN" altLang="en-US"/>
              <a:t>空间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863601" y="1054100"/>
            <a:ext cx="2387599" cy="2044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foo1()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int 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TODO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63601" y="3543300"/>
            <a:ext cx="2387599" cy="2044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foo2()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int 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//TODO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3251201" y="2133599"/>
            <a:ext cx="2146299" cy="1129976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 flipV="1">
            <a:off x="3251200" y="3263575"/>
            <a:ext cx="2146300" cy="106395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5397500" y="2567924"/>
            <a:ext cx="4237038" cy="13509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不同名字空间中允许有</a:t>
            </a:r>
          </a:p>
          <a:p>
            <a:pPr algn="ctr"/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相同名称的标识符</a:t>
            </a:r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7516019" y="1054101"/>
            <a:ext cx="3825081" cy="906930"/>
          </a:xfrm>
          <a:prstGeom prst="wedgeRoundRectCallout">
            <a:avLst>
              <a:gd name="adj1" fmla="val -37486"/>
              <a:gd name="adj2" fmla="val 129958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可见，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名字空间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的作用是为了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防止“名字”冲突</a:t>
            </a:r>
          </a:p>
        </p:txBody>
      </p:sp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3792539" y="1155771"/>
            <a:ext cx="2354262" cy="680893"/>
          </a:xfrm>
          <a:prstGeom prst="wedgeRoundRectCallout">
            <a:avLst>
              <a:gd name="adj1" fmla="val -68235"/>
              <a:gd name="adj2" fmla="val 2364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命名空间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3792539" y="4682729"/>
            <a:ext cx="2354262" cy="680893"/>
          </a:xfrm>
          <a:prstGeom prst="wedgeRoundRectCallout">
            <a:avLst>
              <a:gd name="adj1" fmla="val -68235"/>
              <a:gd name="adj2" fmla="val 2364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217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名字空间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054092"/>
            <a:ext cx="10281668" cy="69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名字空间声明语法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78515" y="4163423"/>
            <a:ext cx="1032179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chemeClr val="accent1">
                  <a:lumMod val="50000"/>
                </a:schemeClr>
              </a:buClr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</a:t>
            </a:r>
          </a:p>
          <a:p>
            <a:pPr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名字空间的名称要符合标识符命名规则</a:t>
            </a:r>
          </a:p>
          <a:p>
            <a:pPr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若省略名字空间名称则名字空间只能在本文件内使用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1833562" y="1915190"/>
            <a:ext cx="5875337" cy="1856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namespace  &lt;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名字空间名称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  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标识符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等   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}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88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名字</a:t>
            </a:r>
            <a:r>
              <a:rPr lang="zh-CN" altLang="en-US" smtClean="0"/>
              <a:t>空间 </a:t>
            </a:r>
            <a:r>
              <a:rPr lang="en-US" altLang="zh-CN" smtClean="0"/>
              <a:t>- </a:t>
            </a:r>
            <a:r>
              <a:rPr lang="zh-CN" altLang="en-US" smtClean="0"/>
              <a:t>使用</a:t>
            </a:r>
            <a:r>
              <a:rPr lang="zh-CN" altLang="en-US"/>
              <a:t>举例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863601" y="1054100"/>
            <a:ext cx="10452099" cy="548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</a:t>
            </a:r>
            <a:r>
              <a:rPr lang="en-US" altLang="zh-CN" sz="2200" b="1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/*</a:t>
            </a:r>
            <a:r>
              <a:rPr lang="en-US" altLang="zh-CN" sz="22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cin</a:t>
            </a:r>
            <a:r>
              <a:rPr lang="zh-CN" altLang="en-US" sz="22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、</a:t>
            </a:r>
            <a:r>
              <a:rPr lang="en-US" altLang="zh-CN" sz="22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zh-CN" altLang="en-US" sz="22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所在的名字空间，今后将讲述*</a:t>
            </a:r>
            <a:r>
              <a:rPr lang="en-US" altLang="zh-CN" sz="2200" b="1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</a:t>
            </a:r>
            <a:endParaRPr lang="en-US" altLang="zh-CN" sz="2200" b="1">
              <a:solidFill>
                <a:srgbClr val="00B05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namespace ns1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	int x = 1;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altLang="zh-CN" sz="2200" b="1">
              <a:solidFill>
                <a:srgbClr val="C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namespace ns2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int x = 2;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</a:t>
            </a:r>
            <a:r>
              <a:rPr lang="zh-CN" alt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名字空间</a:t>
            </a: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ns1</a:t>
            </a:r>
            <a:r>
              <a:rPr lang="zh-CN" alt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中</a:t>
            </a: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x</a:t>
            </a:r>
            <a:r>
              <a:rPr lang="zh-CN" alt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的值为</a:t>
            </a: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: " &lt;&lt; </a:t>
            </a:r>
            <a:r>
              <a:rPr lang="en-US" altLang="zh-CN" sz="22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ns1::x </a:t>
            </a: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</a:t>
            </a:r>
            <a:r>
              <a:rPr lang="zh-CN" alt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名字空间</a:t>
            </a: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ns2</a:t>
            </a:r>
            <a:r>
              <a:rPr lang="zh-CN" alt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中</a:t>
            </a: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x</a:t>
            </a:r>
            <a:r>
              <a:rPr lang="zh-CN" alt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的值为</a:t>
            </a: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: " &lt;&lt; </a:t>
            </a:r>
            <a:r>
              <a:rPr lang="en-US" altLang="zh-CN" sz="22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ns2::x </a:t>
            </a: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</a:t>
            </a: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" name="AutoShape 13"/>
          <p:cNvSpPr>
            <a:spLocks noChangeArrowheads="1"/>
          </p:cNvSpPr>
          <p:nvPr/>
        </p:nvSpPr>
        <p:spPr bwMode="auto">
          <a:xfrm>
            <a:off x="6319838" y="3723553"/>
            <a:ext cx="2786061" cy="823047"/>
          </a:xfrm>
          <a:prstGeom prst="wedgeRoundRectCallout">
            <a:avLst>
              <a:gd name="adj1" fmla="val -22921"/>
              <a:gd name="adj2" fmla="val 9451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作用域运算符</a:t>
            </a:r>
          </a:p>
        </p:txBody>
      </p:sp>
    </p:spTree>
    <p:extLst>
      <p:ext uri="{BB962C8B-B14F-4D97-AF65-F5344CB8AC3E}">
        <p14:creationId xmlns:p14="http://schemas.microsoft.com/office/powerpoint/2010/main" val="133195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名字</a:t>
            </a:r>
            <a:r>
              <a:rPr lang="zh-CN" altLang="en-US" smtClean="0"/>
              <a:t>空间 </a:t>
            </a:r>
            <a:r>
              <a:rPr lang="en-US" altLang="zh-CN" smtClean="0"/>
              <a:t>- </a:t>
            </a:r>
            <a:r>
              <a:rPr lang="zh-CN" altLang="en-US" smtClean="0"/>
              <a:t>使用</a:t>
            </a:r>
            <a:r>
              <a:rPr lang="zh-CN" altLang="en-US"/>
              <a:t>举例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3746501" y="2146300"/>
            <a:ext cx="5816599" cy="660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名字空间名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::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标识符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3746501" y="3187700"/>
            <a:ext cx="5816599" cy="660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using 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名字空间名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::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标识符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3746500" y="4229100"/>
            <a:ext cx="5816599" cy="660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using namespace 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名字空间名称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963899" y="4266912"/>
            <a:ext cx="1440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1855788" y="2221925"/>
            <a:ext cx="16562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10" name="矩形 8"/>
          <p:cNvSpPr>
            <a:spLocks noChangeArrowheads="1"/>
          </p:cNvSpPr>
          <p:nvPr/>
        </p:nvSpPr>
        <p:spPr bwMode="auto">
          <a:xfrm>
            <a:off x="1855788" y="3225512"/>
            <a:ext cx="16562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2" name="矩形 1"/>
          <p:cNvSpPr/>
          <p:nvPr/>
        </p:nvSpPr>
        <p:spPr>
          <a:xfrm>
            <a:off x="961122" y="1212456"/>
            <a:ext cx="55707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使用名字空间中的“名字”</a:t>
            </a: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759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名字</a:t>
            </a:r>
            <a:r>
              <a:rPr lang="zh-CN" altLang="en-US" smtClean="0"/>
              <a:t>空间</a:t>
            </a:r>
            <a:endParaRPr lang="zh-CN" altLang="en-US"/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863601" y="1054100"/>
            <a:ext cx="10452099" cy="26694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std::cout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 "Hello World!" &lt;&lt;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std::endl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" name="AutoShape 13"/>
          <p:cNvSpPr>
            <a:spLocks noChangeArrowheads="1"/>
          </p:cNvSpPr>
          <p:nvPr/>
        </p:nvSpPr>
        <p:spPr bwMode="auto">
          <a:xfrm>
            <a:off x="7327900" y="2819400"/>
            <a:ext cx="3835399" cy="762000"/>
          </a:xfrm>
          <a:prstGeom prst="wedgeRoundRectCallout">
            <a:avLst>
              <a:gd name="adj1" fmla="val -36596"/>
              <a:gd name="adj2" fmla="val -78302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这种方式有什么缺点？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4711700" y="3888328"/>
            <a:ext cx="6603999" cy="26694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"Hello World!" &lt;&lt;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>
            <a:off x="723901" y="5054600"/>
            <a:ext cx="3848100" cy="762000"/>
          </a:xfrm>
          <a:prstGeom prst="wedgeRoundRectCallout">
            <a:avLst>
              <a:gd name="adj1" fmla="val 65116"/>
              <a:gd name="adj2" fmla="val 2169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这种方式有什么缺点？</a:t>
            </a:r>
          </a:p>
        </p:txBody>
      </p:sp>
    </p:spTree>
    <p:extLst>
      <p:ext uri="{BB962C8B-B14F-4D97-AF65-F5344CB8AC3E}">
        <p14:creationId xmlns:p14="http://schemas.microsoft.com/office/powerpoint/2010/main" val="421748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理解赋值和初始化的区别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中的注释的写法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中的输入输出的写法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理解命名空间的概念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中的数据类型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const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30877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名字</a:t>
            </a:r>
            <a:r>
              <a:rPr lang="zh-CN" altLang="en-US" smtClean="0"/>
              <a:t>空间</a:t>
            </a:r>
            <a:endParaRPr lang="zh-CN" altLang="en-US"/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206501" y="1346200"/>
            <a:ext cx="10452099" cy="4470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using std::cout;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using std::endl;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"Hello World!" &lt;&lt;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endParaRPr lang="en-US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return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AutoShape 13"/>
          <p:cNvSpPr>
            <a:spLocks noChangeArrowheads="1"/>
          </p:cNvSpPr>
          <p:nvPr/>
        </p:nvSpPr>
        <p:spPr bwMode="auto">
          <a:xfrm>
            <a:off x="5803900" y="2044700"/>
            <a:ext cx="4838699" cy="660400"/>
          </a:xfrm>
          <a:prstGeom prst="wedgeRoundRectCallout">
            <a:avLst>
              <a:gd name="adj1" fmla="val -59693"/>
              <a:gd name="adj2" fmla="val 1977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推荐！用到什么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什么！</a:t>
            </a:r>
          </a:p>
        </p:txBody>
      </p:sp>
    </p:spTree>
    <p:extLst>
      <p:ext uri="{BB962C8B-B14F-4D97-AF65-F5344CB8AC3E}">
        <p14:creationId xmlns:p14="http://schemas.microsoft.com/office/powerpoint/2010/main" val="415308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5197" y="1054100"/>
            <a:ext cx="10651303" cy="5219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名字</a:t>
            </a:r>
            <a:r>
              <a:rPr lang="zh-CN" altLang="en-US" smtClean="0"/>
              <a:t>空间</a:t>
            </a:r>
            <a:endParaRPr lang="zh-CN" altLang="en-US"/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715197" y="1054100"/>
            <a:ext cx="4114799" cy="5105400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namespace one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const int M = 200;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inf = 10;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namespace two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inf = -100;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4824922" y="1054100"/>
            <a:ext cx="6539887" cy="5105400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one;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using two::x;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x = -100;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inf &lt;&lt; endl; </a:t>
            </a:r>
            <a:r>
              <a:rPr lang="en-US" altLang="zh-CN" sz="2400" b="1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10</a:t>
            </a:r>
            <a:endParaRPr lang="en-US" altLang="zh-CN" sz="2400" b="1">
              <a:solidFill>
                <a:srgbClr val="00B05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M &lt;&lt; endl;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altLang="zh-CN" sz="2400" b="1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200</a:t>
            </a:r>
            <a:endParaRPr lang="en-US" altLang="zh-CN" sz="2400" b="1">
              <a:solidFill>
                <a:srgbClr val="00B05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two::inf *= 2;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two::inf &lt;&lt; endl; </a:t>
            </a:r>
            <a:r>
              <a:rPr lang="en-US" altLang="zh-CN" sz="2400" b="1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-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200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x&lt;&lt; endl;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400" b="1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-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100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711700" y="1054100"/>
            <a:ext cx="0" cy="521970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06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2892654" y="3403948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名字空间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898621" y="4019994"/>
            <a:ext cx="6022182" cy="488552"/>
            <a:chOff x="2336959" y="2178704"/>
            <a:chExt cx="6022182" cy="488552"/>
          </a:xfrm>
        </p:grpSpPr>
        <p:sp>
          <p:nvSpPr>
            <p:cNvPr id="56" name="矩形 55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有关类型的区别</a:t>
              </a:r>
            </a:p>
          </p:txBody>
        </p:sp>
        <p:sp>
          <p:nvSpPr>
            <p:cNvPr id="57" name="等腰三角形 56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8" name="等腰三角形 57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92654" y="2772291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新的注释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86687" y="2161066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  <a:endParaRPr lang="zh-CN" altLang="en-US" sz="20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886687" y="1541130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的初始化方法</a:t>
              </a:r>
              <a:endParaRPr lang="en-US" altLang="zh-CN" sz="20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11139" y="4720805"/>
            <a:ext cx="6697730" cy="623976"/>
            <a:chOff x="2054383" y="4853049"/>
            <a:chExt cx="6697730" cy="623976"/>
          </a:xfrm>
        </p:grpSpPr>
        <p:sp>
          <p:nvSpPr>
            <p:cNvPr id="4" name="矩形 3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独具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魅力的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修饰符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" name="等腰三角形 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211139" y="755443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的基本区别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195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有关</a:t>
            </a:r>
            <a:r>
              <a:rPr lang="zh-CN" altLang="en-US"/>
              <a:t>类型的</a:t>
            </a:r>
            <a:r>
              <a:rPr lang="zh-CN" altLang="en-US" smtClean="0"/>
              <a:t>区别 </a:t>
            </a:r>
            <a:r>
              <a:rPr lang="en-US" altLang="zh-CN"/>
              <a:t>- bool</a:t>
            </a:r>
            <a:r>
              <a:rPr lang="zh-CN" altLang="en-US"/>
              <a:t>类型</a:t>
            </a:r>
          </a:p>
        </p:txBody>
      </p:sp>
      <p:sp>
        <p:nvSpPr>
          <p:cNvPr id="2" name="矩形 1"/>
          <p:cNvSpPr/>
          <p:nvPr/>
        </p:nvSpPr>
        <p:spPr>
          <a:xfrm>
            <a:off x="1499215" y="3155555"/>
            <a:ext cx="941346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50000"/>
                </a:schemeClr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</a:t>
            </a:r>
          </a:p>
          <a:p>
            <a:pPr marL="514350" indent="-514350"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bool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类型的取值只有两种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true,false</a:t>
            </a:r>
            <a:b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14350" indent="-514350"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输出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时默认输出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0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或者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1</a:t>
            </a:r>
            <a:b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endParaRPr lang="en-US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14350" indent="-514350"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用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boolalpha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可以改变默认的输出方式，</a:t>
            </a:r>
            <a:b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r>
              <a:rPr lang="en-US" altLang="zh-CN" sz="28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noboolalpha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可以恢复默认的输出方式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43621"/>
              </p:ext>
            </p:extLst>
          </p:nvPr>
        </p:nvGraphicFramePr>
        <p:xfrm>
          <a:off x="2260906" y="1108040"/>
          <a:ext cx="7823199" cy="18288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8456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456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668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1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469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逻辑类型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真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假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2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C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没提供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非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90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C++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bool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true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false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91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- bool</a:t>
            </a:r>
            <a:r>
              <a:rPr lang="zh-CN" altLang="en-US"/>
              <a:t>类型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206501" y="889325"/>
            <a:ext cx="10452099" cy="56511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bool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bval1 = 1 &lt; 2;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bool bval2 = </a:t>
            </a: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true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bool bval3 = </a:t>
            </a: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false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bool bval4 = 4;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bool bval5 =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"bval1=" &lt;&lt; bval1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"boolalpha bval1=" &lt;&lt; </a:t>
            </a: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boolalpha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bval1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"noboolalpha bval1=" &lt;&lt; </a:t>
            </a: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noboolalpha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bval1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"bval2=" &lt;&lt; bval2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"bval3=" &lt;&lt; bval3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"bval4=" &lt;&lt; bval4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"bval5=" &lt;&lt; bval5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4953001" y="1765300"/>
            <a:ext cx="2171700" cy="660400"/>
          </a:xfrm>
          <a:prstGeom prst="wedgeRoundRectCallout">
            <a:avLst>
              <a:gd name="adj1" fmla="val -59693"/>
              <a:gd name="adj2" fmla="val 1977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均将隐式转换</a:t>
            </a:r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>
            <a:off x="7124701" y="4864100"/>
            <a:ext cx="2705099" cy="1320800"/>
          </a:xfrm>
          <a:prstGeom prst="wedgeRoundRectCallout">
            <a:avLst>
              <a:gd name="adj1" fmla="val -25210"/>
              <a:gd name="adj2" fmla="val -6923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boolalpha</a:t>
            </a:r>
          </a:p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noboolalpha</a:t>
            </a:r>
          </a:p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改变输出方式</a:t>
            </a:r>
          </a:p>
        </p:txBody>
      </p:sp>
      <p:sp>
        <p:nvSpPr>
          <p:cNvPr id="2" name="矩形 1"/>
          <p:cNvSpPr/>
          <p:nvPr/>
        </p:nvSpPr>
        <p:spPr>
          <a:xfrm>
            <a:off x="7613650" y="1302315"/>
            <a:ext cx="3556000" cy="22467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bval1=1</a:t>
            </a:r>
          </a:p>
          <a:p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boolalpha bval1=true</a:t>
            </a:r>
          </a:p>
          <a:p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noboolalpha bval1=1</a:t>
            </a:r>
          </a:p>
          <a:p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bval2=1</a:t>
            </a:r>
          </a:p>
          <a:p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bval3=0</a:t>
            </a:r>
          </a:p>
          <a:p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bval4=1</a:t>
            </a:r>
          </a:p>
          <a:p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bval5=0</a:t>
            </a:r>
          </a:p>
        </p:txBody>
      </p:sp>
    </p:spTree>
    <p:extLst>
      <p:ext uri="{BB962C8B-B14F-4D97-AF65-F5344CB8AC3E}">
        <p14:creationId xmlns:p14="http://schemas.microsoft.com/office/powerpoint/2010/main" val="375188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- string</a:t>
            </a:r>
            <a:r>
              <a:rPr lang="zh-CN" altLang="en-US"/>
              <a:t>类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130301" y="990925"/>
            <a:ext cx="10039349" cy="5536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#include &lt;string&gt;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3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3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string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name = "student";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string address = "Hebei... ...";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name &lt;&lt; address &lt;&lt;endl;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6149975" y="1422400"/>
            <a:ext cx="2565399" cy="990600"/>
          </a:xfrm>
          <a:prstGeom prst="wedgeRoundRectCallout">
            <a:avLst>
              <a:gd name="adj1" fmla="val -76525"/>
              <a:gd name="adj2" fmla="val -1355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必须包含相关头文件！</a:t>
            </a:r>
          </a:p>
        </p:txBody>
      </p:sp>
    </p:spTree>
    <p:extLst>
      <p:ext uri="{BB962C8B-B14F-4D97-AF65-F5344CB8AC3E}">
        <p14:creationId xmlns:p14="http://schemas.microsoft.com/office/powerpoint/2010/main" val="140868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- string</a:t>
            </a:r>
            <a:r>
              <a:rPr lang="zh-CN" altLang="en-US"/>
              <a:t>类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84703" y="1064623"/>
            <a:ext cx="103217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string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对象的定义和初始化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354704"/>
              </p:ext>
            </p:extLst>
          </p:nvPr>
        </p:nvGraphicFramePr>
        <p:xfrm>
          <a:off x="1417638" y="2051350"/>
          <a:ext cx="9136062" cy="278735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9379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981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5747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初始化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string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对象的方式</a:t>
                      </a:r>
                    </a:p>
                  </a:txBody>
                  <a:tcPr marL="91439" marR="91439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7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string s1;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默认构造函数，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为空串</a:t>
                      </a:r>
                    </a:p>
                  </a:txBody>
                  <a:tcPr marL="91439" marR="91439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7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string s2(s1);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将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s2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初始化为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的一个副本</a:t>
                      </a:r>
                    </a:p>
                  </a:txBody>
                  <a:tcPr marL="91439" marR="91439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7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string s3("value");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用字符串字面值初始化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s3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7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String s4(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n,'c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')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将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s4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初始化为字符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'c'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的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n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个副本</a:t>
                      </a:r>
                    </a:p>
                  </a:txBody>
                  <a:tcPr marL="91439" marR="91439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35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- string</a:t>
            </a:r>
            <a:r>
              <a:rPr lang="zh-CN" altLang="en-US"/>
              <a:t>类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130301" y="990925"/>
            <a:ext cx="10039349" cy="5587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iostream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&lt;string&gt;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std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string s0;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string s1;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string 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s2 = "hello world!";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string s2("hello world!");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string 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s3 = s2;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string 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s3(s2</a:t>
            </a:r>
            <a:r>
              <a:rPr lang="en-US" altLang="zh-CN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string 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s4(5, 'r');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"s0=" &lt;&lt;s0 &lt;&lt;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"s1=" &lt;&lt;s1 &lt;&lt;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"s2=" &lt;&lt;s2 &lt;&lt;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"s3=" &lt;&lt;s3 &lt;&lt;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"s4=" &lt;&lt;s4 &lt;&lt;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7204075" y="3321212"/>
            <a:ext cx="2727325" cy="698500"/>
          </a:xfrm>
          <a:prstGeom prst="wedgeRoundRectCallout">
            <a:avLst>
              <a:gd name="adj1" fmla="val -76525"/>
              <a:gd name="adj2" fmla="val -1355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112217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- string</a:t>
            </a:r>
            <a:r>
              <a:rPr lang="zh-CN" altLang="en-US"/>
              <a:t>类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10102" y="1255123"/>
            <a:ext cx="1074689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string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对象的读写：用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cin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、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cout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读写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string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</a:t>
            </a:r>
          </a:p>
          <a:p>
            <a:pPr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chemeClr val="accent1">
                  <a:lumMod val="50000"/>
                </a:schemeClr>
              </a:buClr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</a:t>
            </a:r>
          </a:p>
          <a:p>
            <a:pPr marL="1028700" lvl="1" indent="-57150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cin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忽略开头所有空格、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TAB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、回车符</a:t>
            </a:r>
          </a:p>
          <a:p>
            <a:pPr marL="1028700" lvl="1" indent="-57150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不接收含空格的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字符串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47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5197" y="1054100"/>
            <a:ext cx="10651303" cy="5219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- string</a:t>
            </a:r>
            <a:r>
              <a:rPr lang="zh-CN" altLang="en-US"/>
              <a:t>类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715196" y="1054100"/>
            <a:ext cx="5393503" cy="5105400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&lt;string&gt;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string s;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cin &gt;&gt; s; </a:t>
            </a: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hello world!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cout &lt;&lt; s &lt;&lt;endl; 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//hello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6096000" y="1054100"/>
            <a:ext cx="5446609" cy="5105400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&lt;string&gt;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string word;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while(cin &gt;&gt; word)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 word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6070600" y="1054100"/>
            <a:ext cx="0" cy="521970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13"/>
          <p:cNvSpPr>
            <a:spLocks noChangeArrowheads="1"/>
          </p:cNvSpPr>
          <p:nvPr/>
        </p:nvSpPr>
        <p:spPr bwMode="auto">
          <a:xfrm>
            <a:off x="3299566" y="5067300"/>
            <a:ext cx="2056206" cy="698500"/>
          </a:xfrm>
          <a:prstGeom prst="wedgeRoundRectCallout">
            <a:avLst>
              <a:gd name="adj1" fmla="val -28097"/>
              <a:gd name="adj2" fmla="val -13901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8966201" y="2286000"/>
            <a:ext cx="2826490" cy="914400"/>
          </a:xfrm>
          <a:prstGeom prst="wedgeRoundRectCallout">
            <a:avLst>
              <a:gd name="adj1" fmla="val -32558"/>
              <a:gd name="adj2" fmla="val 9896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读入未知数目的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361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11139" y="4720805"/>
            <a:ext cx="6697730" cy="623976"/>
            <a:chOff x="2054383" y="4853049"/>
            <a:chExt cx="6697730" cy="623976"/>
          </a:xfrm>
        </p:grpSpPr>
        <p:sp>
          <p:nvSpPr>
            <p:cNvPr id="4" name="矩形 3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独具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魅力的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修饰符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" name="等腰三角形 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211139" y="755443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的基本区别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886687" y="1535335"/>
            <a:ext cx="6022182" cy="488552"/>
            <a:chOff x="2336959" y="2178704"/>
            <a:chExt cx="6022182" cy="488552"/>
          </a:xfrm>
        </p:grpSpPr>
        <p:sp>
          <p:nvSpPr>
            <p:cNvPr id="14" name="矩形 13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的初始化方法</a:t>
              </a:r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886687" y="2150800"/>
            <a:ext cx="6022182" cy="488552"/>
            <a:chOff x="2336959" y="3045629"/>
            <a:chExt cx="6022182" cy="488552"/>
          </a:xfrm>
        </p:grpSpPr>
        <p:sp>
          <p:nvSpPr>
            <p:cNvPr id="29" name="矩形 28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86687" y="2772208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的注释</a:t>
              </a: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92654" y="3397066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名字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空间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886687" y="4020746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有关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类型的区别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084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- string</a:t>
            </a:r>
            <a:r>
              <a:rPr lang="zh-CN" altLang="en-US"/>
              <a:t>类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2802" y="1115423"/>
            <a:ext cx="107468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string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对象的操作，设有：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string s, s1;</a:t>
            </a:r>
          </a:p>
        </p:txBody>
      </p:sp>
      <p:graphicFrame>
        <p:nvGraphicFramePr>
          <p:cNvPr id="5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546918"/>
              </p:ext>
            </p:extLst>
          </p:nvPr>
        </p:nvGraphicFramePr>
        <p:xfrm>
          <a:off x="1392371" y="1812554"/>
          <a:ext cx="9607757" cy="3657680"/>
        </p:xfrm>
        <a:graphic>
          <a:graphicData uri="http://schemas.openxmlformats.org/drawingml/2006/table">
            <a:tbl>
              <a:tblPr/>
              <a:tblGrid>
                <a:gridCol w="25028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049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2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string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的操做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s.empty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()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若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为空串，则返回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true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，否则返回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false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s.size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()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返回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中字符的个数</a:t>
                      </a:r>
                    </a:p>
                  </a:txBody>
                  <a:tcPr marT="45725" marB="45725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s[n]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返回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中位置为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n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的字符，位置从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0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开始</a:t>
                      </a:r>
                    </a:p>
                  </a:txBody>
                  <a:tcPr marT="45725" marB="45725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s1+s2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将两个串连接成新串，返回新生成的串</a:t>
                      </a:r>
                    </a:p>
                  </a:txBody>
                  <a:tcPr marT="45725" marB="45725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s1 = s2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把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s1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得内容替换为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s2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的副本</a:t>
                      </a:r>
                    </a:p>
                  </a:txBody>
                  <a:tcPr marT="45725" marB="45725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v1 == v2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判定时候相等，相等返回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true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，否则返回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false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!=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&lt;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&lt;=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&gt;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&gt;=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保持这些操作惯有的含义，如：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 != s2;</a:t>
                      </a:r>
                    </a:p>
                  </a:txBody>
                  <a:tcPr marT="45725" marB="45725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140301" y="5653699"/>
            <a:ext cx="3038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chemeClr val="accent1">
                  <a:lumMod val="50000"/>
                </a:schemeClr>
              </a:buClr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操作方法小结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:</a:t>
            </a:r>
          </a:p>
        </p:txBody>
      </p:sp>
      <p:sp>
        <p:nvSpPr>
          <p:cNvPr id="7" name="矩形 6"/>
          <p:cNvSpPr/>
          <p:nvPr/>
        </p:nvSpPr>
        <p:spPr>
          <a:xfrm>
            <a:off x="4300538" y="5679099"/>
            <a:ext cx="5173662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string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变量名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.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成员函数名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()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53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- string</a:t>
            </a:r>
            <a:r>
              <a:rPr lang="zh-CN" altLang="en-US"/>
              <a:t>类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2802" y="1115423"/>
            <a:ext cx="1074689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chemeClr val="accent1">
                  <a:lumMod val="50000"/>
                </a:schemeClr>
              </a:buClr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</a:t>
            </a:r>
            <a:r>
              <a:rPr lang="en-US" altLang="zh-CN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</a:t>
            </a:r>
          </a:p>
          <a:p>
            <a:pPr marL="742950" indent="-742950" eaLnBrk="1" hangingPunct="1"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size()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的返回类型并非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而是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string::size_type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类型的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值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  <a:b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建议不要把</a:t>
            </a:r>
            <a:r>
              <a:rPr lang="en-US" altLang="zh-CN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size()</a:t>
            </a: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的返回值赋值给</a:t>
            </a:r>
            <a:r>
              <a:rPr lang="en-US" altLang="zh-CN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zh-CN" altLang="en-US" sz="36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变量。</a:t>
            </a:r>
            <a:endParaRPr lang="zh-CN" altLang="en-US" sz="36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59968" y="3776845"/>
            <a:ext cx="9363631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string s2 = "hello";</a:t>
            </a:r>
          </a:p>
          <a:p>
            <a:pPr>
              <a:defRPr/>
            </a:pPr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string::size_type count = s2.size();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06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- string</a:t>
            </a:r>
            <a:r>
              <a:rPr lang="zh-CN" altLang="en-US"/>
              <a:t>类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2802" y="1115423"/>
            <a:ext cx="1074689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742950" indent="-742950" eaLnBrk="1" hangingPunct="1">
              <a:buClr>
                <a:schemeClr val="accent1">
                  <a:lumMod val="50000"/>
                </a:schemeClr>
              </a:buClr>
              <a:buFont typeface="+mj-ea"/>
              <a:buAutoNum type="circleNumDbPlain" startAt="2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两个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string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+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时，</a:t>
            </a:r>
            <a:r>
              <a:rPr lang="en-US" altLang="zh-CN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+</a:t>
            </a: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操作符左右操作数必须至少有一个是</a:t>
            </a:r>
            <a:r>
              <a:rPr lang="en-US" altLang="zh-CN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string</a:t>
            </a:r>
          </a:p>
        </p:txBody>
      </p:sp>
      <p:sp>
        <p:nvSpPr>
          <p:cNvPr id="7" name="矩形 6"/>
          <p:cNvSpPr/>
          <p:nvPr/>
        </p:nvSpPr>
        <p:spPr>
          <a:xfrm>
            <a:off x="1514434" y="2443345"/>
            <a:ext cx="9363631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string s1 = </a:t>
            </a: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"hello";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/>
            </a:r>
            <a:b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</a:b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string s2 = "world";</a:t>
            </a:r>
          </a:p>
          <a:p>
            <a:pPr>
              <a:defRPr/>
            </a:pP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string s3 = s1  + ",";</a:t>
            </a:r>
          </a:p>
          <a:p>
            <a:pPr>
              <a:defRPr/>
            </a:pP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string s4 = "hello" + "world ";</a:t>
            </a:r>
          </a:p>
          <a:p>
            <a:pPr>
              <a:defRPr/>
            </a:pP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string s5 = "hello" + s2 + "world" ;</a:t>
            </a:r>
          </a:p>
        </p:txBody>
      </p:sp>
      <p:pic>
        <p:nvPicPr>
          <p:cNvPr id="6" name="Picture 2" descr="C:\Users\Eetze\Desktop\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063" y="4154239"/>
            <a:ext cx="513037" cy="5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24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- string</a:t>
            </a:r>
            <a:r>
              <a:rPr lang="zh-CN" altLang="en-US"/>
              <a:t>类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2802" y="1115423"/>
            <a:ext cx="1096279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742950" indent="-742950" eaLnBrk="1" hangingPunct="1">
              <a:buClr>
                <a:schemeClr val="accent1">
                  <a:lumMod val="50000"/>
                </a:schemeClr>
              </a:buClr>
              <a:buFont typeface="+mj-ea"/>
              <a:buAutoNum type="circleNumDbPlain" startAt="3"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string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对象下标操作时，任何无符号整型值均可用作下标，但下标的实际类型为</a:t>
            </a:r>
            <a:r>
              <a:rPr lang="en-US" altLang="zh-CN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string::</a:t>
            </a:r>
            <a:r>
              <a:rPr lang="en-US" altLang="zh-CN" sz="36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size_type</a:t>
            </a:r>
            <a:endParaRPr lang="en-US" altLang="zh-CN" sz="36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742950" indent="-742950" eaLnBrk="1" hangingPunct="1">
              <a:buClr>
                <a:schemeClr val="accent1">
                  <a:lumMod val="50000"/>
                </a:schemeClr>
              </a:buClr>
              <a:buFont typeface="+mj-ea"/>
              <a:buAutoNum type="circleNumDbPlain" startAt="3"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string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下标操作可用作左值</a:t>
            </a:r>
          </a:p>
        </p:txBody>
      </p:sp>
      <p:sp>
        <p:nvSpPr>
          <p:cNvPr id="7" name="矩形 6"/>
          <p:cNvSpPr/>
          <p:nvPr/>
        </p:nvSpPr>
        <p:spPr>
          <a:xfrm>
            <a:off x="1370489" y="2869749"/>
            <a:ext cx="9640411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main(void)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  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string str = "student";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str &lt;&lt; endl;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for(string::size_type ix = 0; ix!=str.size(); ++ix)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str[ix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] = 'x';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str &lt;&lt; endl;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return 0;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45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 smtClean="0"/>
              <a:t>- </a:t>
            </a:r>
            <a:r>
              <a:rPr lang="zh-CN" altLang="en-US" smtClean="0"/>
              <a:t>枚举</a:t>
            </a:r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2802" y="1115423"/>
            <a:ext cx="109627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742950" indent="-74295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回忆枚举</a:t>
            </a:r>
          </a:p>
        </p:txBody>
      </p:sp>
      <p:sp>
        <p:nvSpPr>
          <p:cNvPr id="7" name="矩形 6"/>
          <p:cNvSpPr/>
          <p:nvPr/>
        </p:nvSpPr>
        <p:spPr>
          <a:xfrm>
            <a:off x="1272271" y="1781106"/>
            <a:ext cx="9640411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enum weekday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{sun, mon, tue, wed, thu, fri, sat};</a:t>
            </a:r>
          </a:p>
          <a:p>
            <a:pPr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enum weekday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workday, week_end;</a:t>
            </a:r>
          </a:p>
        </p:txBody>
      </p:sp>
      <p:sp>
        <p:nvSpPr>
          <p:cNvPr id="6" name="矩形 5"/>
          <p:cNvSpPr/>
          <p:nvPr/>
        </p:nvSpPr>
        <p:spPr>
          <a:xfrm>
            <a:off x="1272271" y="4117906"/>
            <a:ext cx="9640411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enum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weekday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{sun, mon, tue, wed, thu, fri, sat} workday;</a:t>
            </a:r>
          </a:p>
        </p:txBody>
      </p:sp>
    </p:spTree>
    <p:extLst>
      <p:ext uri="{BB962C8B-B14F-4D97-AF65-F5344CB8AC3E}">
        <p14:creationId xmlns:p14="http://schemas.microsoft.com/office/powerpoint/2010/main" val="82313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- </a:t>
            </a:r>
            <a:r>
              <a:rPr lang="zh-CN" altLang="en-US"/>
              <a:t>枚举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2802" y="937623"/>
            <a:ext cx="1074689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571500" indent="-57150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C++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对枚举的改进</a:t>
            </a:r>
          </a:p>
          <a:p>
            <a:pPr marL="742950" indent="-742950" eaLnBrk="1" hangingPunct="1"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在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C++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中定义枚举变量可以不用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enum</a:t>
            </a:r>
          </a:p>
          <a:p>
            <a:pPr marL="0" indent="0" eaLnBrk="1" hangingPunct="1">
              <a:buClr>
                <a:schemeClr val="accent1">
                  <a:lumMod val="50000"/>
                </a:schemeClr>
              </a:buClr>
            </a:pP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chemeClr val="accent1">
                  <a:lumMod val="50000"/>
                </a:schemeClr>
              </a:buClr>
            </a:pPr>
            <a:endParaRPr lang="en-US" altLang="zh-CN" sz="3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chemeClr val="accent1">
                  <a:lumMod val="50000"/>
                </a:schemeClr>
              </a:buClr>
            </a:pP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742950" indent="-742950" eaLnBrk="1" hangingPunct="1">
              <a:buClr>
                <a:schemeClr val="accent1">
                  <a:lumMod val="50000"/>
                </a:schemeClr>
              </a:buClr>
              <a:buFont typeface="+mj-ea"/>
              <a:buAutoNum type="circleNumDbPlain" startAt="2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无名枚举：不给出枚举类型名和变量，将枚举元素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当符号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常量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用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1951" y="2176645"/>
            <a:ext cx="8420449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enum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weekday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{sun, mon, tue, wed, thu, fri, sat};</a:t>
            </a:r>
          </a:p>
          <a:p>
            <a:pPr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weekday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w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          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省略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了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enum</a:t>
            </a:r>
          </a:p>
        </p:txBody>
      </p:sp>
      <p:sp>
        <p:nvSpPr>
          <p:cNvPr id="6" name="矩形 5"/>
          <p:cNvSpPr/>
          <p:nvPr/>
        </p:nvSpPr>
        <p:spPr>
          <a:xfrm>
            <a:off x="1891950" y="4723275"/>
            <a:ext cx="8420449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sv-SE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enum</a:t>
            </a:r>
          </a:p>
          <a:p>
            <a:pPr>
              <a:defRPr/>
            </a:pPr>
            <a:r>
              <a:rPr lang="sv-SE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{min = 0, max = 100};</a:t>
            </a:r>
          </a:p>
          <a:p>
            <a:pPr>
              <a:defRPr/>
            </a:pPr>
            <a:r>
              <a:rPr lang="sv-SE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x = min, arr[max];</a:t>
            </a:r>
            <a:br>
              <a:rPr lang="sv-SE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</a:br>
            <a:r>
              <a:rPr lang="sv-SE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...  ...</a:t>
            </a:r>
          </a:p>
        </p:txBody>
      </p:sp>
    </p:spTree>
    <p:extLst>
      <p:ext uri="{BB962C8B-B14F-4D97-AF65-F5344CB8AC3E}">
        <p14:creationId xmlns:p14="http://schemas.microsoft.com/office/powerpoint/2010/main" val="16744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 smtClean="0"/>
              <a:t>– </a:t>
            </a:r>
            <a:r>
              <a:rPr lang="zh-CN" altLang="en-US" smtClean="0"/>
              <a:t>共用体</a:t>
            </a:r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2802" y="1013823"/>
            <a:ext cx="109627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742950" indent="-74295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回忆共用体（联合体）</a:t>
            </a:r>
          </a:p>
        </p:txBody>
      </p:sp>
      <p:sp>
        <p:nvSpPr>
          <p:cNvPr id="7" name="矩形 6"/>
          <p:cNvSpPr/>
          <p:nvPr/>
        </p:nvSpPr>
        <p:spPr>
          <a:xfrm>
            <a:off x="2199371" y="1761754"/>
            <a:ext cx="6525529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union 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共用体名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成员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union 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共用体名  变量表 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99370" y="4377954"/>
            <a:ext cx="6525529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union [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共用体名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成员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变量表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</a:t>
            </a:r>
          </a:p>
        </p:txBody>
      </p:sp>
      <p:sp>
        <p:nvSpPr>
          <p:cNvPr id="8" name="AutoShape 13"/>
          <p:cNvSpPr>
            <a:spLocks noChangeArrowheads="1"/>
          </p:cNvSpPr>
          <p:nvPr/>
        </p:nvSpPr>
        <p:spPr bwMode="auto">
          <a:xfrm>
            <a:off x="7742236" y="2196891"/>
            <a:ext cx="3408364" cy="1644325"/>
          </a:xfrm>
          <a:prstGeom prst="wedgeRoundRectCallout">
            <a:avLst>
              <a:gd name="adj1" fmla="val -79890"/>
              <a:gd name="adj2" fmla="val 3167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为最长成员的长度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可以赋初值，可以做返回值和参数，类型相同的可以相互赋值</a:t>
            </a:r>
          </a:p>
        </p:txBody>
      </p:sp>
    </p:spTree>
    <p:extLst>
      <p:ext uri="{BB962C8B-B14F-4D97-AF65-F5344CB8AC3E}">
        <p14:creationId xmlns:p14="http://schemas.microsoft.com/office/powerpoint/2010/main" val="359556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 smtClean="0"/>
              <a:t>– </a:t>
            </a:r>
            <a:r>
              <a:rPr lang="zh-CN" altLang="en-US" smtClean="0"/>
              <a:t>共用体</a:t>
            </a:r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2802" y="1013823"/>
            <a:ext cx="1096279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742950" indent="-74295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C++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对联合的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扩展</a:t>
            </a:r>
            <a:endParaRPr lang="en-US" altLang="zh-CN" sz="3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28700" lvl="1" indent="-742950" eaLnBrk="1" hangingPunct="1"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无名联合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: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没有联合体类型名和变量名的联合体</a:t>
            </a:r>
          </a:p>
          <a:p>
            <a:pPr marL="1028700" lvl="1" indent="-74295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8870" y="2171491"/>
            <a:ext cx="7757430" cy="4413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#include &lt;iostream&gt;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using namespace std;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main(void)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union {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char c;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int i;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double d;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c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endl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8" name="AutoShape 13"/>
          <p:cNvSpPr>
            <a:spLocks noChangeArrowheads="1"/>
          </p:cNvSpPr>
          <p:nvPr/>
        </p:nvSpPr>
        <p:spPr bwMode="auto">
          <a:xfrm>
            <a:off x="5751239" y="3925817"/>
            <a:ext cx="2659064" cy="1244809"/>
          </a:xfrm>
          <a:prstGeom prst="wedgeRoundRectCallout">
            <a:avLst>
              <a:gd name="adj1" fmla="val -83711"/>
              <a:gd name="adj2" fmla="val 4392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特点：可直接引用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数据项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706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 smtClean="0"/>
              <a:t>– </a:t>
            </a:r>
            <a:r>
              <a:rPr lang="zh-CN" altLang="en-US" smtClean="0"/>
              <a:t>共用体</a:t>
            </a:r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2802" y="1013823"/>
            <a:ext cx="1096279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1028700" lvl="1" indent="-742950" eaLnBrk="1" hangingPunct="1">
              <a:buClr>
                <a:schemeClr val="accent1">
                  <a:lumMod val="50000"/>
                </a:schemeClr>
              </a:buClr>
              <a:buFont typeface="+mj-ea"/>
              <a:buAutoNum type="circleNumDbPlain" startAt="2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定义联合变量无需给出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union</a:t>
            </a:r>
          </a:p>
        </p:txBody>
      </p:sp>
      <p:sp>
        <p:nvSpPr>
          <p:cNvPr id="6" name="矩形 5"/>
          <p:cNvSpPr/>
          <p:nvPr/>
        </p:nvSpPr>
        <p:spPr>
          <a:xfrm>
            <a:off x="1970770" y="1723096"/>
            <a:ext cx="7757430" cy="47459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#include &lt;iostream&gt;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using namespace std;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union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test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 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char c;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i;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double d;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main(void)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test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m = {'a'};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m.c &lt;&lt; endl;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370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 smtClean="0"/>
              <a:t>– </a:t>
            </a:r>
            <a:r>
              <a:rPr lang="zh-CN" altLang="en-US" smtClean="0"/>
              <a:t>结构体</a:t>
            </a:r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2802" y="848723"/>
            <a:ext cx="1096279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742950" indent="-74295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C++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对结构体的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扩展</a:t>
            </a: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28700" lvl="1" indent="-742950" eaLnBrk="1" hangingPunct="1"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定义结构体变量可以不用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struct</a:t>
            </a:r>
          </a:p>
          <a:p>
            <a:pPr marL="285750" lvl="1" indent="0" eaLnBrk="1" hangingPunct="1">
              <a:buClr>
                <a:schemeClr val="accent1">
                  <a:lumMod val="50000"/>
                </a:schemeClr>
              </a:buClr>
            </a:pP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285750" lvl="1" indent="0" eaLnBrk="1" hangingPunct="1">
              <a:buClr>
                <a:schemeClr val="accent1">
                  <a:lumMod val="50000"/>
                </a:schemeClr>
              </a:buClr>
            </a:pP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285750" lvl="1" indent="0" eaLnBrk="1" hangingPunct="1">
              <a:buClr>
                <a:schemeClr val="accent1">
                  <a:lumMod val="50000"/>
                </a:schemeClr>
              </a:buClr>
            </a:pP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285750" lvl="1" indent="0" eaLnBrk="1" hangingPunct="1">
              <a:buClr>
                <a:schemeClr val="accent1">
                  <a:lumMod val="50000"/>
                </a:schemeClr>
              </a:buClr>
            </a:pP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28700" lvl="1" indent="-742950" eaLnBrk="1" hangingPunct="1">
              <a:buClr>
                <a:schemeClr val="accent1">
                  <a:lumMod val="50000"/>
                </a:schemeClr>
              </a:buClr>
              <a:buFont typeface="+mj-ea"/>
              <a:buAutoNum type="circleNumDbPlain" startAt="2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成员可以包含函数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定义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70083" y="1883241"/>
            <a:ext cx="7008402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struct  point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double x;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a;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point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p;</a:t>
            </a:r>
          </a:p>
        </p:txBody>
      </p:sp>
      <p:sp>
        <p:nvSpPr>
          <p:cNvPr id="7" name="矩形 6"/>
          <p:cNvSpPr/>
          <p:nvPr/>
        </p:nvSpPr>
        <p:spPr>
          <a:xfrm>
            <a:off x="2270083" y="4265043"/>
            <a:ext cx="7008402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struct  point{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x,y;    //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数据成员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0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0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 </a:t>
            </a: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setvalue(double a,double b) //</a:t>
            </a:r>
            <a:r>
              <a:rPr lang="zh-CN" altLang="en-US" sz="20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成员函数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0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0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 </a:t>
            </a:r>
            <a:endParaRPr lang="en-US" altLang="zh-CN" sz="2000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0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x = a;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0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y = b;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0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  <a:endParaRPr lang="en-US" altLang="zh-CN" sz="2000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9450368" y="4275586"/>
            <a:ext cx="22463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注：其他区别第三章介绍</a:t>
            </a:r>
          </a:p>
        </p:txBody>
      </p:sp>
    </p:spTree>
    <p:extLst>
      <p:ext uri="{BB962C8B-B14F-4D97-AF65-F5344CB8AC3E}">
        <p14:creationId xmlns:p14="http://schemas.microsoft.com/office/powerpoint/2010/main" val="220075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新的初始化方法</a:t>
            </a:r>
          </a:p>
        </p:txBody>
      </p:sp>
      <p:sp>
        <p:nvSpPr>
          <p:cNvPr id="34" name="上箭头 33"/>
          <p:cNvSpPr/>
          <p:nvPr/>
        </p:nvSpPr>
        <p:spPr>
          <a:xfrm>
            <a:off x="1552546" y="1248391"/>
            <a:ext cx="2590127" cy="1950720"/>
          </a:xfrm>
          <a:prstGeom prst="upArrow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5" name="组合 34"/>
          <p:cNvGrpSpPr/>
          <p:nvPr/>
        </p:nvGrpSpPr>
        <p:grpSpPr>
          <a:xfrm>
            <a:off x="4142673" y="1449252"/>
            <a:ext cx="6111669" cy="1950720"/>
            <a:chOff x="2672148" y="0"/>
            <a:chExt cx="5329421" cy="1950720"/>
          </a:xfrm>
        </p:grpSpPr>
        <p:sp>
          <p:nvSpPr>
            <p:cNvPr id="36" name="矩形 35"/>
            <p:cNvSpPr/>
            <p:nvPr/>
          </p:nvSpPr>
          <p:spPr>
            <a:xfrm>
              <a:off x="2672148" y="0"/>
              <a:ext cx="4395368" cy="19507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矩形 36"/>
            <p:cNvSpPr/>
            <p:nvPr/>
          </p:nvSpPr>
          <p:spPr>
            <a:xfrm>
              <a:off x="2922748" y="0"/>
              <a:ext cx="5078821" cy="19507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704" tIns="0" rIns="298704" bIns="298704" numCol="1" spcCol="1270" anchor="ctr" anchorCtr="0">
              <a:noAutofit/>
            </a:bodyPr>
            <a:lstStyle/>
            <a:p>
              <a:pPr lvl="0" algn="l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4200" b="1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赋值：更改变量的值</a:t>
              </a:r>
              <a:endParaRPr lang="zh-CN" altLang="en-US" sz="42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下箭头 37"/>
          <p:cNvSpPr/>
          <p:nvPr/>
        </p:nvSpPr>
        <p:spPr>
          <a:xfrm>
            <a:off x="2604577" y="3759038"/>
            <a:ext cx="2590127" cy="1950720"/>
          </a:xfrm>
          <a:prstGeom prst="downArrow">
            <a:avLst/>
          </a:prstGeom>
          <a:solidFill>
            <a:srgbClr val="92D050"/>
          </a:solidFill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9558220"/>
              <a:satOff val="35723"/>
              <a:lumOff val="-33137"/>
              <a:alphaOff val="0"/>
            </a:schemeClr>
          </a:fillRef>
          <a:effectRef idx="2">
            <a:schemeClr val="accent5">
              <a:hueOff val="9558220"/>
              <a:satOff val="35723"/>
              <a:lumOff val="-33137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9" name="组合 38"/>
          <p:cNvGrpSpPr/>
          <p:nvPr/>
        </p:nvGrpSpPr>
        <p:grpSpPr>
          <a:xfrm>
            <a:off x="4919710" y="3562532"/>
            <a:ext cx="5992972" cy="2156661"/>
            <a:chOff x="3449186" y="2113280"/>
            <a:chExt cx="5886174" cy="2156661"/>
          </a:xfrm>
        </p:grpSpPr>
        <p:sp>
          <p:nvSpPr>
            <p:cNvPr id="40" name="矩形 39"/>
            <p:cNvSpPr/>
            <p:nvPr/>
          </p:nvSpPr>
          <p:spPr>
            <a:xfrm>
              <a:off x="3449186" y="2113280"/>
              <a:ext cx="4395368" cy="19507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矩形 40"/>
            <p:cNvSpPr/>
            <p:nvPr/>
          </p:nvSpPr>
          <p:spPr>
            <a:xfrm>
              <a:off x="3688663" y="2319221"/>
              <a:ext cx="5646697" cy="19507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704" tIns="0" rIns="298704" bIns="298704" numCol="1" spcCol="1270" anchor="ctr" anchorCtr="0">
              <a:noAutofit/>
            </a:bodyPr>
            <a:lstStyle/>
            <a:p>
              <a:pPr lvl="0" algn="l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4200" b="1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初始化：定义变量的同时进行</a:t>
              </a:r>
              <a:r>
                <a:rPr lang="zh-CN" altLang="en-US" sz="4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赋初始值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222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2223073" y="4726815"/>
            <a:ext cx="6697730" cy="623976"/>
            <a:chOff x="4714851" y="493943"/>
            <a:chExt cx="6697730" cy="623976"/>
          </a:xfrm>
        </p:grpSpPr>
        <p:sp>
          <p:nvSpPr>
            <p:cNvPr id="66" name="矩形 65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独具魅力的</a:t>
              </a:r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修饰符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68" name="等腰三角形 6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2898621" y="4018491"/>
            <a:ext cx="6022182" cy="488552"/>
            <a:chOff x="2336959" y="3045629"/>
            <a:chExt cx="6022182" cy="488552"/>
          </a:xfrm>
        </p:grpSpPr>
        <p:sp>
          <p:nvSpPr>
            <p:cNvPr id="61" name="矩形 6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有关类型的区别</a:t>
              </a:r>
            </a:p>
          </p:txBody>
        </p:sp>
        <p:sp>
          <p:nvSpPr>
            <p:cNvPr id="62" name="等腰三角形 6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892654" y="3403948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名字空间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92654" y="2772291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新的注释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86687" y="2161066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  <a:endParaRPr lang="zh-CN" altLang="en-US" sz="20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886687" y="1541130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的初始化方法</a:t>
              </a:r>
              <a:endParaRPr lang="en-US" altLang="zh-CN" sz="20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11139" y="753606"/>
            <a:ext cx="6697730" cy="623976"/>
            <a:chOff x="2054383" y="4853049"/>
            <a:chExt cx="6697730" cy="623976"/>
          </a:xfrm>
        </p:grpSpPr>
        <p:sp>
          <p:nvSpPr>
            <p:cNvPr id="4" name="矩形 3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的基本区别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" name="等腰三角形 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536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const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98928" y="1138659"/>
            <a:ext cx="9713753" cy="5133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y;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 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py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= &amp;y;</a:t>
            </a:r>
          </a:p>
          <a:p>
            <a:pPr>
              <a:lnSpc>
                <a:spcPct val="90000"/>
              </a:lnSpc>
              <a:defRPr/>
            </a:pP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x = 3;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 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px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= &amp;x;  </a:t>
            </a:r>
          </a:p>
          <a:p>
            <a:pPr>
              <a:lnSpc>
                <a:spcPct val="90000"/>
              </a:lnSpc>
              <a:defRPr/>
            </a:pP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 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py2 = &amp;y;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 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px2 = &amp;x;</a:t>
            </a:r>
          </a:p>
          <a:p>
            <a:pPr>
              <a:lnSpc>
                <a:spcPct val="90000"/>
              </a:lnSpc>
              <a:defRPr/>
            </a:pP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** p1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** p2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= ??;           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应如何赋值？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 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*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p3 = ??;      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应如何赋值？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 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* 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p4 =??; 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应如何赋值？</a:t>
            </a:r>
          </a:p>
        </p:txBody>
      </p:sp>
    </p:spTree>
    <p:extLst>
      <p:ext uri="{BB962C8B-B14F-4D97-AF65-F5344CB8AC3E}">
        <p14:creationId xmlns:p14="http://schemas.microsoft.com/office/powerpoint/2010/main" val="355012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const - </a:t>
            </a:r>
            <a:r>
              <a:rPr lang="zh-CN" altLang="en-US" smtClean="0"/>
              <a:t>变量</a:t>
            </a:r>
            <a:r>
              <a:rPr lang="zh-CN" altLang="en-US"/>
              <a:t>与常量</a:t>
            </a:r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1260067" y="3673280"/>
            <a:ext cx="8247062" cy="64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sz="2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 sz="23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200" b="1" smtClean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altLang="zh-CN" sz="3200" b="1" smtClean="0">
                <a:solidFill>
                  <a:srgbClr val="FF33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x = 3;   </a:t>
            </a:r>
            <a:r>
              <a:rPr lang="en-US" altLang="zh-CN" sz="3200" b="1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zh-CN" altLang="en-US" sz="3200" b="1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常量</a:t>
            </a:r>
            <a:r>
              <a:rPr lang="en-US" altLang="zh-CN" sz="3200" b="1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zh-CN" altLang="en-US" sz="3200" b="1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只读变量</a:t>
            </a:r>
            <a:r>
              <a:rPr lang="en-US" altLang="zh-CN" sz="3200" b="1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  <a:endParaRPr lang="zh-CN" altLang="en-US" sz="3200" b="1" smtClean="0">
              <a:solidFill>
                <a:srgbClr val="00B050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8942" y="5038257"/>
            <a:ext cx="2089150" cy="5762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5795555" y="4246094"/>
            <a:ext cx="0" cy="1655763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3492092" y="4246094"/>
            <a:ext cx="0" cy="1655763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260067" y="4246094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636555" y="4246094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存储地址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55917" y="4246094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存储内容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636555" y="5038257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&amp;x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331505" y="5038257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4" name="Rectangle 12"/>
          <p:cNvSpPr>
            <a:spLocks/>
          </p:cNvSpPr>
          <p:nvPr/>
        </p:nvSpPr>
        <p:spPr bwMode="auto">
          <a:xfrm>
            <a:off x="1260067" y="1073144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kumimoji="0"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x = 3;        </a:t>
            </a:r>
            <a:r>
              <a:rPr kumimoji="0" lang="en-US" altLang="zh-CN" sz="32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kumimoji="0" lang="zh-CN" altLang="en-US" sz="32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变量</a:t>
            </a:r>
            <a:endParaRPr kumimoji="0" lang="zh-CN" altLang="en-US" sz="3200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300380" y="2464150"/>
            <a:ext cx="2089150" cy="576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5795555" y="1632821"/>
            <a:ext cx="0" cy="1655762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492092" y="1632821"/>
            <a:ext cx="0" cy="1655762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1331505" y="1671988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3707993" y="1671988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存储地址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227355" y="1671988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存储内容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3707993" y="2464150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&amp;x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1402943" y="2464150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1837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- </a:t>
            </a:r>
            <a:r>
              <a:rPr lang="zh-CN" altLang="en-US"/>
              <a:t>变量与常量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2802" y="937623"/>
            <a:ext cx="10746897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571500" indent="-57150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</a:t>
            </a: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</a:t>
            </a:r>
          </a:p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只读变量必须初始化，且一旦定义则不能改变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double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Kdval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= 5.2;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必须</a:t>
            </a:r>
            <a:r>
              <a:rPr lang="zh-CN" altLang="en-US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初始化！</a:t>
            </a:r>
            <a:endParaRPr lang="en-US" altLang="zh-CN" sz="2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为了与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中的常量区别，我们将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中的常量称为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字面值常量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3, 3.4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"hello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world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!"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首写字母大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开头且首字母大写，其余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小写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555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- </a:t>
            </a:r>
            <a:r>
              <a:rPr lang="zh-CN" altLang="en-US"/>
              <a:t>变量与常量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80016" y="993139"/>
            <a:ext cx="107468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推荐使用常量（只读变量），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尽量不用宏</a:t>
            </a:r>
          </a:p>
        </p:txBody>
      </p:sp>
      <p:sp>
        <p:nvSpPr>
          <p:cNvPr id="5" name="矩形 4"/>
          <p:cNvSpPr/>
          <p:nvPr/>
        </p:nvSpPr>
        <p:spPr>
          <a:xfrm>
            <a:off x="715197" y="1706500"/>
            <a:ext cx="10651303" cy="45672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715197" y="1692214"/>
            <a:ext cx="4405443" cy="4467285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#</a:t>
            </a:r>
            <a:r>
              <a:rPr lang="fr-FR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define T1 x+x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#define T2 T1-T1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fr-FR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fr-FR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x = 5;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"T1=" &lt;&lt; T1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"T2=" &lt;&lt; T2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</a:t>
            </a: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630091" y="1692214"/>
            <a:ext cx="5734718" cy="4467285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  <a:endParaRPr lang="fr-FR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x = 5;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fr-FR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const int T1 = x+x;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const int T2 = T1-T1;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fr-FR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&lt;&lt;"T1= " &lt;&lt; </a:t>
            </a:r>
            <a:r>
              <a:rPr lang="fr-FR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T1 </a:t>
            </a: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"T2=" </a:t>
            </a:r>
            <a:r>
              <a:rPr lang="fr-FR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 </a:t>
            </a: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T2 </a:t>
            </a:r>
            <a:r>
              <a:rPr lang="fr-FR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 </a:t>
            </a: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</a:t>
            </a: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626102" y="1706501"/>
            <a:ext cx="0" cy="456729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3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- </a:t>
            </a:r>
            <a:r>
              <a:rPr lang="zh-CN" altLang="en-US"/>
              <a:t>变量与常量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6129" y="943835"/>
            <a:ext cx="1074689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只读变量默认为文件局部变量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通过制定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变量为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extern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，就可以在整个程序中访问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512031" y="2110119"/>
            <a:ext cx="8624746" cy="9419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FILE1</a:t>
            </a:r>
            <a:endParaRPr lang="en-US" altLang="zh-CN" sz="2400" b="1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extern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const int counter = 100;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512031" y="3145776"/>
            <a:ext cx="8624746" cy="3381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4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FILE2</a:t>
            </a:r>
            <a:endParaRPr lang="fr-FR" altLang="zh-CN" sz="2400" b="1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</a:pPr>
            <a:r>
              <a:rPr lang="fr-FR" altLang="zh-CN" sz="24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extern </a:t>
            </a:r>
            <a:r>
              <a:rPr lang="fr-FR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const int counter</a:t>
            </a:r>
            <a:r>
              <a:rPr lang="fr-FR" altLang="zh-CN" sz="24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r>
              <a:rPr lang="fr-FR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fr-FR" altLang="zh-CN" sz="2400" b="1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zh-CN" altLang="en-US" sz="2400" b="1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声明</a:t>
            </a:r>
            <a:r>
              <a:rPr lang="fr-FR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counter</a:t>
            </a:r>
            <a:r>
              <a:rPr lang="zh-CN" altLang="en-US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为外部</a:t>
            </a:r>
            <a:r>
              <a:rPr lang="zh-CN" altLang="en-US" sz="2400" b="1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变量</a:t>
            </a:r>
            <a:endParaRPr lang="fr-FR" altLang="zh-CN" sz="2400" b="1">
              <a:solidFill>
                <a:srgbClr val="00B05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fr-FR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fr-FR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counter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618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</a:t>
            </a:r>
            <a:r>
              <a:rPr lang="en-US" altLang="zh-CN" smtClean="0"/>
              <a:t>- </a:t>
            </a:r>
            <a:r>
              <a:rPr lang="zh-CN" altLang="en-US" smtClean="0"/>
              <a:t>一</a:t>
            </a:r>
            <a:r>
              <a:rPr lang="zh-CN" altLang="en-US"/>
              <a:t>重常指针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540219" y="1029766"/>
            <a:ext cx="8178593" cy="13694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x = 3; int </a:t>
            </a:r>
            <a:r>
              <a:rPr lang="en-US" altLang="zh-CN" sz="3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 </a:t>
            </a:r>
            <a:r>
              <a:rPr lang="en-US" altLang="zh-CN" sz="36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3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 = &amp;</a:t>
            </a:r>
            <a:r>
              <a:rPr lang="en-US" altLang="zh-CN" sz="3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x;</a:t>
            </a:r>
          </a:p>
          <a:p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p=&amp;y</a:t>
            </a:r>
            <a:r>
              <a:rPr lang="en-US" altLang="zh-CN" sz="3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 </a:t>
            </a:r>
            <a:r>
              <a:rPr lang="en-US" altLang="zh-CN" sz="36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36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错误</a:t>
            </a:r>
            <a:endParaRPr lang="zh-CN" altLang="en-US" sz="36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702687" y="3444791"/>
            <a:ext cx="2089150" cy="576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6981918" y="2939966"/>
            <a:ext cx="0" cy="1655763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3737930" y="2939966"/>
            <a:ext cx="0" cy="1655763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309960" y="2868529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变量名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365716" y="2868529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存储地址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7629662" y="2868529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存储内容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4365716" y="3444791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381397" y="3444791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7702687" y="4092491"/>
            <a:ext cx="2089150" cy="5762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365716" y="4092491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1381397" y="4092491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1767159" y="5317562"/>
            <a:ext cx="4581389" cy="795528"/>
          </a:xfrm>
          <a:prstGeom prst="wedgeRoundRectCallout">
            <a:avLst>
              <a:gd name="adj1" fmla="val -31098"/>
              <a:gd name="adj2" fmla="val -12140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可变，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不可变，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可变</a:t>
            </a:r>
          </a:p>
        </p:txBody>
      </p:sp>
    </p:spTree>
    <p:extLst>
      <p:ext uri="{BB962C8B-B14F-4D97-AF65-F5344CB8AC3E}">
        <p14:creationId xmlns:p14="http://schemas.microsoft.com/office/powerpoint/2010/main" val="14972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</a:t>
            </a:r>
            <a:r>
              <a:rPr lang="en-US" altLang="zh-CN" smtClean="0"/>
              <a:t>- </a:t>
            </a:r>
            <a:r>
              <a:rPr lang="zh-CN" altLang="en-US" smtClean="0"/>
              <a:t>一</a:t>
            </a:r>
            <a:r>
              <a:rPr lang="zh-CN" altLang="en-US"/>
              <a:t>重常指针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540219" y="1029766"/>
            <a:ext cx="8910067" cy="16219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x = 3;     </a:t>
            </a:r>
            <a:r>
              <a:rPr lang="en-US" altLang="zh-CN" sz="32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* p = &amp;x;   </a:t>
            </a:r>
          </a:p>
          <a:p>
            <a:pPr>
              <a:buFont typeface="Wingdings" pitchFamily="2" charset="2"/>
              <a:buNone/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 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= &amp;y; </a:t>
            </a:r>
            <a:r>
              <a:rPr lang="en-US" altLang="zh-CN" sz="3200" b="1" dirty="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3200" b="1" dirty="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正确    </a:t>
            </a:r>
            <a:endParaRPr lang="en-US" altLang="zh-CN" sz="3200" b="1" dirty="0" smtClean="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 = 4; </a:t>
            </a:r>
            <a:r>
              <a:rPr lang="en-US" altLang="zh-CN" sz="3200" b="1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3200" b="1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错误</a:t>
            </a:r>
            <a:endParaRPr lang="zh-CN" altLang="en-US" sz="3200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702687" y="3444791"/>
            <a:ext cx="2089150" cy="576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6981918" y="2939966"/>
            <a:ext cx="0" cy="1655763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3737930" y="2939966"/>
            <a:ext cx="0" cy="1655763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309960" y="2868529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变量名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365716" y="2868529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存储地址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7629662" y="2868529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存储内容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4365716" y="3444791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381397" y="3444791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7702687" y="4092491"/>
            <a:ext cx="2089150" cy="576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365716" y="4092491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1381397" y="4092491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1767159" y="5317562"/>
            <a:ext cx="5214759" cy="795528"/>
          </a:xfrm>
          <a:prstGeom prst="wedgeRoundRectCallout">
            <a:avLst>
              <a:gd name="adj1" fmla="val -31098"/>
              <a:gd name="adj2" fmla="val -12140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不可变，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可变，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可变</a:t>
            </a:r>
          </a:p>
        </p:txBody>
      </p:sp>
    </p:spTree>
    <p:extLst>
      <p:ext uri="{BB962C8B-B14F-4D97-AF65-F5344CB8AC3E}">
        <p14:creationId xmlns:p14="http://schemas.microsoft.com/office/powerpoint/2010/main" val="364803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- </a:t>
            </a:r>
            <a:r>
              <a:rPr lang="zh-CN" altLang="en-US"/>
              <a:t>一重常指针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72149" y="1139778"/>
            <a:ext cx="10746897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lvl="1" indent="0">
              <a:buClr>
                <a:schemeClr val="accent1">
                  <a:lumMod val="50000"/>
                </a:schemeClr>
              </a:buClr>
            </a:pP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* to </a:t>
            </a:r>
            <a:r>
              <a:rPr lang="en-US" altLang="zh-CN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* is </a:t>
            </a: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Error</a:t>
            </a:r>
          </a:p>
          <a:p>
            <a:pPr marL="457200" lvl="1" indent="0">
              <a:spcBef>
                <a:spcPts val="1800"/>
              </a:spcBef>
              <a:buClr>
                <a:schemeClr val="accent1">
                  <a:lumMod val="50000"/>
                </a:schemeClr>
              </a:buClr>
            </a:pP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457200" lvl="1" indent="0">
              <a:lnSpc>
                <a:spcPct val="15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  在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指针的赋值过程中，要注意保证对于指向变量的操作权限不可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放大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</a:p>
          <a:p>
            <a:pPr marL="457200" lvl="1" indent="0">
              <a:spcBef>
                <a:spcPts val="1800"/>
              </a:spcBef>
              <a:buClr>
                <a:schemeClr val="accent1">
                  <a:lumMod val="50000"/>
                </a:schemeClr>
              </a:buClr>
            </a:pP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- </a:t>
            </a:r>
            <a:r>
              <a:rPr lang="zh-CN" altLang="en-US"/>
              <a:t>一重常指针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41339" y="967702"/>
            <a:ext cx="9486895" cy="56029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  <a:endParaRPr lang="fr-FR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x = 5;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const int *p = NULL; </a:t>
            </a:r>
            <a:r>
              <a:rPr lang="fr-FR" altLang="zh-CN" sz="28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fr-FR" altLang="zh-CN" sz="28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p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可变，*</a:t>
            </a:r>
            <a:r>
              <a:rPr lang="fr-FR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p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不可变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 = &amp;x;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"x=" &lt;&lt; *p &lt;&lt; endl</a:t>
            </a:r>
            <a:r>
              <a:rPr lang="fr-FR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   </a:t>
            </a:r>
            <a:r>
              <a:rPr lang="fr-FR" altLang="zh-CN" sz="28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</a:t>
            </a:r>
            <a:r>
              <a:rPr lang="fr-FR" altLang="zh-CN" sz="28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5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"++x=" &lt;&lt; ++x &lt;&lt; endl</a:t>
            </a:r>
            <a:r>
              <a:rPr lang="fr-FR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r>
              <a:rPr lang="fr-FR" altLang="zh-CN" sz="28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//6</a:t>
            </a:r>
            <a:endParaRPr lang="fr-FR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fr-FR" altLang="zh-CN" sz="2800" b="1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cout </a:t>
            </a:r>
            <a:r>
              <a:rPr lang="fr-FR" altLang="zh-CN" sz="28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&lt;&lt; (*p)++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y(6);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p = &amp;y;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"*p=" &lt;&lt; *p &lt;&lt; endl</a:t>
            </a:r>
            <a:r>
              <a:rPr lang="fr-FR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  </a:t>
            </a:r>
            <a:r>
              <a:rPr lang="fr-FR" altLang="zh-CN" sz="28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</a:t>
            </a:r>
            <a:r>
              <a:rPr lang="fr-FR" altLang="zh-CN" sz="28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6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</a:t>
            </a: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859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新的初始化方法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276164"/>
            <a:ext cx="6715508" cy="222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C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提供的初始化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int x = 1024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提供两种初始化方法</a:t>
            </a: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2112509" y="3322501"/>
            <a:ext cx="768463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复制初始化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(copy-initialization)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如：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x = 1024;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2112509" y="4898889"/>
            <a:ext cx="768463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直接初始化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(direct-initialization)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：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如：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x(1024);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15" name="左大括号 14"/>
          <p:cNvSpPr/>
          <p:nvPr/>
        </p:nvSpPr>
        <p:spPr bwMode="auto">
          <a:xfrm>
            <a:off x="1783896" y="3957501"/>
            <a:ext cx="285750" cy="1785938"/>
          </a:xfrm>
          <a:prstGeom prst="leftBrace">
            <a:avLst>
              <a:gd name="adj1" fmla="val 48333"/>
              <a:gd name="adj2" fmla="val 50000"/>
            </a:avLst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云形标注 3"/>
          <p:cNvSpPr/>
          <p:nvPr/>
        </p:nvSpPr>
        <p:spPr>
          <a:xfrm>
            <a:off x="7694024" y="992109"/>
            <a:ext cx="3644536" cy="2138999"/>
          </a:xfrm>
          <a:prstGeom prst="cloudCallout">
            <a:avLst>
              <a:gd name="adj1" fmla="val -107855"/>
              <a:gd name="adj2" fmla="val 170594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创建一个名为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的数据对象，该对象的初值为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1024</a:t>
            </a:r>
          </a:p>
        </p:txBody>
      </p:sp>
    </p:spTree>
    <p:extLst>
      <p:ext uri="{BB962C8B-B14F-4D97-AF65-F5344CB8AC3E}">
        <p14:creationId xmlns:p14="http://schemas.microsoft.com/office/powerpoint/2010/main" val="914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</a:t>
            </a:r>
            <a:r>
              <a:rPr lang="en-US" altLang="zh-CN" smtClean="0"/>
              <a:t>- </a:t>
            </a:r>
            <a:r>
              <a:rPr lang="zh-CN" altLang="en-US" smtClean="0"/>
              <a:t>一</a:t>
            </a:r>
            <a:r>
              <a:rPr lang="zh-CN" altLang="en-US"/>
              <a:t>重常指针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096680" y="1099018"/>
            <a:ext cx="9640989" cy="1657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int x = 3; 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int 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 </a:t>
            </a:r>
            <a:r>
              <a:rPr lang="en-US" altLang="zh-CN" sz="32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 = &amp;x;</a:t>
            </a:r>
          </a:p>
          <a:p>
            <a:pPr>
              <a:buFont typeface="Wingdings" pitchFamily="2" charset="2"/>
              <a:buNone/>
            </a:pP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 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= &amp;y; </a:t>
            </a:r>
            <a:r>
              <a:rPr lang="en-US" altLang="zh-CN" sz="32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32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错误</a:t>
            </a:r>
            <a:endParaRPr lang="en-US" altLang="zh-CN" sz="3200" b="1" smtClean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 = 4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</a:t>
            </a:r>
            <a:r>
              <a:rPr lang="en-US" altLang="zh-CN" sz="32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32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错误</a:t>
            </a:r>
            <a:endParaRPr lang="zh-CN" altLang="en-US" sz="3200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702687" y="3444791"/>
            <a:ext cx="2089150" cy="5762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6981918" y="2939966"/>
            <a:ext cx="0" cy="1655763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3737930" y="2939966"/>
            <a:ext cx="0" cy="1655763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309960" y="2868529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变量名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365716" y="2868529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存储地址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7629662" y="2868529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存储内容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4365716" y="3444791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381397" y="3444791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7702687" y="4092491"/>
            <a:ext cx="2089150" cy="5762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365716" y="4092491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1381397" y="4092491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1767159" y="5171991"/>
            <a:ext cx="5574167" cy="941099"/>
          </a:xfrm>
          <a:prstGeom prst="wedgeRoundRectCallout">
            <a:avLst>
              <a:gd name="adj1" fmla="val -30629"/>
              <a:gd name="adj2" fmla="val -9364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不可变，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不可变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,x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不可变</a:t>
            </a:r>
          </a:p>
        </p:txBody>
      </p:sp>
    </p:spTree>
    <p:extLst>
      <p:ext uri="{BB962C8B-B14F-4D97-AF65-F5344CB8AC3E}">
        <p14:creationId xmlns:p14="http://schemas.microsoft.com/office/powerpoint/2010/main" val="381664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- </a:t>
            </a:r>
            <a:r>
              <a:rPr lang="zh-CN" altLang="en-US"/>
              <a:t>一重常指针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41339" y="967702"/>
            <a:ext cx="9486895" cy="54853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</a:t>
            </a:r>
            <a:r>
              <a:rPr lang="fr-FR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  <a:endParaRPr lang="fr-FR" altLang="zh-CN" sz="3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x = 5;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const int *const p = &amp;x;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fr-FR" altLang="zh-CN" sz="32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//*p = 60;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cout&lt;&lt;"*p="&lt;&lt;*p&lt;&lt;endl;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y = 6;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fr-FR" altLang="zh-CN" sz="32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//p = &amp;y;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fr-FR" altLang="zh-CN" sz="3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137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</a:t>
            </a:r>
            <a:r>
              <a:rPr lang="en-US" altLang="zh-CN" smtClean="0"/>
              <a:t>- </a:t>
            </a:r>
            <a:r>
              <a:rPr lang="zh-CN" altLang="en-US" smtClean="0"/>
              <a:t>二</a:t>
            </a:r>
            <a:r>
              <a:rPr lang="zh-CN" altLang="en-US"/>
              <a:t>重常指针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432562" y="1028264"/>
            <a:ext cx="7153850" cy="236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x =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3, y = 4; 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* p1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= &amp;x;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*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p2 = &amp;p1;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p2 =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&amp;y;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错误 </a:t>
            </a:r>
            <a:endParaRPr lang="en-US" altLang="zh-CN" sz="2800" b="1" smtClean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p1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= &amp;y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正确</a:t>
            </a:r>
            <a:endParaRPr lang="zh-CN" altLang="en-US" sz="2800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19" name="AutoShape 18"/>
          <p:cNvSpPr>
            <a:spLocks noChangeAspect="1" noChangeArrowheads="1" noTextEdit="1"/>
          </p:cNvSpPr>
          <p:nvPr/>
        </p:nvSpPr>
        <p:spPr bwMode="auto">
          <a:xfrm>
            <a:off x="1223012" y="3605626"/>
            <a:ext cx="5846763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274616" y="4034251"/>
            <a:ext cx="1879600" cy="541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&amp;p1</a:t>
            </a:r>
          </a:p>
          <a:p>
            <a:pPr algn="ctr" eaLnBrk="0" hangingPunct="0"/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3328721" y="4021464"/>
            <a:ext cx="1886176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&amp;p2</a:t>
            </a: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8623710" y="3605626"/>
            <a:ext cx="1587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1722896" y="3605626"/>
            <a:ext cx="1254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变量名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3327133" y="3605626"/>
            <a:ext cx="1887763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变量地址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5856929" y="3605626"/>
            <a:ext cx="2766781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存储单元中的内容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654633" y="4002002"/>
            <a:ext cx="12525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>
            <a:off x="5635304" y="3605626"/>
            <a:ext cx="1587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3206569" y="3605626"/>
            <a:ext cx="1588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1432562" y="3605626"/>
            <a:ext cx="0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6274616" y="4715288"/>
            <a:ext cx="1879600" cy="5429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  <a:p>
            <a:pPr algn="ctr" eaLnBrk="0" hangingPunct="0"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3328721" y="4704089"/>
            <a:ext cx="1886176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&amp;p1</a:t>
            </a: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654633" y="4684627"/>
            <a:ext cx="12525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p1</a:t>
            </a: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6274616" y="5447126"/>
            <a:ext cx="1879600" cy="541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</a:p>
          <a:p>
            <a:pPr algn="ctr" eaLnBrk="0" hangingPunct="0"/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3328721" y="5434339"/>
            <a:ext cx="1886176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</p:txBody>
      </p:sp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1654633" y="5414877"/>
            <a:ext cx="12525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36" name="圆角矩形标注 35"/>
          <p:cNvSpPr/>
          <p:nvPr/>
        </p:nvSpPr>
        <p:spPr>
          <a:xfrm>
            <a:off x="6274617" y="2086822"/>
            <a:ext cx="5220700" cy="941099"/>
          </a:xfrm>
          <a:prstGeom prst="wedgeRoundRectCallout">
            <a:avLst>
              <a:gd name="adj1" fmla="val -56651"/>
              <a:gd name="adj2" fmla="val 2017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，**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可变，*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不可变</a:t>
            </a:r>
          </a:p>
        </p:txBody>
      </p:sp>
    </p:spTree>
    <p:extLst>
      <p:ext uri="{BB962C8B-B14F-4D97-AF65-F5344CB8AC3E}">
        <p14:creationId xmlns:p14="http://schemas.microsoft.com/office/powerpoint/2010/main" val="153211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</a:t>
            </a:r>
            <a:r>
              <a:rPr lang="en-US" altLang="zh-CN" smtClean="0"/>
              <a:t>- </a:t>
            </a:r>
            <a:r>
              <a:rPr lang="zh-CN" altLang="en-US" smtClean="0"/>
              <a:t>二</a:t>
            </a:r>
            <a:r>
              <a:rPr lang="zh-CN" altLang="en-US"/>
              <a:t>重常指针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432562" y="1028264"/>
            <a:ext cx="7153850" cy="236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x = 3;   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*p1 = &amp;x;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** 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p2 = &amp;p1; 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**p2 = 5; </a:t>
            </a:r>
            <a:r>
              <a:rPr lang="en-US" altLang="zh-CN" sz="2800" b="1" dirty="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 dirty="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正确</a:t>
            </a:r>
            <a:endParaRPr lang="en-US" altLang="zh-CN" sz="2800" b="1" dirty="0" smtClean="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x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= 4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   </a:t>
            </a:r>
            <a:r>
              <a:rPr lang="en-US" altLang="zh-CN" sz="2800" b="1" dirty="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 dirty="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正确</a:t>
            </a:r>
            <a:endParaRPr lang="zh-CN" altLang="en-US" sz="2800" b="1" dirty="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19" name="AutoShape 18"/>
          <p:cNvSpPr>
            <a:spLocks noChangeAspect="1" noChangeArrowheads="1" noTextEdit="1"/>
          </p:cNvSpPr>
          <p:nvPr/>
        </p:nvSpPr>
        <p:spPr bwMode="auto">
          <a:xfrm>
            <a:off x="1223012" y="3605626"/>
            <a:ext cx="5846763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274616" y="4034251"/>
            <a:ext cx="1879600" cy="5413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&amp;p1</a:t>
            </a:r>
          </a:p>
          <a:p>
            <a:pPr algn="ctr" eaLnBrk="0" hangingPunct="0"/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3328721" y="4021464"/>
            <a:ext cx="1886176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&amp;p2</a:t>
            </a: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8623710" y="3605626"/>
            <a:ext cx="1587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1722896" y="3605626"/>
            <a:ext cx="1254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变量名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3327133" y="3605626"/>
            <a:ext cx="1887763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变量地址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5856929" y="3605626"/>
            <a:ext cx="2766781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存储单元中的内容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654633" y="4002002"/>
            <a:ext cx="12525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>
            <a:off x="5635304" y="3605626"/>
            <a:ext cx="1587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3206569" y="3605626"/>
            <a:ext cx="1588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1432562" y="3605626"/>
            <a:ext cx="0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6274616" y="4715288"/>
            <a:ext cx="1879600" cy="542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  <a:p>
            <a:pPr algn="ctr" eaLnBrk="0" hangingPunct="0"/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3328721" y="4704089"/>
            <a:ext cx="1886176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&amp;p1</a:t>
            </a: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654633" y="4684627"/>
            <a:ext cx="12525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p1</a:t>
            </a: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6274616" y="5447126"/>
            <a:ext cx="1879600" cy="541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</a:p>
          <a:p>
            <a:pPr algn="ctr" eaLnBrk="0" hangingPunct="0"/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3328721" y="5434339"/>
            <a:ext cx="1886176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</p:txBody>
      </p:sp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1654633" y="5414877"/>
            <a:ext cx="12525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36" name="圆角矩形标注 35"/>
          <p:cNvSpPr/>
          <p:nvPr/>
        </p:nvSpPr>
        <p:spPr>
          <a:xfrm>
            <a:off x="6274617" y="1632858"/>
            <a:ext cx="4397737" cy="1188719"/>
          </a:xfrm>
          <a:prstGeom prst="wedgeRoundRectCallout">
            <a:avLst>
              <a:gd name="adj1" fmla="val -56651"/>
              <a:gd name="adj2" fmla="val 2017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不可变，**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可变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可变</a:t>
            </a:r>
          </a:p>
        </p:txBody>
      </p:sp>
    </p:spTree>
    <p:extLst>
      <p:ext uri="{BB962C8B-B14F-4D97-AF65-F5344CB8AC3E}">
        <p14:creationId xmlns:p14="http://schemas.microsoft.com/office/powerpoint/2010/main" val="386034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</a:t>
            </a:r>
            <a:r>
              <a:rPr lang="en-US" altLang="zh-CN" smtClean="0"/>
              <a:t>- </a:t>
            </a:r>
            <a:r>
              <a:rPr lang="zh-CN" altLang="en-US" smtClean="0"/>
              <a:t>二</a:t>
            </a:r>
            <a:r>
              <a:rPr lang="zh-CN" altLang="en-US"/>
              <a:t>重常指针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432562" y="1028264"/>
            <a:ext cx="7528558" cy="236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x = 3;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* p1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= &amp;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x, * p0 = &amp;x;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*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p2 = &amp;p1; 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p2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= &amp;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p0;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错误</a:t>
            </a:r>
            <a:endParaRPr lang="en-US" altLang="zh-CN" sz="2800" b="1" smtClean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p2 = &amp;y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错误  </a:t>
            </a:r>
            <a:endParaRPr lang="en-US" altLang="zh-CN" sz="2800" b="1" smtClean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x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= 4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  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正确</a:t>
            </a:r>
            <a:endParaRPr lang="zh-CN" altLang="en-US" sz="2800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19" name="AutoShape 18"/>
          <p:cNvSpPr>
            <a:spLocks noChangeAspect="1" noChangeArrowheads="1" noTextEdit="1"/>
          </p:cNvSpPr>
          <p:nvPr/>
        </p:nvSpPr>
        <p:spPr bwMode="auto">
          <a:xfrm>
            <a:off x="1223012" y="3605626"/>
            <a:ext cx="5846763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274616" y="4034251"/>
            <a:ext cx="1879600" cy="5413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&amp;p1</a:t>
            </a:r>
          </a:p>
          <a:p>
            <a:pPr algn="ctr" eaLnBrk="0" hangingPunct="0"/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3328721" y="4021464"/>
            <a:ext cx="1886176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&amp;p2</a:t>
            </a: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8623710" y="3605626"/>
            <a:ext cx="1587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1722896" y="3605626"/>
            <a:ext cx="1254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变量名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3327133" y="3605626"/>
            <a:ext cx="1887763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变量地址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5856929" y="3605626"/>
            <a:ext cx="2766781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存储单元中的内容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654633" y="4002002"/>
            <a:ext cx="12525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>
            <a:off x="5635304" y="3605626"/>
            <a:ext cx="1587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3206569" y="3605626"/>
            <a:ext cx="1588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1432562" y="3605626"/>
            <a:ext cx="0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6274616" y="4715288"/>
            <a:ext cx="1879600" cy="542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  <a:p>
            <a:pPr algn="ctr" eaLnBrk="0" hangingPunct="0"/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3328721" y="4704089"/>
            <a:ext cx="1886176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&amp;p1</a:t>
            </a: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654633" y="4684627"/>
            <a:ext cx="12525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p1</a:t>
            </a: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6274616" y="5447126"/>
            <a:ext cx="1879600" cy="541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</a:p>
          <a:p>
            <a:pPr algn="ctr" eaLnBrk="0" hangingPunct="0"/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3328721" y="5434339"/>
            <a:ext cx="1886176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</p:txBody>
      </p:sp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1654633" y="5414877"/>
            <a:ext cx="12525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36" name="圆角矩形标注 35"/>
          <p:cNvSpPr/>
          <p:nvPr/>
        </p:nvSpPr>
        <p:spPr>
          <a:xfrm>
            <a:off x="7930042" y="1892398"/>
            <a:ext cx="3475012" cy="1188719"/>
          </a:xfrm>
          <a:prstGeom prst="wedgeRoundRectCallout">
            <a:avLst>
              <a:gd name="adj1" fmla="val -56651"/>
              <a:gd name="adj2" fmla="val 2017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，*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不可变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</a:p>
          <a:p>
            <a:pPr algn="ctr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**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可变</a:t>
            </a:r>
          </a:p>
        </p:txBody>
      </p:sp>
    </p:spTree>
    <p:extLst>
      <p:ext uri="{BB962C8B-B14F-4D97-AF65-F5344CB8AC3E}">
        <p14:creationId xmlns:p14="http://schemas.microsoft.com/office/powerpoint/2010/main" val="174560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</a:t>
            </a:r>
            <a:r>
              <a:rPr lang="en-US" altLang="zh-CN" smtClean="0"/>
              <a:t>- </a:t>
            </a:r>
            <a:r>
              <a:rPr lang="zh-CN" altLang="en-US" smtClean="0"/>
              <a:t>二</a:t>
            </a:r>
            <a:r>
              <a:rPr lang="zh-CN" altLang="en-US"/>
              <a:t>重常指针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432562" y="989075"/>
            <a:ext cx="7528558" cy="2662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x = 3;   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 p1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= &amp;x;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*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p2 = &amp;p1; 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p2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= &amp;p0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错误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p2 = &amp;y;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错误</a:t>
            </a:r>
            <a:endParaRPr lang="en-US" altLang="zh-CN" sz="2800" b="1" smtClean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**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p2 = 5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错误 </a:t>
            </a:r>
            <a:endParaRPr lang="en-US" altLang="zh-CN" sz="2800" b="1" smtClean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x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= 4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   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正确</a:t>
            </a:r>
            <a:endParaRPr lang="zh-CN" altLang="en-US" sz="2800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19" name="AutoShape 18"/>
          <p:cNvSpPr>
            <a:spLocks noChangeAspect="1" noChangeArrowheads="1" noTextEdit="1"/>
          </p:cNvSpPr>
          <p:nvPr/>
        </p:nvSpPr>
        <p:spPr bwMode="auto">
          <a:xfrm>
            <a:off x="1223012" y="3879949"/>
            <a:ext cx="5846763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274616" y="4308574"/>
            <a:ext cx="1879600" cy="5413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&amp;p1</a:t>
            </a:r>
          </a:p>
          <a:p>
            <a:pPr algn="ctr" eaLnBrk="0" hangingPunct="0"/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3328721" y="4295787"/>
            <a:ext cx="1886176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&amp;p2</a:t>
            </a: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8623710" y="3879949"/>
            <a:ext cx="1587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1722896" y="3879949"/>
            <a:ext cx="1254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变量名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3327133" y="3879949"/>
            <a:ext cx="1887763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变量地址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5856929" y="3879949"/>
            <a:ext cx="2766781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存储单元中的内容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654633" y="4276325"/>
            <a:ext cx="12525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>
            <a:off x="5635304" y="3879949"/>
            <a:ext cx="1587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3206569" y="3879949"/>
            <a:ext cx="1588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1432562" y="3879949"/>
            <a:ext cx="0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6274616" y="4989611"/>
            <a:ext cx="1879600" cy="542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  <a:p>
            <a:pPr algn="ctr" eaLnBrk="0" hangingPunct="0"/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3328721" y="4978412"/>
            <a:ext cx="1886176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&amp;p1</a:t>
            </a: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654633" y="4958950"/>
            <a:ext cx="12525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p1</a:t>
            </a: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6274616" y="5721449"/>
            <a:ext cx="1879600" cy="541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</a:p>
          <a:p>
            <a:pPr algn="ctr" eaLnBrk="0" hangingPunct="0"/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3328721" y="5708662"/>
            <a:ext cx="1886176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</p:txBody>
      </p:sp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1654633" y="5689200"/>
            <a:ext cx="12525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36" name="圆角矩形标注 35"/>
          <p:cNvSpPr/>
          <p:nvPr/>
        </p:nvSpPr>
        <p:spPr>
          <a:xfrm>
            <a:off x="6886204" y="2262605"/>
            <a:ext cx="3475012" cy="1188719"/>
          </a:xfrm>
          <a:prstGeom prst="wedgeRoundRectCallout">
            <a:avLst>
              <a:gd name="adj1" fmla="val -56651"/>
              <a:gd name="adj2" fmla="val 2017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、**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、</a:t>
            </a: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均不可变</a:t>
            </a:r>
          </a:p>
        </p:txBody>
      </p:sp>
    </p:spTree>
    <p:extLst>
      <p:ext uri="{BB962C8B-B14F-4D97-AF65-F5344CB8AC3E}">
        <p14:creationId xmlns:p14="http://schemas.microsoft.com/office/powerpoint/2010/main" val="54763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- </a:t>
            </a:r>
            <a:r>
              <a:rPr lang="zh-CN" altLang="en-US"/>
              <a:t>二重常指针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8093" y="1819047"/>
            <a:ext cx="1074689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lvl="1" indent="0">
              <a:buClr>
                <a:schemeClr val="accent1">
                  <a:lumMod val="50000"/>
                </a:schemeClr>
              </a:buClr>
            </a:pPr>
            <a:r>
              <a:rPr lang="zh-CN" altLang="en-US" sz="4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紧跟</a:t>
            </a:r>
            <a:r>
              <a:rPr lang="en-US" altLang="zh-CN" sz="4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4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的表达式不</a:t>
            </a:r>
            <a:r>
              <a:rPr lang="zh-CN" altLang="en-US" sz="4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可变！其他可变。</a:t>
            </a:r>
            <a:endParaRPr lang="zh-CN" altLang="en-US" sz="44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45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理解赋值和初始化的区别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中的注释的写法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中的输入输出的写法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理解命名空间的概念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中的数据类型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const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78627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9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新的初始化方法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054092"/>
            <a:ext cx="10281668" cy="4314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marL="844550" lvl="1" indent="-514350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3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zh-CN" altLang="en-US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不是简单地赋值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，初始化指声明变量或对象并且赋初值；赋值指用新值覆盖变量或对象当前值。</a:t>
            </a:r>
          </a:p>
          <a:p>
            <a:pPr marL="844550" lvl="1" indent="-514350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直接初始化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语法更灵活且效率更高</a:t>
            </a:r>
          </a:p>
          <a:p>
            <a:pPr marL="844550" lvl="1" indent="-514350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zh-CN" altLang="en-US" sz="32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内置类型变量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两种初始化几乎没有差别对于类类型的初始化，有时只能采用直接初始化（以后讨论）</a:t>
            </a:r>
          </a:p>
          <a:p>
            <a:pPr marL="844550" lvl="1" indent="-514350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两种初始化的方法可以混用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见下页例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495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新的初始化方法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054093"/>
            <a:ext cx="10281668" cy="617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混合使用初始化的例子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360079" y="1648886"/>
            <a:ext cx="9552603" cy="45298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iostream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main(void)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double salary = 9999.99, wage(salary + 0.01);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&lt;&lt;salary&lt;&lt;" "&lt;&lt;wage&lt;&lt;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interval,month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= 8, day = 7, year(2008);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&lt;&lt;year&lt;&lt;":"&lt;&lt;month&lt;&lt;":"&lt;&lt;day&lt;&lt;":"&lt;&lt;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return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8360228" y="1254034"/>
            <a:ext cx="3566160" cy="1417275"/>
          </a:xfrm>
          <a:prstGeom prst="cloudCallout">
            <a:avLst>
              <a:gd name="adj1" fmla="val -12658"/>
              <a:gd name="adj2" fmla="val 172211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变量的定义随时定义随时使用</a:t>
            </a:r>
          </a:p>
        </p:txBody>
      </p:sp>
    </p:spTree>
    <p:extLst>
      <p:ext uri="{BB962C8B-B14F-4D97-AF65-F5344CB8AC3E}">
        <p14:creationId xmlns:p14="http://schemas.microsoft.com/office/powerpoint/2010/main" val="132716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2886687" y="1541130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的初始化方法</a:t>
              </a:r>
              <a:endParaRPr lang="en-US" altLang="zh-CN" sz="20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11139" y="4720805"/>
            <a:ext cx="6697730" cy="623976"/>
            <a:chOff x="2054383" y="4853049"/>
            <a:chExt cx="6697730" cy="623976"/>
          </a:xfrm>
        </p:grpSpPr>
        <p:sp>
          <p:nvSpPr>
            <p:cNvPr id="4" name="矩形 3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独具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魅力的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修饰符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" name="等腰三角形 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211139" y="755443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的基本区别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886687" y="2157616"/>
            <a:ext cx="6022182" cy="488552"/>
            <a:chOff x="2336959" y="2178704"/>
            <a:chExt cx="6022182" cy="488552"/>
          </a:xfrm>
        </p:grpSpPr>
        <p:sp>
          <p:nvSpPr>
            <p:cNvPr id="14" name="矩形 13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  <a:endParaRPr lang="zh-CN" altLang="en-US" sz="20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86687" y="2772208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的注释</a:t>
              </a: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92654" y="3397066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名字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空间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886687" y="4020746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有关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类型的区别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589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1711</TotalTime>
  <Words>4167</Words>
  <Application>Microsoft Office PowerPoint</Application>
  <PresentationFormat>自定义</PresentationFormat>
  <Paragraphs>883</Paragraphs>
  <Slides>68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69" baseType="lpstr">
      <vt:lpstr>Office 主题​​</vt:lpstr>
      <vt:lpstr>PowerPoint 演示文稿</vt:lpstr>
      <vt:lpstr>上一讲教学目标</vt:lpstr>
      <vt:lpstr>本讲教学目标</vt:lpstr>
      <vt:lpstr>PowerPoint 演示文稿</vt:lpstr>
      <vt:lpstr>新的初始化方法</vt:lpstr>
      <vt:lpstr>新的初始化方法</vt:lpstr>
      <vt:lpstr>新的初始化方法</vt:lpstr>
      <vt:lpstr>新的初始化方法</vt:lpstr>
      <vt:lpstr>PowerPoint 演示文稿</vt:lpstr>
      <vt:lpstr>新的I/O</vt:lpstr>
      <vt:lpstr>新的I/O</vt:lpstr>
      <vt:lpstr>新的I/O</vt:lpstr>
      <vt:lpstr>新的I/O</vt:lpstr>
      <vt:lpstr>新的I/O</vt:lpstr>
      <vt:lpstr>新的I/O - cout的用法举例</vt:lpstr>
      <vt:lpstr>新的I/O - cin的用法举例</vt:lpstr>
      <vt:lpstr>新的I/O - cout与输出控制字符</vt:lpstr>
      <vt:lpstr>新的I/O - cout与输出控制字符</vt:lpstr>
      <vt:lpstr>新的I/O - 输出控制字符</vt:lpstr>
      <vt:lpstr>新的I/O - 输出控制字符</vt:lpstr>
      <vt:lpstr>PowerPoint 演示文稿</vt:lpstr>
      <vt:lpstr>新的注释 - 单行注释</vt:lpstr>
      <vt:lpstr>新的注释 - 多行注释</vt:lpstr>
      <vt:lpstr>PowerPoint 演示文稿</vt:lpstr>
      <vt:lpstr>名字空间</vt:lpstr>
      <vt:lpstr>名字空间</vt:lpstr>
      <vt:lpstr>名字空间 - 使用举例</vt:lpstr>
      <vt:lpstr>名字空间 - 使用举例</vt:lpstr>
      <vt:lpstr>名字空间</vt:lpstr>
      <vt:lpstr>名字空间</vt:lpstr>
      <vt:lpstr>名字空间</vt:lpstr>
      <vt:lpstr>PowerPoint 演示文稿</vt:lpstr>
      <vt:lpstr>有关类型的区别 - bool类型</vt:lpstr>
      <vt:lpstr>有关类型的区别 - bool类型</vt:lpstr>
      <vt:lpstr>有关类型的区别 - string类</vt:lpstr>
      <vt:lpstr>有关类型的区别 - string类</vt:lpstr>
      <vt:lpstr>有关类型的区别 - string类</vt:lpstr>
      <vt:lpstr>有关类型的区别 - string类</vt:lpstr>
      <vt:lpstr>有关类型的区别 - string类</vt:lpstr>
      <vt:lpstr>有关类型的区别 - string类</vt:lpstr>
      <vt:lpstr>有关类型的区别 - string类</vt:lpstr>
      <vt:lpstr>有关类型的区别 - string类</vt:lpstr>
      <vt:lpstr>有关类型的区别 - string类</vt:lpstr>
      <vt:lpstr>有关类型的区别 - 枚举</vt:lpstr>
      <vt:lpstr>有关类型的区别 - 枚举</vt:lpstr>
      <vt:lpstr>有关类型的区别 – 共用体</vt:lpstr>
      <vt:lpstr>有关类型的区别 – 共用体</vt:lpstr>
      <vt:lpstr>有关类型的区别 – 共用体</vt:lpstr>
      <vt:lpstr>有关类型的区别 – 结构体</vt:lpstr>
      <vt:lpstr>PowerPoint 演示文稿</vt:lpstr>
      <vt:lpstr>const</vt:lpstr>
      <vt:lpstr>const - 变量与常量</vt:lpstr>
      <vt:lpstr>const - 变量与常量</vt:lpstr>
      <vt:lpstr>const - 变量与常量</vt:lpstr>
      <vt:lpstr>const - 变量与常量</vt:lpstr>
      <vt:lpstr>const - 一重常指针</vt:lpstr>
      <vt:lpstr>const - 一重常指针</vt:lpstr>
      <vt:lpstr>const - 一重常指针</vt:lpstr>
      <vt:lpstr>const - 一重常指针</vt:lpstr>
      <vt:lpstr>const - 一重常指针</vt:lpstr>
      <vt:lpstr>const - 一重常指针</vt:lpstr>
      <vt:lpstr>const - 二重常指针</vt:lpstr>
      <vt:lpstr>const - 二重常指针</vt:lpstr>
      <vt:lpstr>const - 二重常指针</vt:lpstr>
      <vt:lpstr>const - 二重常指针</vt:lpstr>
      <vt:lpstr>const - 二重常指针</vt:lpstr>
      <vt:lpstr>本讲教学目标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丁盟</dc:creator>
  <cp:lastModifiedBy>微软用户</cp:lastModifiedBy>
  <cp:revision>327</cp:revision>
  <dcterms:created xsi:type="dcterms:W3CDTF">2016-06-30T08:41:47Z</dcterms:created>
  <dcterms:modified xsi:type="dcterms:W3CDTF">2017-08-19T09:58:08Z</dcterms:modified>
</cp:coreProperties>
</file>