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1" r:id="rId1"/>
  </p:sldMasterIdLst>
  <p:notesMasterIdLst>
    <p:notesMasterId r:id="rId47"/>
  </p:notesMasterIdLst>
  <p:sldIdLst>
    <p:sldId id="256" r:id="rId2"/>
    <p:sldId id="262" r:id="rId3"/>
    <p:sldId id="306" r:id="rId4"/>
    <p:sldId id="270" r:id="rId5"/>
    <p:sldId id="264" r:id="rId6"/>
    <p:sldId id="370" r:id="rId7"/>
    <p:sldId id="307" r:id="rId8"/>
    <p:sldId id="371" r:id="rId9"/>
    <p:sldId id="372" r:id="rId10"/>
    <p:sldId id="373" r:id="rId11"/>
    <p:sldId id="374" r:id="rId12"/>
    <p:sldId id="375" r:id="rId13"/>
    <p:sldId id="376" r:id="rId14"/>
    <p:sldId id="377" r:id="rId15"/>
    <p:sldId id="378" r:id="rId16"/>
    <p:sldId id="379" r:id="rId17"/>
    <p:sldId id="380" r:id="rId18"/>
    <p:sldId id="381" r:id="rId19"/>
    <p:sldId id="382" r:id="rId20"/>
    <p:sldId id="383" r:id="rId21"/>
    <p:sldId id="384" r:id="rId22"/>
    <p:sldId id="385" r:id="rId23"/>
    <p:sldId id="386" r:id="rId24"/>
    <p:sldId id="387" r:id="rId25"/>
    <p:sldId id="388" r:id="rId26"/>
    <p:sldId id="389" r:id="rId27"/>
    <p:sldId id="390" r:id="rId28"/>
    <p:sldId id="391" r:id="rId29"/>
    <p:sldId id="392" r:id="rId30"/>
    <p:sldId id="393" r:id="rId31"/>
    <p:sldId id="394" r:id="rId32"/>
    <p:sldId id="395" r:id="rId33"/>
    <p:sldId id="396" r:id="rId34"/>
    <p:sldId id="397" r:id="rId35"/>
    <p:sldId id="398" r:id="rId36"/>
    <p:sldId id="399" r:id="rId37"/>
    <p:sldId id="400" r:id="rId38"/>
    <p:sldId id="401" r:id="rId39"/>
    <p:sldId id="402" r:id="rId40"/>
    <p:sldId id="403" r:id="rId41"/>
    <p:sldId id="404" r:id="rId42"/>
    <p:sldId id="405" r:id="rId43"/>
    <p:sldId id="406" r:id="rId44"/>
    <p:sldId id="369" r:id="rId45"/>
    <p:sldId id="258" r:id="rId46"/>
  </p:sldIdLst>
  <p:sldSz cx="1218882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3AB"/>
    <a:srgbClr val="A5DEE4"/>
    <a:srgbClr val="0091DA"/>
    <a:srgbClr val="2EA7E0"/>
    <a:srgbClr val="0048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 autoAdjust="0"/>
    <p:restoredTop sz="88425" autoAdjust="0"/>
  </p:normalViewPr>
  <p:slideViewPr>
    <p:cSldViewPr snapToGrid="0">
      <p:cViewPr varScale="1">
        <p:scale>
          <a:sx n="110" d="100"/>
          <a:sy n="110" d="100"/>
        </p:scale>
        <p:origin x="-648" y="-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763DE-CC84-4058-BD62-4687DC7FF9D4}" type="datetimeFigureOut">
              <a:rPr lang="zh-CN" altLang="en-US" smtClean="0"/>
              <a:t>2017/8/19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ADC4C-6597-443E-8B9D-3AD9126E8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03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这个例子举得不好。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ADC4C-6597-443E-8B9D-3AD9126E8B6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239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T*</a:t>
            </a:r>
            <a:r>
              <a:rPr lang="zh-CN" altLang="en-US" dirty="0" smtClean="0"/>
              <a:t>泛型指针 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void*</a:t>
            </a:r>
            <a:r>
              <a:rPr lang="zh-CN" altLang="en-US" dirty="0" smtClean="0"/>
              <a:t>通用指针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ADC4C-6597-443E-8B9D-3AD9126E8B67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197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如果输入参数，由于函数将自动产生临时变量用于复制该参数，该输入参数本来就无需保护，所以不要加</a:t>
            </a:r>
            <a:r>
              <a:rPr lang="en-US" altLang="zh-CN" dirty="0" err="1" smtClean="0"/>
              <a:t>const</a:t>
            </a:r>
            <a:r>
              <a:rPr lang="zh-CN" altLang="en-US" dirty="0" smtClean="0"/>
              <a:t>修饰。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ADC4C-6597-443E-8B9D-3AD9126E8B67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685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515" y="230189"/>
            <a:ext cx="9934167" cy="659136"/>
          </a:xfrm>
        </p:spPr>
        <p:txBody>
          <a:bodyPr/>
          <a:lstStyle>
            <a:lvl1pPr>
              <a:defRPr b="1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310470"/>
            <a:ext cx="10512862" cy="4351338"/>
          </a:xfrm>
        </p:spPr>
        <p:txBody>
          <a:bodyPr/>
          <a:lstStyle>
            <a:lvl1pPr marL="228531" indent="-228531">
              <a:buClr>
                <a:srgbClr val="0070C0"/>
              </a:buClr>
              <a:buFont typeface="Wingdings" panose="05000000000000000000" pitchFamily="2" charset="2"/>
              <a:buChar char="v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594" indent="-228531">
              <a:buClr>
                <a:srgbClr val="0070C0"/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342784" y="230189"/>
            <a:ext cx="495198" cy="659137"/>
          </a:xfrm>
          <a:prstGeom prst="rect">
            <a:avLst/>
          </a:prstGeom>
          <a:solidFill>
            <a:srgbClr val="007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08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870259" y="230191"/>
            <a:ext cx="50221" cy="659134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08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541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411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787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92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529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9051" y="2491562"/>
            <a:ext cx="12189600" cy="2016224"/>
          </a:xfrm>
          <a:prstGeom prst="rect">
            <a:avLst/>
          </a:prstGeom>
          <a:solidFill>
            <a:srgbClr val="2EA7E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white"/>
              </a:solidFill>
            </a:endParaRPr>
          </a:p>
        </p:txBody>
      </p:sp>
      <p:sp>
        <p:nvSpPr>
          <p:cNvPr id="8" name="等腰三角形 7"/>
          <p:cNvSpPr/>
          <p:nvPr userDrawn="1"/>
        </p:nvSpPr>
        <p:spPr>
          <a:xfrm rot="3259845">
            <a:off x="10280732" y="1478551"/>
            <a:ext cx="1007242" cy="671846"/>
          </a:xfrm>
          <a:prstGeom prst="triangle">
            <a:avLst/>
          </a:prstGeom>
          <a:solidFill>
            <a:srgbClr val="007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2513373" y="2789840"/>
            <a:ext cx="6434946" cy="11551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 rot="19459845">
            <a:off x="1329478" y="4411663"/>
            <a:ext cx="410711" cy="706424"/>
          </a:xfrm>
          <a:prstGeom prst="rect">
            <a:avLst/>
          </a:prstGeom>
          <a:noFill/>
          <a:ln>
            <a:solidFill>
              <a:srgbClr val="2EA7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任意多边形 10"/>
          <p:cNvSpPr/>
          <p:nvPr userDrawn="1"/>
        </p:nvSpPr>
        <p:spPr>
          <a:xfrm rot="3259845">
            <a:off x="10392373" y="1922799"/>
            <a:ext cx="503622" cy="671847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A5DEE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516049" y="4570995"/>
            <a:ext cx="3706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基础课教研室</a:t>
            </a:r>
            <a:r>
              <a:rPr lang="en-US" altLang="zh-CN" sz="2400" b="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 </a:t>
            </a:r>
            <a:r>
              <a:rPr lang="zh-CN" altLang="en-US" sz="2400" b="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课程组</a:t>
            </a:r>
            <a:endParaRPr lang="zh-CN" altLang="en-US" sz="2400" b="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4275074" y="4197385"/>
            <a:ext cx="4673246" cy="32723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 userDrawn="1"/>
        </p:nvSpPr>
        <p:spPr>
          <a:xfrm rot="8972468">
            <a:off x="9055692" y="5121180"/>
            <a:ext cx="352670" cy="519781"/>
          </a:xfrm>
          <a:prstGeom prst="rect">
            <a:avLst/>
          </a:prstGeom>
          <a:noFill/>
          <a:ln>
            <a:solidFill>
              <a:srgbClr val="0073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" name="任意多边形 14"/>
          <p:cNvSpPr/>
          <p:nvPr userDrawn="1"/>
        </p:nvSpPr>
        <p:spPr>
          <a:xfrm rot="20711973">
            <a:off x="4880354" y="813107"/>
            <a:ext cx="362983" cy="46772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A5DE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任意多边形 15"/>
          <p:cNvSpPr/>
          <p:nvPr userDrawn="1"/>
        </p:nvSpPr>
        <p:spPr>
          <a:xfrm rot="3259845">
            <a:off x="3650150" y="4955664"/>
            <a:ext cx="422380" cy="575464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362632" y="361767"/>
            <a:ext cx="35696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0" b="1" smtClean="0">
                <a:solidFill>
                  <a:srgbClr val="0073AB"/>
                </a:solidFill>
                <a:latin typeface="Buxton Sketch" panose="03080500000500000004" pitchFamily="66" charset="0"/>
                <a:ea typeface="微软雅黑" panose="020B0503020204020204" pitchFamily="34" charset="-122"/>
              </a:rPr>
              <a:t>C++</a:t>
            </a:r>
            <a:endParaRPr lang="zh-CN" altLang="en-US" sz="16000" b="1" dirty="0">
              <a:solidFill>
                <a:srgbClr val="0073AB"/>
              </a:solidFill>
              <a:latin typeface="Buxton Sketch" panose="03080500000500000004" pitchFamily="66" charset="0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588" y="158510"/>
            <a:ext cx="3815430" cy="717271"/>
          </a:xfrm>
          <a:prstGeom prst="rect">
            <a:avLst/>
          </a:prstGeom>
        </p:spPr>
      </p:pic>
      <p:sp>
        <p:nvSpPr>
          <p:cNvPr id="19" name="文本占位符 42"/>
          <p:cNvSpPr>
            <a:spLocks noGrp="1"/>
          </p:cNvSpPr>
          <p:nvPr>
            <p:ph type="body" sz="quarter" idx="13"/>
          </p:nvPr>
        </p:nvSpPr>
        <p:spPr>
          <a:xfrm>
            <a:off x="3072451" y="3168007"/>
            <a:ext cx="5670027" cy="751698"/>
          </a:xfrm>
        </p:spPr>
        <p:txBody>
          <a:bodyPr>
            <a:noAutofit/>
          </a:bodyPr>
          <a:lstStyle>
            <a:lvl1pPr marL="109537" indent="0" algn="ctr">
              <a:buNone/>
              <a:defRPr kumimoji="1" lang="zh-CN" altLang="en-US" sz="5000" b="1" kern="120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49484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1087210" y="6301088"/>
            <a:ext cx="1005154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1087210" y="6530936"/>
            <a:ext cx="101095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五角星 8"/>
          <p:cNvSpPr/>
          <p:nvPr userDrawn="1"/>
        </p:nvSpPr>
        <p:spPr>
          <a:xfrm rot="21066148">
            <a:off x="3357600" y="5557252"/>
            <a:ext cx="194049" cy="20202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Freeform 69"/>
          <p:cNvSpPr>
            <a:spLocks/>
          </p:cNvSpPr>
          <p:nvPr userDrawn="1"/>
        </p:nvSpPr>
        <p:spPr bwMode="auto">
          <a:xfrm>
            <a:off x="8324945" y="513879"/>
            <a:ext cx="1414411" cy="872588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43">
                <a:moveTo>
                  <a:pt x="65" y="21"/>
                </a:moveTo>
                <a:cubicBezTo>
                  <a:pt x="65" y="14"/>
                  <a:pt x="60" y="8"/>
                  <a:pt x="52" y="8"/>
                </a:cubicBezTo>
                <a:cubicBezTo>
                  <a:pt x="52" y="8"/>
                  <a:pt x="51" y="8"/>
                  <a:pt x="51" y="8"/>
                </a:cubicBezTo>
                <a:cubicBezTo>
                  <a:pt x="48" y="3"/>
                  <a:pt x="42" y="0"/>
                  <a:pt x="36" y="0"/>
                </a:cubicBezTo>
                <a:cubicBezTo>
                  <a:pt x="28" y="0"/>
                  <a:pt x="21" y="6"/>
                  <a:pt x="20" y="13"/>
                </a:cubicBezTo>
                <a:cubicBezTo>
                  <a:pt x="19" y="13"/>
                  <a:pt x="19" y="13"/>
                  <a:pt x="18" y="13"/>
                </a:cubicBezTo>
                <a:cubicBezTo>
                  <a:pt x="14" y="13"/>
                  <a:pt x="10" y="16"/>
                  <a:pt x="9" y="20"/>
                </a:cubicBezTo>
                <a:cubicBezTo>
                  <a:pt x="4" y="21"/>
                  <a:pt x="0" y="26"/>
                  <a:pt x="0" y="31"/>
                </a:cubicBezTo>
                <a:cubicBezTo>
                  <a:pt x="0" y="38"/>
                  <a:pt x="6" y="43"/>
                  <a:pt x="12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6" y="43"/>
                  <a:pt x="71" y="38"/>
                  <a:pt x="71" y="31"/>
                </a:cubicBezTo>
                <a:cubicBezTo>
                  <a:pt x="71" y="27"/>
                  <a:pt x="69" y="23"/>
                  <a:pt x="6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2" name="Freeform 69"/>
          <p:cNvSpPr>
            <a:spLocks/>
          </p:cNvSpPr>
          <p:nvPr userDrawn="1"/>
        </p:nvSpPr>
        <p:spPr bwMode="auto">
          <a:xfrm>
            <a:off x="7394880" y="310890"/>
            <a:ext cx="1414411" cy="872588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43">
                <a:moveTo>
                  <a:pt x="65" y="21"/>
                </a:moveTo>
                <a:cubicBezTo>
                  <a:pt x="65" y="14"/>
                  <a:pt x="60" y="8"/>
                  <a:pt x="52" y="8"/>
                </a:cubicBezTo>
                <a:cubicBezTo>
                  <a:pt x="52" y="8"/>
                  <a:pt x="51" y="8"/>
                  <a:pt x="51" y="8"/>
                </a:cubicBezTo>
                <a:cubicBezTo>
                  <a:pt x="48" y="3"/>
                  <a:pt x="42" y="0"/>
                  <a:pt x="36" y="0"/>
                </a:cubicBezTo>
                <a:cubicBezTo>
                  <a:pt x="28" y="0"/>
                  <a:pt x="21" y="6"/>
                  <a:pt x="20" y="13"/>
                </a:cubicBezTo>
                <a:cubicBezTo>
                  <a:pt x="19" y="13"/>
                  <a:pt x="19" y="13"/>
                  <a:pt x="18" y="13"/>
                </a:cubicBezTo>
                <a:cubicBezTo>
                  <a:pt x="14" y="13"/>
                  <a:pt x="10" y="16"/>
                  <a:pt x="9" y="20"/>
                </a:cubicBezTo>
                <a:cubicBezTo>
                  <a:pt x="4" y="21"/>
                  <a:pt x="0" y="26"/>
                  <a:pt x="0" y="31"/>
                </a:cubicBezTo>
                <a:cubicBezTo>
                  <a:pt x="0" y="38"/>
                  <a:pt x="6" y="43"/>
                  <a:pt x="12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6" y="43"/>
                  <a:pt x="71" y="38"/>
                  <a:pt x="71" y="31"/>
                </a:cubicBezTo>
                <a:cubicBezTo>
                  <a:pt x="71" y="27"/>
                  <a:pt x="69" y="23"/>
                  <a:pt x="6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3" name="Freeform 101"/>
          <p:cNvSpPr>
            <a:spLocks noEditPoints="1"/>
          </p:cNvSpPr>
          <p:nvPr userDrawn="1"/>
        </p:nvSpPr>
        <p:spPr bwMode="auto">
          <a:xfrm>
            <a:off x="9593454" y="355319"/>
            <a:ext cx="718365" cy="738194"/>
          </a:xfrm>
          <a:prstGeom prst="sun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5" name="文本框 14"/>
          <p:cNvSpPr txBox="1"/>
          <p:nvPr userDrawn="1"/>
        </p:nvSpPr>
        <p:spPr>
          <a:xfrm rot="21136248">
            <a:off x="6375910" y="1803955"/>
            <a:ext cx="484335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0" b="1" dirty="0" smtClean="0">
                <a:solidFill>
                  <a:srgbClr val="2EA7E0"/>
                </a:solidFill>
                <a:latin typeface="Chiller" panose="04020404031007020602" pitchFamily="82" charset="0"/>
              </a:rPr>
              <a:t>THANKS</a:t>
            </a:r>
            <a:endParaRPr lang="zh-CN" altLang="en-US" sz="13000" b="1" dirty="0">
              <a:solidFill>
                <a:srgbClr val="2EA7E0"/>
              </a:solidFill>
              <a:latin typeface="Chiller" panose="04020404031007020602" pitchFamily="82" charset="0"/>
            </a:endParaRPr>
          </a:p>
        </p:txBody>
      </p:sp>
      <p:grpSp>
        <p:nvGrpSpPr>
          <p:cNvPr id="39" name="组合 38"/>
          <p:cNvGrpSpPr/>
          <p:nvPr userDrawn="1"/>
        </p:nvGrpSpPr>
        <p:grpSpPr>
          <a:xfrm rot="21392231">
            <a:off x="1935272" y="2125015"/>
            <a:ext cx="3639666" cy="3236937"/>
            <a:chOff x="1935775" y="1614348"/>
            <a:chExt cx="4506668" cy="3747604"/>
          </a:xfrm>
        </p:grpSpPr>
        <p:sp>
          <p:nvSpPr>
            <p:cNvPr id="8" name="矩形 3"/>
            <p:cNvSpPr/>
            <p:nvPr userDrawn="1"/>
          </p:nvSpPr>
          <p:spPr>
            <a:xfrm>
              <a:off x="1935775" y="4282449"/>
              <a:ext cx="4506668" cy="1079503"/>
            </a:xfrm>
            <a:custGeom>
              <a:avLst/>
              <a:gdLst>
                <a:gd name="connsiteX0" fmla="*/ 0 w 725862"/>
                <a:gd name="connsiteY0" fmla="*/ 0 h 520880"/>
                <a:gd name="connsiteX1" fmla="*/ 725862 w 725862"/>
                <a:gd name="connsiteY1" fmla="*/ 0 h 520880"/>
                <a:gd name="connsiteX2" fmla="*/ 725862 w 725862"/>
                <a:gd name="connsiteY2" fmla="*/ 520880 h 520880"/>
                <a:gd name="connsiteX3" fmla="*/ 0 w 725862"/>
                <a:gd name="connsiteY3" fmla="*/ 520880 h 520880"/>
                <a:gd name="connsiteX4" fmla="*/ 0 w 725862"/>
                <a:gd name="connsiteY4" fmla="*/ 0 h 520880"/>
                <a:gd name="connsiteX0" fmla="*/ 0 w 725862"/>
                <a:gd name="connsiteY0" fmla="*/ 0 h 520880"/>
                <a:gd name="connsiteX1" fmla="*/ 725862 w 725862"/>
                <a:gd name="connsiteY1" fmla="*/ 520880 h 520880"/>
                <a:gd name="connsiteX2" fmla="*/ 0 w 725862"/>
                <a:gd name="connsiteY2" fmla="*/ 520880 h 520880"/>
                <a:gd name="connsiteX3" fmla="*/ 0 w 725862"/>
                <a:gd name="connsiteY3" fmla="*/ 0 h 520880"/>
                <a:gd name="connsiteX0" fmla="*/ 0 w 1165420"/>
                <a:gd name="connsiteY0" fmla="*/ 0 h 311948"/>
                <a:gd name="connsiteX1" fmla="*/ 1165420 w 1165420"/>
                <a:gd name="connsiteY1" fmla="*/ 311948 h 311948"/>
                <a:gd name="connsiteX2" fmla="*/ 439558 w 1165420"/>
                <a:gd name="connsiteY2" fmla="*/ 311948 h 311948"/>
                <a:gd name="connsiteX3" fmla="*/ 0 w 1165420"/>
                <a:gd name="connsiteY3" fmla="*/ 0 h 311948"/>
                <a:gd name="connsiteX0" fmla="*/ 0 w 1165420"/>
                <a:gd name="connsiteY0" fmla="*/ 0 h 311948"/>
                <a:gd name="connsiteX1" fmla="*/ 690720 w 1165420"/>
                <a:gd name="connsiteY1" fmla="*/ 175061 h 311948"/>
                <a:gd name="connsiteX2" fmla="*/ 1165420 w 1165420"/>
                <a:gd name="connsiteY2" fmla="*/ 311948 h 311948"/>
                <a:gd name="connsiteX3" fmla="*/ 439558 w 1165420"/>
                <a:gd name="connsiteY3" fmla="*/ 311948 h 311948"/>
                <a:gd name="connsiteX4" fmla="*/ 0 w 1165420"/>
                <a:gd name="connsiteY4" fmla="*/ 0 h 311948"/>
                <a:gd name="connsiteX0" fmla="*/ 0 w 2221033"/>
                <a:gd name="connsiteY0" fmla="*/ 41076 h 353024"/>
                <a:gd name="connsiteX1" fmla="*/ 2221033 w 2221033"/>
                <a:gd name="connsiteY1" fmla="*/ 0 h 353024"/>
                <a:gd name="connsiteX2" fmla="*/ 1165420 w 2221033"/>
                <a:gd name="connsiteY2" fmla="*/ 353024 h 353024"/>
                <a:gd name="connsiteX3" fmla="*/ 439558 w 2221033"/>
                <a:gd name="connsiteY3" fmla="*/ 353024 h 353024"/>
                <a:gd name="connsiteX4" fmla="*/ 0 w 2221033"/>
                <a:gd name="connsiteY4" fmla="*/ 41076 h 353024"/>
                <a:gd name="connsiteX0" fmla="*/ 0 w 2221033"/>
                <a:gd name="connsiteY0" fmla="*/ 41076 h 353024"/>
                <a:gd name="connsiteX1" fmla="*/ 2221033 w 2221033"/>
                <a:gd name="connsiteY1" fmla="*/ 0 h 353024"/>
                <a:gd name="connsiteX2" fmla="*/ 1246819 w 2221033"/>
                <a:gd name="connsiteY2" fmla="*/ 237751 h 353024"/>
                <a:gd name="connsiteX3" fmla="*/ 439558 w 2221033"/>
                <a:gd name="connsiteY3" fmla="*/ 353024 h 353024"/>
                <a:gd name="connsiteX4" fmla="*/ 0 w 2221033"/>
                <a:gd name="connsiteY4" fmla="*/ 41076 h 353024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246819 w 2302433"/>
                <a:gd name="connsiteY2" fmla="*/ 468297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246819 w 2302433"/>
                <a:gd name="connsiteY2" fmla="*/ 468297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352638 w 2302433"/>
                <a:gd name="connsiteY2" fmla="*/ 525934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352638 w 2302433"/>
                <a:gd name="connsiteY2" fmla="*/ 525934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587332"/>
                <a:gd name="connsiteY0" fmla="*/ 278827 h 583570"/>
                <a:gd name="connsiteX1" fmla="*/ 2587332 w 2587332"/>
                <a:gd name="connsiteY1" fmla="*/ 0 h 583570"/>
                <a:gd name="connsiteX2" fmla="*/ 1637537 w 2587332"/>
                <a:gd name="connsiteY2" fmla="*/ 525934 h 583570"/>
                <a:gd name="connsiteX3" fmla="*/ 724457 w 2587332"/>
                <a:gd name="connsiteY3" fmla="*/ 583570 h 583570"/>
                <a:gd name="connsiteX4" fmla="*/ 0 w 2587332"/>
                <a:gd name="connsiteY4" fmla="*/ 278827 h 583570"/>
                <a:gd name="connsiteX0" fmla="*/ 0 w 2579192"/>
                <a:gd name="connsiteY0" fmla="*/ 329259 h 583570"/>
                <a:gd name="connsiteX1" fmla="*/ 2579192 w 2579192"/>
                <a:gd name="connsiteY1" fmla="*/ 0 h 583570"/>
                <a:gd name="connsiteX2" fmla="*/ 1629397 w 2579192"/>
                <a:gd name="connsiteY2" fmla="*/ 525934 h 583570"/>
                <a:gd name="connsiteX3" fmla="*/ 716317 w 2579192"/>
                <a:gd name="connsiteY3" fmla="*/ 583570 h 583570"/>
                <a:gd name="connsiteX4" fmla="*/ 0 w 2579192"/>
                <a:gd name="connsiteY4" fmla="*/ 329259 h 583570"/>
                <a:gd name="connsiteX0" fmla="*/ 0 w 2798971"/>
                <a:gd name="connsiteY0" fmla="*/ 358077 h 612388"/>
                <a:gd name="connsiteX1" fmla="*/ 2798971 w 2798971"/>
                <a:gd name="connsiteY1" fmla="*/ 0 h 612388"/>
                <a:gd name="connsiteX2" fmla="*/ 1629397 w 2798971"/>
                <a:gd name="connsiteY2" fmla="*/ 554752 h 612388"/>
                <a:gd name="connsiteX3" fmla="*/ 716317 w 2798971"/>
                <a:gd name="connsiteY3" fmla="*/ 612388 h 612388"/>
                <a:gd name="connsiteX4" fmla="*/ 0 w 2798971"/>
                <a:gd name="connsiteY4" fmla="*/ 358077 h 612388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29397 w 2888511"/>
                <a:gd name="connsiteY2" fmla="*/ 561957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29397 w 2888511"/>
                <a:gd name="connsiteY2" fmla="*/ 561957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37537 w 2888511"/>
                <a:gd name="connsiteY2" fmla="*/ 612389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2389"/>
                <a:gd name="connsiteX1" fmla="*/ 2888511 w 2888511"/>
                <a:gd name="connsiteY1" fmla="*/ 0 h 612389"/>
                <a:gd name="connsiteX2" fmla="*/ 1637537 w 2888511"/>
                <a:gd name="connsiteY2" fmla="*/ 612389 h 612389"/>
                <a:gd name="connsiteX3" fmla="*/ 529098 w 2888511"/>
                <a:gd name="connsiteY3" fmla="*/ 612388 h 612389"/>
                <a:gd name="connsiteX4" fmla="*/ 0 w 2888511"/>
                <a:gd name="connsiteY4" fmla="*/ 365282 h 612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8511" h="612389">
                  <a:moveTo>
                    <a:pt x="0" y="365282"/>
                  </a:moveTo>
                  <a:lnTo>
                    <a:pt x="2888511" y="0"/>
                  </a:lnTo>
                  <a:cubicBezTo>
                    <a:pt x="2780839" y="437077"/>
                    <a:pt x="2013828" y="549949"/>
                    <a:pt x="1637537" y="612389"/>
                  </a:cubicBezTo>
                  <a:lnTo>
                    <a:pt x="529098" y="612388"/>
                  </a:lnTo>
                  <a:lnTo>
                    <a:pt x="0" y="365282"/>
                  </a:lnTo>
                  <a:close/>
                </a:path>
              </a:pathLst>
            </a:cu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" name="矩形 13"/>
            <p:cNvSpPr/>
            <p:nvPr userDrawn="1"/>
          </p:nvSpPr>
          <p:spPr>
            <a:xfrm rot="21088230">
              <a:off x="3495778" y="1798134"/>
              <a:ext cx="142504" cy="2885775"/>
            </a:xfrm>
            <a:prstGeom prst="rect">
              <a:avLst/>
            </a:prstGeom>
            <a:solidFill>
              <a:srgbClr val="2EA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" name="流程图: 资料带 15"/>
            <p:cNvSpPr/>
            <p:nvPr userDrawn="1"/>
          </p:nvSpPr>
          <p:spPr>
            <a:xfrm rot="21079964">
              <a:off x="3508813" y="1614348"/>
              <a:ext cx="1699419" cy="1149474"/>
            </a:xfrm>
            <a:prstGeom prst="flowChartPunchedTape">
              <a:avLst/>
            </a:pr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7" name="Freeform 69"/>
          <p:cNvSpPr>
            <a:spLocks/>
          </p:cNvSpPr>
          <p:nvPr userDrawn="1"/>
        </p:nvSpPr>
        <p:spPr bwMode="auto">
          <a:xfrm>
            <a:off x="207921" y="5164401"/>
            <a:ext cx="11844344" cy="1466322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  <a:gd name="connsiteX0" fmla="*/ 9155 w 10000"/>
              <a:gd name="connsiteY0" fmla="*/ 4884 h 10000"/>
              <a:gd name="connsiteX1" fmla="*/ 7324 w 10000"/>
              <a:gd name="connsiteY1" fmla="*/ 1860 h 10000"/>
              <a:gd name="connsiteX2" fmla="*/ 7183 w 10000"/>
              <a:gd name="connsiteY2" fmla="*/ 1860 h 10000"/>
              <a:gd name="connsiteX3" fmla="*/ 5070 w 10000"/>
              <a:gd name="connsiteY3" fmla="*/ 0 h 10000"/>
              <a:gd name="connsiteX4" fmla="*/ 2817 w 10000"/>
              <a:gd name="connsiteY4" fmla="*/ 3023 h 10000"/>
              <a:gd name="connsiteX5" fmla="*/ 1798 w 10000"/>
              <a:gd name="connsiteY5" fmla="*/ 939 h 10000"/>
              <a:gd name="connsiteX6" fmla="*/ 1268 w 10000"/>
              <a:gd name="connsiteY6" fmla="*/ 4651 h 10000"/>
              <a:gd name="connsiteX7" fmla="*/ 0 w 10000"/>
              <a:gd name="connsiteY7" fmla="*/ 7209 h 10000"/>
              <a:gd name="connsiteX8" fmla="*/ 1690 w 10000"/>
              <a:gd name="connsiteY8" fmla="*/ 10000 h 10000"/>
              <a:gd name="connsiteX9" fmla="*/ 8451 w 10000"/>
              <a:gd name="connsiteY9" fmla="*/ 10000 h 10000"/>
              <a:gd name="connsiteX10" fmla="*/ 10000 w 10000"/>
              <a:gd name="connsiteY10" fmla="*/ 7209 h 10000"/>
              <a:gd name="connsiteX11" fmla="*/ 9155 w 10000"/>
              <a:gd name="connsiteY11" fmla="*/ 4884 h 10000"/>
              <a:gd name="connsiteX0" fmla="*/ 9155 w 10000"/>
              <a:gd name="connsiteY0" fmla="*/ 5039 h 10155"/>
              <a:gd name="connsiteX1" fmla="*/ 7324 w 10000"/>
              <a:gd name="connsiteY1" fmla="*/ 2015 h 10155"/>
              <a:gd name="connsiteX2" fmla="*/ 7183 w 10000"/>
              <a:gd name="connsiteY2" fmla="*/ 2015 h 10155"/>
              <a:gd name="connsiteX3" fmla="*/ 5070 w 10000"/>
              <a:gd name="connsiteY3" fmla="*/ 155 h 10155"/>
              <a:gd name="connsiteX4" fmla="*/ 2823 w 10000"/>
              <a:gd name="connsiteY4" fmla="*/ 1210 h 10155"/>
              <a:gd name="connsiteX5" fmla="*/ 1798 w 10000"/>
              <a:gd name="connsiteY5" fmla="*/ 1094 h 10155"/>
              <a:gd name="connsiteX6" fmla="*/ 1268 w 10000"/>
              <a:gd name="connsiteY6" fmla="*/ 4806 h 10155"/>
              <a:gd name="connsiteX7" fmla="*/ 0 w 10000"/>
              <a:gd name="connsiteY7" fmla="*/ 7364 h 10155"/>
              <a:gd name="connsiteX8" fmla="*/ 1690 w 10000"/>
              <a:gd name="connsiteY8" fmla="*/ 10155 h 10155"/>
              <a:gd name="connsiteX9" fmla="*/ 8451 w 10000"/>
              <a:gd name="connsiteY9" fmla="*/ 10155 h 10155"/>
              <a:gd name="connsiteX10" fmla="*/ 10000 w 10000"/>
              <a:gd name="connsiteY10" fmla="*/ 7364 h 10155"/>
              <a:gd name="connsiteX11" fmla="*/ 9155 w 10000"/>
              <a:gd name="connsiteY11" fmla="*/ 5039 h 10155"/>
              <a:gd name="connsiteX0" fmla="*/ 9155 w 10000"/>
              <a:gd name="connsiteY0" fmla="*/ 4918 h 10034"/>
              <a:gd name="connsiteX1" fmla="*/ 7324 w 10000"/>
              <a:gd name="connsiteY1" fmla="*/ 1894 h 10034"/>
              <a:gd name="connsiteX2" fmla="*/ 7183 w 10000"/>
              <a:gd name="connsiteY2" fmla="*/ 1894 h 10034"/>
              <a:gd name="connsiteX3" fmla="*/ 5070 w 10000"/>
              <a:gd name="connsiteY3" fmla="*/ 34 h 10034"/>
              <a:gd name="connsiteX4" fmla="*/ 2823 w 10000"/>
              <a:gd name="connsiteY4" fmla="*/ 1089 h 10034"/>
              <a:gd name="connsiteX5" fmla="*/ 1798 w 10000"/>
              <a:gd name="connsiteY5" fmla="*/ 973 h 10034"/>
              <a:gd name="connsiteX6" fmla="*/ 1268 w 10000"/>
              <a:gd name="connsiteY6" fmla="*/ 4685 h 10034"/>
              <a:gd name="connsiteX7" fmla="*/ 0 w 10000"/>
              <a:gd name="connsiteY7" fmla="*/ 7243 h 10034"/>
              <a:gd name="connsiteX8" fmla="*/ 1690 w 10000"/>
              <a:gd name="connsiteY8" fmla="*/ 10034 h 10034"/>
              <a:gd name="connsiteX9" fmla="*/ 8451 w 10000"/>
              <a:gd name="connsiteY9" fmla="*/ 10034 h 10034"/>
              <a:gd name="connsiteX10" fmla="*/ 10000 w 10000"/>
              <a:gd name="connsiteY10" fmla="*/ 7243 h 10034"/>
              <a:gd name="connsiteX11" fmla="*/ 9155 w 10000"/>
              <a:gd name="connsiteY11" fmla="*/ 4918 h 10034"/>
              <a:gd name="connsiteX0" fmla="*/ 9175 w 10020"/>
              <a:gd name="connsiteY0" fmla="*/ 4918 h 10034"/>
              <a:gd name="connsiteX1" fmla="*/ 7344 w 10020"/>
              <a:gd name="connsiteY1" fmla="*/ 1894 h 10034"/>
              <a:gd name="connsiteX2" fmla="*/ 7203 w 10020"/>
              <a:gd name="connsiteY2" fmla="*/ 1894 h 10034"/>
              <a:gd name="connsiteX3" fmla="*/ 5090 w 10020"/>
              <a:gd name="connsiteY3" fmla="*/ 34 h 10034"/>
              <a:gd name="connsiteX4" fmla="*/ 2843 w 10020"/>
              <a:gd name="connsiteY4" fmla="*/ 1089 h 10034"/>
              <a:gd name="connsiteX5" fmla="*/ 1818 w 10020"/>
              <a:gd name="connsiteY5" fmla="*/ 973 h 10034"/>
              <a:gd name="connsiteX6" fmla="*/ 1005 w 10020"/>
              <a:gd name="connsiteY6" fmla="*/ 3527 h 10034"/>
              <a:gd name="connsiteX7" fmla="*/ 20 w 10020"/>
              <a:gd name="connsiteY7" fmla="*/ 7243 h 10034"/>
              <a:gd name="connsiteX8" fmla="*/ 1710 w 10020"/>
              <a:gd name="connsiteY8" fmla="*/ 10034 h 10034"/>
              <a:gd name="connsiteX9" fmla="*/ 8471 w 10020"/>
              <a:gd name="connsiteY9" fmla="*/ 10034 h 10034"/>
              <a:gd name="connsiteX10" fmla="*/ 10020 w 10020"/>
              <a:gd name="connsiteY10" fmla="*/ 7243 h 10034"/>
              <a:gd name="connsiteX11" fmla="*/ 9175 w 10020"/>
              <a:gd name="connsiteY11" fmla="*/ 4918 h 10034"/>
              <a:gd name="connsiteX0" fmla="*/ 9175 w 10020"/>
              <a:gd name="connsiteY0" fmla="*/ 4918 h 10597"/>
              <a:gd name="connsiteX1" fmla="*/ 7344 w 10020"/>
              <a:gd name="connsiteY1" fmla="*/ 1894 h 10597"/>
              <a:gd name="connsiteX2" fmla="*/ 7203 w 10020"/>
              <a:gd name="connsiteY2" fmla="*/ 1894 h 10597"/>
              <a:gd name="connsiteX3" fmla="*/ 5090 w 10020"/>
              <a:gd name="connsiteY3" fmla="*/ 34 h 10597"/>
              <a:gd name="connsiteX4" fmla="*/ 2843 w 10020"/>
              <a:gd name="connsiteY4" fmla="*/ 1089 h 10597"/>
              <a:gd name="connsiteX5" fmla="*/ 1818 w 10020"/>
              <a:gd name="connsiteY5" fmla="*/ 973 h 10597"/>
              <a:gd name="connsiteX6" fmla="*/ 1005 w 10020"/>
              <a:gd name="connsiteY6" fmla="*/ 3527 h 10597"/>
              <a:gd name="connsiteX7" fmla="*/ 20 w 10020"/>
              <a:gd name="connsiteY7" fmla="*/ 10138 h 10597"/>
              <a:gd name="connsiteX8" fmla="*/ 1710 w 10020"/>
              <a:gd name="connsiteY8" fmla="*/ 10034 h 10597"/>
              <a:gd name="connsiteX9" fmla="*/ 8471 w 10020"/>
              <a:gd name="connsiteY9" fmla="*/ 10034 h 10597"/>
              <a:gd name="connsiteX10" fmla="*/ 10020 w 10020"/>
              <a:gd name="connsiteY10" fmla="*/ 7243 h 10597"/>
              <a:gd name="connsiteX11" fmla="*/ 9175 w 10020"/>
              <a:gd name="connsiteY11" fmla="*/ 4918 h 10597"/>
              <a:gd name="connsiteX0" fmla="*/ 9237 w 10082"/>
              <a:gd name="connsiteY0" fmla="*/ 4918 h 10156"/>
              <a:gd name="connsiteX1" fmla="*/ 7406 w 10082"/>
              <a:gd name="connsiteY1" fmla="*/ 1894 h 10156"/>
              <a:gd name="connsiteX2" fmla="*/ 7265 w 10082"/>
              <a:gd name="connsiteY2" fmla="*/ 1894 h 10156"/>
              <a:gd name="connsiteX3" fmla="*/ 5152 w 10082"/>
              <a:gd name="connsiteY3" fmla="*/ 34 h 10156"/>
              <a:gd name="connsiteX4" fmla="*/ 2905 w 10082"/>
              <a:gd name="connsiteY4" fmla="*/ 1089 h 10156"/>
              <a:gd name="connsiteX5" fmla="*/ 1880 w 10082"/>
              <a:gd name="connsiteY5" fmla="*/ 973 h 10156"/>
              <a:gd name="connsiteX6" fmla="*/ 1067 w 10082"/>
              <a:gd name="connsiteY6" fmla="*/ 3527 h 10156"/>
              <a:gd name="connsiteX7" fmla="*/ 82 w 10082"/>
              <a:gd name="connsiteY7" fmla="*/ 10138 h 10156"/>
              <a:gd name="connsiteX8" fmla="*/ 1772 w 10082"/>
              <a:gd name="connsiteY8" fmla="*/ 10034 h 10156"/>
              <a:gd name="connsiteX9" fmla="*/ 8533 w 10082"/>
              <a:gd name="connsiteY9" fmla="*/ 10034 h 10156"/>
              <a:gd name="connsiteX10" fmla="*/ 10082 w 10082"/>
              <a:gd name="connsiteY10" fmla="*/ 7243 h 10156"/>
              <a:gd name="connsiteX11" fmla="*/ 9237 w 10082"/>
              <a:gd name="connsiteY11" fmla="*/ 4918 h 10156"/>
              <a:gd name="connsiteX0" fmla="*/ 9201 w 10046"/>
              <a:gd name="connsiteY0" fmla="*/ 4918 h 10435"/>
              <a:gd name="connsiteX1" fmla="*/ 7370 w 10046"/>
              <a:gd name="connsiteY1" fmla="*/ 1894 h 10435"/>
              <a:gd name="connsiteX2" fmla="*/ 7229 w 10046"/>
              <a:gd name="connsiteY2" fmla="*/ 1894 h 10435"/>
              <a:gd name="connsiteX3" fmla="*/ 5116 w 10046"/>
              <a:gd name="connsiteY3" fmla="*/ 34 h 10435"/>
              <a:gd name="connsiteX4" fmla="*/ 2869 w 10046"/>
              <a:gd name="connsiteY4" fmla="*/ 1089 h 10435"/>
              <a:gd name="connsiteX5" fmla="*/ 1844 w 10046"/>
              <a:gd name="connsiteY5" fmla="*/ 973 h 10435"/>
              <a:gd name="connsiteX6" fmla="*/ 1031 w 10046"/>
              <a:gd name="connsiteY6" fmla="*/ 3527 h 10435"/>
              <a:gd name="connsiteX7" fmla="*/ 86 w 10046"/>
              <a:gd name="connsiteY7" fmla="*/ 10427 h 10435"/>
              <a:gd name="connsiteX8" fmla="*/ 1736 w 10046"/>
              <a:gd name="connsiteY8" fmla="*/ 10034 h 10435"/>
              <a:gd name="connsiteX9" fmla="*/ 8497 w 10046"/>
              <a:gd name="connsiteY9" fmla="*/ 10034 h 10435"/>
              <a:gd name="connsiteX10" fmla="*/ 10046 w 10046"/>
              <a:gd name="connsiteY10" fmla="*/ 7243 h 10435"/>
              <a:gd name="connsiteX11" fmla="*/ 9201 w 10046"/>
              <a:gd name="connsiteY11" fmla="*/ 4918 h 10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046" h="10435">
                <a:moveTo>
                  <a:pt x="9201" y="4918"/>
                </a:moveTo>
                <a:cubicBezTo>
                  <a:pt x="9201" y="3290"/>
                  <a:pt x="8497" y="1894"/>
                  <a:pt x="7370" y="1894"/>
                </a:cubicBezTo>
                <a:lnTo>
                  <a:pt x="7229" y="1894"/>
                </a:lnTo>
                <a:cubicBezTo>
                  <a:pt x="6807" y="732"/>
                  <a:pt x="5843" y="168"/>
                  <a:pt x="5116" y="34"/>
                </a:cubicBezTo>
                <a:cubicBezTo>
                  <a:pt x="4389" y="-100"/>
                  <a:pt x="3159" y="156"/>
                  <a:pt x="2869" y="1089"/>
                </a:cubicBezTo>
                <a:cubicBezTo>
                  <a:pt x="2728" y="1089"/>
                  <a:pt x="2150" y="567"/>
                  <a:pt x="1844" y="973"/>
                </a:cubicBezTo>
                <a:cubicBezTo>
                  <a:pt x="1538" y="1379"/>
                  <a:pt x="1171" y="2597"/>
                  <a:pt x="1031" y="3527"/>
                </a:cubicBezTo>
                <a:cubicBezTo>
                  <a:pt x="326" y="3760"/>
                  <a:pt x="-217" y="10356"/>
                  <a:pt x="86" y="10427"/>
                </a:cubicBezTo>
                <a:cubicBezTo>
                  <a:pt x="389" y="10498"/>
                  <a:pt x="334" y="10099"/>
                  <a:pt x="1736" y="10034"/>
                </a:cubicBezTo>
                <a:cubicBezTo>
                  <a:pt x="3138" y="9969"/>
                  <a:pt x="6243" y="10034"/>
                  <a:pt x="8497" y="10034"/>
                </a:cubicBezTo>
                <a:cubicBezTo>
                  <a:pt x="9342" y="10034"/>
                  <a:pt x="10046" y="8871"/>
                  <a:pt x="10046" y="7243"/>
                </a:cubicBezTo>
                <a:cubicBezTo>
                  <a:pt x="10046" y="6313"/>
                  <a:pt x="9764" y="5383"/>
                  <a:pt x="9201" y="49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grpSp>
        <p:nvGrpSpPr>
          <p:cNvPr id="18" name="组合 17"/>
          <p:cNvGrpSpPr/>
          <p:nvPr userDrawn="1"/>
        </p:nvGrpSpPr>
        <p:grpSpPr>
          <a:xfrm rot="1561518">
            <a:off x="5541513" y="4565539"/>
            <a:ext cx="1133989" cy="781551"/>
            <a:chOff x="6497824" y="4671147"/>
            <a:chExt cx="1134284" cy="781551"/>
          </a:xfrm>
          <a:solidFill>
            <a:srgbClr val="2EA7E0"/>
          </a:solidFill>
        </p:grpSpPr>
        <p:sp>
          <p:nvSpPr>
            <p:cNvPr id="19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0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1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2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3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4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 rot="19741630">
            <a:off x="1267271" y="5220819"/>
            <a:ext cx="832513" cy="573772"/>
            <a:chOff x="6497824" y="4671147"/>
            <a:chExt cx="1134284" cy="781551"/>
          </a:xfrm>
        </p:grpSpPr>
        <p:sp>
          <p:nvSpPr>
            <p:cNvPr id="26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7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8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9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0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1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组合 31"/>
          <p:cNvGrpSpPr/>
          <p:nvPr userDrawn="1"/>
        </p:nvGrpSpPr>
        <p:grpSpPr>
          <a:xfrm rot="20127201">
            <a:off x="7687101" y="4981814"/>
            <a:ext cx="645629" cy="457628"/>
            <a:chOff x="6497824" y="4671147"/>
            <a:chExt cx="1134284" cy="781551"/>
          </a:xfrm>
        </p:grpSpPr>
        <p:sp>
          <p:nvSpPr>
            <p:cNvPr id="33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4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5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6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7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8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589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25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625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2" grpId="1" animBg="1"/>
      <p:bldP spid="13" grpId="0" animBg="1"/>
      <p:bldP spid="13" grpId="1" animBg="1"/>
      <p:bldP spid="15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36839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267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579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941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539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547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0000"/>
                <a:lumOff val="80000"/>
              </a:schemeClr>
            </a:gs>
            <a:gs pos="58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7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0A38C-1EF0-478B-A03D-85A53F03CA2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-27540" y="6669362"/>
            <a:ext cx="12216365" cy="195043"/>
            <a:chOff x="-27547" y="6669361"/>
            <a:chExt cx="9171546" cy="195044"/>
          </a:xfrm>
        </p:grpSpPr>
        <p:sp>
          <p:nvSpPr>
            <p:cNvPr id="9" name="矩形 8"/>
            <p:cNvSpPr/>
            <p:nvPr userDrawn="1"/>
          </p:nvSpPr>
          <p:spPr>
            <a:xfrm>
              <a:off x="-27547" y="6669361"/>
              <a:ext cx="3087260" cy="195044"/>
            </a:xfrm>
            <a:prstGeom prst="rect">
              <a:avLst/>
            </a:pr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3011311" y="6669361"/>
              <a:ext cx="3087260" cy="195044"/>
            </a:xfrm>
            <a:prstGeom prst="rect">
              <a:avLst/>
            </a:prstGeom>
            <a:solidFill>
              <a:srgbClr val="2EA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6056739" y="6669361"/>
              <a:ext cx="3087260" cy="195044"/>
            </a:xfrm>
            <a:prstGeom prst="rect">
              <a:avLst/>
            </a:pr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18485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3" r:id="rId2"/>
    <p:sldLayoutId id="2147483674" r:id="rId3"/>
    <p:sldLayoutId id="214748366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547446" y="3168007"/>
            <a:ext cx="8850923" cy="751698"/>
          </a:xfrm>
        </p:spPr>
        <p:txBody>
          <a:bodyPr/>
          <a:lstStyle/>
          <a:p>
            <a:r>
              <a:rPr lang="zh-CN" altLang="en-US"/>
              <a:t>第三讲 </a:t>
            </a:r>
            <a:r>
              <a:rPr lang="en-US" altLang="zh-CN"/>
              <a:t>C++</a:t>
            </a:r>
            <a:r>
              <a:rPr lang="zh-CN" altLang="en-US"/>
              <a:t>对</a:t>
            </a:r>
            <a:r>
              <a:rPr lang="en-US" altLang="zh-CN"/>
              <a:t>C</a:t>
            </a:r>
            <a:r>
              <a:rPr lang="zh-CN" altLang="en-US"/>
              <a:t>的改进（二）</a:t>
            </a:r>
          </a:p>
        </p:txBody>
      </p:sp>
    </p:spTree>
    <p:extLst>
      <p:ext uri="{BB962C8B-B14F-4D97-AF65-F5344CB8AC3E}">
        <p14:creationId xmlns:p14="http://schemas.microsoft.com/office/powerpoint/2010/main" val="298885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2892654" y="1699226"/>
            <a:ext cx="6022182" cy="488552"/>
            <a:chOff x="2336959" y="3045629"/>
            <a:chExt cx="6022182" cy="488552"/>
          </a:xfrm>
        </p:grpSpPr>
        <p:sp>
          <p:nvSpPr>
            <p:cNvPr id="36" name="矩形 3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局部变量定义的位置</a:t>
              </a:r>
            </a:p>
          </p:txBody>
        </p:sp>
        <p:sp>
          <p:nvSpPr>
            <p:cNvPr id="37" name="等腰三角形 3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8" name="等腰三角形 3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2892654" y="2323685"/>
            <a:ext cx="6022182" cy="488552"/>
            <a:chOff x="2336959" y="2178704"/>
            <a:chExt cx="6022182" cy="488552"/>
          </a:xfrm>
        </p:grpSpPr>
        <p:sp>
          <p:nvSpPr>
            <p:cNvPr id="61" name="矩形 60"/>
            <p:cNvSpPr/>
            <p:nvPr/>
          </p:nvSpPr>
          <p:spPr>
            <a:xfrm>
              <a:off x="2348893" y="2231038"/>
              <a:ext cx="6010248" cy="3826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域解析</a:t>
              </a:r>
              <a:r>
                <a:rPr lang="en-US" altLang="zh-CN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::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扩大全局变量的见范围</a:t>
              </a:r>
            </a:p>
          </p:txBody>
        </p:sp>
        <p:sp>
          <p:nvSpPr>
            <p:cNvPr id="62" name="等腰三角形 61"/>
            <p:cNvSpPr/>
            <p:nvPr/>
          </p:nvSpPr>
          <p:spPr>
            <a:xfrm>
              <a:off x="2656528" y="2183657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63" name="等腰三角形 62"/>
            <p:cNvSpPr/>
            <p:nvPr/>
          </p:nvSpPr>
          <p:spPr>
            <a:xfrm flipV="1">
              <a:off x="2656527" y="2613167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2336959" y="2178704"/>
              <a:ext cx="370232" cy="48704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886687" y="1084353"/>
            <a:ext cx="6022182" cy="488552"/>
            <a:chOff x="2336959" y="3045629"/>
            <a:chExt cx="6022182" cy="488552"/>
          </a:xfrm>
        </p:grpSpPr>
        <p:sp>
          <p:nvSpPr>
            <p:cNvPr id="29" name="矩形 28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原型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声明的区别</a:t>
              </a:r>
            </a:p>
          </p:txBody>
        </p:sp>
        <p:sp>
          <p:nvSpPr>
            <p:cNvPr id="30" name="等腰三角形 29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211139" y="298238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函数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的区别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2892654" y="2939861"/>
            <a:ext cx="6022182" cy="488552"/>
            <a:chOff x="2336959" y="3045629"/>
            <a:chExt cx="6022182" cy="488552"/>
          </a:xfrm>
        </p:grpSpPr>
        <p:sp>
          <p:nvSpPr>
            <p:cNvPr id="41" name="矩形 4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带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默认参数的函数</a:t>
              </a:r>
            </a:p>
          </p:txBody>
        </p:sp>
        <p:sp>
          <p:nvSpPr>
            <p:cNvPr id="42" name="等腰三角形 4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3" name="等腰三角形 4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886687" y="3563541"/>
            <a:ext cx="6022182" cy="488552"/>
            <a:chOff x="2336959" y="3045629"/>
            <a:chExt cx="6022182" cy="488552"/>
          </a:xfrm>
        </p:grpSpPr>
        <p:sp>
          <p:nvSpPr>
            <p:cNvPr id="46" name="矩形 4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内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联函数</a:t>
              </a:r>
            </a:p>
          </p:txBody>
        </p:sp>
        <p:sp>
          <p:nvSpPr>
            <p:cNvPr id="47" name="等腰三角形 4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8" name="等腰三角形 4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898621" y="4238052"/>
            <a:ext cx="6022182" cy="488552"/>
            <a:chOff x="2336959" y="3045629"/>
            <a:chExt cx="6022182" cy="488552"/>
          </a:xfrm>
        </p:grpSpPr>
        <p:sp>
          <p:nvSpPr>
            <p:cNvPr id="51" name="矩形 5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函数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重载</a:t>
              </a:r>
            </a:p>
          </p:txBody>
        </p:sp>
        <p:sp>
          <p:nvSpPr>
            <p:cNvPr id="52" name="等腰三角形 5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3" name="等腰三角形 5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2196818" y="4906111"/>
            <a:ext cx="6697730" cy="623976"/>
            <a:chOff x="2054383" y="4853049"/>
            <a:chExt cx="6697730" cy="623976"/>
          </a:xfrm>
        </p:grpSpPr>
        <p:sp>
          <p:nvSpPr>
            <p:cNvPr id="66" name="矩形 6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new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delete</a:t>
              </a: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8" name="等腰三角形 6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70" name="组合 69"/>
          <p:cNvGrpSpPr/>
          <p:nvPr/>
        </p:nvGrpSpPr>
        <p:grpSpPr>
          <a:xfrm>
            <a:off x="2196818" y="5776819"/>
            <a:ext cx="6697730" cy="623976"/>
            <a:chOff x="2054383" y="4853049"/>
            <a:chExt cx="6697730" cy="623976"/>
          </a:xfrm>
        </p:grpSpPr>
        <p:sp>
          <p:nvSpPr>
            <p:cNvPr id="71" name="矩形 70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异常处理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初步</a:t>
              </a:r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73" name="等腰三角形 72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74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smtClea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883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域</a:t>
            </a:r>
            <a:r>
              <a:rPr lang="zh-CN" altLang="en-US"/>
              <a:t>解析</a:t>
            </a:r>
            <a:r>
              <a:rPr lang="en-US" altLang="zh-CN"/>
              <a:t>::</a:t>
            </a:r>
            <a:r>
              <a:rPr lang="zh-CN" altLang="en-US"/>
              <a:t>扩大全局变量的见范围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808060" y="962656"/>
            <a:ext cx="10177165" cy="565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区别：域解析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::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扩大全局变量的可见范围</a:t>
            </a:r>
          </a:p>
        </p:txBody>
      </p:sp>
      <p:sp>
        <p:nvSpPr>
          <p:cNvPr id="7" name="矩形 6"/>
          <p:cNvSpPr/>
          <p:nvPr/>
        </p:nvSpPr>
        <p:spPr>
          <a:xfrm>
            <a:off x="978515" y="1612900"/>
            <a:ext cx="10222885" cy="4889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981897" y="1612900"/>
            <a:ext cx="5190303" cy="4889500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int sum = 5050;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arr[3], i;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"input 3 num:" </a:t>
            </a:r>
            <a:endParaRPr lang="en-US" altLang="zh-CN" sz="24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&lt;&lt;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for(i=0;i&lt;3;i++)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cin &gt;&gt; arr[i]; </a:t>
            </a:r>
            <a:endParaRPr lang="en-US" altLang="zh-CN" sz="24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sum =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for(i=0;  i&lt;3;  i++)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sum += arr[i];</a:t>
            </a: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6197600" y="1625600"/>
            <a:ext cx="5003800" cy="4876800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for(i=0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 i&lt;3; i++)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cout &lt;&lt; setw(4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)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    &lt;&lt;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arr[i] </a:t>
            </a:r>
            <a:endParaRPr lang="en-US" altLang="zh-CN" sz="24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    &lt;&lt;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局部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sum=" </a:t>
            </a:r>
            <a:endParaRPr lang="en-US" altLang="zh-CN" sz="24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&lt;&lt;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sum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::sum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+= sum;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全局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sum=";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::sum </a:t>
            </a:r>
            <a:endParaRPr lang="en-US" altLang="zh-CN" sz="2400" b="1" smtClean="0">
              <a:solidFill>
                <a:srgbClr val="C0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&lt;&lt;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6172200" y="1612900"/>
            <a:ext cx="0" cy="488950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标注 4"/>
          <p:cNvSpPr/>
          <p:nvPr/>
        </p:nvSpPr>
        <p:spPr>
          <a:xfrm>
            <a:off x="9537700" y="5092700"/>
            <a:ext cx="2489200" cy="1028700"/>
          </a:xfrm>
          <a:prstGeom prst="wedgeRoundRectCallout">
            <a:avLst>
              <a:gd name="adj1" fmla="val -59758"/>
              <a:gd name="adj2" fmla="val -36265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::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一元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049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2886687" y="2323087"/>
            <a:ext cx="6022182" cy="488552"/>
            <a:chOff x="2336959" y="3045629"/>
            <a:chExt cx="6022182" cy="488552"/>
          </a:xfrm>
        </p:grpSpPr>
        <p:sp>
          <p:nvSpPr>
            <p:cNvPr id="56" name="矩形 5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域解析</a:t>
              </a:r>
              <a:r>
                <a:rPr lang="en-US" altLang="zh-CN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::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扩大全局变量的见范围</a:t>
              </a:r>
            </a:p>
          </p:txBody>
        </p:sp>
        <p:sp>
          <p:nvSpPr>
            <p:cNvPr id="57" name="等腰三角形 5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8" name="等腰三角形 5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92654" y="1699226"/>
            <a:ext cx="6022182" cy="488552"/>
            <a:chOff x="2336959" y="3045629"/>
            <a:chExt cx="6022182" cy="488552"/>
          </a:xfrm>
        </p:grpSpPr>
        <p:sp>
          <p:nvSpPr>
            <p:cNvPr id="36" name="矩形 3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局部变量定义的位置</a:t>
              </a:r>
            </a:p>
          </p:txBody>
        </p:sp>
        <p:sp>
          <p:nvSpPr>
            <p:cNvPr id="37" name="等腰三角形 3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8" name="等腰三角形 3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2886687" y="2933168"/>
            <a:ext cx="6022182" cy="488552"/>
            <a:chOff x="2336959" y="2178704"/>
            <a:chExt cx="6022182" cy="488552"/>
          </a:xfrm>
        </p:grpSpPr>
        <p:sp>
          <p:nvSpPr>
            <p:cNvPr id="61" name="矩形 60"/>
            <p:cNvSpPr/>
            <p:nvPr/>
          </p:nvSpPr>
          <p:spPr>
            <a:xfrm>
              <a:off x="2348893" y="2231038"/>
              <a:ext cx="6010248" cy="3826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带默认参数的函数</a:t>
              </a:r>
            </a:p>
          </p:txBody>
        </p:sp>
        <p:sp>
          <p:nvSpPr>
            <p:cNvPr id="62" name="等腰三角形 61"/>
            <p:cNvSpPr/>
            <p:nvPr/>
          </p:nvSpPr>
          <p:spPr>
            <a:xfrm>
              <a:off x="2656528" y="2183657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63" name="等腰三角形 62"/>
            <p:cNvSpPr/>
            <p:nvPr/>
          </p:nvSpPr>
          <p:spPr>
            <a:xfrm flipV="1">
              <a:off x="2656527" y="2613167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2336959" y="2178704"/>
              <a:ext cx="370232" cy="48704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886687" y="1084353"/>
            <a:ext cx="6022182" cy="488552"/>
            <a:chOff x="2336959" y="3045629"/>
            <a:chExt cx="6022182" cy="488552"/>
          </a:xfrm>
        </p:grpSpPr>
        <p:sp>
          <p:nvSpPr>
            <p:cNvPr id="29" name="矩形 28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原型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声明的区别</a:t>
              </a:r>
            </a:p>
          </p:txBody>
        </p:sp>
        <p:sp>
          <p:nvSpPr>
            <p:cNvPr id="30" name="等腰三角形 29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211139" y="298238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函数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的区别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45" name="组合 44"/>
          <p:cNvGrpSpPr/>
          <p:nvPr/>
        </p:nvGrpSpPr>
        <p:grpSpPr>
          <a:xfrm>
            <a:off x="2886687" y="3563541"/>
            <a:ext cx="6022182" cy="488552"/>
            <a:chOff x="2336959" y="3045629"/>
            <a:chExt cx="6022182" cy="488552"/>
          </a:xfrm>
        </p:grpSpPr>
        <p:sp>
          <p:nvSpPr>
            <p:cNvPr id="46" name="矩形 4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内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联函数</a:t>
              </a:r>
            </a:p>
          </p:txBody>
        </p:sp>
        <p:sp>
          <p:nvSpPr>
            <p:cNvPr id="47" name="等腰三角形 4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8" name="等腰三角形 4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898621" y="4238052"/>
            <a:ext cx="6022182" cy="488552"/>
            <a:chOff x="2336959" y="3045629"/>
            <a:chExt cx="6022182" cy="488552"/>
          </a:xfrm>
        </p:grpSpPr>
        <p:sp>
          <p:nvSpPr>
            <p:cNvPr id="51" name="矩形 5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函数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重载</a:t>
              </a:r>
            </a:p>
          </p:txBody>
        </p:sp>
        <p:sp>
          <p:nvSpPr>
            <p:cNvPr id="52" name="等腰三角形 5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3" name="等腰三角形 5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2196818" y="4906111"/>
            <a:ext cx="6697730" cy="623976"/>
            <a:chOff x="2054383" y="4853049"/>
            <a:chExt cx="6697730" cy="623976"/>
          </a:xfrm>
        </p:grpSpPr>
        <p:sp>
          <p:nvSpPr>
            <p:cNvPr id="66" name="矩形 6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new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delete</a:t>
              </a: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8" name="等腰三角形 6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70" name="组合 69"/>
          <p:cNvGrpSpPr/>
          <p:nvPr/>
        </p:nvGrpSpPr>
        <p:grpSpPr>
          <a:xfrm>
            <a:off x="2196818" y="5776819"/>
            <a:ext cx="6697730" cy="623976"/>
            <a:chOff x="2054383" y="4853049"/>
            <a:chExt cx="6697730" cy="623976"/>
          </a:xfrm>
        </p:grpSpPr>
        <p:sp>
          <p:nvSpPr>
            <p:cNvPr id="71" name="矩形 70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异常处理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初步</a:t>
              </a:r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73" name="等腰三角形 72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74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smtClea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266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带</a:t>
            </a:r>
            <a:r>
              <a:rPr lang="zh-CN" altLang="en-US"/>
              <a:t>默认参数的函数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808060" y="962656"/>
            <a:ext cx="10177165" cy="565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区别：形式参数可以有默认值</a:t>
            </a:r>
          </a:p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78515" y="1612900"/>
            <a:ext cx="10222885" cy="4889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981898" y="1612900"/>
            <a:ext cx="4987828" cy="4889500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&lt;iostream&gt;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using namespace std;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fun(int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i, </a:t>
            </a:r>
            <a:endParaRPr lang="en-US" altLang="zh-CN" sz="24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</a:t>
            </a:r>
            <a:r>
              <a:rPr lang="en-US" altLang="zh-CN" sz="2400" b="1" smtClean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int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j=5, </a:t>
            </a:r>
            <a:endParaRPr lang="en-US" altLang="zh-CN" sz="2400" b="1" smtClean="0">
              <a:solidFill>
                <a:srgbClr val="C0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400" b="1" smtClean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       int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k=10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main(void)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fun(20);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fun(20,30);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fun(20,30,40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);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6172200" y="1625600"/>
            <a:ext cx="5029200" cy="4876800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fun(int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i,int j,int k)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"i=" &lt;&lt; i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&lt;&lt; "j=" &lt;&lt; j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&lt;&lt; "k=" &lt;&lt; k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6172200" y="1612900"/>
            <a:ext cx="0" cy="488950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标注 4"/>
          <p:cNvSpPr/>
          <p:nvPr/>
        </p:nvSpPr>
        <p:spPr>
          <a:xfrm>
            <a:off x="4417060" y="4540975"/>
            <a:ext cx="2489200" cy="668020"/>
          </a:xfrm>
          <a:prstGeom prst="wedgeRoundRectCallout">
            <a:avLst>
              <a:gd name="adj1" fmla="val -62382"/>
              <a:gd name="adj2" fmla="val 3804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实际参数优先</a:t>
            </a:r>
          </a:p>
        </p:txBody>
      </p:sp>
    </p:spTree>
    <p:extLst>
      <p:ext uri="{BB962C8B-B14F-4D97-AF65-F5344CB8AC3E}">
        <p14:creationId xmlns:p14="http://schemas.microsoft.com/office/powerpoint/2010/main" val="353642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带默认参数的函数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978515" y="1054093"/>
            <a:ext cx="10281668" cy="3665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zh-CN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32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]</a:t>
            </a: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有默认参数值的参数必须在参数表的最右端</a:t>
            </a:r>
            <a:b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int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f(int a,int b=0,int c);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 </a:t>
            </a:r>
            <a:r>
              <a:rPr lang="en-US" altLang="zh-CN" sz="32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itchFamily="34" charset="-122"/>
              </a:rPr>
              <a:t>// X</a:t>
            </a:r>
            <a:endParaRPr lang="en-US" altLang="zh-CN" sz="2800" b="1">
              <a:solidFill>
                <a:srgbClr val="C00000"/>
              </a:solidFill>
              <a:latin typeface="Consolas" panose="020B0609020204030204" pitchFamily="49" charset="0"/>
              <a:ea typeface="微软雅黑" pitchFamily="34" charset="-122"/>
            </a:endParaRP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必须在函数调用前将默认值通知编译系统</a:t>
            </a: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声明和定义同时给出默认值，有些编译器报错，有些不会</a:t>
            </a:r>
            <a:b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最好只在函数声明时给出默认值</a:t>
            </a: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函数参数的差别：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2510"/>
              </p:ext>
            </p:extLst>
          </p:nvPr>
        </p:nvGraphicFramePr>
        <p:xfrm>
          <a:off x="2457815" y="4719641"/>
          <a:ext cx="6975566" cy="1737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487782">
                  <a:extLst>
                    <a:ext uri="{9D8B030D-6E8A-4147-A177-3AD203B41FA5}">
                      <a16:colId xmlns="" xmlns:a16="http://schemas.microsoft.com/office/drawing/2014/main" val="1679073669"/>
                    </a:ext>
                  </a:extLst>
                </a:gridCol>
                <a:gridCol w="1789612">
                  <a:extLst>
                    <a:ext uri="{9D8B030D-6E8A-4147-A177-3AD203B41FA5}">
                      <a16:colId xmlns="" xmlns:a16="http://schemas.microsoft.com/office/drawing/2014/main" val="1291407431"/>
                    </a:ext>
                  </a:extLst>
                </a:gridCol>
                <a:gridCol w="1698172">
                  <a:extLst>
                    <a:ext uri="{9D8B030D-6E8A-4147-A177-3AD203B41FA5}">
                      <a16:colId xmlns="" xmlns:a16="http://schemas.microsoft.com/office/drawing/2014/main" val="917930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sz="3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C++</a:t>
                      </a:r>
                      <a:endParaRPr lang="zh-CN" altLang="en-US" sz="3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5237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形参有默认值</a:t>
                      </a:r>
                      <a:endParaRPr lang="zh-CN" altLang="en-US" sz="2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</a:t>
                      </a:r>
                      <a:endParaRPr lang="zh-CN" altLang="en-US" sz="3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YES</a:t>
                      </a:r>
                      <a:endParaRPr lang="zh-CN" altLang="en-US" sz="3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69670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实参、形参个数</a:t>
                      </a:r>
                      <a:endParaRPr lang="zh-CN" altLang="en-US" sz="2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==</a:t>
                      </a:r>
                      <a:endParaRPr lang="zh-CN" altLang="en-US" sz="3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&lt;=</a:t>
                      </a:r>
                      <a:endParaRPr lang="zh-CN" altLang="en-US" sz="3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99918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05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2886687" y="2932416"/>
            <a:ext cx="6022182" cy="488552"/>
            <a:chOff x="2336959" y="3045629"/>
            <a:chExt cx="6022182" cy="488552"/>
          </a:xfrm>
        </p:grpSpPr>
        <p:sp>
          <p:nvSpPr>
            <p:cNvPr id="46" name="矩形 4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带默认参数的函数</a:t>
              </a:r>
            </a:p>
          </p:txBody>
        </p:sp>
        <p:sp>
          <p:nvSpPr>
            <p:cNvPr id="47" name="等腰三角形 4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8" name="等腰三角形 4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892654" y="3568494"/>
            <a:ext cx="6022182" cy="488552"/>
            <a:chOff x="2336959" y="2178704"/>
            <a:chExt cx="6022182" cy="488552"/>
          </a:xfrm>
        </p:grpSpPr>
        <p:sp>
          <p:nvSpPr>
            <p:cNvPr id="41" name="矩形 40"/>
            <p:cNvSpPr/>
            <p:nvPr/>
          </p:nvSpPr>
          <p:spPr>
            <a:xfrm>
              <a:off x="2348893" y="2231038"/>
              <a:ext cx="6010248" cy="3826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内联函数</a:t>
              </a:r>
            </a:p>
          </p:txBody>
        </p:sp>
        <p:sp>
          <p:nvSpPr>
            <p:cNvPr id="42" name="等腰三角形 41"/>
            <p:cNvSpPr/>
            <p:nvPr/>
          </p:nvSpPr>
          <p:spPr>
            <a:xfrm>
              <a:off x="2656528" y="2183657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3" name="等腰三角形 42"/>
            <p:cNvSpPr/>
            <p:nvPr/>
          </p:nvSpPr>
          <p:spPr>
            <a:xfrm flipV="1">
              <a:off x="2656527" y="2613167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336959" y="2178704"/>
              <a:ext cx="370232" cy="48704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2886687" y="2323087"/>
            <a:ext cx="6022182" cy="488552"/>
            <a:chOff x="2336959" y="3045629"/>
            <a:chExt cx="6022182" cy="488552"/>
          </a:xfrm>
        </p:grpSpPr>
        <p:sp>
          <p:nvSpPr>
            <p:cNvPr id="56" name="矩形 5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域解析</a:t>
              </a:r>
              <a:r>
                <a:rPr lang="en-US" altLang="zh-CN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::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扩大全局变量的见范围</a:t>
              </a:r>
            </a:p>
          </p:txBody>
        </p:sp>
        <p:sp>
          <p:nvSpPr>
            <p:cNvPr id="57" name="等腰三角形 5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8" name="等腰三角形 5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92654" y="1699226"/>
            <a:ext cx="6022182" cy="488552"/>
            <a:chOff x="2336959" y="3045629"/>
            <a:chExt cx="6022182" cy="488552"/>
          </a:xfrm>
        </p:grpSpPr>
        <p:sp>
          <p:nvSpPr>
            <p:cNvPr id="36" name="矩形 3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局部变量定义的位置</a:t>
              </a:r>
            </a:p>
          </p:txBody>
        </p:sp>
        <p:sp>
          <p:nvSpPr>
            <p:cNvPr id="37" name="等腰三角形 3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8" name="等腰三角形 3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886687" y="1084353"/>
            <a:ext cx="6022182" cy="488552"/>
            <a:chOff x="2336959" y="3045629"/>
            <a:chExt cx="6022182" cy="488552"/>
          </a:xfrm>
        </p:grpSpPr>
        <p:sp>
          <p:nvSpPr>
            <p:cNvPr id="29" name="矩形 28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原型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声明的区别</a:t>
              </a:r>
            </a:p>
          </p:txBody>
        </p:sp>
        <p:sp>
          <p:nvSpPr>
            <p:cNvPr id="30" name="等腰三角形 29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211139" y="298238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函数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的区别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50" name="组合 49"/>
          <p:cNvGrpSpPr/>
          <p:nvPr/>
        </p:nvGrpSpPr>
        <p:grpSpPr>
          <a:xfrm>
            <a:off x="2898621" y="4238052"/>
            <a:ext cx="6022182" cy="488552"/>
            <a:chOff x="2336959" y="3045629"/>
            <a:chExt cx="6022182" cy="488552"/>
          </a:xfrm>
        </p:grpSpPr>
        <p:sp>
          <p:nvSpPr>
            <p:cNvPr id="51" name="矩形 5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函数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重载</a:t>
              </a:r>
            </a:p>
          </p:txBody>
        </p:sp>
        <p:sp>
          <p:nvSpPr>
            <p:cNvPr id="52" name="等腰三角形 5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3" name="等腰三角形 5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2196818" y="4906111"/>
            <a:ext cx="6697730" cy="623976"/>
            <a:chOff x="2054383" y="4853049"/>
            <a:chExt cx="6697730" cy="623976"/>
          </a:xfrm>
        </p:grpSpPr>
        <p:sp>
          <p:nvSpPr>
            <p:cNvPr id="66" name="矩形 6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new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delete</a:t>
              </a: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8" name="等腰三角形 6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70" name="组合 69"/>
          <p:cNvGrpSpPr/>
          <p:nvPr/>
        </p:nvGrpSpPr>
        <p:grpSpPr>
          <a:xfrm>
            <a:off x="2196818" y="5776819"/>
            <a:ext cx="6697730" cy="623976"/>
            <a:chOff x="2054383" y="4853049"/>
            <a:chExt cx="6697730" cy="623976"/>
          </a:xfrm>
        </p:grpSpPr>
        <p:sp>
          <p:nvSpPr>
            <p:cNvPr id="71" name="矩形 70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异常处理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初步</a:t>
              </a:r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73" name="等腰三角形 72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74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smtClea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393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内联函数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808060" y="962656"/>
            <a:ext cx="10177165" cy="1231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区别：内联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sz="32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30200" lvl="1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、调用方式</a:t>
            </a:r>
          </a:p>
          <a:p>
            <a:pPr marL="330200" lvl="1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946256"/>
              </p:ext>
            </p:extLst>
          </p:nvPr>
        </p:nvGraphicFramePr>
        <p:xfrm>
          <a:off x="1714092" y="2194560"/>
          <a:ext cx="8370434" cy="39100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852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852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1392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普通函数</a:t>
                      </a:r>
                      <a:endParaRPr lang="en-US" altLang="zh-CN" sz="2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内联函数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91873">
                <a:tc>
                  <a:txBody>
                    <a:bodyPr/>
                    <a:lstStyle/>
                    <a:p>
                      <a:pPr algn="ctr"/>
                      <a:endParaRPr lang="en-US" altLang="zh-CN" sz="2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en-US" altLang="zh-CN" sz="2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en-US" altLang="zh-CN" sz="2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en-US" altLang="zh-CN" sz="2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en-US" altLang="zh-CN" sz="2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en-US" altLang="zh-CN" sz="2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en-US" altLang="zh-CN" sz="2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en-US" altLang="zh-CN" sz="2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</a:t>
                      </a:r>
                      <a:r>
                        <a:rPr lang="en-US" altLang="zh-CN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/>
                      </a:r>
                      <a:br>
                        <a:rPr lang="en-US" altLang="zh-CN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/>
                      </a:r>
                      <a:br>
                        <a:rPr lang="en-US" altLang="zh-CN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/>
                      </a:r>
                      <a:br>
                        <a:rPr lang="en-US" altLang="zh-CN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</a:t>
                      </a:r>
                      <a:r>
                        <a:rPr lang="zh-CN" altLang="en-US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编译时将函数体代码和实参</a:t>
                      </a:r>
                      <a:r>
                        <a:rPr lang="zh-CN" altLang="en-US" sz="240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代替</a:t>
                      </a:r>
                      <a:r>
                        <a:rPr lang="zh-CN" altLang="en-US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函数调用语句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1893540" y="2762650"/>
            <a:ext cx="386718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main()      fun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()</a:t>
            </a:r>
          </a:p>
          <a:p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调用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fun()</a:t>
            </a:r>
          </a:p>
          <a:p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结束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 rot="5400000">
            <a:off x="2419716" y="3744629"/>
            <a:ext cx="642937" cy="158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 bwMode="auto">
          <a:xfrm rot="5400000">
            <a:off x="2421304" y="4816191"/>
            <a:ext cx="642938" cy="1587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 bwMode="auto">
          <a:xfrm rot="5400000" flipH="1" flipV="1">
            <a:off x="4017236" y="3495392"/>
            <a:ext cx="714375" cy="57150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 bwMode="auto">
          <a:xfrm rot="5400000">
            <a:off x="3980724" y="4316129"/>
            <a:ext cx="1643063" cy="158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 bwMode="auto">
          <a:xfrm rot="16200000" flipV="1">
            <a:off x="4089468" y="4566160"/>
            <a:ext cx="714375" cy="57308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7"/>
          <p:cNvSpPr txBox="1">
            <a:spLocks noChangeArrowheads="1"/>
          </p:cNvSpPr>
          <p:nvPr/>
        </p:nvSpPr>
        <p:spPr bwMode="auto">
          <a:xfrm>
            <a:off x="2121998" y="3483813"/>
            <a:ext cx="571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Clr>
                <a:srgbClr val="FF0000"/>
              </a:buClr>
              <a:buFont typeface="汉鼎简特黑" pitchFamily="49" charset="-122"/>
              <a:buAutoNum type="circleNumDbPlain"/>
            </a:pP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endParaRPr lang="zh-CN" altLang="en-US" sz="2800" b="1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18"/>
          <p:cNvSpPr txBox="1">
            <a:spLocks noChangeArrowheads="1"/>
          </p:cNvSpPr>
          <p:nvPr/>
        </p:nvSpPr>
        <p:spPr bwMode="auto">
          <a:xfrm>
            <a:off x="3874362" y="3423954"/>
            <a:ext cx="571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Clr>
                <a:srgbClr val="FF0000"/>
              </a:buClr>
              <a:buFont typeface="汉鼎简特黑" pitchFamily="49" charset="-122"/>
              <a:buAutoNum type="circleNumDbPlain" startAt="2"/>
            </a:pPr>
            <a:r>
              <a:rPr lang="en-US" altLang="zh-CN" sz="2800" b="1" smtClean="0">
                <a:solidFill>
                  <a:srgbClr val="C00000"/>
                </a:solidFill>
              </a:rPr>
              <a:t> 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sp>
        <p:nvSpPr>
          <p:cNvPr id="22" name="TextBox 19"/>
          <p:cNvSpPr txBox="1">
            <a:spLocks noChangeArrowheads="1"/>
          </p:cNvSpPr>
          <p:nvPr/>
        </p:nvSpPr>
        <p:spPr bwMode="auto">
          <a:xfrm>
            <a:off x="4874487" y="4066891"/>
            <a:ext cx="571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Clr>
                <a:srgbClr val="FF0000"/>
              </a:buClr>
              <a:buFont typeface="汉鼎简特黑" pitchFamily="49" charset="-122"/>
              <a:buAutoNum type="circleNumDbPlain" startAt="3"/>
            </a:pPr>
            <a:r>
              <a:rPr lang="en-US" altLang="zh-CN" sz="2800" b="1" smtClean="0">
                <a:solidFill>
                  <a:srgbClr val="C00000"/>
                </a:solidFill>
              </a:rPr>
              <a:t> 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sp>
        <p:nvSpPr>
          <p:cNvPr id="23" name="TextBox 20"/>
          <p:cNvSpPr txBox="1">
            <a:spLocks noChangeArrowheads="1"/>
          </p:cNvSpPr>
          <p:nvPr/>
        </p:nvSpPr>
        <p:spPr bwMode="auto">
          <a:xfrm>
            <a:off x="4017237" y="4781266"/>
            <a:ext cx="571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Clr>
                <a:srgbClr val="FF0000"/>
              </a:buClr>
              <a:buFont typeface="汉鼎简特黑" pitchFamily="49" charset="-122"/>
              <a:buAutoNum type="circleNumDbPlain" startAt="4"/>
            </a:pPr>
            <a:r>
              <a:rPr lang="en-US" altLang="zh-CN" sz="2800" b="1" smtClean="0">
                <a:solidFill>
                  <a:srgbClr val="C00000"/>
                </a:solidFill>
              </a:rPr>
              <a:t> 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sp>
        <p:nvSpPr>
          <p:cNvPr id="24" name="TextBox 21"/>
          <p:cNvSpPr txBox="1">
            <a:spLocks noChangeArrowheads="1"/>
          </p:cNvSpPr>
          <p:nvPr/>
        </p:nvSpPr>
        <p:spPr bwMode="auto">
          <a:xfrm>
            <a:off x="2121998" y="4619206"/>
            <a:ext cx="571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Clr>
                <a:srgbClr val="FF0000"/>
              </a:buClr>
              <a:buFont typeface="汉鼎简特黑" pitchFamily="49" charset="-122"/>
              <a:buAutoNum type="circleNumDbPlain" startAt="5"/>
            </a:pPr>
            <a:r>
              <a:rPr lang="en-US" altLang="zh-CN" sz="2800" b="1" smtClean="0">
                <a:solidFill>
                  <a:srgbClr val="C00000"/>
                </a:solidFill>
              </a:rPr>
              <a:t> 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29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内联函数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808060" y="962656"/>
            <a:ext cx="10177165" cy="565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2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、定义方法：在函数最左端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加 </a:t>
            </a: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inline</a:t>
            </a:r>
            <a:endParaRPr lang="en-US" altLang="zh-CN" sz="32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78515" y="1612900"/>
            <a:ext cx="10222885" cy="4889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981897" y="1612900"/>
            <a:ext cx="5523405" cy="4889500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&lt;iostream&gt;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using namespace std;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inline int max(int a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,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      int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b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, int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c);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main(void)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 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i=10,j=20,k=30,m;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m = max(i,j,k);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cout&lt;&lt;"max="&lt;&lt;m&lt;&lt;endl;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6505302" y="1625600"/>
            <a:ext cx="4696098" cy="4876800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max(int a, int b, </a:t>
            </a:r>
            <a:endParaRPr lang="en-US" altLang="zh-CN" sz="28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int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if(b&gt;a) </a:t>
            </a:r>
            <a:endParaRPr lang="en-US" altLang="zh-CN" sz="28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a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= b;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if(c&gt;a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) </a:t>
            </a:r>
            <a:endParaRPr lang="en-US" altLang="zh-CN" sz="28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a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= c;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a;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6407334" y="1612900"/>
            <a:ext cx="0" cy="488950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57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内联函数</a:t>
            </a: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1468923" y="992777"/>
            <a:ext cx="8942173" cy="56300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&lt;iostream&gt;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using namespace std;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main(void)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 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i = 10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, j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= 20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, k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= 30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, m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0073AB"/>
                </a:solidFill>
                <a:latin typeface="Consolas" panose="020B0609020204030204" pitchFamily="49" charset="0"/>
                <a:cs typeface="Courier New" pitchFamily="49" charset="0"/>
              </a:rPr>
              <a:t>    int a,b,c;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0073AB"/>
                </a:solidFill>
                <a:latin typeface="Consolas" panose="020B0609020204030204" pitchFamily="49" charset="0"/>
                <a:cs typeface="Courier New" pitchFamily="49" charset="0"/>
              </a:rPr>
              <a:t>    a = i; b = j; c = k;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0073AB"/>
                </a:solidFill>
                <a:latin typeface="Consolas" panose="020B0609020204030204" pitchFamily="49" charset="0"/>
                <a:cs typeface="Courier New" pitchFamily="49" charset="0"/>
              </a:rPr>
              <a:t>    if(b &gt; a) a = b;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0073AB"/>
                </a:solidFill>
                <a:latin typeface="Consolas" panose="020B0609020204030204" pitchFamily="49" charset="0"/>
                <a:cs typeface="Courier New" pitchFamily="49" charset="0"/>
              </a:rPr>
              <a:t>    if(c &gt; a) a = c;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m = </a:t>
            </a:r>
            <a:r>
              <a:rPr lang="en-US" altLang="zh-CN" sz="2800" b="1">
                <a:solidFill>
                  <a:srgbClr val="0073AB"/>
                </a:solidFill>
                <a:latin typeface="Consolas" panose="020B0609020204030204" pitchFamily="49" charset="0"/>
                <a:cs typeface="Courier New" pitchFamily="49" charset="0"/>
              </a:rPr>
              <a:t>a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"max=" &lt;&lt; m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980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内联函数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602290" y="889325"/>
            <a:ext cx="11036716" cy="551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zh-CN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32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]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可在定义和声明函数时同时写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inline,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也可在一处写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inline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只将规模很小且使用频繁的函数定义成内联函数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内联函数中不能包含复杂的控制语句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对函数作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inline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声明是建议性的，并非一经指定为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inline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就一定当内联函数处理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类内定义的成员函数都将理解为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inline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，前面无需加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inline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类内声明，类外定义的函数默认并非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inline</a:t>
            </a:r>
          </a:p>
        </p:txBody>
      </p:sp>
    </p:spTree>
    <p:extLst>
      <p:ext uri="{BB962C8B-B14F-4D97-AF65-F5344CB8AC3E}">
        <p14:creationId xmlns:p14="http://schemas.microsoft.com/office/powerpoint/2010/main" val="183939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上</a:t>
            </a:r>
            <a:r>
              <a:rPr lang="zh-CN" altLang="en-US" smtClean="0"/>
              <a:t>一讲</a:t>
            </a:r>
            <a:r>
              <a:rPr lang="zh-CN" altLang="en-US"/>
              <a:t>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5"/>
            <a:ext cx="10516799" cy="50119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理解赋值和初始化的区别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中的注释的写法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中的输入输出的写法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理解命名空间的概念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中的数据类型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const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的使用</a:t>
            </a:r>
          </a:p>
        </p:txBody>
      </p:sp>
    </p:spTree>
    <p:extLst>
      <p:ext uri="{BB962C8B-B14F-4D97-AF65-F5344CB8AC3E}">
        <p14:creationId xmlns:p14="http://schemas.microsoft.com/office/powerpoint/2010/main" val="229829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2898621" y="3568494"/>
            <a:ext cx="6022182" cy="488552"/>
            <a:chOff x="2336959" y="3045629"/>
            <a:chExt cx="6022182" cy="488552"/>
          </a:xfrm>
        </p:grpSpPr>
        <p:sp>
          <p:nvSpPr>
            <p:cNvPr id="51" name="矩形 5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内联函数</a:t>
              </a:r>
            </a:p>
          </p:txBody>
        </p:sp>
        <p:sp>
          <p:nvSpPr>
            <p:cNvPr id="52" name="等腰三角形 5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3" name="等腰三角形 5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2886687" y="4193396"/>
            <a:ext cx="6022182" cy="488552"/>
            <a:chOff x="2336959" y="2178704"/>
            <a:chExt cx="6022182" cy="488552"/>
          </a:xfrm>
        </p:grpSpPr>
        <p:sp>
          <p:nvSpPr>
            <p:cNvPr id="61" name="矩形 60"/>
            <p:cNvSpPr/>
            <p:nvPr/>
          </p:nvSpPr>
          <p:spPr>
            <a:xfrm>
              <a:off x="2348893" y="2231038"/>
              <a:ext cx="6010248" cy="3826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函数重载</a:t>
              </a:r>
            </a:p>
          </p:txBody>
        </p:sp>
        <p:sp>
          <p:nvSpPr>
            <p:cNvPr id="62" name="等腰三角形 61"/>
            <p:cNvSpPr/>
            <p:nvPr/>
          </p:nvSpPr>
          <p:spPr>
            <a:xfrm>
              <a:off x="2656528" y="2183657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63" name="等腰三角形 62"/>
            <p:cNvSpPr/>
            <p:nvPr/>
          </p:nvSpPr>
          <p:spPr>
            <a:xfrm flipV="1">
              <a:off x="2656527" y="2613167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2336959" y="2178704"/>
              <a:ext cx="370232" cy="48704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886687" y="2932416"/>
            <a:ext cx="6022182" cy="488552"/>
            <a:chOff x="2336959" y="3045629"/>
            <a:chExt cx="6022182" cy="488552"/>
          </a:xfrm>
        </p:grpSpPr>
        <p:sp>
          <p:nvSpPr>
            <p:cNvPr id="46" name="矩形 4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带默认参数的函数</a:t>
              </a:r>
            </a:p>
          </p:txBody>
        </p:sp>
        <p:sp>
          <p:nvSpPr>
            <p:cNvPr id="47" name="等腰三角形 4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8" name="等腰三角形 4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2886687" y="2323087"/>
            <a:ext cx="6022182" cy="488552"/>
            <a:chOff x="2336959" y="3045629"/>
            <a:chExt cx="6022182" cy="488552"/>
          </a:xfrm>
        </p:grpSpPr>
        <p:sp>
          <p:nvSpPr>
            <p:cNvPr id="56" name="矩形 5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域解析</a:t>
              </a:r>
              <a:r>
                <a:rPr lang="en-US" altLang="zh-CN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::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扩大全局变量的见范围</a:t>
              </a:r>
            </a:p>
          </p:txBody>
        </p:sp>
        <p:sp>
          <p:nvSpPr>
            <p:cNvPr id="57" name="等腰三角形 5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8" name="等腰三角形 5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92654" y="1699226"/>
            <a:ext cx="6022182" cy="488552"/>
            <a:chOff x="2336959" y="3045629"/>
            <a:chExt cx="6022182" cy="488552"/>
          </a:xfrm>
        </p:grpSpPr>
        <p:sp>
          <p:nvSpPr>
            <p:cNvPr id="36" name="矩形 3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局部变量定义的位置</a:t>
              </a:r>
            </a:p>
          </p:txBody>
        </p:sp>
        <p:sp>
          <p:nvSpPr>
            <p:cNvPr id="37" name="等腰三角形 3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8" name="等腰三角形 3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886687" y="1084353"/>
            <a:ext cx="6022182" cy="488552"/>
            <a:chOff x="2336959" y="3045629"/>
            <a:chExt cx="6022182" cy="488552"/>
          </a:xfrm>
        </p:grpSpPr>
        <p:sp>
          <p:nvSpPr>
            <p:cNvPr id="29" name="矩形 28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原型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声明的区别</a:t>
              </a:r>
            </a:p>
          </p:txBody>
        </p:sp>
        <p:sp>
          <p:nvSpPr>
            <p:cNvPr id="30" name="等腰三角形 29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211139" y="298238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函数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的区别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70" name="组合 69"/>
          <p:cNvGrpSpPr/>
          <p:nvPr/>
        </p:nvGrpSpPr>
        <p:grpSpPr>
          <a:xfrm>
            <a:off x="2196818" y="4906111"/>
            <a:ext cx="6697730" cy="623976"/>
            <a:chOff x="2054383" y="4853049"/>
            <a:chExt cx="6697730" cy="623976"/>
          </a:xfrm>
        </p:grpSpPr>
        <p:sp>
          <p:nvSpPr>
            <p:cNvPr id="71" name="矩形 70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new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delete</a:t>
              </a:r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73" name="等腰三角形 72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74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75" name="组合 74"/>
          <p:cNvGrpSpPr/>
          <p:nvPr/>
        </p:nvGrpSpPr>
        <p:grpSpPr>
          <a:xfrm>
            <a:off x="2196818" y="5776819"/>
            <a:ext cx="6697730" cy="623976"/>
            <a:chOff x="2054383" y="4853049"/>
            <a:chExt cx="6697730" cy="623976"/>
          </a:xfrm>
        </p:grpSpPr>
        <p:sp>
          <p:nvSpPr>
            <p:cNvPr id="76" name="矩形 7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异常处理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初步</a:t>
              </a:r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78" name="等腰三角形 7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7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smtClea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598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函数</a:t>
            </a:r>
            <a:r>
              <a:rPr lang="zh-CN" altLang="en-US"/>
              <a:t>重载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808060" y="962656"/>
            <a:ext cx="10530500" cy="2681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函数重载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在相同作用域内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，用同一函数名定义的多个函数，这些函数的参数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个数、参数类型和顺序不同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重载的前提：发生在同一个作用域中的才是重载，因为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中函数中局部声明的名字将屏蔽在全局作用域内声明的名字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！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1245937" y="3741023"/>
            <a:ext cx="4466494" cy="2717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iostream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using namespace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std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a = 0;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5804899" y="3741023"/>
            <a:ext cx="5845995" cy="2717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main(void)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</a:t>
            </a:r>
            <a:r>
              <a:rPr lang="en-US" altLang="zh-CN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a = 1;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altLang="zh-CN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&lt;&lt; </a:t>
            </a:r>
            <a:r>
              <a:rPr lang="en-US" altLang="zh-CN" sz="2800" dirty="0"/>
              <a:t>"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a = </a:t>
            </a:r>
            <a:r>
              <a:rPr lang="en-US" altLang="zh-CN" sz="2800" dirty="0"/>
              <a:t>"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&lt;&lt;a &lt;&lt;</a:t>
            </a:r>
            <a:r>
              <a:rPr lang="en-US" altLang="zh-CN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endParaRPr lang="en-US" altLang="zh-CN" sz="2800" b="1" dirty="0">
              <a:solidFill>
                <a:srgbClr val="C0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return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4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函数重载</a:t>
            </a:r>
          </a:p>
        </p:txBody>
      </p:sp>
      <p:sp>
        <p:nvSpPr>
          <p:cNvPr id="7" name="矩形 6"/>
          <p:cNvSpPr/>
          <p:nvPr/>
        </p:nvSpPr>
        <p:spPr>
          <a:xfrm>
            <a:off x="978515" y="1005840"/>
            <a:ext cx="10222885" cy="54965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978515" y="1050834"/>
            <a:ext cx="5068385" cy="5451566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&lt;iostream&gt;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using namespace std;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square(int x)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x*x;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float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square(float x)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 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x*x;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double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square(double x=1.5)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x*x;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6008914" y="1050834"/>
            <a:ext cx="5278600" cy="5451566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main(void)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 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cout&lt;&lt;"square()"             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&lt;&lt;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square()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&lt;&lt;endl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cout&lt;&lt;"square(10)"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&lt;&lt;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square(10)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&lt;&lt;endl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cout&lt;&lt;"square(2.5f)"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&lt;&lt;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square(2.5f)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&lt;&lt;endl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cout&lt;&lt;"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square(1.1)"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&lt;&lt;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square(1.1)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&lt;&lt;endl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6133014" y="1005840"/>
            <a:ext cx="0" cy="549656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05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函数重载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602290" y="889325"/>
            <a:ext cx="11036716" cy="551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]</a:t>
            </a:r>
          </a:p>
          <a:p>
            <a:pPr lvl="1">
              <a:lnSpc>
                <a:spcPct val="12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重载函数的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参数个数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参数类型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参数顺序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者中必须至少有一种不同，返回值不同不作为重载依据</a:t>
            </a:r>
          </a:p>
          <a:p>
            <a:pPr lvl="1">
              <a:lnSpc>
                <a:spcPct val="120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重载函数的功能应该相近</a:t>
            </a:r>
          </a:p>
          <a:p>
            <a:pPr lvl="1">
              <a:lnSpc>
                <a:spcPct val="120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main()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函数不能重载</a:t>
            </a:r>
          </a:p>
          <a:p>
            <a:pPr lvl="1">
              <a:lnSpc>
                <a:spcPct val="120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在调用重载函数时，参数类型最好保证一致，不一致会自动转换但转换不成功会报错</a:t>
            </a:r>
          </a:p>
        </p:txBody>
      </p:sp>
    </p:spTree>
    <p:extLst>
      <p:ext uri="{BB962C8B-B14F-4D97-AF65-F5344CB8AC3E}">
        <p14:creationId xmlns:p14="http://schemas.microsoft.com/office/powerpoint/2010/main" val="35012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函数重载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808060" y="962656"/>
            <a:ext cx="10177165" cy="565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重载与有默认值的函数一起用，</a:t>
            </a:r>
            <a:r>
              <a:rPr lang="zh-CN" altLang="en-US" sz="3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可能产生</a:t>
            </a:r>
            <a:r>
              <a:rPr lang="zh-CN" altLang="en-US" sz="32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二义性</a:t>
            </a:r>
            <a:endParaRPr lang="zh-CN" altLang="en-US" sz="3200" b="1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78515" y="1612900"/>
            <a:ext cx="10222885" cy="48269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981898" y="1612900"/>
            <a:ext cx="5040080" cy="4826926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&lt;iostream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using namespace std;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fun(int x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, int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y=10)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x*y;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6021978" y="1625600"/>
            <a:ext cx="5179422" cy="4814389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fun(int x)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x;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main(void)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 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fun(5);                   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/>
            </a:r>
            <a:b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</a:b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5963198" y="1612900"/>
            <a:ext cx="0" cy="4826926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1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函数重载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808060" y="1054097"/>
            <a:ext cx="10177165" cy="565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有些看起来不同的形参表本质上是相同的</a:t>
            </a:r>
          </a:p>
        </p:txBody>
      </p:sp>
      <p:sp>
        <p:nvSpPr>
          <p:cNvPr id="7" name="矩形 6"/>
          <p:cNvSpPr/>
          <p:nvPr/>
        </p:nvSpPr>
        <p:spPr>
          <a:xfrm>
            <a:off x="691132" y="2096227"/>
            <a:ext cx="10895622" cy="28545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double lookup(double acct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double lookup(double 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Account ); 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</a:t>
            </a:r>
            <a:r>
              <a:rPr lang="en-US" altLang="zh-CN" sz="2800" b="1" dirty="0" smtClean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// </a:t>
            </a:r>
            <a:r>
              <a:rPr lang="zh-CN" altLang="en-US" sz="2800" b="1" dirty="0" smtClean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忽略</a:t>
            </a:r>
            <a:r>
              <a:rPr lang="zh-CN" altLang="en-US" sz="2800" b="1" dirty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参数名</a:t>
            </a:r>
            <a:r>
              <a:rPr lang="en-US" altLang="zh-CN" sz="2800" b="1" dirty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/>
            </a:r>
            <a:br>
              <a:rPr lang="en-US" altLang="zh-CN" sz="2800" b="1" dirty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</a:br>
            <a:endParaRPr lang="en-US" altLang="zh-CN" sz="2800" b="1" dirty="0">
              <a:solidFill>
                <a:srgbClr val="00B050"/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typedef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unsigned </a:t>
            </a:r>
            <a:r>
              <a:rPr lang="en-US" altLang="zh-CN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int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</a:t>
            </a:r>
            <a:r>
              <a:rPr lang="en-US" altLang="zh-CN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Uint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;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float lookup(unsigned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);</a:t>
            </a:r>
            <a:b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</a:b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float lookup(</a:t>
            </a:r>
            <a:r>
              <a:rPr lang="en-US" altLang="zh-CN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Uint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);  </a:t>
            </a:r>
            <a:r>
              <a:rPr lang="en-US" altLang="zh-CN" sz="2800" b="1" dirty="0" smtClean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// </a:t>
            </a:r>
            <a:r>
              <a:rPr lang="en-US" altLang="zh-CN" sz="2800" b="1" dirty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unsigned </a:t>
            </a:r>
            <a:r>
              <a:rPr lang="en-US" altLang="zh-CN" sz="2800" b="1" dirty="0" err="1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and </a:t>
            </a:r>
            <a:r>
              <a:rPr lang="en-US" altLang="zh-CN" sz="2800" b="1" dirty="0" err="1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int</a:t>
            </a:r>
            <a:r>
              <a:rPr lang="zh-CN" altLang="en-US" sz="2800" b="1" dirty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类型相</a:t>
            </a:r>
            <a:r>
              <a:rPr lang="zh-CN" altLang="en-US" sz="2800" b="1" dirty="0" smtClean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同</a:t>
            </a:r>
            <a:endParaRPr lang="en-US" altLang="zh-CN" sz="2800" b="1" dirty="0">
              <a:solidFill>
                <a:srgbClr val="00B050"/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03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函数重载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857015" y="1158598"/>
            <a:ext cx="10177165" cy="4994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类型相近的重载函数确定最佳匹配的依据由高到低为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44550" lvl="1" indent="-514350">
              <a:spcBef>
                <a:spcPts val="3000"/>
              </a:spcBef>
              <a:buFont typeface="+mj-ea"/>
              <a:buAutoNum type="circleNumDbPlain"/>
              <a:defRPr/>
            </a:pP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精确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匹配（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exact match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）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/>
            </a:r>
            <a:b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</a:b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844550" lvl="1" indent="-514350">
              <a:buFont typeface="+mj-ea"/>
              <a:buAutoNum type="circleNumDbPlain"/>
              <a:defRPr/>
            </a:pP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类型提升 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( promotion )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/>
            </a:r>
            <a:b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</a:b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844550" lvl="1" indent="-514350">
              <a:buFont typeface="+mj-ea"/>
              <a:buAutoNum type="circleNumDbPlain"/>
              <a:defRPr/>
            </a:pP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标准转换 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( standard conversion )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/>
            </a:r>
            <a:b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</a:b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844550" lvl="1" indent="-514350">
              <a:buFont typeface="+mj-ea"/>
              <a:buAutoNum type="circleNumDbPlain"/>
              <a:defRPr/>
            </a:pP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类型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转换 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( class-type conversion )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09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函数重载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857015" y="955200"/>
            <a:ext cx="10177165" cy="244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整型提升</a:t>
            </a:r>
          </a:p>
          <a:p>
            <a:pPr marL="387350" lvl="1" indent="457200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所有比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小的整型（</a:t>
            </a:r>
            <a:r>
              <a:rPr lang="en-US" altLang="zh-CN" sz="28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char</a:t>
            </a:r>
            <a:r>
              <a:rPr lang="zh-CN" altLang="en-US" sz="28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short</a:t>
            </a:r>
            <a:r>
              <a:rPr lang="zh-CN" altLang="en-US" sz="28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bool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），如果该类型所有可能值均包含在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内则提升为</a:t>
            </a: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；否则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提升为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unsigned int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（有符号与无符号类型转换规则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float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double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的类型提升</a:t>
            </a:r>
          </a:p>
        </p:txBody>
      </p:sp>
      <p:sp>
        <p:nvSpPr>
          <p:cNvPr id="4" name="矩形 3"/>
          <p:cNvSpPr/>
          <p:nvPr/>
        </p:nvSpPr>
        <p:spPr>
          <a:xfrm>
            <a:off x="1268494" y="3448428"/>
            <a:ext cx="9644188" cy="3168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void 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ff(int);</a:t>
            </a:r>
            <a:r>
              <a:rPr lang="en-US" altLang="zh-CN" sz="2600" b="1" smtClean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// </a:t>
            </a:r>
            <a:r>
              <a:rPr lang="zh-CN" altLang="en-US" sz="2600" b="1" smtClean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任何</a:t>
            </a:r>
            <a:r>
              <a:rPr lang="zh-CN" altLang="en-US" sz="2600" b="1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整型的实参，</a:t>
            </a:r>
            <a:r>
              <a:rPr lang="en-US" altLang="zh-CN" sz="2600" b="1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int</a:t>
            </a:r>
            <a:r>
              <a:rPr lang="zh-CN" altLang="en-US" sz="2600" b="1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型总是优于</a:t>
            </a:r>
            <a:r>
              <a:rPr lang="en-US" altLang="zh-CN" sz="2600" b="1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short</a:t>
            </a:r>
            <a:r>
              <a:rPr lang="zh-CN" altLang="en-US" sz="2600" b="1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型</a:t>
            </a:r>
          </a:p>
          <a:p>
            <a:pPr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void ff(short);</a:t>
            </a:r>
          </a:p>
          <a:p>
            <a:pPr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void ff(double ival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);</a:t>
            </a:r>
          </a:p>
          <a:p>
            <a:pPr>
              <a:defRPr/>
            </a:pPr>
            <a:endParaRPr lang="en-US" altLang="zh-CN" sz="1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ff('a'); 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</a:t>
            </a:r>
            <a:r>
              <a:rPr lang="en-US" altLang="zh-CN" sz="2600" b="1" smtClean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// </a:t>
            </a:r>
            <a:r>
              <a:rPr lang="zh-CN" altLang="en-US" sz="2600" b="1" smtClean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调用</a:t>
            </a:r>
            <a:r>
              <a:rPr lang="en-US" altLang="zh-CN" sz="2600" b="1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ff(int</a:t>
            </a:r>
            <a:r>
              <a:rPr lang="en-US" altLang="zh-CN" sz="2600" b="1" smtClean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)</a:t>
            </a:r>
            <a:endParaRPr lang="en-US" altLang="zh-CN" sz="2600" b="1">
              <a:solidFill>
                <a:srgbClr val="00B050"/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short sival 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= 5; </a:t>
            </a:r>
            <a:r>
              <a:rPr lang="en-US" altLang="zh-CN" sz="2600" b="1" smtClean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// </a:t>
            </a:r>
            <a:r>
              <a:rPr lang="zh-CN" altLang="en-US" sz="2600" b="1" smtClean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若</a:t>
            </a:r>
            <a:r>
              <a:rPr lang="zh-CN" altLang="en-US" sz="2600" b="1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此处为</a:t>
            </a:r>
            <a:r>
              <a:rPr lang="en-US" altLang="zh-CN" sz="2600" b="1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long</a:t>
            </a:r>
            <a:r>
              <a:rPr lang="zh-CN" altLang="en-US" sz="2600" b="1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型，也将调用</a:t>
            </a:r>
            <a:r>
              <a:rPr lang="en-US" altLang="zh-CN" sz="2600" b="1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ff(int)</a:t>
            </a:r>
          </a:p>
          <a:p>
            <a:pPr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ff(sival); 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</a:t>
            </a:r>
            <a:r>
              <a:rPr lang="en-US" altLang="zh-CN" sz="2600" b="1" smtClean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// </a:t>
            </a:r>
            <a:r>
              <a:rPr lang="zh-CN" altLang="en-US" sz="2600" b="1" smtClean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调用</a:t>
            </a:r>
            <a:r>
              <a:rPr lang="en-US" altLang="zh-CN" sz="2600" b="1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ff(short</a:t>
            </a:r>
            <a:r>
              <a:rPr lang="en-US" altLang="zh-CN" sz="2600" b="1" smtClean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)</a:t>
            </a:r>
            <a:endParaRPr lang="en-US" altLang="zh-CN" sz="2600" b="1">
              <a:solidFill>
                <a:srgbClr val="00B050"/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ff(3.14f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);  </a:t>
            </a:r>
            <a:r>
              <a:rPr lang="en-US" altLang="zh-CN" sz="2600" b="1" smtClean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// </a:t>
            </a:r>
            <a:r>
              <a:rPr lang="zh-CN" altLang="en-US" sz="2600" b="1" smtClean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调用</a:t>
            </a:r>
            <a:r>
              <a:rPr lang="en-US" altLang="zh-CN" sz="2600" b="1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ff(double)</a:t>
            </a:r>
          </a:p>
        </p:txBody>
      </p:sp>
    </p:spTree>
    <p:extLst>
      <p:ext uri="{BB962C8B-B14F-4D97-AF65-F5344CB8AC3E}">
        <p14:creationId xmlns:p14="http://schemas.microsoft.com/office/powerpoint/2010/main" val="310126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函数重载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857015" y="955200"/>
            <a:ext cx="10177165" cy="1709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标准转换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(standard conversion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87350" lvl="1" indent="457200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包括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int→double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double→int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double→long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double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T*→void*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等合法隐式类型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转换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57015" y="2537195"/>
            <a:ext cx="10222885" cy="38111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860398" y="2537195"/>
            <a:ext cx="5040080" cy="3811192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ff(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long double ival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) </a:t>
            </a:r>
            <a:endParaRPr lang="en-US" altLang="zh-CN" sz="24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  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"long double" </a:t>
            </a:r>
            <a:endParaRPr lang="en-US" altLang="zh-CN" sz="24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&lt;&lt;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endl;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ff(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int sival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) </a:t>
            </a:r>
            <a:endParaRPr lang="en-US" altLang="zh-CN" sz="24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"int" &lt;&lt; endl;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5900478" y="2547257"/>
            <a:ext cx="5179422" cy="3801293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 </a:t>
            </a:r>
            <a:endParaRPr lang="en-US" altLang="zh-CN" sz="24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ff(3.14); </a:t>
            </a:r>
            <a:r>
              <a:rPr lang="en-US" altLang="zh-CN" sz="2400" b="1" smtClean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// </a:t>
            </a:r>
            <a:r>
              <a:rPr lang="zh-CN" altLang="en-US" sz="2400" b="1" smtClean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产生</a:t>
            </a:r>
            <a:r>
              <a:rPr lang="zh-CN" altLang="en-US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二义性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5841698" y="2537195"/>
            <a:ext cx="0" cy="3811192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标注 9"/>
          <p:cNvSpPr/>
          <p:nvPr/>
        </p:nvSpPr>
        <p:spPr>
          <a:xfrm>
            <a:off x="6373399" y="4782396"/>
            <a:ext cx="4187859" cy="926074"/>
          </a:xfrm>
          <a:prstGeom prst="wedgeRoundRectCallout">
            <a:avLst>
              <a:gd name="adj1" fmla="val 923"/>
              <a:gd name="adj2" fmla="val -120481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不知道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ff(int(3.14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))</a:t>
            </a:r>
          </a:p>
          <a:p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还是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ff(long 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double(3.14))</a:t>
            </a:r>
          </a:p>
        </p:txBody>
      </p:sp>
    </p:spTree>
    <p:extLst>
      <p:ext uri="{BB962C8B-B14F-4D97-AF65-F5344CB8AC3E}">
        <p14:creationId xmlns:p14="http://schemas.microsoft.com/office/powerpoint/2010/main" val="248765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函数重载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857015" y="955201"/>
            <a:ext cx="10177165" cy="172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const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可以作为重载的</a:t>
            </a: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依据</a:t>
            </a:r>
            <a:endParaRPr lang="zh-CN" altLang="en-US" sz="32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87350" lvl="1" indent="457200">
              <a:lnSpc>
                <a:spcPct val="12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仅当形参是引用或者指针时，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const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才能作为重载的依据，普通的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const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对象不能作为重载的依据！</a:t>
            </a:r>
          </a:p>
        </p:txBody>
      </p:sp>
      <p:sp>
        <p:nvSpPr>
          <p:cNvPr id="4" name="矩形 3"/>
          <p:cNvSpPr/>
          <p:nvPr/>
        </p:nvSpPr>
        <p:spPr>
          <a:xfrm>
            <a:off x="1268494" y="2925912"/>
            <a:ext cx="9644188" cy="33181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ff( int );</a:t>
            </a:r>
          </a:p>
          <a:p>
            <a:pPr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ff( const int ); 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6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6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不能</a:t>
            </a:r>
            <a:r>
              <a:rPr lang="zh-CN" altLang="en-US" sz="26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作为重载依据</a:t>
            </a:r>
          </a:p>
          <a:p>
            <a:pPr>
              <a:defRPr/>
            </a:pPr>
            <a:endParaRPr lang="zh-CN" altLang="en-US" sz="2600" b="1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ff( 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int* 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ff( const 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int* ); </a:t>
            </a:r>
            <a:r>
              <a:rPr lang="en-US" altLang="zh-CN" sz="26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6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可以</a:t>
            </a:r>
            <a:r>
              <a:rPr lang="zh-CN" altLang="en-US" sz="26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作为重载依据</a:t>
            </a:r>
          </a:p>
          <a:p>
            <a:pPr>
              <a:defRPr/>
            </a:pPr>
            <a:endParaRPr lang="zh-CN" altLang="en-US" sz="2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ff(int&amp;);</a:t>
            </a:r>
          </a:p>
          <a:p>
            <a:pPr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ff(const int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&amp;);   </a:t>
            </a:r>
            <a:r>
              <a:rPr lang="en-US" altLang="zh-CN" sz="26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6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可以</a:t>
            </a:r>
            <a:r>
              <a:rPr lang="zh-CN" altLang="en-US" sz="26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作为重载依据</a:t>
            </a:r>
          </a:p>
        </p:txBody>
      </p:sp>
    </p:spTree>
    <p:extLst>
      <p:ext uri="{BB962C8B-B14F-4D97-AF65-F5344CB8AC3E}">
        <p14:creationId xmlns:p14="http://schemas.microsoft.com/office/powerpoint/2010/main" val="337703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本讲教学目标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4"/>
            <a:ext cx="10268605" cy="50554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中函数与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语言中函数的不同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中函数重载的用法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中的内存处理机制</a:t>
            </a:r>
          </a:p>
        </p:txBody>
      </p:sp>
    </p:spTree>
    <p:extLst>
      <p:ext uri="{BB962C8B-B14F-4D97-AF65-F5344CB8AC3E}">
        <p14:creationId xmlns:p14="http://schemas.microsoft.com/office/powerpoint/2010/main" val="308778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组合 79"/>
          <p:cNvGrpSpPr/>
          <p:nvPr/>
        </p:nvGrpSpPr>
        <p:grpSpPr>
          <a:xfrm>
            <a:off x="2196818" y="296443"/>
            <a:ext cx="6697730" cy="623976"/>
            <a:chOff x="2054383" y="4853049"/>
            <a:chExt cx="6697730" cy="623976"/>
          </a:xfrm>
        </p:grpSpPr>
        <p:sp>
          <p:nvSpPr>
            <p:cNvPr id="81" name="矩形 80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函数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的区别</a:t>
              </a:r>
              <a:endParaRPr lang="en-US" altLang="zh-CN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83" name="等腰三角形 82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84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65" name="组合 64"/>
          <p:cNvGrpSpPr/>
          <p:nvPr/>
        </p:nvGrpSpPr>
        <p:grpSpPr>
          <a:xfrm>
            <a:off x="2898621" y="4198349"/>
            <a:ext cx="6022182" cy="488552"/>
            <a:chOff x="2336959" y="3045629"/>
            <a:chExt cx="6022182" cy="488552"/>
          </a:xfrm>
        </p:grpSpPr>
        <p:sp>
          <p:nvSpPr>
            <p:cNvPr id="66" name="矩形 6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函数重载</a:t>
              </a:r>
            </a:p>
          </p:txBody>
        </p:sp>
        <p:sp>
          <p:nvSpPr>
            <p:cNvPr id="67" name="等腰三角形 6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68" name="等腰三角形 6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898621" y="3568494"/>
            <a:ext cx="6022182" cy="488552"/>
            <a:chOff x="2336959" y="3045629"/>
            <a:chExt cx="6022182" cy="488552"/>
          </a:xfrm>
        </p:grpSpPr>
        <p:sp>
          <p:nvSpPr>
            <p:cNvPr id="51" name="矩形 5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内联函数</a:t>
              </a:r>
            </a:p>
          </p:txBody>
        </p:sp>
        <p:sp>
          <p:nvSpPr>
            <p:cNvPr id="52" name="等腰三角形 5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3" name="等腰三角形 5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886687" y="2932416"/>
            <a:ext cx="6022182" cy="488552"/>
            <a:chOff x="2336959" y="3045629"/>
            <a:chExt cx="6022182" cy="488552"/>
          </a:xfrm>
        </p:grpSpPr>
        <p:sp>
          <p:nvSpPr>
            <p:cNvPr id="46" name="矩形 4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带默认参数的函数</a:t>
              </a:r>
            </a:p>
          </p:txBody>
        </p:sp>
        <p:sp>
          <p:nvSpPr>
            <p:cNvPr id="47" name="等腰三角形 4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8" name="等腰三角形 4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2886687" y="2323087"/>
            <a:ext cx="6022182" cy="488552"/>
            <a:chOff x="2336959" y="3045629"/>
            <a:chExt cx="6022182" cy="488552"/>
          </a:xfrm>
        </p:grpSpPr>
        <p:sp>
          <p:nvSpPr>
            <p:cNvPr id="56" name="矩形 5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域解析</a:t>
              </a:r>
              <a:r>
                <a:rPr lang="en-US" altLang="zh-CN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::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扩大全局变量的见范围</a:t>
              </a:r>
            </a:p>
          </p:txBody>
        </p:sp>
        <p:sp>
          <p:nvSpPr>
            <p:cNvPr id="57" name="等腰三角形 5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8" name="等腰三角形 5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92654" y="1699226"/>
            <a:ext cx="6022182" cy="488552"/>
            <a:chOff x="2336959" y="3045629"/>
            <a:chExt cx="6022182" cy="488552"/>
          </a:xfrm>
        </p:grpSpPr>
        <p:sp>
          <p:nvSpPr>
            <p:cNvPr id="36" name="矩形 3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局部变量定义的位置</a:t>
              </a:r>
            </a:p>
          </p:txBody>
        </p:sp>
        <p:sp>
          <p:nvSpPr>
            <p:cNvPr id="37" name="等腰三角形 3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8" name="等腰三角形 3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886687" y="1084353"/>
            <a:ext cx="6022182" cy="488552"/>
            <a:chOff x="2336959" y="3045629"/>
            <a:chExt cx="6022182" cy="488552"/>
          </a:xfrm>
        </p:grpSpPr>
        <p:sp>
          <p:nvSpPr>
            <p:cNvPr id="29" name="矩形 28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原型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声明的区别</a:t>
              </a:r>
            </a:p>
          </p:txBody>
        </p:sp>
        <p:sp>
          <p:nvSpPr>
            <p:cNvPr id="30" name="等腰三角形 29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196818" y="4906111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en-US" altLang="zh-CN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new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delete</a:t>
              </a:r>
              <a:endParaRPr lang="zh-CN" altLang="en-US" sz="2400" b="1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75" name="组合 74"/>
          <p:cNvGrpSpPr/>
          <p:nvPr/>
        </p:nvGrpSpPr>
        <p:grpSpPr>
          <a:xfrm>
            <a:off x="2196818" y="5776819"/>
            <a:ext cx="6697730" cy="623976"/>
            <a:chOff x="2054383" y="4853049"/>
            <a:chExt cx="6697730" cy="623976"/>
          </a:xfrm>
        </p:grpSpPr>
        <p:sp>
          <p:nvSpPr>
            <p:cNvPr id="76" name="矩形 7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异常处理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初步</a:t>
              </a:r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78" name="等腰三角形 7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7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smtClea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90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new </a:t>
            </a:r>
            <a:r>
              <a:rPr lang="zh-CN" altLang="en-US" smtClean="0"/>
              <a:t>和 </a:t>
            </a:r>
            <a:r>
              <a:rPr lang="en-US" altLang="zh-CN" smtClean="0"/>
              <a:t>delete</a:t>
            </a:r>
            <a:endParaRPr lang="zh-CN" altLang="en-US"/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857015" y="889325"/>
            <a:ext cx="7575785" cy="564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运算符</a:t>
            </a: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作用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 给</a:t>
            </a:r>
            <a:r>
              <a:rPr lang="zh-CN" altLang="en-US" sz="28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初始化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单个对象</a:t>
            </a: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语法： 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new 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数据类型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例：</a:t>
            </a:r>
          </a:p>
          <a:p>
            <a:pPr marL="766763" lvl="2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int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* p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= new  int;</a:t>
            </a:r>
          </a:p>
          <a:p>
            <a:pPr marL="766763" lvl="2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int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* q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= new  int(100);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运算符特点</a:t>
            </a: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自动计算类型所占空间大小</a:t>
            </a: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自动确定返回指针类型，不需要类型转换</a:t>
            </a: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可以在分配内存的同时初始化无名对象</a:t>
            </a: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必需用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delete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释放分配的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空间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8886843" y="3515546"/>
            <a:ext cx="1620000" cy="64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7287443" y="2995486"/>
            <a:ext cx="3571057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7" name="矩形 6"/>
          <p:cNvSpPr/>
          <p:nvPr/>
        </p:nvSpPr>
        <p:spPr bwMode="auto">
          <a:xfrm>
            <a:off x="8886843" y="2015348"/>
            <a:ext cx="1620000" cy="64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0x12ff20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4"/>
          <p:cNvSpPr txBox="1"/>
          <p:nvPr/>
        </p:nvSpPr>
        <p:spPr>
          <a:xfrm>
            <a:off x="9485086" y="1369413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>
            <a:stCxn id="7" idx="2"/>
            <a:endCxn id="5" idx="0"/>
          </p:cNvCxnSpPr>
          <p:nvPr/>
        </p:nvCxnSpPr>
        <p:spPr bwMode="auto">
          <a:xfrm>
            <a:off x="9696843" y="2663348"/>
            <a:ext cx="0" cy="85219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0" name="TextBox 17"/>
          <p:cNvSpPr txBox="1"/>
          <p:nvPr/>
        </p:nvSpPr>
        <p:spPr>
          <a:xfrm>
            <a:off x="7958150" y="158672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8"/>
          <p:cNvSpPr txBox="1"/>
          <p:nvPr/>
        </p:nvSpPr>
        <p:spPr>
          <a:xfrm>
            <a:off x="7965773" y="3109443"/>
            <a:ext cx="492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9"/>
          <p:cNvSpPr txBox="1"/>
          <p:nvPr/>
        </p:nvSpPr>
        <p:spPr>
          <a:xfrm>
            <a:off x="8978883" y="424294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无名对象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24"/>
          <p:cNvSpPr txBox="1"/>
          <p:nvPr/>
        </p:nvSpPr>
        <p:spPr>
          <a:xfrm>
            <a:off x="7269344" y="3696163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0x12ff20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15" name="TextBox 33"/>
          <p:cNvSpPr txBox="1"/>
          <p:nvPr/>
        </p:nvSpPr>
        <p:spPr>
          <a:xfrm>
            <a:off x="7269344" y="2195965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0x12FFA0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21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new </a:t>
            </a:r>
            <a:r>
              <a:rPr lang="zh-CN" altLang="en-US" smtClean="0"/>
              <a:t>和 </a:t>
            </a:r>
            <a:r>
              <a:rPr lang="en-US" altLang="zh-CN" smtClean="0"/>
              <a:t>delete</a:t>
            </a:r>
            <a:endParaRPr lang="zh-CN" altLang="en-US"/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857016" y="889325"/>
            <a:ext cx="6291136" cy="534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new </a:t>
            </a: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[] </a:t>
            </a: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运算符</a:t>
            </a:r>
            <a:endParaRPr lang="zh-CN" altLang="en-US" sz="32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作用：初始化对象数组</a:t>
            </a: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语法：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new 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元素个数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];</a:t>
            </a: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分配的空间必需用</a:t>
            </a:r>
            <a:r>
              <a:rPr lang="en-US" altLang="zh-CN" sz="28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delete[]</a:t>
            </a:r>
            <a:r>
              <a:rPr lang="zh-CN" altLang="en-US" sz="28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来释放</a:t>
            </a:r>
          </a:p>
          <a:p>
            <a:pPr lvl="1">
              <a:lnSpc>
                <a:spcPct val="100000"/>
              </a:lnSpc>
              <a:spcBef>
                <a:spcPts val="24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 marL="766763" lvl="2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int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* p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= new  int[10]; </a:t>
            </a:r>
          </a:p>
          <a:p>
            <a:pPr marL="766763" lvl="2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int n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;  </a:t>
            </a: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itchFamily="34" charset="-122"/>
              </a:rPr>
              <a:t>//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 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itchFamily="34" charset="-122"/>
              </a:rPr>
              <a:t>size_t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 </a:t>
            </a: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微软雅黑" pitchFamily="34" charset="-122"/>
              </a:rPr>
              <a:t>n;</a:t>
            </a:r>
          </a:p>
          <a:p>
            <a:pPr marL="766763" lvl="2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int * q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= new  int[n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];</a:t>
            </a:r>
          </a:p>
          <a:p>
            <a:pPr marL="766763" lvl="2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delete []p;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itchFamily="34" charset="-122"/>
            </a:endParaRPr>
          </a:p>
          <a:p>
            <a:pPr marL="766763" lvl="2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delete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[]q;</a:t>
            </a: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7287443" y="2995486"/>
            <a:ext cx="3571057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7" name="矩形 6"/>
          <p:cNvSpPr/>
          <p:nvPr/>
        </p:nvSpPr>
        <p:spPr bwMode="auto">
          <a:xfrm>
            <a:off x="8886843" y="2015348"/>
            <a:ext cx="1620000" cy="64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0x12ff10</a:t>
            </a:r>
          </a:p>
        </p:txBody>
      </p:sp>
      <p:sp>
        <p:nvSpPr>
          <p:cNvPr id="8" name="TextBox 14"/>
          <p:cNvSpPr txBox="1"/>
          <p:nvPr/>
        </p:nvSpPr>
        <p:spPr>
          <a:xfrm>
            <a:off x="9485086" y="1369413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>
            <a:stCxn id="7" idx="2"/>
            <a:endCxn id="5" idx="0"/>
          </p:cNvCxnSpPr>
          <p:nvPr/>
        </p:nvCxnSpPr>
        <p:spPr bwMode="auto">
          <a:xfrm>
            <a:off x="9696843" y="2663348"/>
            <a:ext cx="0" cy="85219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0" name="TextBox 17"/>
          <p:cNvSpPr txBox="1"/>
          <p:nvPr/>
        </p:nvSpPr>
        <p:spPr>
          <a:xfrm>
            <a:off x="7958150" y="158672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8"/>
          <p:cNvSpPr txBox="1"/>
          <p:nvPr/>
        </p:nvSpPr>
        <p:spPr>
          <a:xfrm>
            <a:off x="7965773" y="3109443"/>
            <a:ext cx="492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33"/>
          <p:cNvSpPr txBox="1"/>
          <p:nvPr/>
        </p:nvSpPr>
        <p:spPr>
          <a:xfrm>
            <a:off x="7269344" y="2195965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0x12FF1E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153746"/>
              </p:ext>
            </p:extLst>
          </p:nvPr>
        </p:nvGraphicFramePr>
        <p:xfrm>
          <a:off x="7233257" y="3562512"/>
          <a:ext cx="3273586" cy="2286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6367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3679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0x12ff10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</a:t>
                      </a:r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个元素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0x12ff14</a:t>
                      </a:r>
                      <a:endParaRPr lang="zh-CN" altLang="en-US" sz="2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</a:t>
                      </a:r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个元素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0x12ff18</a:t>
                      </a:r>
                      <a:endParaRPr lang="zh-CN" altLang="en-US" sz="2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</a:t>
                      </a:r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个元素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0x…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</a:t>
                      </a:r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r>
                        <a:rPr lang="zh-CN" altLang="en-US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个元素</a:t>
                      </a: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5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new </a:t>
            </a:r>
            <a:r>
              <a:rPr lang="zh-CN" altLang="en-US" smtClean="0"/>
              <a:t>和 </a:t>
            </a:r>
            <a:r>
              <a:rPr lang="en-US" altLang="zh-CN" smtClean="0"/>
              <a:t>delete</a:t>
            </a:r>
            <a:endParaRPr lang="zh-CN" altLang="en-US"/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857016" y="889325"/>
            <a:ext cx="9950684" cy="56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delete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运算符</a:t>
            </a: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作用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 释放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由</a:t>
            </a: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运算符分配的堆区空间</a:t>
            </a: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用法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 </a:t>
            </a: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delete 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指针变量名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lvl="1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  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int * ptr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= new int(5);</a:t>
            </a:r>
          </a:p>
          <a:p>
            <a:pPr marL="766763" lvl="2" indent="0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    delete ptr;</a:t>
            </a:r>
          </a:p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delete []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运算符</a:t>
            </a: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作用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 释放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由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new []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运算符分配的堆区空间</a:t>
            </a: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用法： 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delete []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指针变量名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lvl="1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int *ptr = new int[10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];</a:t>
            </a:r>
          </a:p>
          <a:p>
            <a:pPr marL="766763" lvl="2" indent="0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    delete []ptr;</a:t>
            </a:r>
          </a:p>
          <a:p>
            <a:pPr marL="766763" lvl="2" indent="0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None/>
            </a:pP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305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new </a:t>
            </a:r>
            <a:r>
              <a:rPr lang="zh-CN" altLang="en-US"/>
              <a:t>和 </a:t>
            </a:r>
            <a:r>
              <a:rPr lang="en-US" altLang="zh-CN"/>
              <a:t>delete</a:t>
            </a:r>
            <a:endParaRPr lang="zh-CN" altLang="en-US"/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602290" y="889325"/>
            <a:ext cx="11094410" cy="486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zh-CN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32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]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中要使用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delete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，不要与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malloc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calloc()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free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混用</a:t>
            </a:r>
          </a:p>
          <a:p>
            <a:pPr lvl="1">
              <a:lnSpc>
                <a:spcPct val="120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delete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配对使用，否则产生内存垃圾！</a:t>
            </a:r>
          </a:p>
          <a:p>
            <a:pPr lvl="1">
              <a:lnSpc>
                <a:spcPct val="120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 *p = new int[10];</a:t>
            </a:r>
            <a:b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delete p; </a:t>
            </a:r>
            <a:r>
              <a:rPr lang="en-US" altLang="zh-CN" sz="320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32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则只能释放第一个</a:t>
            </a:r>
            <a:r>
              <a:rPr lang="en-US" altLang="zh-CN" sz="32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32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后面的</a:t>
            </a:r>
            <a:r>
              <a:rPr lang="en-US" altLang="zh-CN" sz="32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32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个都无法释放</a:t>
            </a:r>
            <a:r>
              <a:rPr lang="en-US" altLang="zh-CN" sz="32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32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产生运行时错误！！</a:t>
            </a:r>
            <a:r>
              <a:rPr lang="zh-CN" altLang="en-US" sz="32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（内存泄漏）正确的形式为</a:t>
            </a:r>
            <a:r>
              <a:rPr lang="en-US" altLang="zh-CN" sz="32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delete []p;</a:t>
            </a:r>
          </a:p>
          <a:p>
            <a:pPr lvl="1">
              <a:lnSpc>
                <a:spcPct val="120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delete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只是释放指向的内存而</a:t>
            </a:r>
            <a:r>
              <a:rPr lang="zh-CN" altLang="en-US" sz="32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非释放自己的内存</a:t>
            </a:r>
            <a:r>
              <a:rPr lang="zh-CN" altLang="en-US" sz="32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单元</a:t>
            </a:r>
            <a:endParaRPr lang="zh-CN" altLang="en-US" sz="32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230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/>
          <p:cNvGrpSpPr/>
          <p:nvPr/>
        </p:nvGrpSpPr>
        <p:grpSpPr>
          <a:xfrm>
            <a:off x="2196818" y="4906111"/>
            <a:ext cx="6697730" cy="623976"/>
            <a:chOff x="2054383" y="4853049"/>
            <a:chExt cx="6697730" cy="623976"/>
          </a:xfrm>
        </p:grpSpPr>
        <p:sp>
          <p:nvSpPr>
            <p:cNvPr id="61" name="矩形 60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new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delete</a:t>
              </a:r>
              <a:endParaRPr lang="zh-CN" altLang="en-US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64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80" name="组合 79"/>
          <p:cNvGrpSpPr/>
          <p:nvPr/>
        </p:nvGrpSpPr>
        <p:grpSpPr>
          <a:xfrm>
            <a:off x="2196818" y="296443"/>
            <a:ext cx="6697730" cy="623976"/>
            <a:chOff x="2054383" y="4853049"/>
            <a:chExt cx="6697730" cy="623976"/>
          </a:xfrm>
        </p:grpSpPr>
        <p:sp>
          <p:nvSpPr>
            <p:cNvPr id="81" name="矩形 80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函数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的区别</a:t>
              </a:r>
              <a:endParaRPr lang="en-US" altLang="zh-CN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83" name="等腰三角形 82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84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65" name="组合 64"/>
          <p:cNvGrpSpPr/>
          <p:nvPr/>
        </p:nvGrpSpPr>
        <p:grpSpPr>
          <a:xfrm>
            <a:off x="2898621" y="4198349"/>
            <a:ext cx="6022182" cy="488552"/>
            <a:chOff x="2336959" y="3045629"/>
            <a:chExt cx="6022182" cy="488552"/>
          </a:xfrm>
        </p:grpSpPr>
        <p:sp>
          <p:nvSpPr>
            <p:cNvPr id="66" name="矩形 6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函数重载</a:t>
              </a:r>
            </a:p>
          </p:txBody>
        </p:sp>
        <p:sp>
          <p:nvSpPr>
            <p:cNvPr id="67" name="等腰三角形 6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68" name="等腰三角形 6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898621" y="3568494"/>
            <a:ext cx="6022182" cy="488552"/>
            <a:chOff x="2336959" y="3045629"/>
            <a:chExt cx="6022182" cy="488552"/>
          </a:xfrm>
        </p:grpSpPr>
        <p:sp>
          <p:nvSpPr>
            <p:cNvPr id="51" name="矩形 5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内联函数</a:t>
              </a:r>
            </a:p>
          </p:txBody>
        </p:sp>
        <p:sp>
          <p:nvSpPr>
            <p:cNvPr id="52" name="等腰三角形 5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3" name="等腰三角形 5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886687" y="2932416"/>
            <a:ext cx="6022182" cy="488552"/>
            <a:chOff x="2336959" y="3045629"/>
            <a:chExt cx="6022182" cy="488552"/>
          </a:xfrm>
        </p:grpSpPr>
        <p:sp>
          <p:nvSpPr>
            <p:cNvPr id="46" name="矩形 4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带默认参数的函数</a:t>
              </a:r>
            </a:p>
          </p:txBody>
        </p:sp>
        <p:sp>
          <p:nvSpPr>
            <p:cNvPr id="47" name="等腰三角形 4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8" name="等腰三角形 4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2886687" y="2323087"/>
            <a:ext cx="6022182" cy="488552"/>
            <a:chOff x="2336959" y="3045629"/>
            <a:chExt cx="6022182" cy="488552"/>
          </a:xfrm>
        </p:grpSpPr>
        <p:sp>
          <p:nvSpPr>
            <p:cNvPr id="56" name="矩形 5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域解析</a:t>
              </a:r>
              <a:r>
                <a:rPr lang="en-US" altLang="zh-CN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::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扩大全局变量的见范围</a:t>
              </a:r>
            </a:p>
          </p:txBody>
        </p:sp>
        <p:sp>
          <p:nvSpPr>
            <p:cNvPr id="57" name="等腰三角形 5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8" name="等腰三角形 5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92654" y="1699226"/>
            <a:ext cx="6022182" cy="488552"/>
            <a:chOff x="2336959" y="3045629"/>
            <a:chExt cx="6022182" cy="488552"/>
          </a:xfrm>
        </p:grpSpPr>
        <p:sp>
          <p:nvSpPr>
            <p:cNvPr id="36" name="矩形 3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局部变量定义的位置</a:t>
              </a:r>
            </a:p>
          </p:txBody>
        </p:sp>
        <p:sp>
          <p:nvSpPr>
            <p:cNvPr id="37" name="等腰三角形 3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8" name="等腰三角形 3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886687" y="1084353"/>
            <a:ext cx="6022182" cy="488552"/>
            <a:chOff x="2336959" y="3045629"/>
            <a:chExt cx="6022182" cy="488552"/>
          </a:xfrm>
        </p:grpSpPr>
        <p:sp>
          <p:nvSpPr>
            <p:cNvPr id="29" name="矩形 28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原型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声明的区别</a:t>
              </a:r>
            </a:p>
          </p:txBody>
        </p:sp>
        <p:sp>
          <p:nvSpPr>
            <p:cNvPr id="30" name="等腰三角形 29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196818" y="5775220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异常处理初步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924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异常处理</a:t>
            </a:r>
            <a:r>
              <a:rPr lang="zh-CN" altLang="en-US"/>
              <a:t>初步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857016" y="889326"/>
            <a:ext cx="9950684" cy="1958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异常</a:t>
            </a:r>
            <a:endParaRPr lang="zh-CN" altLang="en-US" sz="32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与期望结果不同的，可被发现和处理的错误都称为异常</a:t>
            </a:r>
          </a:p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异常处理</a:t>
            </a: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过程</a:t>
            </a: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1371169" y="3539550"/>
            <a:ext cx="928812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检测异常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		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抛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出异常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		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捕捉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异常</a:t>
            </a:r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3198745" y="3831937"/>
            <a:ext cx="1285875" cy="1587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 bwMode="auto">
          <a:xfrm>
            <a:off x="6501198" y="3829941"/>
            <a:ext cx="1285875" cy="1587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1934794" y="4176089"/>
            <a:ext cx="2016000" cy="68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600" b="1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try</a:t>
            </a:r>
            <a:endParaRPr lang="zh-CN" altLang="en-US" sz="3600" b="1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4784419" y="4176089"/>
            <a:ext cx="2016000" cy="68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throw</a:t>
            </a:r>
            <a:endParaRPr lang="zh-CN" altLang="en-US" sz="3600" b="1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9" name="TextBox 10"/>
          <p:cNvSpPr txBox="1">
            <a:spLocks noChangeArrowheads="1"/>
          </p:cNvSpPr>
          <p:nvPr/>
        </p:nvSpPr>
        <p:spPr bwMode="auto">
          <a:xfrm>
            <a:off x="8028327" y="4176089"/>
            <a:ext cx="2016000" cy="68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600" b="1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catch</a:t>
            </a:r>
            <a:endParaRPr lang="zh-CN" altLang="en-US" sz="3600" b="1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85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异常处理</a:t>
            </a:r>
            <a:r>
              <a:rPr lang="zh-CN" altLang="en-US"/>
              <a:t>初步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830890" y="1137522"/>
            <a:ext cx="9950684" cy="821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语句格式：</a:t>
            </a:r>
          </a:p>
        </p:txBody>
      </p:sp>
      <p:sp>
        <p:nvSpPr>
          <p:cNvPr id="10" name="TextBox 3"/>
          <p:cNvSpPr txBox="1"/>
          <p:nvPr/>
        </p:nvSpPr>
        <p:spPr>
          <a:xfrm>
            <a:off x="1923097" y="1832954"/>
            <a:ext cx="8083052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throw  [&lt;Expression&gt;];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4"/>
          <p:cNvSpPr txBox="1"/>
          <p:nvPr/>
        </p:nvSpPr>
        <p:spPr>
          <a:xfrm>
            <a:off x="1923097" y="2618767"/>
            <a:ext cx="8083052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try{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被检测语句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}</a:t>
            </a:r>
            <a:b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</a:b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catch(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类型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[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变量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] )  {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异常处理语句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catch(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类型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[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变量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] )  {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异常处理语句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catch( … )  {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异常处理语句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… …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…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…</a:t>
            </a:r>
          </a:p>
          <a:p>
            <a:pPr>
              <a:defRPr/>
            </a:pP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grpSp>
        <p:nvGrpSpPr>
          <p:cNvPr id="13" name="组合 18"/>
          <p:cNvGrpSpPr>
            <a:grpSpLocks/>
          </p:cNvGrpSpPr>
          <p:nvPr/>
        </p:nvGrpSpPr>
        <p:grpSpPr bwMode="auto">
          <a:xfrm>
            <a:off x="2051072" y="3525822"/>
            <a:ext cx="378620" cy="2139933"/>
            <a:chOff x="928662" y="4071942"/>
            <a:chExt cx="285752" cy="1930414"/>
          </a:xfr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4" name="直接连接符 13"/>
            <p:cNvCxnSpPr/>
            <p:nvPr/>
          </p:nvCxnSpPr>
          <p:spPr bwMode="auto">
            <a:xfrm>
              <a:off x="928662" y="4071942"/>
              <a:ext cx="285752" cy="1650"/>
            </a:xfrm>
            <a:prstGeom prst="line">
              <a:avLst/>
            </a:prstGeom>
            <a:grpFill/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auto">
            <a:xfrm rot="5400000">
              <a:off x="-34662" y="5035266"/>
              <a:ext cx="1928765" cy="2117"/>
            </a:xfrm>
            <a:prstGeom prst="line">
              <a:avLst/>
            </a:prstGeom>
            <a:grpFill/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auto">
            <a:xfrm rot="10800000">
              <a:off x="937129" y="6000707"/>
              <a:ext cx="277285" cy="1649"/>
            </a:xfrm>
            <a:prstGeom prst="line">
              <a:avLst/>
            </a:prstGeom>
            <a:grpFill/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7" name="组合 19"/>
          <p:cNvGrpSpPr>
            <a:grpSpLocks/>
          </p:cNvGrpSpPr>
          <p:nvPr/>
        </p:nvGrpSpPr>
        <p:grpSpPr bwMode="auto">
          <a:xfrm>
            <a:off x="8451669" y="3525821"/>
            <a:ext cx="378823" cy="2138105"/>
            <a:chOff x="642910" y="4071942"/>
            <a:chExt cx="287340" cy="1930414"/>
          </a:xfr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8" name="直接连接符 17"/>
            <p:cNvCxnSpPr/>
            <p:nvPr/>
          </p:nvCxnSpPr>
          <p:spPr bwMode="auto">
            <a:xfrm>
              <a:off x="642910" y="4071942"/>
              <a:ext cx="285227" cy="1588"/>
            </a:xfrm>
            <a:prstGeom prst="line">
              <a:avLst/>
            </a:prstGeom>
            <a:grpFill/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auto">
            <a:xfrm rot="5400000">
              <a:off x="-35220" y="5035299"/>
              <a:ext cx="1928826" cy="2113"/>
            </a:xfrm>
            <a:prstGeom prst="line">
              <a:avLst/>
            </a:prstGeom>
            <a:grpFill/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 bwMode="auto">
            <a:xfrm rot="10800000">
              <a:off x="642910" y="6000768"/>
              <a:ext cx="276775" cy="1588"/>
            </a:xfrm>
            <a:prstGeom prst="line">
              <a:avLst/>
            </a:prstGeom>
            <a:grpFill/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291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异常处理初步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900137" y="945800"/>
            <a:ext cx="4080745" cy="1016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defPPr>
              <a:defRPr lang="zh-CN"/>
            </a:defPPr>
            <a:lvl1pPr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en-US" sz="2400" b="0"/>
              <a:t>通常不在本函数内处理而是交给主调函数处理异常</a:t>
            </a:r>
          </a:p>
        </p:txBody>
      </p:sp>
      <p:sp>
        <p:nvSpPr>
          <p:cNvPr id="4" name="矩形 3"/>
          <p:cNvSpPr/>
          <p:nvPr/>
        </p:nvSpPr>
        <p:spPr>
          <a:xfrm>
            <a:off x="900137" y="3762102"/>
            <a:ext cx="4080745" cy="27905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#include &lt;iostream&gt;</a:t>
            </a:r>
          </a:p>
          <a:p>
            <a:pPr>
              <a:defRPr/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using namespace std</a:t>
            </a: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  <a:endParaRPr lang="en-US" altLang="zh-CN" sz="2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divide(int </a:t>
            </a: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x,int </a:t>
            </a: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y)</a:t>
            </a:r>
          </a:p>
          <a:p>
            <a:pPr>
              <a:defRPr/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if(y == 0)</a:t>
            </a:r>
          </a:p>
          <a:p>
            <a:pPr>
              <a:defRPr/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throw  y;</a:t>
            </a:r>
          </a:p>
          <a:p>
            <a:pPr>
              <a:defRPr/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x/y;</a:t>
            </a:r>
          </a:p>
          <a:p>
            <a:pPr>
              <a:defRPr/>
            </a:pP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5090579" y="945800"/>
            <a:ext cx="6391671" cy="56068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main(void)</a:t>
            </a:r>
          </a:p>
          <a:p>
            <a:pPr>
              <a:defRPr/>
            </a:pP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  </a:t>
            </a:r>
          </a:p>
          <a:p>
            <a:pPr>
              <a:defRPr/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int a = 10,b = 5,c = 0;</a:t>
            </a:r>
          </a:p>
          <a:p>
            <a:pPr>
              <a:defRPr/>
            </a:pP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try {</a:t>
            </a:r>
          </a:p>
          <a:p>
            <a:pPr>
              <a:defRPr/>
            </a:pP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cout&lt;&lt;"a/b="&lt;&lt;divide(a,b)&lt;&lt;endl;</a:t>
            </a:r>
          </a:p>
          <a:p>
            <a:pPr>
              <a:defRPr/>
            </a:pP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cout&lt;&lt;"b/a="&lt;&lt;divide(b,a)&lt;&lt;endl;</a:t>
            </a:r>
          </a:p>
          <a:p>
            <a:pPr>
              <a:defRPr/>
            </a:pP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cout&lt;&lt;"a/c="&lt;&lt;divide(a,c)&lt;&lt;endl;</a:t>
            </a:r>
          </a:p>
          <a:p>
            <a:pPr>
              <a:defRPr/>
            </a:pP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cout&lt;&lt;"c/b="&lt;&lt;divide(c,b)&lt;&lt;endl;</a:t>
            </a:r>
          </a:p>
          <a:p>
            <a:pPr>
              <a:defRPr/>
            </a:pP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catch(int) {</a:t>
            </a:r>
          </a:p>
          <a:p>
            <a:pPr>
              <a:defRPr/>
            </a:pP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cout &lt;&lt; "except of divide "</a:t>
            </a:r>
          </a:p>
          <a:p>
            <a:pPr>
              <a:defRPr/>
            </a:pP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    &lt;&lt; "zero" &lt;&lt; endl;</a:t>
            </a:r>
          </a:p>
          <a:p>
            <a:pPr>
              <a:defRPr/>
            </a:pP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 &lt;&lt; "calculate finished" &lt;&lt; endl;</a:t>
            </a:r>
          </a:p>
          <a:p>
            <a:pPr>
              <a:defRPr/>
            </a:pP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0; </a:t>
            </a:r>
          </a:p>
          <a:p>
            <a:pPr>
              <a:defRPr/>
            </a:pP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}</a:t>
            </a:r>
            <a:endParaRPr lang="en-US" altLang="zh-CN" sz="2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00136" y="2077259"/>
            <a:ext cx="4080745" cy="1569660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a/b=2</a:t>
            </a:r>
          </a:p>
          <a:p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b/a=0</a:t>
            </a:r>
          </a:p>
          <a:p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except of divide zero</a:t>
            </a:r>
          </a:p>
          <a:p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calculate finished</a:t>
            </a:r>
          </a:p>
        </p:txBody>
      </p:sp>
    </p:spTree>
    <p:extLst>
      <p:ext uri="{BB962C8B-B14F-4D97-AF65-F5344CB8AC3E}">
        <p14:creationId xmlns:p14="http://schemas.microsoft.com/office/powerpoint/2010/main" val="37392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异常处理初步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602290" y="889325"/>
            <a:ext cx="11094410" cy="2611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zh-CN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32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]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32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try</a:t>
            </a:r>
            <a:r>
              <a:rPr lang="zh-CN" altLang="en-US" sz="32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块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和 </a:t>
            </a:r>
            <a:r>
              <a:rPr lang="en-US" altLang="zh-CN" sz="32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catch</a:t>
            </a:r>
            <a:r>
              <a:rPr lang="zh-CN" altLang="en-US" sz="32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块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作为一个整体出现，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catch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块是</a:t>
            </a:r>
            <a:r>
              <a:rPr lang="en-US" altLang="zh-CN" sz="32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try-catch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结构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中的一部分，必须紧跟在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try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块之后，不能单独使用，在二者之间也不能插入其他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语句。</a:t>
            </a:r>
            <a:endParaRPr lang="zh-CN" altLang="en-US" sz="32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43716" y="3500846"/>
            <a:ext cx="8611558" cy="24427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try</a:t>
            </a:r>
            <a:b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</a:b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 … … }</a:t>
            </a:r>
            <a:b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</a:b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cout &lt;&lt; a &lt;&lt; endl;  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8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不能</a:t>
            </a:r>
            <a:r>
              <a:rPr lang="zh-CN" altLang="en-US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插入其他语句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/>
            </a:r>
            <a:b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</a:b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catch(double)</a:t>
            </a:r>
            <a:b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</a:b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 … … }</a:t>
            </a:r>
          </a:p>
        </p:txBody>
      </p:sp>
    </p:spTree>
    <p:extLst>
      <p:ext uri="{BB962C8B-B14F-4D97-AF65-F5344CB8AC3E}">
        <p14:creationId xmlns:p14="http://schemas.microsoft.com/office/powerpoint/2010/main" val="67014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11139" y="298238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函数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的区别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886687" y="1078130"/>
            <a:ext cx="6022182" cy="488552"/>
            <a:chOff x="2336959" y="2178704"/>
            <a:chExt cx="6022182" cy="488552"/>
          </a:xfrm>
        </p:grpSpPr>
        <p:sp>
          <p:nvSpPr>
            <p:cNvPr id="14" name="矩形 13"/>
            <p:cNvSpPr/>
            <p:nvPr/>
          </p:nvSpPr>
          <p:spPr>
            <a:xfrm>
              <a:off x="2348893" y="2231038"/>
              <a:ext cx="6010248" cy="3826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原型</a:t>
              </a:r>
              <a:r>
                <a:rPr lang="zh-CN" altLang="en-US" sz="20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声明的区别</a:t>
              </a:r>
            </a:p>
          </p:txBody>
        </p:sp>
        <p:sp>
          <p:nvSpPr>
            <p:cNvPr id="16" name="等腰三角形 15"/>
            <p:cNvSpPr/>
            <p:nvPr/>
          </p:nvSpPr>
          <p:spPr>
            <a:xfrm>
              <a:off x="2656528" y="2183657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flipV="1">
              <a:off x="2656527" y="2613167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2336959" y="2178704"/>
              <a:ext cx="370232" cy="48704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886687" y="1693595"/>
            <a:ext cx="6022182" cy="488552"/>
            <a:chOff x="2336959" y="3045629"/>
            <a:chExt cx="6022182" cy="488552"/>
          </a:xfrm>
        </p:grpSpPr>
        <p:sp>
          <p:nvSpPr>
            <p:cNvPr id="29" name="矩形 28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局部变量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定义的位置</a:t>
              </a:r>
            </a:p>
          </p:txBody>
        </p:sp>
        <p:sp>
          <p:nvSpPr>
            <p:cNvPr id="30" name="等腰三角形 29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86687" y="2315003"/>
            <a:ext cx="6022182" cy="488552"/>
            <a:chOff x="2336959" y="3045629"/>
            <a:chExt cx="6022182" cy="488552"/>
          </a:xfrm>
        </p:grpSpPr>
        <p:sp>
          <p:nvSpPr>
            <p:cNvPr id="36" name="矩形 3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域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解析</a:t>
              </a:r>
              <a:r>
                <a:rPr lang="en-US" altLang="zh-CN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::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扩大全局变量的见范围</a:t>
              </a:r>
            </a:p>
          </p:txBody>
        </p:sp>
        <p:sp>
          <p:nvSpPr>
            <p:cNvPr id="37" name="等腰三角形 3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8" name="等腰三角形 3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892654" y="2939861"/>
            <a:ext cx="6022182" cy="488552"/>
            <a:chOff x="2336959" y="3045629"/>
            <a:chExt cx="6022182" cy="488552"/>
          </a:xfrm>
        </p:grpSpPr>
        <p:sp>
          <p:nvSpPr>
            <p:cNvPr id="41" name="矩形 4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带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默认参数的函数</a:t>
              </a:r>
            </a:p>
          </p:txBody>
        </p:sp>
        <p:sp>
          <p:nvSpPr>
            <p:cNvPr id="42" name="等腰三角形 4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3" name="等腰三角形 4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886687" y="3563541"/>
            <a:ext cx="6022182" cy="488552"/>
            <a:chOff x="2336959" y="3045629"/>
            <a:chExt cx="6022182" cy="488552"/>
          </a:xfrm>
        </p:grpSpPr>
        <p:sp>
          <p:nvSpPr>
            <p:cNvPr id="46" name="矩形 4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内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联函数</a:t>
              </a:r>
            </a:p>
          </p:txBody>
        </p:sp>
        <p:sp>
          <p:nvSpPr>
            <p:cNvPr id="47" name="等腰三角形 4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8" name="等腰三角形 4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898621" y="4238052"/>
            <a:ext cx="6022182" cy="488552"/>
            <a:chOff x="2336959" y="3045629"/>
            <a:chExt cx="6022182" cy="488552"/>
          </a:xfrm>
        </p:grpSpPr>
        <p:sp>
          <p:nvSpPr>
            <p:cNvPr id="51" name="矩形 5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函数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重载</a:t>
              </a:r>
            </a:p>
          </p:txBody>
        </p:sp>
        <p:sp>
          <p:nvSpPr>
            <p:cNvPr id="52" name="等腰三角形 5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3" name="等腰三角形 5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2196818" y="4906111"/>
            <a:ext cx="6697730" cy="623976"/>
            <a:chOff x="2054383" y="4853049"/>
            <a:chExt cx="6697730" cy="623976"/>
          </a:xfrm>
        </p:grpSpPr>
        <p:sp>
          <p:nvSpPr>
            <p:cNvPr id="56" name="矩形 5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new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delete</a:t>
              </a: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58" name="等腰三角形 5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5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60" name="组合 59"/>
          <p:cNvGrpSpPr/>
          <p:nvPr/>
        </p:nvGrpSpPr>
        <p:grpSpPr>
          <a:xfrm>
            <a:off x="2196818" y="5776819"/>
            <a:ext cx="6697730" cy="623976"/>
            <a:chOff x="2054383" y="4853049"/>
            <a:chExt cx="6697730" cy="623976"/>
          </a:xfrm>
        </p:grpSpPr>
        <p:sp>
          <p:nvSpPr>
            <p:cNvPr id="61" name="矩形 60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异常处理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初步</a:t>
              </a: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64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smtClea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084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异常处理初步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602290" y="889325"/>
            <a:ext cx="11094410" cy="2833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zh-CN" sz="3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3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32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]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try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catch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块中</a:t>
            </a:r>
            <a:r>
              <a:rPr lang="zh-CN" altLang="en-US" sz="32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必须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有用花括号括起来的复合语句，即使花括号只有一个语句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try-catch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结构中只能有一个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try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快，但可有多个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catch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块，以便与不同的异常信息匹配</a:t>
            </a:r>
          </a:p>
        </p:txBody>
      </p:sp>
      <p:sp>
        <p:nvSpPr>
          <p:cNvPr id="4" name="矩形 3"/>
          <p:cNvSpPr/>
          <p:nvPr/>
        </p:nvSpPr>
        <p:spPr>
          <a:xfrm>
            <a:off x="2771178" y="3827416"/>
            <a:ext cx="5602113" cy="22468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try {… 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…}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catch(double</a:t>
            </a: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 {… 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…}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catch(int</a:t>
            </a: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 {… …}</a:t>
            </a:r>
          </a:p>
          <a:p>
            <a:pPr>
              <a:defRPr/>
            </a:pP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catch(char) {… …}</a:t>
            </a:r>
            <a:endParaRPr lang="en-US" altLang="zh-CN" sz="3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8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异常处理初步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602290" y="889325"/>
            <a:ext cx="11094410" cy="1919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zh-CN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32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]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catch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后面括号中，一般只写异常信息的类型名</a:t>
            </a:r>
            <a:b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32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catch</a:t>
            </a:r>
            <a:r>
              <a:rPr lang="zh-CN" altLang="en-US" sz="32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只检查类型，而不检查他们的值</a:t>
            </a:r>
          </a:p>
        </p:txBody>
      </p:sp>
      <p:sp>
        <p:nvSpPr>
          <p:cNvPr id="4" name="矩形 3"/>
          <p:cNvSpPr/>
          <p:nvPr/>
        </p:nvSpPr>
        <p:spPr>
          <a:xfrm>
            <a:off x="2941141" y="2625637"/>
            <a:ext cx="6008913" cy="38666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double a,b,c;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… …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throw  a;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throw  b;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throw  c; </a:t>
            </a: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三</a:t>
            </a:r>
            <a:r>
              <a:rPr lang="zh-CN" altLang="en-US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个异常类型相同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… …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try {…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…}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catch(double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 {…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…}</a:t>
            </a:r>
          </a:p>
        </p:txBody>
      </p:sp>
    </p:spTree>
    <p:extLst>
      <p:ext uri="{BB962C8B-B14F-4D97-AF65-F5344CB8AC3E}">
        <p14:creationId xmlns:p14="http://schemas.microsoft.com/office/powerpoint/2010/main" val="305960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异常处理初步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602290" y="889326"/>
            <a:ext cx="11094410" cy="173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zh-CN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32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]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catch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还可以指定变量名</a:t>
            </a:r>
            <a:b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此法可使捕获异常信息时，还能利用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throw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抛出值</a:t>
            </a:r>
          </a:p>
        </p:txBody>
      </p:sp>
      <p:sp>
        <p:nvSpPr>
          <p:cNvPr id="4" name="矩形 3"/>
          <p:cNvSpPr/>
          <p:nvPr/>
        </p:nvSpPr>
        <p:spPr>
          <a:xfrm>
            <a:off x="2177963" y="2717082"/>
            <a:ext cx="7535270" cy="37098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double a,b,c;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… …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throw  a;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… …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try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{… …}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catch(double t) </a:t>
            </a: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800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可</a:t>
            </a:r>
            <a:r>
              <a:rPr lang="zh-CN" altLang="en-US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使</a:t>
            </a: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t</a:t>
            </a:r>
            <a:r>
              <a:rPr lang="zh-CN" altLang="en-US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获得</a:t>
            </a: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a</a:t>
            </a:r>
            <a:r>
              <a:rPr lang="zh-CN" altLang="en-US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的值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  cout &lt;&lt; "throw" &lt;&lt; t &lt;&lt; endl; 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63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异常处理初步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602290" y="889326"/>
            <a:ext cx="11094410" cy="309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zh-CN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32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]</a:t>
            </a:r>
          </a:p>
          <a:p>
            <a:pPr lvl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如果在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catch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子句中没有指定异常信息类型，而用了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删节号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3200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...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则表示它</a:t>
            </a:r>
            <a:r>
              <a:rPr lang="zh-CN" altLang="en-US" sz="32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可以捕获任何类型的</a:t>
            </a:r>
            <a:r>
              <a:rPr lang="zh-CN" altLang="en-US" sz="32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异常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。常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放在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try_catch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结构的最后，相当于其他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情况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709613" lvl="2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100000"/>
              <a:buNone/>
            </a:pP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29030" y="4114808"/>
            <a:ext cx="8233135" cy="1502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catch(...)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 cout&lt;&lt; "OK" &lt;&lt; endl; }</a:t>
            </a:r>
          </a:p>
        </p:txBody>
      </p:sp>
    </p:spTree>
    <p:extLst>
      <p:ext uri="{BB962C8B-B14F-4D97-AF65-F5344CB8AC3E}">
        <p14:creationId xmlns:p14="http://schemas.microsoft.com/office/powerpoint/2010/main" val="87113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本讲教学目标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4"/>
            <a:ext cx="10268605" cy="50554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中函数与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语言中函数的不同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中函数重载的</a:t>
            </a:r>
            <a:r>
              <a:rPr lang="zh-CN" altLang="en-US" sz="3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用法</a:t>
            </a:r>
            <a:endParaRPr lang="en-US" altLang="zh-CN" sz="30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中的内存处理</a:t>
            </a:r>
            <a:r>
              <a:rPr lang="zh-CN" altLang="en-US" sz="3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机制</a:t>
            </a:r>
            <a:endParaRPr lang="zh-CN" altLang="en-US" sz="3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27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98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原型声明的区别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978514" y="871216"/>
            <a:ext cx="10177165" cy="4210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函数原型</a:t>
            </a: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函数原型包括原型</a:t>
            </a: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原型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声明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两种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u"/>
            </a:pP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00000"/>
              </a:lnSpc>
              <a:spcAft>
                <a:spcPts val="1200"/>
              </a:spcAft>
              <a:buClr>
                <a:schemeClr val="accent1">
                  <a:lumMod val="50000"/>
                </a:schemeClr>
              </a:buClr>
              <a:buSzPct val="100000"/>
              <a:buNone/>
            </a:pPr>
            <a:endParaRPr lang="en-US" altLang="zh-CN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100000"/>
              <a:buNone/>
            </a:pPr>
            <a:endParaRPr lang="zh-CN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函数要先定义再使用，如果</a:t>
            </a:r>
            <a:r>
              <a:rPr lang="zh-CN" altLang="en-US" sz="28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先使用后定义则必须使用原型</a:t>
            </a:r>
            <a:r>
              <a:rPr lang="zh-CN" altLang="en-US" sz="28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声明</a:t>
            </a:r>
            <a:endParaRPr lang="zh-CN" altLang="en-US" sz="28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1395250" y="2038816"/>
            <a:ext cx="4501393" cy="19654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 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函数</a:t>
            </a:r>
            <a:r>
              <a:rPr lang="zh-CN" altLang="en-US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原型定义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max(int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aX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, int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aY)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aX&gt;aY?aX:aY;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6549784" y="2005633"/>
            <a:ext cx="4501393" cy="19654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函数</a:t>
            </a:r>
            <a:r>
              <a:rPr lang="zh-CN" altLang="en-US" sz="24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原型声明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max(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aX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aY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max(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3065119" y="5247740"/>
            <a:ext cx="5375664" cy="7445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返回值类型 函数名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(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形参列表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149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原型声明的区别</a:t>
            </a: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1444205" y="1059102"/>
            <a:ext cx="9319589" cy="54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&lt;iostream&gt;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using namespace std;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main(void)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400" b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float </a:t>
            </a: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add(float x,float y</a:t>
            </a:r>
            <a:r>
              <a:rPr lang="en-US" altLang="zh-CN" sz="2400" b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); </a:t>
            </a:r>
            <a:r>
              <a:rPr lang="en-US" altLang="zh-CN" sz="2400" b="1" smtClean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// </a:t>
            </a:r>
            <a:r>
              <a:rPr lang="zh-CN" altLang="en-US" sz="2400" b="1" smtClean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原型</a:t>
            </a:r>
            <a:r>
              <a:rPr lang="zh-CN" altLang="en-US" sz="24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声明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float a,b,c;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cout &lt;&lt; "Please enter a,b:";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cin &gt;&gt; a &gt;&gt; b;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 = add(a, b);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cout &lt;&lt; "sum=" &lt;&lt; c &lt;&lt; endl;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0;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float add(float x,float y)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</a:t>
            </a: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x+y</a:t>
            </a:r>
            <a:r>
              <a:rPr lang="en-US" altLang="zh-CN" sz="2400" b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endParaRPr lang="en-US" altLang="zh-CN" sz="2400" b="1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990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原型声明的区别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978515" y="1054092"/>
            <a:ext cx="10281668" cy="4314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zh-CN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32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]</a:t>
            </a: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声明语句必须加分号！</a:t>
            </a: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位置任意，只是作用域不同</a:t>
            </a: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声明的原因就是告诉编译环境函数参数的个数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类型和顺序</a:t>
            </a: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中，任何类型的函数先使用后定义都需原型声明！</a:t>
            </a: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如果函数定义在使用之前，那么函数的定义也即函数的声明</a:t>
            </a: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原型形参为空的含义不同</a:t>
            </a: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805947" y="4994989"/>
            <a:ext cx="3850269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 fun();</a:t>
            </a:r>
            <a:b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 fun(void);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6483648" y="4719640"/>
            <a:ext cx="4077367" cy="1352567"/>
          </a:xfrm>
          <a:prstGeom prst="wedgeRoundRectCallout">
            <a:avLst>
              <a:gd name="adj1" fmla="val -64742"/>
              <a:gd name="adj2" fmla="val -13594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C++: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认为两种形式都无参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   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：认为第一个可能有多个参数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,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第二个无参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95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2886687" y="1084353"/>
            <a:ext cx="6022182" cy="488552"/>
            <a:chOff x="2336959" y="3045629"/>
            <a:chExt cx="6022182" cy="488552"/>
          </a:xfrm>
        </p:grpSpPr>
        <p:sp>
          <p:nvSpPr>
            <p:cNvPr id="29" name="矩形 28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原型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声明的区别</a:t>
              </a:r>
            </a:p>
          </p:txBody>
        </p:sp>
        <p:sp>
          <p:nvSpPr>
            <p:cNvPr id="30" name="等腰三角形 29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2886687" y="1705463"/>
            <a:ext cx="6022182" cy="488552"/>
            <a:chOff x="2336959" y="2178704"/>
            <a:chExt cx="6022182" cy="488552"/>
          </a:xfrm>
        </p:grpSpPr>
        <p:sp>
          <p:nvSpPr>
            <p:cNvPr id="56" name="矩形 55"/>
            <p:cNvSpPr/>
            <p:nvPr/>
          </p:nvSpPr>
          <p:spPr>
            <a:xfrm>
              <a:off x="2348893" y="2231038"/>
              <a:ext cx="6010248" cy="3826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局部变量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定义的位置</a:t>
              </a:r>
            </a:p>
          </p:txBody>
        </p:sp>
        <p:sp>
          <p:nvSpPr>
            <p:cNvPr id="57" name="等腰三角形 56"/>
            <p:cNvSpPr/>
            <p:nvPr/>
          </p:nvSpPr>
          <p:spPr>
            <a:xfrm>
              <a:off x="2656528" y="2183657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8" name="等腰三角形 57"/>
            <p:cNvSpPr/>
            <p:nvPr/>
          </p:nvSpPr>
          <p:spPr>
            <a:xfrm flipV="1">
              <a:off x="2656527" y="2613167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336959" y="2178704"/>
              <a:ext cx="370232" cy="48704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211139" y="298238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函数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的区别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35" name="组合 34"/>
          <p:cNvGrpSpPr/>
          <p:nvPr/>
        </p:nvGrpSpPr>
        <p:grpSpPr>
          <a:xfrm>
            <a:off x="2886687" y="2315003"/>
            <a:ext cx="6022182" cy="488552"/>
            <a:chOff x="2336959" y="3045629"/>
            <a:chExt cx="6022182" cy="488552"/>
          </a:xfrm>
        </p:grpSpPr>
        <p:sp>
          <p:nvSpPr>
            <p:cNvPr id="36" name="矩形 3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域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解析</a:t>
              </a:r>
              <a:r>
                <a:rPr lang="en-US" altLang="zh-CN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::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扩大全局变量的见范围</a:t>
              </a:r>
            </a:p>
          </p:txBody>
        </p:sp>
        <p:sp>
          <p:nvSpPr>
            <p:cNvPr id="37" name="等腰三角形 3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8" name="等腰三角形 3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892654" y="2939861"/>
            <a:ext cx="6022182" cy="488552"/>
            <a:chOff x="2336959" y="3045629"/>
            <a:chExt cx="6022182" cy="488552"/>
          </a:xfrm>
        </p:grpSpPr>
        <p:sp>
          <p:nvSpPr>
            <p:cNvPr id="41" name="矩形 4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带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默认参数的函数</a:t>
              </a:r>
            </a:p>
          </p:txBody>
        </p:sp>
        <p:sp>
          <p:nvSpPr>
            <p:cNvPr id="42" name="等腰三角形 4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3" name="等腰三角形 4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886687" y="3563541"/>
            <a:ext cx="6022182" cy="488552"/>
            <a:chOff x="2336959" y="3045629"/>
            <a:chExt cx="6022182" cy="488552"/>
          </a:xfrm>
        </p:grpSpPr>
        <p:sp>
          <p:nvSpPr>
            <p:cNvPr id="46" name="矩形 4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内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联函数</a:t>
              </a:r>
            </a:p>
          </p:txBody>
        </p:sp>
        <p:sp>
          <p:nvSpPr>
            <p:cNvPr id="47" name="等腰三角形 4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8" name="等腰三角形 4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898621" y="4238052"/>
            <a:ext cx="6022182" cy="488552"/>
            <a:chOff x="2336959" y="3045629"/>
            <a:chExt cx="6022182" cy="488552"/>
          </a:xfrm>
        </p:grpSpPr>
        <p:sp>
          <p:nvSpPr>
            <p:cNvPr id="51" name="矩形 5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函数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重载</a:t>
              </a:r>
            </a:p>
          </p:txBody>
        </p:sp>
        <p:sp>
          <p:nvSpPr>
            <p:cNvPr id="52" name="等腰三角形 5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3" name="等腰三角形 5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2196818" y="4906111"/>
            <a:ext cx="6697730" cy="623976"/>
            <a:chOff x="2054383" y="4853049"/>
            <a:chExt cx="6697730" cy="623976"/>
          </a:xfrm>
        </p:grpSpPr>
        <p:sp>
          <p:nvSpPr>
            <p:cNvPr id="61" name="矩形 60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new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delete</a:t>
              </a: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64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65" name="组合 64"/>
          <p:cNvGrpSpPr/>
          <p:nvPr/>
        </p:nvGrpSpPr>
        <p:grpSpPr>
          <a:xfrm>
            <a:off x="2196818" y="5776819"/>
            <a:ext cx="6697730" cy="623976"/>
            <a:chOff x="2054383" y="4853049"/>
            <a:chExt cx="6697730" cy="623976"/>
          </a:xfrm>
        </p:grpSpPr>
        <p:sp>
          <p:nvSpPr>
            <p:cNvPr id="66" name="矩形 6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异常处理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初步</a:t>
              </a: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8" name="等腰三角形 6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smtClea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4324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局部变量</a:t>
            </a:r>
            <a:r>
              <a:rPr lang="zh-CN" altLang="en-US"/>
              <a:t>定义的位置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808060" y="962656"/>
            <a:ext cx="10177165" cy="565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区别：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局部变量定义的位置</a:t>
            </a: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894159" y="2828090"/>
            <a:ext cx="4854858" cy="3768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include &lt;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iostream&gt;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using namespace std;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main(void)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ival = 3;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ival1 = 4;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ival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ival1 &lt;&lt; endl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5969088" y="2828090"/>
            <a:ext cx="5016137" cy="3768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include &lt;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iostream&gt;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using namespace std;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main(void)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ival = 3;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ival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ival1 = 4;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ival1 &lt;&lt; endl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901181"/>
              </p:ext>
            </p:extLst>
          </p:nvPr>
        </p:nvGraphicFramePr>
        <p:xfrm>
          <a:off x="1686075" y="1640467"/>
          <a:ext cx="8125884" cy="10363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23776">
                  <a:extLst>
                    <a:ext uri="{9D8B030D-6E8A-4147-A177-3AD203B41FA5}">
                      <a16:colId xmlns="" xmlns:a16="http://schemas.microsoft.com/office/drawing/2014/main" val="1679073669"/>
                    </a:ext>
                  </a:extLst>
                </a:gridCol>
                <a:gridCol w="6102108">
                  <a:extLst>
                    <a:ext uri="{9D8B030D-6E8A-4147-A177-3AD203B41FA5}">
                      <a16:colId xmlns="" xmlns:a16="http://schemas.microsoft.com/office/drawing/2014/main" val="917930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形参表或者函数体的最上面</a:t>
                      </a:r>
                      <a:endParaRPr lang="zh-CN" altLang="en-US" sz="2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5237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en-US" altLang="zh-CN" sz="2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++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形参表或者</a:t>
                      </a:r>
                      <a:r>
                        <a:rPr lang="zh-CN" altLang="en-US" sz="2800" b="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随用随定义</a:t>
                      </a:r>
                      <a:r>
                        <a:rPr lang="en-US" altLang="zh-CN" sz="2800" b="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2800" b="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推荐</a:t>
                      </a:r>
                      <a:r>
                        <a:rPr lang="en-US" altLang="zh-CN" sz="2800" b="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800" b="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99918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280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2189</TotalTime>
  <Words>2876</Words>
  <Application>Microsoft Office PowerPoint</Application>
  <PresentationFormat>自定义</PresentationFormat>
  <Paragraphs>599</Paragraphs>
  <Slides>45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6" baseType="lpstr">
      <vt:lpstr>Office 主题​​</vt:lpstr>
      <vt:lpstr>PowerPoint 演示文稿</vt:lpstr>
      <vt:lpstr>上一讲教学目标</vt:lpstr>
      <vt:lpstr>本讲教学目标</vt:lpstr>
      <vt:lpstr>PowerPoint 演示文稿</vt:lpstr>
      <vt:lpstr>原型声明的区别</vt:lpstr>
      <vt:lpstr>原型声明的区别</vt:lpstr>
      <vt:lpstr>原型声明的区别</vt:lpstr>
      <vt:lpstr>PowerPoint 演示文稿</vt:lpstr>
      <vt:lpstr>局部变量定义的位置</vt:lpstr>
      <vt:lpstr>PowerPoint 演示文稿</vt:lpstr>
      <vt:lpstr>域解析::扩大全局变量的见范围</vt:lpstr>
      <vt:lpstr>PowerPoint 演示文稿</vt:lpstr>
      <vt:lpstr>带默认参数的函数</vt:lpstr>
      <vt:lpstr>带默认参数的函数</vt:lpstr>
      <vt:lpstr>PowerPoint 演示文稿</vt:lpstr>
      <vt:lpstr>内联函数</vt:lpstr>
      <vt:lpstr>内联函数</vt:lpstr>
      <vt:lpstr>内联函数</vt:lpstr>
      <vt:lpstr>内联函数</vt:lpstr>
      <vt:lpstr>PowerPoint 演示文稿</vt:lpstr>
      <vt:lpstr>函数重载</vt:lpstr>
      <vt:lpstr>函数重载</vt:lpstr>
      <vt:lpstr>函数重载</vt:lpstr>
      <vt:lpstr>函数重载</vt:lpstr>
      <vt:lpstr>函数重载</vt:lpstr>
      <vt:lpstr>函数重载</vt:lpstr>
      <vt:lpstr>函数重载</vt:lpstr>
      <vt:lpstr>函数重载</vt:lpstr>
      <vt:lpstr>函数重载</vt:lpstr>
      <vt:lpstr>PowerPoint 演示文稿</vt:lpstr>
      <vt:lpstr>new 和 delete</vt:lpstr>
      <vt:lpstr>new 和 delete</vt:lpstr>
      <vt:lpstr>new 和 delete</vt:lpstr>
      <vt:lpstr>new 和 delete</vt:lpstr>
      <vt:lpstr>PowerPoint 演示文稿</vt:lpstr>
      <vt:lpstr>异常处理初步</vt:lpstr>
      <vt:lpstr>异常处理初步</vt:lpstr>
      <vt:lpstr>异常处理初步</vt:lpstr>
      <vt:lpstr>异常处理初步</vt:lpstr>
      <vt:lpstr>异常处理初步</vt:lpstr>
      <vt:lpstr>异常处理初步</vt:lpstr>
      <vt:lpstr>异常处理初步</vt:lpstr>
      <vt:lpstr>异常处理初步</vt:lpstr>
      <vt:lpstr>本讲教学目标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丁盟</dc:creator>
  <cp:lastModifiedBy>微软用户</cp:lastModifiedBy>
  <cp:revision>467</cp:revision>
  <dcterms:created xsi:type="dcterms:W3CDTF">2016-06-30T08:41:47Z</dcterms:created>
  <dcterms:modified xsi:type="dcterms:W3CDTF">2017-08-19T10:11:31Z</dcterms:modified>
</cp:coreProperties>
</file>