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46"/>
  </p:notesMasterIdLst>
  <p:sldIdLst>
    <p:sldId id="256" r:id="rId2"/>
    <p:sldId id="262" r:id="rId3"/>
    <p:sldId id="306" r:id="rId4"/>
    <p:sldId id="270" r:id="rId5"/>
    <p:sldId id="264" r:id="rId6"/>
    <p:sldId id="407" r:id="rId7"/>
    <p:sldId id="370" r:id="rId8"/>
    <p:sldId id="408" r:id="rId9"/>
    <p:sldId id="307" r:id="rId10"/>
    <p:sldId id="409" r:id="rId11"/>
    <p:sldId id="372" r:id="rId12"/>
    <p:sldId id="410" r:id="rId13"/>
    <p:sldId id="374" r:id="rId14"/>
    <p:sldId id="411" r:id="rId15"/>
    <p:sldId id="412" r:id="rId16"/>
    <p:sldId id="413" r:id="rId17"/>
    <p:sldId id="414" r:id="rId18"/>
    <p:sldId id="415" r:id="rId19"/>
    <p:sldId id="416" r:id="rId20"/>
    <p:sldId id="376" r:id="rId21"/>
    <p:sldId id="417" r:id="rId22"/>
    <p:sldId id="418" r:id="rId23"/>
    <p:sldId id="419" r:id="rId24"/>
    <p:sldId id="377" r:id="rId25"/>
    <p:sldId id="420" r:id="rId26"/>
    <p:sldId id="421" r:id="rId27"/>
    <p:sldId id="379" r:id="rId28"/>
    <p:sldId id="422" r:id="rId29"/>
    <p:sldId id="423" r:id="rId30"/>
    <p:sldId id="424" r:id="rId31"/>
    <p:sldId id="425" r:id="rId32"/>
    <p:sldId id="426" r:id="rId33"/>
    <p:sldId id="427" r:id="rId34"/>
    <p:sldId id="428" r:id="rId35"/>
    <p:sldId id="429" r:id="rId36"/>
    <p:sldId id="430" r:id="rId37"/>
    <p:sldId id="431" r:id="rId38"/>
    <p:sldId id="432" r:id="rId39"/>
    <p:sldId id="433" r:id="rId40"/>
    <p:sldId id="434" r:id="rId41"/>
    <p:sldId id="435" r:id="rId42"/>
    <p:sldId id="436" r:id="rId43"/>
    <p:sldId id="437" r:id="rId44"/>
    <p:sldId id="258" r:id="rId45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322" autoAdjust="0"/>
  </p:normalViewPr>
  <p:slideViewPr>
    <p:cSldViewPr snapToGrid="0">
      <p:cViewPr varScale="1">
        <p:scale>
          <a:sx n="123" d="100"/>
          <a:sy n="123" d="100"/>
        </p:scale>
        <p:origin x="-168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4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 smtClean="0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 smtClean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/>
              <a:t>第四讲 </a:t>
            </a:r>
            <a:r>
              <a:rPr lang="en-US" altLang="zh-CN"/>
              <a:t>C++</a:t>
            </a:r>
            <a:r>
              <a:rPr lang="zh-CN" altLang="en-US"/>
              <a:t>对</a:t>
            </a:r>
            <a:r>
              <a:rPr lang="en-US" altLang="zh-CN"/>
              <a:t>C</a:t>
            </a:r>
            <a:r>
              <a:rPr lang="zh-CN" altLang="en-US"/>
              <a:t>的改进（三）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254856" y="1935952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普通变量与引用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252447" y="2559745"/>
            <a:ext cx="6022182" cy="488552"/>
            <a:chOff x="2336959" y="2178704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指针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变量的引用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76899" y="1160386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引用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reference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3252447" y="3177151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const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与引用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258414" y="3802009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与引用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576899" y="4476633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类型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强制转换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765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指针</a:t>
            </a:r>
            <a:r>
              <a:rPr lang="zh-CN" altLang="en-US"/>
              <a:t>变量的引用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962656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指针变量也是变量，因此有指针变量的引用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7575" y="2354518"/>
            <a:ext cx="10863050" cy="4294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n = 10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*pn = &amp;n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//int *&amp;rn = &amp;n </a:t>
            </a:r>
            <a:r>
              <a:rPr lang="zh-CN" altLang="en-US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错误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zh-CN" altLang="en-US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右值只能是指针变量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zh-CN" altLang="en-US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不能为表达式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*&amp;rn = pn;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(*pn)++;    cout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"n=" &lt;&lt; n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(*rn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)++;    cout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"n=" &lt;&lt; n &lt;&lt; endl;  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334400" y="1637880"/>
            <a:ext cx="551053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 &amp;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指针引用名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指针；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7917905" y="1589415"/>
            <a:ext cx="2489200" cy="681703"/>
          </a:xfrm>
          <a:prstGeom prst="wedgeRoundRectCallout">
            <a:avLst>
              <a:gd name="adj1" fmla="val -80749"/>
              <a:gd name="adj2" fmla="val -1213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必须初始化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80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3252447" y="2560735"/>
            <a:ext cx="6022182" cy="488552"/>
            <a:chOff x="2336959" y="3045629"/>
            <a:chExt cx="6022182" cy="488552"/>
          </a:xfrm>
        </p:grpSpPr>
        <p:sp>
          <p:nvSpPr>
            <p:cNvPr id="50" name="矩形 49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指针变量的引用</a:t>
              </a:r>
            </a:p>
          </p:txBody>
        </p:sp>
        <p:sp>
          <p:nvSpPr>
            <p:cNvPr id="51" name="等腰三角形 50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54856" y="1935952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普通变量与引用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252447" y="3185637"/>
            <a:ext cx="6022182" cy="488552"/>
            <a:chOff x="2336959" y="2178704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与引用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76899" y="1160386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引用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reference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3258414" y="3802009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与引用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576899" y="4476633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类型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强制转换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11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const</a:t>
            </a:r>
            <a:r>
              <a:rPr lang="zh-CN" altLang="en-US"/>
              <a:t>与引用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2898756" y="1641921"/>
            <a:ext cx="5774982" cy="8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与普通变量的引用</a:t>
            </a:r>
          </a:p>
        </p:txBody>
      </p:sp>
      <p:sp>
        <p:nvSpPr>
          <p:cNvPr id="9" name="内容占位符 5"/>
          <p:cNvSpPr txBox="1">
            <a:spLocks/>
          </p:cNvSpPr>
          <p:nvPr/>
        </p:nvSpPr>
        <p:spPr bwMode="auto">
          <a:xfrm>
            <a:off x="2898756" y="4224019"/>
            <a:ext cx="5774982" cy="8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与指针变量的引用</a:t>
            </a:r>
          </a:p>
        </p:txBody>
      </p:sp>
      <p:sp>
        <p:nvSpPr>
          <p:cNvPr id="14" name="左大括号 13"/>
          <p:cNvSpPr/>
          <p:nvPr/>
        </p:nvSpPr>
        <p:spPr bwMode="auto">
          <a:xfrm>
            <a:off x="2188027" y="1981066"/>
            <a:ext cx="529047" cy="2643187"/>
          </a:xfrm>
          <a:prstGeom prst="leftBrace">
            <a:avLst>
              <a:gd name="adj1" fmla="val 51618"/>
              <a:gd name="adj2" fmla="val 50000"/>
            </a:avLst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Courier New" pitchFamily="49" charset="0"/>
              <a:ea typeface="华文楷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4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与普通变量的引用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962656"/>
            <a:ext cx="3528809" cy="64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483430" y="3677086"/>
            <a:ext cx="7934889" cy="2717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x = </a:t>
            </a:r>
            <a:r>
              <a:rPr lang="fr-FR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2;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x</a:t>
            </a: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++;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const </a:t>
            </a: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&amp;n = 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"x=" &lt;&lt; x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</a:t>
            </a: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++;  </a:t>
            </a:r>
            <a:r>
              <a:rPr lang="fr-FR" altLang="zh-CN" sz="32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 Error</a:t>
            </a:r>
            <a:endParaRPr lang="en-US" altLang="zh-CN" sz="3200" b="1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483431" y="1680062"/>
            <a:ext cx="6341219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引用名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表达式；</a:t>
            </a:r>
          </a:p>
          <a:p>
            <a:pPr>
              <a:defRPr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 &amp;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引用名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表达式；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8149162" y="1680062"/>
            <a:ext cx="2489200" cy="681703"/>
          </a:xfrm>
          <a:prstGeom prst="wedgeRoundRectCallout">
            <a:avLst>
              <a:gd name="adj1" fmla="val -71827"/>
              <a:gd name="adj2" fmla="val 2618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必须初始化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/>
          <p:cNvSpPr txBox="1">
            <a:spLocks/>
          </p:cNvSpPr>
          <p:nvPr/>
        </p:nvSpPr>
        <p:spPr bwMode="auto">
          <a:xfrm>
            <a:off x="808059" y="2922052"/>
            <a:ext cx="7016591" cy="64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含义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：不能通过引用修改变量的值</a:t>
            </a:r>
          </a:p>
        </p:txBody>
      </p:sp>
    </p:spTree>
    <p:extLst>
      <p:ext uri="{BB962C8B-B14F-4D97-AF65-F5344CB8AC3E}">
        <p14:creationId xmlns:p14="http://schemas.microsoft.com/office/powerpoint/2010/main" val="26307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与普通变量的引用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59" y="1206134"/>
            <a:ext cx="7930991" cy="64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en-US" altLang="zh-CN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const int </a:t>
            </a:r>
            <a:r>
              <a:rPr lang="en-US" altLang="zh-CN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to int &amp; is error 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978153" y="2036389"/>
            <a:ext cx="7934889" cy="4227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//const int to int&amp; is error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const int ival = 3;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&amp;rival = ival;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40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const</a:t>
            </a:r>
            <a:r>
              <a:rPr lang="zh-CN" altLang="en-US"/>
              <a:t>与引用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2898756" y="1641921"/>
            <a:ext cx="5774982" cy="8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与普通变量的引用</a:t>
            </a:r>
          </a:p>
        </p:txBody>
      </p:sp>
      <p:sp>
        <p:nvSpPr>
          <p:cNvPr id="9" name="内容占位符 5"/>
          <p:cNvSpPr txBox="1">
            <a:spLocks/>
          </p:cNvSpPr>
          <p:nvPr/>
        </p:nvSpPr>
        <p:spPr bwMode="auto">
          <a:xfrm>
            <a:off x="2898756" y="4224019"/>
            <a:ext cx="5774982" cy="8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与指针变量的引用</a:t>
            </a:r>
          </a:p>
        </p:txBody>
      </p:sp>
      <p:sp>
        <p:nvSpPr>
          <p:cNvPr id="14" name="左大括号 13"/>
          <p:cNvSpPr/>
          <p:nvPr/>
        </p:nvSpPr>
        <p:spPr bwMode="auto">
          <a:xfrm>
            <a:off x="2188027" y="1981066"/>
            <a:ext cx="529047" cy="2643187"/>
          </a:xfrm>
          <a:prstGeom prst="leftBrace">
            <a:avLst>
              <a:gd name="adj1" fmla="val 51618"/>
              <a:gd name="adj2" fmla="val 50000"/>
            </a:avLst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Courier New" pitchFamily="49" charset="0"/>
              <a:ea typeface="华文楷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r>
              <a:rPr lang="zh-CN" altLang="en-US"/>
              <a:t>与指针变量的引用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00622" y="955635"/>
            <a:ext cx="10987700" cy="5301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常量的指针变量的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marL="387350" lvl="1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marL="387350" lvl="1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  int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a = 10;</a:t>
            </a:r>
          </a:p>
          <a:p>
            <a:pPr marL="387350" lvl="1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  const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* pa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= &amp;a; 	</a:t>
            </a:r>
          </a:p>
          <a:p>
            <a:pPr marL="387350" lvl="1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  const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 * &amp;ra = pa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指针的引用</a:t>
            </a:r>
          </a:p>
          <a:p>
            <a:pPr marL="38735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int  *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p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&amp;a;</a:t>
            </a:r>
          </a:p>
          <a:p>
            <a:pPr marL="38735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int  *  const  &amp;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rb = p;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280529" y="1593243"/>
            <a:ext cx="760221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* 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指针引用名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常量指针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1280529" y="4511680"/>
            <a:ext cx="760221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* </a:t>
            </a:r>
            <a:r>
              <a:rPr lang="en-US" altLang="zh-CN" sz="3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&amp;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指针引用名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9222378" y="2888977"/>
            <a:ext cx="2468880" cy="71739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必须初始化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 rot="2538129">
            <a:off x="8591334" y="3558251"/>
            <a:ext cx="613954" cy="90940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7949397">
            <a:off x="8525031" y="2209181"/>
            <a:ext cx="613954" cy="90940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6876513" y="2980003"/>
            <a:ext cx="1791672" cy="681703"/>
          </a:xfrm>
          <a:prstGeom prst="wedgeRoundRectCallout">
            <a:avLst>
              <a:gd name="adj1" fmla="val -71827"/>
              <a:gd name="adj2" fmla="val 2618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限定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*ra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6216883" y="5575406"/>
            <a:ext cx="1791672" cy="681703"/>
          </a:xfrm>
          <a:prstGeom prst="wedgeRoundRectCallout">
            <a:avLst>
              <a:gd name="adj1" fmla="val -71827"/>
              <a:gd name="adj2" fmla="val 2618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限定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rb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0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250087" y="3184143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与引用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56761" y="3795980"/>
            <a:ext cx="6022182" cy="488552"/>
            <a:chOff x="2336959" y="2178704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与引用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52447" y="2560735"/>
            <a:ext cx="6022182" cy="488552"/>
            <a:chOff x="2336959" y="3045629"/>
            <a:chExt cx="6022182" cy="488552"/>
          </a:xfrm>
        </p:grpSpPr>
        <p:sp>
          <p:nvSpPr>
            <p:cNvPr id="50" name="矩形 49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指针变量的引用</a:t>
              </a:r>
            </a:p>
          </p:txBody>
        </p:sp>
        <p:sp>
          <p:nvSpPr>
            <p:cNvPr id="51" name="等腰三角形 50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54856" y="1935952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普通变量与引用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76899" y="1160386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引用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reference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576899" y="4476633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类型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强制转换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01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函数与引用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2898756" y="1641921"/>
            <a:ext cx="5774982" cy="8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引用作为函数参数</a:t>
            </a:r>
          </a:p>
        </p:txBody>
      </p:sp>
      <p:sp>
        <p:nvSpPr>
          <p:cNvPr id="9" name="内容占位符 5"/>
          <p:cNvSpPr txBox="1">
            <a:spLocks/>
          </p:cNvSpPr>
          <p:nvPr/>
        </p:nvSpPr>
        <p:spPr bwMode="auto">
          <a:xfrm>
            <a:off x="2898756" y="4224019"/>
            <a:ext cx="5774982" cy="8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函数引用</a:t>
            </a:r>
          </a:p>
        </p:txBody>
      </p:sp>
      <p:sp>
        <p:nvSpPr>
          <p:cNvPr id="14" name="左大括号 13"/>
          <p:cNvSpPr/>
          <p:nvPr/>
        </p:nvSpPr>
        <p:spPr bwMode="auto">
          <a:xfrm>
            <a:off x="2188027" y="1981066"/>
            <a:ext cx="529047" cy="2643187"/>
          </a:xfrm>
          <a:prstGeom prst="leftBrace">
            <a:avLst>
              <a:gd name="adj1" fmla="val 51618"/>
              <a:gd name="adj2" fmla="val 50000"/>
            </a:avLst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Courier New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2898756" y="2932970"/>
            <a:ext cx="5774982" cy="8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引用作为函数返回值</a:t>
            </a:r>
          </a:p>
        </p:txBody>
      </p:sp>
    </p:spTree>
    <p:extLst>
      <p:ext uri="{BB962C8B-B14F-4D97-AF65-F5344CB8AC3E}">
        <p14:creationId xmlns:p14="http://schemas.microsoft.com/office/powerpoint/2010/main" val="255583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</a:t>
            </a:r>
            <a:r>
              <a:rPr lang="zh-CN" altLang="en-US" smtClean="0"/>
              <a:t>一讲</a:t>
            </a:r>
            <a:r>
              <a:rPr lang="zh-CN" altLang="en-US"/>
              <a:t>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中函数与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语言中函数的不同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中函数重载的用法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中的内存处理机制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中的异常处理机制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引用作为函数参数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1106349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、普通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变量作为函数参数</a:t>
            </a:r>
          </a:p>
        </p:txBody>
      </p:sp>
      <p:sp>
        <p:nvSpPr>
          <p:cNvPr id="7" name="矩形 6"/>
          <p:cNvSpPr/>
          <p:nvPr/>
        </p:nvSpPr>
        <p:spPr>
          <a:xfrm>
            <a:off x="978515" y="1861094"/>
            <a:ext cx="10222885" cy="4369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981898" y="1861094"/>
            <a:ext cx="4987828" cy="4369889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swap(int a,int b)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int temp;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temp = a;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a = b;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b = temp;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172200" y="1873794"/>
            <a:ext cx="5029200" cy="4358539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 = 3,j 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swap(i , j);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cout&lt;&lt;"i="&lt;&lt;i&lt;&lt;endl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&lt;&lt;"j="&lt;&lt;j&lt;&lt;endl;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6172200" y="1861094"/>
            <a:ext cx="0" cy="436988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377216" y="2832825"/>
            <a:ext cx="50006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3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  <a:endParaRPr lang="en-US" altLang="zh-CN" sz="3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</a:t>
            </a:r>
          </a:p>
        </p:txBody>
      </p:sp>
    </p:spTree>
    <p:extLst>
      <p:ext uri="{BB962C8B-B14F-4D97-AF65-F5344CB8AC3E}">
        <p14:creationId xmlns:p14="http://schemas.microsoft.com/office/powerpoint/2010/main" val="35364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引用作为函数参数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1106349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、指针变量作为函数参数</a:t>
            </a:r>
          </a:p>
        </p:txBody>
      </p:sp>
      <p:sp>
        <p:nvSpPr>
          <p:cNvPr id="7" name="矩形 6"/>
          <p:cNvSpPr/>
          <p:nvPr/>
        </p:nvSpPr>
        <p:spPr>
          <a:xfrm>
            <a:off x="978515" y="1672047"/>
            <a:ext cx="10222885" cy="4840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981898" y="1672047"/>
            <a:ext cx="4987828" cy="4840152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swap(int *x,int *y)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int temp;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temp = *x;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*x = *y;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*y = temp;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172200" y="1684747"/>
            <a:ext cx="5029200" cy="4827581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 = 3,j 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swap( &amp;i,  &amp;j 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"i= " 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&lt;&lt; i &lt;&lt; endl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"j= "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&lt;&lt; j &lt;&lt; endl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6172200" y="1672047"/>
            <a:ext cx="0" cy="484015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377216" y="2832825"/>
            <a:ext cx="50006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3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  <a:endParaRPr lang="en-US" altLang="zh-CN" sz="3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</a:t>
            </a:r>
          </a:p>
        </p:txBody>
      </p:sp>
    </p:spTree>
    <p:extLst>
      <p:ext uri="{BB962C8B-B14F-4D97-AF65-F5344CB8AC3E}">
        <p14:creationId xmlns:p14="http://schemas.microsoft.com/office/powerpoint/2010/main" val="270470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引用作为函数参数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1106349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、引用作为函数参数</a:t>
            </a:r>
          </a:p>
        </p:txBody>
      </p:sp>
      <p:sp>
        <p:nvSpPr>
          <p:cNvPr id="7" name="矩形 6"/>
          <p:cNvSpPr/>
          <p:nvPr/>
        </p:nvSpPr>
        <p:spPr>
          <a:xfrm>
            <a:off x="978515" y="1672047"/>
            <a:ext cx="10222885" cy="4840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981897" y="1672047"/>
            <a:ext cx="5190301" cy="4840152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swap(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&amp;x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,int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&amp;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y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int temp;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temp = 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x = 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y = temp;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172200" y="1684747"/>
            <a:ext cx="5029200" cy="4827581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 = 3,j 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swap(i,j);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"i= " 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&lt;&lt;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 &lt;&lt;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"j= " 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&lt;&lt;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j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6172200" y="1672047"/>
            <a:ext cx="0" cy="484015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393226" y="2715259"/>
            <a:ext cx="5000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</a:t>
            </a:r>
          </a:p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</a:p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</a:p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</a:t>
            </a:r>
          </a:p>
        </p:txBody>
      </p:sp>
    </p:spTree>
    <p:extLst>
      <p:ext uri="{BB962C8B-B14F-4D97-AF65-F5344CB8AC3E}">
        <p14:creationId xmlns:p14="http://schemas.microsoft.com/office/powerpoint/2010/main" val="20428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引用作为函数参数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1106349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、常引用作为函数参数</a:t>
            </a:r>
          </a:p>
        </p:txBody>
      </p:sp>
      <p:sp>
        <p:nvSpPr>
          <p:cNvPr id="7" name="矩形 6"/>
          <p:cNvSpPr/>
          <p:nvPr/>
        </p:nvSpPr>
        <p:spPr>
          <a:xfrm>
            <a:off x="978515" y="1672047"/>
            <a:ext cx="10222885" cy="4840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981897" y="1672047"/>
            <a:ext cx="5190301" cy="4840152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namespace std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swap(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&amp;x,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const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&amp;y)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int temp;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temp = 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x = 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y = temp;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172200" y="1684747"/>
            <a:ext cx="5029200" cy="4827581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 = 3,j 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swap( i, j 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"i= "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endl 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"j= "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&lt;&lt;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j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endl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6172200" y="1672047"/>
            <a:ext cx="0" cy="484015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393226" y="2715259"/>
            <a:ext cx="5000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</a:t>
            </a:r>
          </a:p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</a:p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</a:p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</a:t>
            </a:r>
          </a:p>
        </p:txBody>
      </p:sp>
      <p:pic>
        <p:nvPicPr>
          <p:cNvPr id="15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223" y="5329896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60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引用作为函数参数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14904"/>
            <a:ext cx="10281668" cy="273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指针变量占内存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内容为地址，是值传递，值是地址；引用传递，效率高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引用作为形参时，对应的实参必须是变量，</a:t>
            </a: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不能是常量或者表达式（</a:t>
            </a:r>
            <a:r>
              <a:rPr lang="en-US" altLang="zh-CN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But   const  reference is OK</a:t>
            </a: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1410790" y="3780877"/>
            <a:ext cx="425849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Clr>
                <a:srgbClr val="00B0F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display(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&amp;x)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cout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&lt;&lt; x;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… …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display(3);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//Error</a:t>
            </a:r>
          </a:p>
        </p:txBody>
      </p:sp>
      <p:sp>
        <p:nvSpPr>
          <p:cNvPr id="6" name="矩形 5"/>
          <p:cNvSpPr/>
          <p:nvPr/>
        </p:nvSpPr>
        <p:spPr>
          <a:xfrm>
            <a:off x="5852977" y="3780877"/>
            <a:ext cx="5407206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Clr>
                <a:srgbClr val="00B0F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display(const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&amp;x)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cout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&lt;&lt; x;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… …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display(3);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//Right</a:t>
            </a:r>
          </a:p>
        </p:txBody>
      </p:sp>
    </p:spTree>
    <p:extLst>
      <p:ext uri="{BB962C8B-B14F-4D97-AF65-F5344CB8AC3E}">
        <p14:creationId xmlns:p14="http://schemas.microsoft.com/office/powerpoint/2010/main" val="180405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引用作为函数参数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67156"/>
            <a:ext cx="10281668" cy="69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常引用作为函数参数时，可以作为重载的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依据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047450" y="1737360"/>
            <a:ext cx="7796295" cy="482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ff(const int&amp;)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cout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"const int&amp;" &lt;&lt; endl; 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ff(int&amp;)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cout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"int&amp;" &lt;&lt; endl; 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const int KIval = 100;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ff(KIval);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ival =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ff(ival);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784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函数与引用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2898756" y="1641921"/>
            <a:ext cx="5774982" cy="8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引用作为函数参数</a:t>
            </a:r>
          </a:p>
        </p:txBody>
      </p:sp>
      <p:sp>
        <p:nvSpPr>
          <p:cNvPr id="9" name="内容占位符 5"/>
          <p:cNvSpPr txBox="1">
            <a:spLocks/>
          </p:cNvSpPr>
          <p:nvPr/>
        </p:nvSpPr>
        <p:spPr bwMode="auto">
          <a:xfrm>
            <a:off x="2898756" y="4224019"/>
            <a:ext cx="5774982" cy="8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函数引用</a:t>
            </a:r>
          </a:p>
        </p:txBody>
      </p:sp>
      <p:sp>
        <p:nvSpPr>
          <p:cNvPr id="14" name="左大括号 13"/>
          <p:cNvSpPr/>
          <p:nvPr/>
        </p:nvSpPr>
        <p:spPr bwMode="auto">
          <a:xfrm>
            <a:off x="2188027" y="1981066"/>
            <a:ext cx="529047" cy="2643187"/>
          </a:xfrm>
          <a:prstGeom prst="leftBrace">
            <a:avLst>
              <a:gd name="adj1" fmla="val 51618"/>
              <a:gd name="adj2" fmla="val 50000"/>
            </a:avLst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Courier New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2898756" y="2932970"/>
            <a:ext cx="5774982" cy="8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引用作为函数返回值</a:t>
            </a:r>
          </a:p>
        </p:txBody>
      </p:sp>
    </p:spTree>
    <p:extLst>
      <p:ext uri="{BB962C8B-B14F-4D97-AF65-F5344CB8AC3E}">
        <p14:creationId xmlns:p14="http://schemas.microsoft.com/office/powerpoint/2010/main" val="29228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引用作为函数返回值</a:t>
            </a:r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1185454" y="927053"/>
            <a:ext cx="6926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概念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：函数的返回值是引用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1185454" y="1849704"/>
            <a:ext cx="16430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格式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：</a:t>
            </a:r>
          </a:p>
        </p:txBody>
      </p:sp>
      <p:sp>
        <p:nvSpPr>
          <p:cNvPr id="28" name="TextBox 6"/>
          <p:cNvSpPr txBox="1"/>
          <p:nvPr/>
        </p:nvSpPr>
        <p:spPr>
          <a:xfrm>
            <a:off x="2971392" y="1882850"/>
            <a:ext cx="471487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类型名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&amp;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函数名（形参表）</a:t>
            </a:r>
          </a:p>
        </p:txBody>
      </p:sp>
      <p:sp>
        <p:nvSpPr>
          <p:cNvPr id="29" name="TextBox 7"/>
          <p:cNvSpPr txBox="1"/>
          <p:nvPr/>
        </p:nvSpPr>
        <p:spPr>
          <a:xfrm>
            <a:off x="2392298" y="2826652"/>
            <a:ext cx="71066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3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&amp;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fun(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&amp;x, 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&amp;y);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1185455" y="3785642"/>
            <a:ext cx="9134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特点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：函数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调用既可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为右值，也可为左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值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32" name="TextBox 10"/>
          <p:cNvSpPr txBox="1"/>
          <p:nvPr/>
        </p:nvSpPr>
        <p:spPr>
          <a:xfrm>
            <a:off x="2392298" y="4521251"/>
            <a:ext cx="7106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d = fun(a, b);</a:t>
            </a:r>
          </a:p>
          <a:p>
            <a:pPr>
              <a:defRPr/>
            </a:pPr>
            <a:r>
              <a:rPr lang="en-US" altLang="zh-CN" sz="3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fun(</a:t>
            </a:r>
            <a:r>
              <a:rPr lang="en-US" altLang="zh-CN" sz="3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a,b</a:t>
            </a:r>
            <a:r>
              <a:rPr lang="en-US" altLang="zh-CN" sz="3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) 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= 7;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9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 animBg="1"/>
      <p:bldP spid="30" grpId="0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引用作为函数返回值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773130" y="1071154"/>
            <a:ext cx="7796295" cy="5303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int&amp; foo(int &amp;raIval)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return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raIval;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int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ival = 3;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foo(ival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) 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cout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ival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return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6764499" y="3939936"/>
            <a:ext cx="3803352" cy="867195"/>
          </a:xfrm>
          <a:prstGeom prst="wedgeRoundRectCallout">
            <a:avLst>
              <a:gd name="adj1" fmla="val -71827"/>
              <a:gd name="adj2" fmla="val 2618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函数调用作为左值</a:t>
            </a:r>
          </a:p>
        </p:txBody>
      </p:sp>
    </p:spTree>
    <p:extLst>
      <p:ext uri="{BB962C8B-B14F-4D97-AF65-F5344CB8AC3E}">
        <p14:creationId xmlns:p14="http://schemas.microsoft.com/office/powerpoint/2010/main" val="30367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引用作为函数返回值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14904"/>
            <a:ext cx="10281668" cy="273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返回变量引用的函数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return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后面必须为变量，不能为常量或者表达式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局部变量不能作为引用返回</a:t>
            </a:r>
          </a:p>
        </p:txBody>
      </p:sp>
      <p:sp>
        <p:nvSpPr>
          <p:cNvPr id="5" name="矩形 4"/>
          <p:cNvSpPr/>
          <p:nvPr/>
        </p:nvSpPr>
        <p:spPr>
          <a:xfrm>
            <a:off x="1854928" y="3722914"/>
            <a:ext cx="6165667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Clr>
                <a:srgbClr val="00B0F0"/>
              </a:buClr>
              <a:defRPr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 &amp;fun( int &amp;x , int y )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… …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fr-FR" altLang="zh-CN" sz="2800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return y;</a:t>
            </a:r>
          </a:p>
          <a:p>
            <a:pPr marL="457200" indent="-457200">
              <a:buClr>
                <a:srgbClr val="00B0F0"/>
              </a:buClr>
              <a:defRPr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</a:t>
            </a:r>
            <a:endParaRPr lang="fr-FR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437927" y="4645331"/>
            <a:ext cx="3202461" cy="867195"/>
          </a:xfrm>
          <a:prstGeom prst="wedgeRoundRectCallout">
            <a:avLst>
              <a:gd name="adj1" fmla="val -71827"/>
              <a:gd name="adj2" fmla="val 2618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结果不可预知！</a:t>
            </a:r>
          </a:p>
        </p:txBody>
      </p:sp>
      <p:pic>
        <p:nvPicPr>
          <p:cNvPr id="8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42" y="4999489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1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中引用的使用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中引用作为函数参数的使用方法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引用作为函数返回值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903759" y="979713"/>
            <a:ext cx="7796295" cy="5643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sum =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&amp;foo(int arg)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sum += arg;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sum;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foo(10) += 20;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"sum = " &lt;&lt; sum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88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引用作为函数返回值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230326" y="1584389"/>
            <a:ext cx="7796295" cy="49209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const int knum = 3;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int &amp;foo()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knum;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foo() &lt;&lt; endl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978515" y="977127"/>
            <a:ext cx="9134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当返回常量时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则函数返回类型也应该为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const </a:t>
            </a:r>
          </a:p>
        </p:txBody>
      </p:sp>
    </p:spTree>
    <p:extLst>
      <p:ext uri="{BB962C8B-B14F-4D97-AF65-F5344CB8AC3E}">
        <p14:creationId xmlns:p14="http://schemas.microsoft.com/office/powerpoint/2010/main" val="268781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引用作为函数返回值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198358" y="1649704"/>
            <a:ext cx="3020941" cy="1981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… …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fun(int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y)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return  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978515" y="977127"/>
            <a:ext cx="9134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引用返回与传值返回的区别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4590346" y="1649704"/>
            <a:ext cx="3221239" cy="1981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… …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int* fun(int  *y)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return  &amp;y;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7982334" y="1649704"/>
            <a:ext cx="3199468" cy="1981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… …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int&amp; fun(int  &amp;y)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return  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3438635" y="3918287"/>
            <a:ext cx="5524660" cy="2430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ival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= 2;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fun(ival)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313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函数与引用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2898756" y="1641921"/>
            <a:ext cx="5774982" cy="8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引用作为函数参数</a:t>
            </a:r>
          </a:p>
        </p:txBody>
      </p:sp>
      <p:sp>
        <p:nvSpPr>
          <p:cNvPr id="9" name="内容占位符 5"/>
          <p:cNvSpPr txBox="1">
            <a:spLocks/>
          </p:cNvSpPr>
          <p:nvPr/>
        </p:nvSpPr>
        <p:spPr bwMode="auto">
          <a:xfrm>
            <a:off x="2898756" y="4224019"/>
            <a:ext cx="5774982" cy="8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函数引用</a:t>
            </a:r>
          </a:p>
        </p:txBody>
      </p:sp>
      <p:sp>
        <p:nvSpPr>
          <p:cNvPr id="14" name="左大括号 13"/>
          <p:cNvSpPr/>
          <p:nvPr/>
        </p:nvSpPr>
        <p:spPr bwMode="auto">
          <a:xfrm>
            <a:off x="2188027" y="1981066"/>
            <a:ext cx="529047" cy="2643187"/>
          </a:xfrm>
          <a:prstGeom prst="leftBrace">
            <a:avLst>
              <a:gd name="adj1" fmla="val 51618"/>
              <a:gd name="adj2" fmla="val 50000"/>
            </a:avLst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Courier New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2898756" y="2932970"/>
            <a:ext cx="5774982" cy="8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引用作为函数返回值</a:t>
            </a:r>
          </a:p>
        </p:txBody>
      </p:sp>
    </p:spTree>
    <p:extLst>
      <p:ext uri="{BB962C8B-B14F-4D97-AF65-F5344CB8AC3E}">
        <p14:creationId xmlns:p14="http://schemas.microsoft.com/office/powerpoint/2010/main" val="252566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函数引用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903759" y="979713"/>
            <a:ext cx="7796295" cy="5643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reffunction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aival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"Hello world!" &lt;&lt;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1;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main(void)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&amp;rfn1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 =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reffunction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&amp;rfn2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 = rfn1;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rfn1(1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rfn2(1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75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3256761" y="3800933"/>
            <a:ext cx="6022182" cy="488552"/>
            <a:chOff x="2336959" y="3045629"/>
            <a:chExt cx="6022182" cy="488552"/>
          </a:xfrm>
        </p:grpSpPr>
        <p:sp>
          <p:nvSpPr>
            <p:cNvPr id="60" name="矩形 59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函数与引用</a:t>
              </a:r>
            </a:p>
          </p:txBody>
        </p:sp>
        <p:sp>
          <p:nvSpPr>
            <p:cNvPr id="61" name="等腰三角形 60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74539" y="1153232"/>
            <a:ext cx="6697730" cy="623976"/>
            <a:chOff x="2054383" y="4853049"/>
            <a:chExt cx="6697730" cy="623976"/>
          </a:xfrm>
        </p:grpSpPr>
        <p:sp>
          <p:nvSpPr>
            <p:cNvPr id="46" name="矩形 4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引用（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reference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8" name="等腰三角形 4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3250087" y="3184143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与引用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52447" y="2560735"/>
            <a:ext cx="6022182" cy="488552"/>
            <a:chOff x="2336959" y="3045629"/>
            <a:chExt cx="6022182" cy="488552"/>
          </a:xfrm>
        </p:grpSpPr>
        <p:sp>
          <p:nvSpPr>
            <p:cNvPr id="50" name="矩形 49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指针变量的引用</a:t>
              </a:r>
            </a:p>
          </p:txBody>
        </p:sp>
        <p:sp>
          <p:nvSpPr>
            <p:cNvPr id="51" name="等腰三角形 50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54856" y="1935952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普通变量与引用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74539" y="4484670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类型强制转换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98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类型</a:t>
            </a:r>
            <a:r>
              <a:rPr lang="zh-CN" altLang="en-US"/>
              <a:t>强制转换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434805" y="2385423"/>
            <a:ext cx="5909095" cy="1246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(int) x               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(int) 5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(int) (x + y)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978515" y="975715"/>
            <a:ext cx="10281668" cy="129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对旧式强制类型转换的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的旧式强制转换：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5295492" y="1684232"/>
            <a:ext cx="471487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类型名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)(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表达式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978515" y="3854415"/>
            <a:ext cx="10281668" cy="68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 startAt="2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的强制转换：（兼容了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的转换）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4805" y="4528405"/>
            <a:ext cx="471487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类型名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表达式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434805" y="5266230"/>
            <a:ext cx="5909095" cy="1070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int (x)          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int (x + y)</a:t>
            </a:r>
            <a:endParaRPr lang="zh-CN" altLang="en-US" sz="2800" b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61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类型</a:t>
            </a:r>
            <a:r>
              <a:rPr lang="zh-CN" altLang="en-US"/>
              <a:t>强制转换</a:t>
            </a:r>
          </a:p>
        </p:txBody>
      </p:sp>
      <p:sp>
        <p:nvSpPr>
          <p:cNvPr id="10" name="内容占位符 5"/>
          <p:cNvSpPr txBox="1">
            <a:spLocks/>
          </p:cNvSpPr>
          <p:nvPr/>
        </p:nvSpPr>
        <p:spPr bwMode="auto">
          <a:xfrm>
            <a:off x="804764" y="1327115"/>
            <a:ext cx="10281668" cy="379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 startAt="3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命名的强制类型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66763" lvl="2" indent="-571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const_cast</a:t>
            </a:r>
          </a:p>
          <a:p>
            <a:pPr marL="766763" lvl="2" indent="-571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static_cast</a:t>
            </a:r>
          </a:p>
          <a:p>
            <a:pPr marL="766763" lvl="2" indent="-571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reinterpret_cast</a:t>
            </a:r>
          </a:p>
          <a:p>
            <a:pPr marL="766763" lvl="2" indent="-571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dynamic_cast (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后续课程中讲解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)</a:t>
            </a:r>
          </a:p>
          <a:p>
            <a:pPr marL="766763" lvl="2" indent="-571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5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类型</a:t>
            </a:r>
            <a:r>
              <a:rPr lang="zh-CN" altLang="en-US"/>
              <a:t>强制转换</a:t>
            </a:r>
          </a:p>
        </p:txBody>
      </p:sp>
      <p:sp>
        <p:nvSpPr>
          <p:cNvPr id="10" name="内容占位符 5"/>
          <p:cNvSpPr txBox="1">
            <a:spLocks/>
          </p:cNvSpPr>
          <p:nvPr/>
        </p:nvSpPr>
        <p:spPr bwMode="auto">
          <a:xfrm>
            <a:off x="804764" y="1123915"/>
            <a:ext cx="10281668" cy="78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const_cast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4000092" y="1123915"/>
            <a:ext cx="691259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const_cast&lt;type_id&gt;(exdivssion) </a:t>
            </a:r>
            <a:endParaRPr lang="en-US" altLang="zh-CN" sz="3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1511915" y="1905000"/>
            <a:ext cx="10281668" cy="232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901700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用于去除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</a:p>
          <a:p>
            <a:pPr marL="901700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反过来也可加上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</a:t>
            </a:r>
          </a:p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：只针对指针或引用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78515" y="4228920"/>
            <a:ext cx="10460135" cy="2006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const int ival = 10;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ivall =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const_cast&lt;int&gt;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(ival);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无法转换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*p_ival =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const_cast&lt;int *&gt;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(&amp;ival);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const int *q_ival =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const_cast&lt;const int *&gt;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(p_ival);</a:t>
            </a:r>
          </a:p>
        </p:txBody>
      </p:sp>
    </p:spTree>
    <p:extLst>
      <p:ext uri="{BB962C8B-B14F-4D97-AF65-F5344CB8AC3E}">
        <p14:creationId xmlns:p14="http://schemas.microsoft.com/office/powerpoint/2010/main" val="323924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类型</a:t>
            </a:r>
            <a:r>
              <a:rPr lang="zh-CN" altLang="en-US"/>
              <a:t>强制转换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740515" y="889325"/>
            <a:ext cx="8863985" cy="5549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fun(const char* src)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char *p =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const_cast&lt;char*&gt;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(src);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while( *p != '\0' )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*p = 'x';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p++;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char buf[] = "hello world";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fun( buf );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buf &lt;&lt; endl;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86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76899" y="1160386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引用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reference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3252447" y="1940278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普通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变量与引用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52447" y="2555743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指针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变量的引用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52447" y="3177151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const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与引用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258414" y="3802009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与引用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576899" y="4476633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类型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强制转换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类型</a:t>
            </a:r>
            <a:r>
              <a:rPr lang="zh-CN" altLang="en-US"/>
              <a:t>强制转换</a:t>
            </a:r>
          </a:p>
        </p:txBody>
      </p:sp>
      <p:sp>
        <p:nvSpPr>
          <p:cNvPr id="10" name="内容占位符 5"/>
          <p:cNvSpPr txBox="1">
            <a:spLocks/>
          </p:cNvSpPr>
          <p:nvPr/>
        </p:nvSpPr>
        <p:spPr bwMode="auto">
          <a:xfrm>
            <a:off x="804764" y="996915"/>
            <a:ext cx="10281668" cy="78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static_cast: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4000092" y="996915"/>
            <a:ext cx="691259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static_cast&lt;type_id&gt;(exdivssion) </a:t>
            </a:r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1092815" y="1638300"/>
            <a:ext cx="10107917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901700" lvl="1" indent="-514350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用于内置数据类型之间的转换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，如：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转换成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</a:p>
          <a:p>
            <a:pPr marL="901700" lvl="1" indent="-514350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空指针转为目标类型指针或目标类型指针转换空指针</a:t>
            </a:r>
            <a:b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参与转换的两个指针之中至少一个是</a:t>
            </a:r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*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901700" lvl="1" indent="-514350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把任何类型的表达式转换成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  <a:p>
            <a:pPr marL="901700" lvl="1" indent="-514350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用于类层次结构中基类和子类之间指针或引用的转换</a:t>
            </a:r>
          </a:p>
          <a:p>
            <a:pPr marL="901700" lvl="1" indent="-514350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具有继承关系的类类型对象之间转换</a:t>
            </a:r>
            <a:b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基类不可以转换成派生类对象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，派生类对象可以转换成基类对象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243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类型</a:t>
            </a:r>
            <a:r>
              <a:rPr lang="zh-CN" altLang="en-US"/>
              <a:t>强制转换</a:t>
            </a:r>
          </a:p>
        </p:txBody>
      </p:sp>
      <p:sp>
        <p:nvSpPr>
          <p:cNvPr id="10" name="内容占位符 5"/>
          <p:cNvSpPr txBox="1">
            <a:spLocks/>
          </p:cNvSpPr>
          <p:nvPr/>
        </p:nvSpPr>
        <p:spPr bwMode="auto">
          <a:xfrm>
            <a:off x="804764" y="996915"/>
            <a:ext cx="10281668" cy="78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reinterpret_cast: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2018892" y="1650424"/>
            <a:ext cx="825540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reinterpret_cast&lt;type_id&gt; (exdivssion)</a:t>
            </a:r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857353" y="2241009"/>
            <a:ext cx="10578485" cy="429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901700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它可将指针转为整数，也能将整数转为指针（先把指针转成整数，再把整数转为原类型的指针，还可得到原先的指针值）</a:t>
            </a:r>
          </a:p>
          <a:p>
            <a:pPr marL="901700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指针之间的相互转换</a:t>
            </a:r>
          </a:p>
          <a:p>
            <a:pPr marL="901700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引用之间的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901700" lvl="1" indent="-51435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它可将指针转为整数，也能将整数转为指针（先把指针转成整数，再把整数转为原类型的指针，还可得到原先的指针值）</a:t>
            </a:r>
          </a:p>
          <a:p>
            <a:pPr marL="901700" lvl="1" indent="-51435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指针之间的相互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51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类型</a:t>
            </a:r>
            <a:r>
              <a:rPr lang="zh-CN" altLang="en-US"/>
              <a:t>强制转换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978515" y="975715"/>
            <a:ext cx="10281668" cy="273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320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转换关闭或挂起了正常类型检查，强烈建议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尽量少的使用强制类型转换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5770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中引用的使用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中引用作为函数参数的使用方法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26845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普通</a:t>
            </a:r>
            <a:r>
              <a:rPr lang="zh-CN" altLang="en-US"/>
              <a:t>变量与引用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4589059" y="928514"/>
            <a:ext cx="5657417" cy="72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引用：</a:t>
            </a: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通常指变量的别名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4691863" y="1598242"/>
            <a:ext cx="6507877" cy="4866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int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value = 3;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int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&amp;ref = value;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int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*ptr = &amp;ref;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ref &lt;&lt; " " </a:t>
            </a:r>
            <a:endParaRPr lang="en-US" altLang="zh-CN" sz="26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*ptr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6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return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矩形​​ 1"/>
          <p:cNvSpPr>
            <a:spLocks noChangeArrowheads="1"/>
          </p:cNvSpPr>
          <p:nvPr/>
        </p:nvSpPr>
        <p:spPr bwMode="auto">
          <a:xfrm>
            <a:off x="1817333" y="2826077"/>
            <a:ext cx="1800225" cy="720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65125" indent="-255588" algn="ctr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3</a:t>
            </a:r>
            <a:endParaRPr lang="zh-CN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320093" y="1997522"/>
            <a:ext cx="27947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value(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1200582" y="3739210"/>
            <a:ext cx="34912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ref(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变量的别名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普通</a:t>
            </a:r>
            <a:r>
              <a:rPr lang="zh-CN" altLang="en-US"/>
              <a:t>变量与引用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488292" y="1075728"/>
            <a:ext cx="9262440" cy="537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ival = 10;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 &amp;rival = ival;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ival = ival*ival;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&amp;rival &lt;&lt; setw(10) &lt;&lt; &amp;ival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ival  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setw(10) &lt;&lt; rival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rival /=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ival  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setw(10) &lt;&lt; rival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66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普通变量与引用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444205" y="2664823"/>
            <a:ext cx="9319589" cy="3801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x = 10,a[10]; 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&amp;rx = x;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&amp;&amp;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r;           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引用</a:t>
            </a:r>
            <a:r>
              <a:rPr lang="zh-CN" altLang="en-US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的</a:t>
            </a:r>
            <a:r>
              <a:rPr lang="zh-CN" altLang="en-US" sz="32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引用</a:t>
            </a:r>
            <a:endParaRPr lang="en-US" altLang="zh-CN" sz="3200" b="1" smtClean="0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 &amp;*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p;           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引用</a:t>
            </a:r>
            <a:r>
              <a:rPr lang="zh-CN" altLang="en-US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的</a:t>
            </a:r>
            <a:r>
              <a:rPr lang="zh-CN" altLang="en-US" sz="32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指针</a:t>
            </a:r>
            <a:endParaRPr lang="en-US" altLang="zh-CN" sz="3200" b="1" smtClean="0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 &amp;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arr[3];       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引用</a:t>
            </a:r>
            <a:r>
              <a:rPr lang="zh-CN" altLang="en-US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数组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&amp;r;            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 void</a:t>
            </a:r>
            <a:r>
              <a:rPr lang="zh-CN" altLang="en-US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类型的引用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&amp;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 = NULL;     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空</a:t>
            </a:r>
            <a:r>
              <a:rPr lang="zh-CN" altLang="en-US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引用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978515" y="975715"/>
            <a:ext cx="10281668" cy="168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引用的错误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en-US" altLang="zh-CN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引用，引用的引用，指向引用的指针、引用数组、空引用</a:t>
            </a:r>
          </a:p>
        </p:txBody>
      </p:sp>
    </p:spTree>
    <p:extLst>
      <p:ext uri="{BB962C8B-B14F-4D97-AF65-F5344CB8AC3E}">
        <p14:creationId xmlns:p14="http://schemas.microsoft.com/office/powerpoint/2010/main" val="137990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普通</a:t>
            </a:r>
            <a:r>
              <a:rPr lang="zh-CN" altLang="en-US"/>
              <a:t>变量与引用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20561" y="1344706"/>
            <a:ext cx="9772217" cy="52192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double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dval = 10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 dgrade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= 90;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double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* pn = &amp;dval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double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&amp; rn = dval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 &lt;&lt; &amp;dval &lt;&lt; "  " &lt;&lt; &amp;rn &lt;&lt; "  "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&lt;&lt; &amp;pn   &lt;&lt; endl;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 &lt;&lt; sizeof(pn) &lt;&lt; "  "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&lt;&lt; sizeof(rn) &lt;&lt;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pn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= &amp;dgrade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rn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= dgrade;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*pn &lt;&lt; "  "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rn &lt;&lt;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指针变量定义的时候可以赋空值，引用不行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*p = NULL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 &amp;q = NULL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6817658" y="749641"/>
            <a:ext cx="3933074" cy="76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引用与指针的区别</a:t>
            </a:r>
            <a:endParaRPr lang="zh-CN" altLang="en-US" sz="32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99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普通变量与引用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4980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声明引用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必须初始化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（除引用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做形参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和返回值时）</a:t>
            </a:r>
          </a:p>
          <a:p>
            <a:pPr marL="33020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   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&amp;rival = 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ival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;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声明引用后，该引用不能作为其他变量的引用</a:t>
            </a:r>
          </a:p>
          <a:p>
            <a:pPr marL="33020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   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a1,a2;</a:t>
            </a:r>
          </a:p>
          <a:p>
            <a:pPr marL="33020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 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&amp;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ra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= a1;</a:t>
            </a:r>
          </a:p>
          <a:p>
            <a:pPr marL="33020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 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ra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= a2; </a:t>
            </a:r>
            <a:r>
              <a:rPr lang="en-US" altLang="zh-CN" sz="32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// </a:t>
            </a:r>
            <a:r>
              <a:rPr lang="zh-CN" altLang="en-US" sz="32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赋值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所有对引用的操作都将转换成对所引用变量的操作</a:t>
            </a:r>
          </a:p>
        </p:txBody>
      </p:sp>
    </p:spTree>
    <p:extLst>
      <p:ext uri="{BB962C8B-B14F-4D97-AF65-F5344CB8AC3E}">
        <p14:creationId xmlns:p14="http://schemas.microsoft.com/office/powerpoint/2010/main" val="14949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2341</TotalTime>
  <Words>2255</Words>
  <Application>Microsoft Office PowerPoint</Application>
  <PresentationFormat>自定义</PresentationFormat>
  <Paragraphs>481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主题​​</vt:lpstr>
      <vt:lpstr>PowerPoint 演示文稿</vt:lpstr>
      <vt:lpstr>上一讲教学目标</vt:lpstr>
      <vt:lpstr>本讲教学目标</vt:lpstr>
      <vt:lpstr>PowerPoint 演示文稿</vt:lpstr>
      <vt:lpstr>普通变量与引用</vt:lpstr>
      <vt:lpstr>普通变量与引用</vt:lpstr>
      <vt:lpstr>普通变量与引用</vt:lpstr>
      <vt:lpstr>普通变量与引用</vt:lpstr>
      <vt:lpstr>普通变量与引用</vt:lpstr>
      <vt:lpstr>PowerPoint 演示文稿</vt:lpstr>
      <vt:lpstr>指针变量的引用</vt:lpstr>
      <vt:lpstr>PowerPoint 演示文稿</vt:lpstr>
      <vt:lpstr>const与引用</vt:lpstr>
      <vt:lpstr>const与普通变量的引用</vt:lpstr>
      <vt:lpstr>const与普通变量的引用</vt:lpstr>
      <vt:lpstr>const与引用</vt:lpstr>
      <vt:lpstr>const与指针变量的引用</vt:lpstr>
      <vt:lpstr>PowerPoint 演示文稿</vt:lpstr>
      <vt:lpstr>函数与引用</vt:lpstr>
      <vt:lpstr>引用作为函数参数</vt:lpstr>
      <vt:lpstr>引用作为函数参数</vt:lpstr>
      <vt:lpstr>引用作为函数参数</vt:lpstr>
      <vt:lpstr>引用作为函数参数</vt:lpstr>
      <vt:lpstr>引用作为函数参数</vt:lpstr>
      <vt:lpstr>引用作为函数参数</vt:lpstr>
      <vt:lpstr>函数与引用</vt:lpstr>
      <vt:lpstr>引用作为函数返回值</vt:lpstr>
      <vt:lpstr>引用作为函数返回值</vt:lpstr>
      <vt:lpstr>引用作为函数返回值</vt:lpstr>
      <vt:lpstr>引用作为函数返回值</vt:lpstr>
      <vt:lpstr>引用作为函数返回值</vt:lpstr>
      <vt:lpstr>引用作为函数返回值</vt:lpstr>
      <vt:lpstr>函数与引用</vt:lpstr>
      <vt:lpstr>函数引用</vt:lpstr>
      <vt:lpstr>PowerPoint 演示文稿</vt:lpstr>
      <vt:lpstr>类型强制转换</vt:lpstr>
      <vt:lpstr>类型强制转换</vt:lpstr>
      <vt:lpstr>类型强制转换</vt:lpstr>
      <vt:lpstr>类型强制转换</vt:lpstr>
      <vt:lpstr>类型强制转换</vt:lpstr>
      <vt:lpstr>类型强制转换</vt:lpstr>
      <vt:lpstr>类型强制转换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微软用户</cp:lastModifiedBy>
  <cp:revision>567</cp:revision>
  <dcterms:created xsi:type="dcterms:W3CDTF">2016-06-30T08:41:47Z</dcterms:created>
  <dcterms:modified xsi:type="dcterms:W3CDTF">2017-08-19T09:39:31Z</dcterms:modified>
</cp:coreProperties>
</file>