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60"/>
  </p:notesMasterIdLst>
  <p:sldIdLst>
    <p:sldId id="256" r:id="rId2"/>
    <p:sldId id="262" r:id="rId3"/>
    <p:sldId id="306" r:id="rId4"/>
    <p:sldId id="270" r:id="rId5"/>
    <p:sldId id="469" r:id="rId6"/>
    <p:sldId id="461" r:id="rId7"/>
    <p:sldId id="470" r:id="rId8"/>
    <p:sldId id="462" r:id="rId9"/>
    <p:sldId id="463" r:id="rId10"/>
    <p:sldId id="471" r:id="rId11"/>
    <p:sldId id="464" r:id="rId12"/>
    <p:sldId id="465" r:id="rId13"/>
    <p:sldId id="466" r:id="rId14"/>
    <p:sldId id="472" r:id="rId15"/>
    <p:sldId id="467" r:id="rId16"/>
    <p:sldId id="468" r:id="rId17"/>
    <p:sldId id="475" r:id="rId18"/>
    <p:sldId id="476" r:id="rId19"/>
    <p:sldId id="473" r:id="rId20"/>
    <p:sldId id="478" r:id="rId21"/>
    <p:sldId id="477" r:id="rId22"/>
    <p:sldId id="479" r:id="rId23"/>
    <p:sldId id="480" r:id="rId24"/>
    <p:sldId id="474" r:id="rId25"/>
    <p:sldId id="415" r:id="rId26"/>
    <p:sldId id="481" r:id="rId27"/>
    <p:sldId id="482" r:id="rId28"/>
    <p:sldId id="483" r:id="rId29"/>
    <p:sldId id="486" r:id="rId30"/>
    <p:sldId id="485" r:id="rId31"/>
    <p:sldId id="488" r:id="rId32"/>
    <p:sldId id="489" r:id="rId33"/>
    <p:sldId id="490" r:id="rId34"/>
    <p:sldId id="491" r:id="rId35"/>
    <p:sldId id="492" r:id="rId36"/>
    <p:sldId id="493" r:id="rId37"/>
    <p:sldId id="495" r:id="rId38"/>
    <p:sldId id="496" r:id="rId39"/>
    <p:sldId id="497" r:id="rId40"/>
    <p:sldId id="498" r:id="rId41"/>
    <p:sldId id="499" r:id="rId42"/>
    <p:sldId id="500" r:id="rId43"/>
    <p:sldId id="501" r:id="rId44"/>
    <p:sldId id="502" r:id="rId45"/>
    <p:sldId id="494" r:id="rId46"/>
    <p:sldId id="503" r:id="rId47"/>
    <p:sldId id="504" r:id="rId48"/>
    <p:sldId id="505" r:id="rId49"/>
    <p:sldId id="506" r:id="rId50"/>
    <p:sldId id="507" r:id="rId51"/>
    <p:sldId id="508" r:id="rId52"/>
    <p:sldId id="509" r:id="rId53"/>
    <p:sldId id="510" r:id="rId54"/>
    <p:sldId id="511" r:id="rId55"/>
    <p:sldId id="512" r:id="rId56"/>
    <p:sldId id="513" r:id="rId57"/>
    <p:sldId id="460" r:id="rId58"/>
    <p:sldId id="258" r:id="rId59"/>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AB"/>
    <a:srgbClr val="A5DEE4"/>
    <a:srgbClr val="0091DA"/>
    <a:srgbClr val="2EA7E0"/>
    <a:srgbClr val="004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322" autoAdjust="0"/>
  </p:normalViewPr>
  <p:slideViewPr>
    <p:cSldViewPr snapToGrid="0">
      <p:cViewPr varScale="1">
        <p:scale>
          <a:sx n="123" d="100"/>
          <a:sy n="123" d="100"/>
        </p:scale>
        <p:origin x="-168" y="-9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63DE-CC84-4058-BD62-4687DC7FF9D4}" type="datetimeFigureOut">
              <a:rPr lang="zh-CN" altLang="en-US" smtClean="0"/>
              <a:t>2017/8/19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ADC4C-6597-443E-8B9D-3AD9126E8B67}" type="slidenum">
              <a:rPr lang="zh-CN" altLang="en-US" smtClean="0"/>
              <a:t>‹#›</a:t>
            </a:fld>
            <a:endParaRPr lang="zh-CN" altLang="en-US"/>
          </a:p>
        </p:txBody>
      </p:sp>
    </p:spTree>
    <p:extLst>
      <p:ext uri="{BB962C8B-B14F-4D97-AF65-F5344CB8AC3E}">
        <p14:creationId xmlns:p14="http://schemas.microsoft.com/office/powerpoint/2010/main" val="2805003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8515" y="230189"/>
            <a:ext cx="9934167" cy="659136"/>
          </a:xfrm>
        </p:spPr>
        <p:txBody>
          <a:bodyPr/>
          <a:lstStyle>
            <a:lvl1pPr>
              <a:defRPr b="1">
                <a:solidFill>
                  <a:schemeClr val="tx2"/>
                </a:solidFill>
                <a:latin typeface="幼圆" panose="02010509060101010101" pitchFamily="49" charset="-122"/>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7981" y="1310470"/>
            <a:ext cx="10512862" cy="4351338"/>
          </a:xfrm>
        </p:spPr>
        <p:txBody>
          <a:bodyPr/>
          <a:lstStyle>
            <a:lvl1pPr marL="228531" indent="-228531">
              <a:buClr>
                <a:srgbClr val="0070C0"/>
              </a:buClr>
              <a:buFont typeface="Wingdings" panose="05000000000000000000" pitchFamily="2" charset="2"/>
              <a:buChar char="v"/>
              <a:defRPr>
                <a:latin typeface="微软雅黑" panose="020B0503020204020204" pitchFamily="34" charset="-122"/>
                <a:ea typeface="微软雅黑" panose="020B0503020204020204" pitchFamily="34" charset="-122"/>
              </a:defRPr>
            </a:lvl1pPr>
            <a:lvl2pPr marL="685594" indent="-228531">
              <a:buClr>
                <a:srgbClr val="0070C0"/>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矩形 6"/>
          <p:cNvSpPr/>
          <p:nvPr userDrawn="1"/>
        </p:nvSpPr>
        <p:spPr>
          <a:xfrm>
            <a:off x="342784" y="230189"/>
            <a:ext cx="495198" cy="659137"/>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8" name="矩形 7"/>
          <p:cNvSpPr/>
          <p:nvPr userDrawn="1"/>
        </p:nvSpPr>
        <p:spPr>
          <a:xfrm>
            <a:off x="870259" y="230191"/>
            <a:ext cx="50221" cy="65913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08">
              <a:solidFill>
                <a:prstClr val="white"/>
              </a:solidFill>
            </a:endParaRPr>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325410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724118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782787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25925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0555294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19051" y="2491562"/>
            <a:ext cx="12189600" cy="2016224"/>
          </a:xfrm>
          <a:prstGeom prst="rect">
            <a:avLst/>
          </a:prstGeom>
          <a:solidFill>
            <a:srgbClr val="2EA7E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endParaRPr>
          </a:p>
        </p:txBody>
      </p:sp>
      <p:sp>
        <p:nvSpPr>
          <p:cNvPr id="8" name="等腰三角形 7"/>
          <p:cNvSpPr/>
          <p:nvPr userDrawn="1"/>
        </p:nvSpPr>
        <p:spPr>
          <a:xfrm rot="3259845">
            <a:off x="10280732" y="1478551"/>
            <a:ext cx="1007242" cy="671846"/>
          </a:xfrm>
          <a:prstGeom prst="triangl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userDrawn="1"/>
        </p:nvCxnSpPr>
        <p:spPr>
          <a:xfrm flipV="1">
            <a:off x="2513373" y="2789840"/>
            <a:ext cx="6434946" cy="11551"/>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9459845">
            <a:off x="1329478" y="4411663"/>
            <a:ext cx="410711" cy="706424"/>
          </a:xfrm>
          <a:prstGeom prst="rect">
            <a:avLst/>
          </a:prstGeom>
          <a:noFill/>
          <a:ln>
            <a:solidFill>
              <a:srgbClr val="2EA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任意多边形 10"/>
          <p:cNvSpPr/>
          <p:nvPr userDrawn="1"/>
        </p:nvSpPr>
        <p:spPr>
          <a:xfrm rot="3259845">
            <a:off x="10392373" y="1922799"/>
            <a:ext cx="503622" cy="671847"/>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userDrawn="1"/>
        </p:nvSpPr>
        <p:spPr>
          <a:xfrm>
            <a:off x="7516049" y="4570995"/>
            <a:ext cx="3706464" cy="461665"/>
          </a:xfrm>
          <a:prstGeom prst="rect">
            <a:avLst/>
          </a:prstGeom>
          <a:noFill/>
        </p:spPr>
        <p:txBody>
          <a:bodyPr wrap="none" rtlCol="0">
            <a:spAutoFit/>
          </a:bodyPr>
          <a:lstStyle/>
          <a:p>
            <a:r>
              <a:rPr lang="zh-CN" altLang="en-US" sz="2400" b="0" dirty="0" smtClean="0">
                <a:solidFill>
                  <a:schemeClr val="accent5">
                    <a:lumMod val="50000"/>
                  </a:schemeClr>
                </a:solidFill>
                <a:latin typeface="微软雅黑" panose="020B0503020204020204" pitchFamily="34" charset="-122"/>
                <a:ea typeface="微软雅黑" panose="020B0503020204020204" pitchFamily="34" charset="-122"/>
              </a:rPr>
              <a:t>基础课教研室</a:t>
            </a:r>
            <a:r>
              <a:rPr lang="en-US" altLang="zh-CN" sz="2400" b="0" dirty="0" smtClean="0">
                <a:solidFill>
                  <a:schemeClr val="accent5">
                    <a:lumMod val="50000"/>
                  </a:schemeClr>
                </a:solidFill>
                <a:latin typeface="微软雅黑" panose="020B0503020204020204" pitchFamily="34" charset="-122"/>
                <a:ea typeface="微软雅黑" panose="020B0503020204020204" pitchFamily="34" charset="-122"/>
              </a:rPr>
              <a:t>C++ </a:t>
            </a:r>
            <a:r>
              <a:rPr lang="zh-CN" altLang="en-US" sz="2400" b="0" dirty="0" smtClean="0">
                <a:solidFill>
                  <a:schemeClr val="accent5">
                    <a:lumMod val="50000"/>
                  </a:schemeClr>
                </a:solidFill>
                <a:latin typeface="微软雅黑" panose="020B0503020204020204" pitchFamily="34" charset="-122"/>
                <a:ea typeface="微软雅黑" panose="020B0503020204020204" pitchFamily="34" charset="-122"/>
              </a:rPr>
              <a:t>课程组</a:t>
            </a:r>
            <a:endParaRPr lang="zh-CN" altLang="en-US" sz="2400" b="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4275074" y="4197385"/>
            <a:ext cx="4673246" cy="32723"/>
          </a:xfrm>
          <a:prstGeom prst="line">
            <a:avLst/>
          </a:prstGeom>
          <a:ln w="19050">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rot="8972468">
            <a:off x="9055692" y="5121180"/>
            <a:ext cx="352670" cy="519781"/>
          </a:xfrm>
          <a:prstGeom prst="rect">
            <a:avLst/>
          </a:prstGeom>
          <a:noFill/>
          <a:ln>
            <a:solidFill>
              <a:srgbClr val="0073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任意多边形 14"/>
          <p:cNvSpPr/>
          <p:nvPr userDrawn="1"/>
        </p:nvSpPr>
        <p:spPr>
          <a:xfrm rot="20711973">
            <a:off x="4880354" y="813107"/>
            <a:ext cx="362983" cy="46772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15"/>
          <p:cNvSpPr/>
          <p:nvPr userDrawn="1"/>
        </p:nvSpPr>
        <p:spPr>
          <a:xfrm rot="3259845">
            <a:off x="3650150" y="4955664"/>
            <a:ext cx="422380" cy="575464"/>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文本框 16"/>
          <p:cNvSpPr txBox="1"/>
          <p:nvPr userDrawn="1"/>
        </p:nvSpPr>
        <p:spPr>
          <a:xfrm>
            <a:off x="362632" y="361767"/>
            <a:ext cx="3569697" cy="2554545"/>
          </a:xfrm>
          <a:prstGeom prst="rect">
            <a:avLst/>
          </a:prstGeom>
          <a:noFill/>
        </p:spPr>
        <p:txBody>
          <a:bodyPr wrap="square" rtlCol="0">
            <a:spAutoFit/>
          </a:bodyPr>
          <a:lstStyle/>
          <a:p>
            <a:r>
              <a:rPr lang="en-US" altLang="zh-CN" sz="16000" b="1" smtClean="0">
                <a:solidFill>
                  <a:srgbClr val="0073AB"/>
                </a:solidFill>
                <a:latin typeface="Buxton Sketch" panose="03080500000500000004" pitchFamily="66" charset="0"/>
                <a:ea typeface="微软雅黑" panose="020B0503020204020204" pitchFamily="34" charset="-122"/>
              </a:rPr>
              <a:t>C++</a:t>
            </a:r>
            <a:endParaRPr lang="zh-CN" altLang="en-US" sz="16000" b="1" dirty="0">
              <a:solidFill>
                <a:srgbClr val="0073AB"/>
              </a:solidFill>
              <a:latin typeface="Buxton Sketch" panose="03080500000500000004" pitchFamily="66" charset="0"/>
              <a:ea typeface="微软雅黑" panose="020B0503020204020204" pitchFamily="34"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77588" y="158510"/>
            <a:ext cx="3815430" cy="717271"/>
          </a:xfrm>
          <a:prstGeom prst="rect">
            <a:avLst/>
          </a:prstGeom>
        </p:spPr>
      </p:pic>
      <p:sp>
        <p:nvSpPr>
          <p:cNvPr id="19" name="文本占位符 42"/>
          <p:cNvSpPr>
            <a:spLocks noGrp="1"/>
          </p:cNvSpPr>
          <p:nvPr>
            <p:ph type="body" sz="quarter" idx="13"/>
          </p:nvPr>
        </p:nvSpPr>
        <p:spPr>
          <a:xfrm>
            <a:off x="3072451" y="3168007"/>
            <a:ext cx="5670027" cy="751698"/>
          </a:xfrm>
        </p:spPr>
        <p:txBody>
          <a:bodyPr>
            <a:noAutofit/>
          </a:bodyPr>
          <a:lstStyle>
            <a:lvl1pPr marL="109537" indent="0" algn="ctr">
              <a:buNone/>
              <a:defRPr kumimoji="1" lang="zh-CN" altLang="en-US" sz="5000" b="1" kern="1200" smtClean="0">
                <a:solidFill>
                  <a:schemeClr val="accent5">
                    <a:lumMod val="50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smtClean="0"/>
              <a:t>编辑母版文本样式</a:t>
            </a:r>
          </a:p>
        </p:txBody>
      </p:sp>
    </p:spTree>
    <p:extLst>
      <p:ext uri="{BB962C8B-B14F-4D97-AF65-F5344CB8AC3E}">
        <p14:creationId xmlns:p14="http://schemas.microsoft.com/office/powerpoint/2010/main" val="449484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6" name="直接连接符 5"/>
          <p:cNvCxnSpPr/>
          <p:nvPr userDrawn="1"/>
        </p:nvCxnSpPr>
        <p:spPr>
          <a:xfrm>
            <a:off x="1087210" y="6301088"/>
            <a:ext cx="10051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087210" y="6530936"/>
            <a:ext cx="10109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角星 8"/>
          <p:cNvSpPr/>
          <p:nvPr userDrawn="1"/>
        </p:nvSpPr>
        <p:spPr>
          <a:xfrm rot="21066148">
            <a:off x="3357600" y="5557252"/>
            <a:ext cx="194049" cy="202027"/>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Freeform 69"/>
          <p:cNvSpPr>
            <a:spLocks/>
          </p:cNvSpPr>
          <p:nvPr userDrawn="1"/>
        </p:nvSpPr>
        <p:spPr bwMode="auto">
          <a:xfrm>
            <a:off x="8324945" y="513879"/>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Freeform 69"/>
          <p:cNvSpPr>
            <a:spLocks/>
          </p:cNvSpPr>
          <p:nvPr userDrawn="1"/>
        </p:nvSpPr>
        <p:spPr bwMode="auto">
          <a:xfrm>
            <a:off x="7394880" y="310890"/>
            <a:ext cx="1414411"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Freeform 101"/>
          <p:cNvSpPr>
            <a:spLocks noEditPoints="1"/>
          </p:cNvSpPr>
          <p:nvPr userDrawn="1"/>
        </p:nvSpPr>
        <p:spPr bwMode="auto">
          <a:xfrm>
            <a:off x="9593454" y="355319"/>
            <a:ext cx="718365" cy="738194"/>
          </a:xfrm>
          <a:prstGeom prst="sun">
            <a:avLst/>
          </a:prstGeom>
          <a:solidFill>
            <a:srgbClr val="FFFF00"/>
          </a:solidFill>
          <a:ln>
            <a:noFill/>
          </a:ln>
          <a:effectLst>
            <a:outerShdw blurRad="50800" dist="38100" dir="2700000" algn="tl"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文本框 14"/>
          <p:cNvSpPr txBox="1"/>
          <p:nvPr userDrawn="1"/>
        </p:nvSpPr>
        <p:spPr>
          <a:xfrm rot="21136248">
            <a:off x="6375910" y="1803955"/>
            <a:ext cx="4843359" cy="2092881"/>
          </a:xfrm>
          <a:prstGeom prst="rect">
            <a:avLst/>
          </a:prstGeom>
          <a:noFill/>
        </p:spPr>
        <p:txBody>
          <a:bodyPr wrap="square" rtlCol="0">
            <a:spAutoFit/>
          </a:bodyPr>
          <a:lstStyle/>
          <a:p>
            <a:r>
              <a:rPr lang="en-US" altLang="zh-CN" sz="13000" b="1" dirty="0" smtClean="0">
                <a:solidFill>
                  <a:srgbClr val="2EA7E0"/>
                </a:solidFill>
                <a:latin typeface="Chiller" panose="04020404031007020602" pitchFamily="82" charset="0"/>
              </a:rPr>
              <a:t>THANKS</a:t>
            </a:r>
            <a:endParaRPr lang="zh-CN" altLang="en-US" sz="13000" b="1" dirty="0">
              <a:solidFill>
                <a:srgbClr val="2EA7E0"/>
              </a:solidFill>
              <a:latin typeface="Chiller" panose="04020404031007020602" pitchFamily="82" charset="0"/>
            </a:endParaRPr>
          </a:p>
        </p:txBody>
      </p:sp>
      <p:grpSp>
        <p:nvGrpSpPr>
          <p:cNvPr id="39" name="组合 38"/>
          <p:cNvGrpSpPr/>
          <p:nvPr userDrawn="1"/>
        </p:nvGrpSpPr>
        <p:grpSpPr>
          <a:xfrm rot="21392231">
            <a:off x="1935272" y="2125015"/>
            <a:ext cx="3639666" cy="3236937"/>
            <a:chOff x="1935775" y="1614348"/>
            <a:chExt cx="4506668" cy="3747604"/>
          </a:xfrm>
        </p:grpSpPr>
        <p:sp>
          <p:nvSpPr>
            <p:cNvPr id="8" name="矩形 3"/>
            <p:cNvSpPr/>
            <p:nvPr userDrawn="1"/>
          </p:nvSpPr>
          <p:spPr>
            <a:xfrm>
              <a:off x="1935775" y="4282449"/>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userDrawn="1"/>
          </p:nvSpPr>
          <p:spPr>
            <a:xfrm rot="21088230">
              <a:off x="3495778" y="1798134"/>
              <a:ext cx="142504" cy="2885775"/>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流程图: 资料带 15"/>
            <p:cNvSpPr/>
            <p:nvPr userDrawn="1"/>
          </p:nvSpPr>
          <p:spPr>
            <a:xfrm rot="21079964">
              <a:off x="3508813" y="1614348"/>
              <a:ext cx="1699419" cy="1149474"/>
            </a:xfrm>
            <a:prstGeom prst="flowChartPunchedTape">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7" name="Freeform 69"/>
          <p:cNvSpPr>
            <a:spLocks/>
          </p:cNvSpPr>
          <p:nvPr userDrawn="1"/>
        </p:nvSpPr>
        <p:spPr bwMode="auto">
          <a:xfrm>
            <a:off x="207921" y="5164401"/>
            <a:ext cx="11844344" cy="1466322"/>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 name="connsiteX0" fmla="*/ 9155 w 10000"/>
              <a:gd name="connsiteY0" fmla="*/ 4884 h 10000"/>
              <a:gd name="connsiteX1" fmla="*/ 7324 w 10000"/>
              <a:gd name="connsiteY1" fmla="*/ 1860 h 10000"/>
              <a:gd name="connsiteX2" fmla="*/ 7183 w 10000"/>
              <a:gd name="connsiteY2" fmla="*/ 1860 h 10000"/>
              <a:gd name="connsiteX3" fmla="*/ 5070 w 10000"/>
              <a:gd name="connsiteY3" fmla="*/ 0 h 10000"/>
              <a:gd name="connsiteX4" fmla="*/ 2817 w 10000"/>
              <a:gd name="connsiteY4" fmla="*/ 3023 h 10000"/>
              <a:gd name="connsiteX5" fmla="*/ 1798 w 10000"/>
              <a:gd name="connsiteY5" fmla="*/ 939 h 10000"/>
              <a:gd name="connsiteX6" fmla="*/ 1268 w 10000"/>
              <a:gd name="connsiteY6" fmla="*/ 4651 h 10000"/>
              <a:gd name="connsiteX7" fmla="*/ 0 w 10000"/>
              <a:gd name="connsiteY7" fmla="*/ 7209 h 10000"/>
              <a:gd name="connsiteX8" fmla="*/ 1690 w 10000"/>
              <a:gd name="connsiteY8" fmla="*/ 10000 h 10000"/>
              <a:gd name="connsiteX9" fmla="*/ 8451 w 10000"/>
              <a:gd name="connsiteY9" fmla="*/ 10000 h 10000"/>
              <a:gd name="connsiteX10" fmla="*/ 10000 w 10000"/>
              <a:gd name="connsiteY10" fmla="*/ 7209 h 10000"/>
              <a:gd name="connsiteX11" fmla="*/ 9155 w 10000"/>
              <a:gd name="connsiteY11" fmla="*/ 4884 h 10000"/>
              <a:gd name="connsiteX0" fmla="*/ 9155 w 10000"/>
              <a:gd name="connsiteY0" fmla="*/ 5039 h 10155"/>
              <a:gd name="connsiteX1" fmla="*/ 7324 w 10000"/>
              <a:gd name="connsiteY1" fmla="*/ 2015 h 10155"/>
              <a:gd name="connsiteX2" fmla="*/ 7183 w 10000"/>
              <a:gd name="connsiteY2" fmla="*/ 2015 h 10155"/>
              <a:gd name="connsiteX3" fmla="*/ 5070 w 10000"/>
              <a:gd name="connsiteY3" fmla="*/ 155 h 10155"/>
              <a:gd name="connsiteX4" fmla="*/ 2823 w 10000"/>
              <a:gd name="connsiteY4" fmla="*/ 1210 h 10155"/>
              <a:gd name="connsiteX5" fmla="*/ 1798 w 10000"/>
              <a:gd name="connsiteY5" fmla="*/ 1094 h 10155"/>
              <a:gd name="connsiteX6" fmla="*/ 1268 w 10000"/>
              <a:gd name="connsiteY6" fmla="*/ 4806 h 10155"/>
              <a:gd name="connsiteX7" fmla="*/ 0 w 10000"/>
              <a:gd name="connsiteY7" fmla="*/ 7364 h 10155"/>
              <a:gd name="connsiteX8" fmla="*/ 1690 w 10000"/>
              <a:gd name="connsiteY8" fmla="*/ 10155 h 10155"/>
              <a:gd name="connsiteX9" fmla="*/ 8451 w 10000"/>
              <a:gd name="connsiteY9" fmla="*/ 10155 h 10155"/>
              <a:gd name="connsiteX10" fmla="*/ 10000 w 10000"/>
              <a:gd name="connsiteY10" fmla="*/ 7364 h 10155"/>
              <a:gd name="connsiteX11" fmla="*/ 9155 w 10000"/>
              <a:gd name="connsiteY11" fmla="*/ 5039 h 10155"/>
              <a:gd name="connsiteX0" fmla="*/ 9155 w 10000"/>
              <a:gd name="connsiteY0" fmla="*/ 4918 h 10034"/>
              <a:gd name="connsiteX1" fmla="*/ 7324 w 10000"/>
              <a:gd name="connsiteY1" fmla="*/ 1894 h 10034"/>
              <a:gd name="connsiteX2" fmla="*/ 7183 w 10000"/>
              <a:gd name="connsiteY2" fmla="*/ 1894 h 10034"/>
              <a:gd name="connsiteX3" fmla="*/ 5070 w 10000"/>
              <a:gd name="connsiteY3" fmla="*/ 34 h 10034"/>
              <a:gd name="connsiteX4" fmla="*/ 2823 w 10000"/>
              <a:gd name="connsiteY4" fmla="*/ 1089 h 10034"/>
              <a:gd name="connsiteX5" fmla="*/ 1798 w 10000"/>
              <a:gd name="connsiteY5" fmla="*/ 973 h 10034"/>
              <a:gd name="connsiteX6" fmla="*/ 1268 w 10000"/>
              <a:gd name="connsiteY6" fmla="*/ 4685 h 10034"/>
              <a:gd name="connsiteX7" fmla="*/ 0 w 10000"/>
              <a:gd name="connsiteY7" fmla="*/ 7243 h 10034"/>
              <a:gd name="connsiteX8" fmla="*/ 1690 w 10000"/>
              <a:gd name="connsiteY8" fmla="*/ 10034 h 10034"/>
              <a:gd name="connsiteX9" fmla="*/ 8451 w 10000"/>
              <a:gd name="connsiteY9" fmla="*/ 10034 h 10034"/>
              <a:gd name="connsiteX10" fmla="*/ 10000 w 10000"/>
              <a:gd name="connsiteY10" fmla="*/ 7243 h 10034"/>
              <a:gd name="connsiteX11" fmla="*/ 9155 w 10000"/>
              <a:gd name="connsiteY11" fmla="*/ 4918 h 10034"/>
              <a:gd name="connsiteX0" fmla="*/ 9175 w 10020"/>
              <a:gd name="connsiteY0" fmla="*/ 4918 h 10034"/>
              <a:gd name="connsiteX1" fmla="*/ 7344 w 10020"/>
              <a:gd name="connsiteY1" fmla="*/ 1894 h 10034"/>
              <a:gd name="connsiteX2" fmla="*/ 7203 w 10020"/>
              <a:gd name="connsiteY2" fmla="*/ 1894 h 10034"/>
              <a:gd name="connsiteX3" fmla="*/ 5090 w 10020"/>
              <a:gd name="connsiteY3" fmla="*/ 34 h 10034"/>
              <a:gd name="connsiteX4" fmla="*/ 2843 w 10020"/>
              <a:gd name="connsiteY4" fmla="*/ 1089 h 10034"/>
              <a:gd name="connsiteX5" fmla="*/ 1818 w 10020"/>
              <a:gd name="connsiteY5" fmla="*/ 973 h 10034"/>
              <a:gd name="connsiteX6" fmla="*/ 1005 w 10020"/>
              <a:gd name="connsiteY6" fmla="*/ 3527 h 10034"/>
              <a:gd name="connsiteX7" fmla="*/ 20 w 10020"/>
              <a:gd name="connsiteY7" fmla="*/ 7243 h 10034"/>
              <a:gd name="connsiteX8" fmla="*/ 1710 w 10020"/>
              <a:gd name="connsiteY8" fmla="*/ 10034 h 10034"/>
              <a:gd name="connsiteX9" fmla="*/ 8471 w 10020"/>
              <a:gd name="connsiteY9" fmla="*/ 10034 h 10034"/>
              <a:gd name="connsiteX10" fmla="*/ 10020 w 10020"/>
              <a:gd name="connsiteY10" fmla="*/ 7243 h 10034"/>
              <a:gd name="connsiteX11" fmla="*/ 9175 w 10020"/>
              <a:gd name="connsiteY11" fmla="*/ 4918 h 10034"/>
              <a:gd name="connsiteX0" fmla="*/ 9175 w 10020"/>
              <a:gd name="connsiteY0" fmla="*/ 4918 h 10597"/>
              <a:gd name="connsiteX1" fmla="*/ 7344 w 10020"/>
              <a:gd name="connsiteY1" fmla="*/ 1894 h 10597"/>
              <a:gd name="connsiteX2" fmla="*/ 7203 w 10020"/>
              <a:gd name="connsiteY2" fmla="*/ 1894 h 10597"/>
              <a:gd name="connsiteX3" fmla="*/ 5090 w 10020"/>
              <a:gd name="connsiteY3" fmla="*/ 34 h 10597"/>
              <a:gd name="connsiteX4" fmla="*/ 2843 w 10020"/>
              <a:gd name="connsiteY4" fmla="*/ 1089 h 10597"/>
              <a:gd name="connsiteX5" fmla="*/ 1818 w 10020"/>
              <a:gd name="connsiteY5" fmla="*/ 973 h 10597"/>
              <a:gd name="connsiteX6" fmla="*/ 1005 w 10020"/>
              <a:gd name="connsiteY6" fmla="*/ 3527 h 10597"/>
              <a:gd name="connsiteX7" fmla="*/ 20 w 10020"/>
              <a:gd name="connsiteY7" fmla="*/ 10138 h 10597"/>
              <a:gd name="connsiteX8" fmla="*/ 1710 w 10020"/>
              <a:gd name="connsiteY8" fmla="*/ 10034 h 10597"/>
              <a:gd name="connsiteX9" fmla="*/ 8471 w 10020"/>
              <a:gd name="connsiteY9" fmla="*/ 10034 h 10597"/>
              <a:gd name="connsiteX10" fmla="*/ 10020 w 10020"/>
              <a:gd name="connsiteY10" fmla="*/ 7243 h 10597"/>
              <a:gd name="connsiteX11" fmla="*/ 9175 w 10020"/>
              <a:gd name="connsiteY11" fmla="*/ 4918 h 10597"/>
              <a:gd name="connsiteX0" fmla="*/ 9237 w 10082"/>
              <a:gd name="connsiteY0" fmla="*/ 4918 h 10156"/>
              <a:gd name="connsiteX1" fmla="*/ 7406 w 10082"/>
              <a:gd name="connsiteY1" fmla="*/ 1894 h 10156"/>
              <a:gd name="connsiteX2" fmla="*/ 7265 w 10082"/>
              <a:gd name="connsiteY2" fmla="*/ 1894 h 10156"/>
              <a:gd name="connsiteX3" fmla="*/ 5152 w 10082"/>
              <a:gd name="connsiteY3" fmla="*/ 34 h 10156"/>
              <a:gd name="connsiteX4" fmla="*/ 2905 w 10082"/>
              <a:gd name="connsiteY4" fmla="*/ 1089 h 10156"/>
              <a:gd name="connsiteX5" fmla="*/ 1880 w 10082"/>
              <a:gd name="connsiteY5" fmla="*/ 973 h 10156"/>
              <a:gd name="connsiteX6" fmla="*/ 1067 w 10082"/>
              <a:gd name="connsiteY6" fmla="*/ 3527 h 10156"/>
              <a:gd name="connsiteX7" fmla="*/ 82 w 10082"/>
              <a:gd name="connsiteY7" fmla="*/ 10138 h 10156"/>
              <a:gd name="connsiteX8" fmla="*/ 1772 w 10082"/>
              <a:gd name="connsiteY8" fmla="*/ 10034 h 10156"/>
              <a:gd name="connsiteX9" fmla="*/ 8533 w 10082"/>
              <a:gd name="connsiteY9" fmla="*/ 10034 h 10156"/>
              <a:gd name="connsiteX10" fmla="*/ 10082 w 10082"/>
              <a:gd name="connsiteY10" fmla="*/ 7243 h 10156"/>
              <a:gd name="connsiteX11" fmla="*/ 9237 w 10082"/>
              <a:gd name="connsiteY11" fmla="*/ 4918 h 10156"/>
              <a:gd name="connsiteX0" fmla="*/ 9201 w 10046"/>
              <a:gd name="connsiteY0" fmla="*/ 4918 h 10435"/>
              <a:gd name="connsiteX1" fmla="*/ 7370 w 10046"/>
              <a:gd name="connsiteY1" fmla="*/ 1894 h 10435"/>
              <a:gd name="connsiteX2" fmla="*/ 7229 w 10046"/>
              <a:gd name="connsiteY2" fmla="*/ 1894 h 10435"/>
              <a:gd name="connsiteX3" fmla="*/ 5116 w 10046"/>
              <a:gd name="connsiteY3" fmla="*/ 34 h 10435"/>
              <a:gd name="connsiteX4" fmla="*/ 2869 w 10046"/>
              <a:gd name="connsiteY4" fmla="*/ 1089 h 10435"/>
              <a:gd name="connsiteX5" fmla="*/ 1844 w 10046"/>
              <a:gd name="connsiteY5" fmla="*/ 973 h 10435"/>
              <a:gd name="connsiteX6" fmla="*/ 1031 w 10046"/>
              <a:gd name="connsiteY6" fmla="*/ 3527 h 10435"/>
              <a:gd name="connsiteX7" fmla="*/ 86 w 10046"/>
              <a:gd name="connsiteY7" fmla="*/ 10427 h 10435"/>
              <a:gd name="connsiteX8" fmla="*/ 1736 w 10046"/>
              <a:gd name="connsiteY8" fmla="*/ 10034 h 10435"/>
              <a:gd name="connsiteX9" fmla="*/ 8497 w 10046"/>
              <a:gd name="connsiteY9" fmla="*/ 10034 h 10435"/>
              <a:gd name="connsiteX10" fmla="*/ 10046 w 10046"/>
              <a:gd name="connsiteY10" fmla="*/ 7243 h 10435"/>
              <a:gd name="connsiteX11" fmla="*/ 9201 w 10046"/>
              <a:gd name="connsiteY11" fmla="*/ 4918 h 1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46" h="10435">
                <a:moveTo>
                  <a:pt x="9201" y="4918"/>
                </a:moveTo>
                <a:cubicBezTo>
                  <a:pt x="9201" y="3290"/>
                  <a:pt x="8497" y="1894"/>
                  <a:pt x="7370" y="1894"/>
                </a:cubicBezTo>
                <a:lnTo>
                  <a:pt x="7229" y="1894"/>
                </a:lnTo>
                <a:cubicBezTo>
                  <a:pt x="6807" y="732"/>
                  <a:pt x="5843" y="168"/>
                  <a:pt x="5116" y="34"/>
                </a:cubicBezTo>
                <a:cubicBezTo>
                  <a:pt x="4389" y="-100"/>
                  <a:pt x="3159" y="156"/>
                  <a:pt x="2869" y="1089"/>
                </a:cubicBezTo>
                <a:cubicBezTo>
                  <a:pt x="2728" y="1089"/>
                  <a:pt x="2150" y="567"/>
                  <a:pt x="1844" y="973"/>
                </a:cubicBezTo>
                <a:cubicBezTo>
                  <a:pt x="1538" y="1379"/>
                  <a:pt x="1171" y="2597"/>
                  <a:pt x="1031" y="3527"/>
                </a:cubicBezTo>
                <a:cubicBezTo>
                  <a:pt x="326" y="3760"/>
                  <a:pt x="-217" y="10356"/>
                  <a:pt x="86" y="10427"/>
                </a:cubicBezTo>
                <a:cubicBezTo>
                  <a:pt x="389" y="10498"/>
                  <a:pt x="334" y="10099"/>
                  <a:pt x="1736" y="10034"/>
                </a:cubicBezTo>
                <a:cubicBezTo>
                  <a:pt x="3138" y="9969"/>
                  <a:pt x="6243" y="10034"/>
                  <a:pt x="8497" y="10034"/>
                </a:cubicBezTo>
                <a:cubicBezTo>
                  <a:pt x="9342" y="10034"/>
                  <a:pt x="10046" y="8871"/>
                  <a:pt x="10046" y="7243"/>
                </a:cubicBezTo>
                <a:cubicBezTo>
                  <a:pt x="10046" y="6313"/>
                  <a:pt x="9764" y="5383"/>
                  <a:pt x="9201" y="4918"/>
                </a:cubicBez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8" name="组合 17"/>
          <p:cNvGrpSpPr/>
          <p:nvPr userDrawn="1"/>
        </p:nvGrpSpPr>
        <p:grpSpPr>
          <a:xfrm rot="1561518">
            <a:off x="5541513" y="4565539"/>
            <a:ext cx="1133989" cy="781551"/>
            <a:chOff x="6497824" y="4671147"/>
            <a:chExt cx="1134284" cy="781551"/>
          </a:xfrm>
          <a:solidFill>
            <a:srgbClr val="2EA7E0"/>
          </a:solidFill>
        </p:grpSpPr>
        <p:sp>
          <p:nvSpPr>
            <p:cNvPr id="19"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0"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1"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2"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3"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4"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25" name="组合 24"/>
          <p:cNvGrpSpPr/>
          <p:nvPr userDrawn="1"/>
        </p:nvGrpSpPr>
        <p:grpSpPr>
          <a:xfrm rot="19741630">
            <a:off x="1267271" y="5220819"/>
            <a:ext cx="832513" cy="573772"/>
            <a:chOff x="6497824" y="4671147"/>
            <a:chExt cx="1134284" cy="781551"/>
          </a:xfrm>
        </p:grpSpPr>
        <p:sp>
          <p:nvSpPr>
            <p:cNvPr id="26"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7"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8"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29"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0"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1"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grpSp>
        <p:nvGrpSpPr>
          <p:cNvPr id="32" name="组合 31"/>
          <p:cNvGrpSpPr/>
          <p:nvPr userDrawn="1"/>
        </p:nvGrpSpPr>
        <p:grpSpPr>
          <a:xfrm rot="20127201">
            <a:off x="7687101" y="4981814"/>
            <a:ext cx="645629" cy="457628"/>
            <a:chOff x="6497824" y="4671147"/>
            <a:chExt cx="1134284" cy="781551"/>
          </a:xfrm>
        </p:grpSpPr>
        <p:sp>
          <p:nvSpPr>
            <p:cNvPr id="33"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4"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8"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59589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2"/>
                                        </p:tgtEl>
                                      </p:cBhvr>
                                      <p:by x="150000" y="150000"/>
                                    </p:animScale>
                                  </p:childTnLst>
                                </p:cTn>
                              </p:par>
                              <p:par>
                                <p:cTn id="22" presetID="3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26" presetClass="emph" presetSubtype="0" repeatCount="indefinite" fill="hold" grpId="1" nodeType="withEffect">
                                  <p:stCondLst>
                                    <p:cond delay="0"/>
                                  </p:stCondLst>
                                  <p:childTnLst>
                                    <p:animEffect transition="out" filter="fade">
                                      <p:cBhvr>
                                        <p:cTn id="29" dur="1250" tmFilter="0, 0; .2, .5; .8, .5; 1, 0"/>
                                        <p:tgtEl>
                                          <p:spTgt spid="13"/>
                                        </p:tgtEl>
                                      </p:cBhvr>
                                    </p:animEffect>
                                    <p:animScale>
                                      <p:cBhvr>
                                        <p:cTn id="30" dur="625" autoRev="1" fill="hold"/>
                                        <p:tgtEl>
                                          <p:spTgt spid="13"/>
                                        </p:tgtEl>
                                      </p:cBhvr>
                                      <p:by x="105000" y="105000"/>
                                    </p:animScale>
                                  </p:childTnLst>
                                </p:cTn>
                              </p:par>
                            </p:childTnLst>
                          </p:cTn>
                        </p:par>
                        <p:par>
                          <p:cTn id="31" fill="hold">
                            <p:stCondLst>
                              <p:cond delay="3000"/>
                            </p:stCondLst>
                            <p:childTnLst>
                              <p:par>
                                <p:cTn id="32" presetID="53" presetClass="entr" presetSubtype="16" repeatCount="indefinite"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par>
                          <p:cTn id="37" fill="hold">
                            <p:stCondLst>
                              <p:cond delay="3500"/>
                            </p:stCondLst>
                            <p:childTnLst>
                              <p:par>
                                <p:cTn id="38" presetID="53" presetClass="entr" presetSubtype="16" repeatCount="indefinite"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4000"/>
                            </p:stCondLst>
                            <p:childTnLst>
                              <p:par>
                                <p:cTn id="44" presetID="53" presetClass="entr" presetSubtype="16" repeatCount="indefinite"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4129368399"/>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8932675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74557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570" y="2505075"/>
            <a:ext cx="5156444"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0593" y="2505075"/>
            <a:ext cx="518183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16409415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5485390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Slide Number Placeholder 5"/>
          <p:cNvSpPr txBox="1">
            <a:spLocks/>
          </p:cNvSpPr>
          <p:nvPr userDrawn="1"/>
        </p:nvSpPr>
        <p:spPr>
          <a:xfrm>
            <a:off x="10625792" y="6318976"/>
            <a:ext cx="145010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470A38C-1EF0-478B-A03D-85A53F03CA29}" type="slidenum">
              <a:rPr lang="zh-CN" altLang="en-US" sz="1600" smtClean="0">
                <a:solidFill>
                  <a:schemeClr val="bg1">
                    <a:lumMod val="50000"/>
                  </a:schemeClr>
                </a:solidFill>
              </a:rPr>
              <a:pPr algn="r"/>
              <a:t>‹#›</a:t>
            </a:fld>
            <a:endParaRPr lang="zh-CN" altLang="en-US" sz="1600">
              <a:solidFill>
                <a:schemeClr val="bg1">
                  <a:lumMod val="50000"/>
                </a:schemeClr>
              </a:solidFill>
            </a:endParaRPr>
          </a:p>
        </p:txBody>
      </p:sp>
    </p:spTree>
    <p:extLst>
      <p:ext uri="{BB962C8B-B14F-4D97-AF65-F5344CB8AC3E}">
        <p14:creationId xmlns:p14="http://schemas.microsoft.com/office/powerpoint/2010/main" val="27825476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accent1">
                <a:lumMod val="20000"/>
                <a:lumOff val="80000"/>
              </a:schemeClr>
            </a:gs>
            <a:gs pos="100000">
              <a:schemeClr val="accent1">
                <a:lumMod val="60000"/>
                <a:lumOff val="40000"/>
              </a:schemeClr>
            </a:gs>
          </a:gsLst>
          <a:lin ang="17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8/19/2017</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0A38C-1EF0-478B-A03D-85A53F03CA29}" type="slidenum">
              <a:rPr lang="zh-CN" altLang="en-US" smtClean="0"/>
              <a:pPr/>
              <a:t>‹#›</a:t>
            </a:fld>
            <a:endParaRPr lang="zh-CN" altLang="en-US"/>
          </a:p>
        </p:txBody>
      </p:sp>
      <p:grpSp>
        <p:nvGrpSpPr>
          <p:cNvPr id="8" name="组合 7"/>
          <p:cNvGrpSpPr/>
          <p:nvPr userDrawn="1"/>
        </p:nvGrpSpPr>
        <p:grpSpPr>
          <a:xfrm>
            <a:off x="-27540" y="6669362"/>
            <a:ext cx="12216365" cy="195043"/>
            <a:chOff x="-27547" y="6669361"/>
            <a:chExt cx="9171546" cy="195044"/>
          </a:xfrm>
        </p:grpSpPr>
        <p:sp>
          <p:nvSpPr>
            <p:cNvPr id="9" name="矩形 8"/>
            <p:cNvSpPr/>
            <p:nvPr userDrawn="1"/>
          </p:nvSpPr>
          <p:spPr>
            <a:xfrm>
              <a:off x="-27547" y="6669361"/>
              <a:ext cx="3087260" cy="195044"/>
            </a:xfrm>
            <a:prstGeom prst="rect">
              <a:avLst/>
            </a:prstGeom>
            <a:solidFill>
              <a:srgbClr val="007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userDrawn="1"/>
          </p:nvSpPr>
          <p:spPr>
            <a:xfrm>
              <a:off x="3011311" y="6669361"/>
              <a:ext cx="3087260" cy="195044"/>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矩形 10"/>
            <p:cNvSpPr/>
            <p:nvPr userDrawn="1"/>
          </p:nvSpPr>
          <p:spPr>
            <a:xfrm>
              <a:off x="6056739" y="6669361"/>
              <a:ext cx="3087260" cy="195044"/>
            </a:xfrm>
            <a:prstGeom prst="rect">
              <a:avLst/>
            </a:pr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184854119"/>
      </p:ext>
    </p:extLst>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7446" y="3168007"/>
            <a:ext cx="8850923" cy="751698"/>
          </a:xfrm>
        </p:spPr>
        <p:txBody>
          <a:bodyPr/>
          <a:lstStyle/>
          <a:p>
            <a:r>
              <a:rPr lang="zh-CN" altLang="en-US"/>
              <a:t>第六讲 类和对象</a:t>
            </a:r>
            <a:r>
              <a:rPr lang="zh-CN" altLang="en-US" smtClean="0"/>
              <a:t>（</a:t>
            </a:r>
            <a:r>
              <a:rPr lang="zh-CN" altLang="en-US"/>
              <a:t>二</a:t>
            </a:r>
            <a:r>
              <a:rPr lang="zh-CN" altLang="en-US" smtClean="0"/>
              <a:t>）</a:t>
            </a:r>
            <a:endParaRPr lang="zh-CN" altLang="en-US"/>
          </a:p>
        </p:txBody>
      </p:sp>
    </p:spTree>
    <p:extLst>
      <p:ext uri="{BB962C8B-B14F-4D97-AF65-F5344CB8AC3E}">
        <p14:creationId xmlns:p14="http://schemas.microsoft.com/office/powerpoint/2010/main" val="2988851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6206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a:t>
            </a:r>
            <a:r>
              <a:rPr lang="zh-CN" altLang="en-US" smtClean="0"/>
              <a:t>函数 </a:t>
            </a:r>
            <a:r>
              <a:rPr lang="en-US" altLang="zh-CN" smtClean="0"/>
              <a:t>- </a:t>
            </a:r>
            <a:r>
              <a:rPr lang="zh-CN" altLang="en-US" smtClean="0"/>
              <a:t>无</a:t>
            </a:r>
            <a:r>
              <a:rPr lang="zh-CN" altLang="en-US"/>
              <a:t>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7" y="1298697"/>
            <a:ext cx="3331028"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endParaRPr lang="en-US" altLang="zh-CN" sz="2800" dirty="0">
              <a:latin typeface="微软雅黑" panose="020B0503020204020204" pitchFamily="34" charset="-122"/>
              <a:ea typeface="微软雅黑" panose="020B0503020204020204" pitchFamily="34" charset="-122"/>
              <a:cs typeface="Courier New" pitchFamily="49" charset="0"/>
            </a:endParaRPr>
          </a:p>
        </p:txBody>
      </p:sp>
      <p:sp>
        <p:nvSpPr>
          <p:cNvPr id="7" name="TextBox 6"/>
          <p:cNvSpPr txBox="1"/>
          <p:nvPr/>
        </p:nvSpPr>
        <p:spPr>
          <a:xfrm>
            <a:off x="2954204" y="3444248"/>
            <a:ext cx="3331028"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p>
        </p:txBody>
      </p:sp>
      <p:sp>
        <p:nvSpPr>
          <p:cNvPr id="8" name="矩形 3"/>
          <p:cNvSpPr>
            <a:spLocks noChangeArrowheads="1"/>
          </p:cNvSpPr>
          <p:nvPr/>
        </p:nvSpPr>
        <p:spPr bwMode="auto">
          <a:xfrm>
            <a:off x="1336917" y="4297137"/>
            <a:ext cx="9701193"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marL="914400" lvl="1" indent="-457200">
              <a:buClr>
                <a:schemeClr val="accent1">
                  <a:lumMod val="50000"/>
                </a:schemeClr>
              </a:buClr>
              <a:buFont typeface="Wingdings" panose="05000000000000000000"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在实例化对象时自动调用</a:t>
            </a:r>
          </a:p>
          <a:p>
            <a:pPr marL="914400" lvl="1" indent="-457200">
              <a:buClr>
                <a:schemeClr val="accent1">
                  <a:lumMod val="50000"/>
                </a:schemeClr>
              </a:buClr>
              <a:buFont typeface="Wingdings" panose="05000000000000000000"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对象名后不能含有括号</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91028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745326"/>
            <a:ext cx="51707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下面这种方法不是初始化</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Time::Time()</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m_iHour   = 0;</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m_iMinute = 0;</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m_iSec    = 0;</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7" name="TextBox 4"/>
          <p:cNvSpPr txBox="1">
            <a:spLocks noChangeArrowheads="1"/>
          </p:cNvSpPr>
          <p:nvPr/>
        </p:nvSpPr>
        <p:spPr bwMode="auto">
          <a:xfrm>
            <a:off x="5764973" y="1578581"/>
            <a:ext cx="4349931"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t1;</a:t>
            </a:r>
            <a:endParaRPr lang="en-US" altLang="zh-CN" sz="2000" b="1">
              <a:solidFill>
                <a:srgbClr val="C00000"/>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t1.display();</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t2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t2.display();</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pT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new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NULL;</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45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无参构造函数</a:t>
            </a:r>
          </a:p>
        </p:txBody>
      </p:sp>
      <p:sp>
        <p:nvSpPr>
          <p:cNvPr id="19" name="矩形 3"/>
          <p:cNvSpPr>
            <a:spLocks noChangeArrowheads="1"/>
          </p:cNvSpPr>
          <p:nvPr/>
        </p:nvSpPr>
        <p:spPr bwMode="auto">
          <a:xfrm>
            <a:off x="1095001" y="889325"/>
            <a:ext cx="970119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chemeClr val="accent1">
                  <a:lumMod val="50000"/>
                </a:schemeClr>
              </a:buClr>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在构造函数中最好只是对数据成员赋初值，</a:t>
            </a:r>
            <a:r>
              <a:rPr lang="zh-CN" altLang="en-US" sz="3200">
                <a:solidFill>
                  <a:srgbClr val="C00000"/>
                </a:solidFill>
                <a:latin typeface="微软雅黑" panose="020B0503020204020204" pitchFamily="34" charset="-122"/>
                <a:ea typeface="微软雅黑" panose="020B0503020204020204" pitchFamily="34" charset="-122"/>
              </a:rPr>
              <a:t>不提倡加入与初始化无关的语句</a:t>
            </a:r>
          </a:p>
        </p:txBody>
      </p:sp>
      <p:sp>
        <p:nvSpPr>
          <p:cNvPr id="4" name="TextBox 2"/>
          <p:cNvSpPr txBox="1"/>
          <p:nvPr/>
        </p:nvSpPr>
        <p:spPr>
          <a:xfrm>
            <a:off x="1995349" y="2673393"/>
            <a:ext cx="8564636" cy="3108543"/>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Time::Time()</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m_iHour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m_iMinute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m_iSec = 0;</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rgbClr val="C00000"/>
                </a:solidFill>
                <a:latin typeface="Consolas" panose="020B0609020204030204" pitchFamily="49" charset="0"/>
                <a:ea typeface="DotumChe" pitchFamily="49" charset="-127"/>
                <a:cs typeface="Courier New" pitchFamily="49" charset="0"/>
              </a:rPr>
              <a:t>cout &lt;&lt; "Invoke Constructor" &lt;&lt; endl;</a:t>
            </a:r>
          </a:p>
          <a:p>
            <a:pPr>
              <a:defRPr/>
            </a:pP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1410078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279039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a:t>
            </a:r>
            <a:r>
              <a:rPr lang="zh-CN" altLang="en-US" smtClean="0"/>
              <a:t>函数 </a:t>
            </a:r>
            <a:r>
              <a:rPr lang="en-US" altLang="zh-CN" smtClean="0"/>
              <a:t>- </a:t>
            </a:r>
            <a:r>
              <a:rPr lang="zh-CN" altLang="en-US" smtClean="0"/>
              <a:t>有</a:t>
            </a:r>
            <a:r>
              <a:rPr lang="zh-CN" altLang="en-US"/>
              <a:t>参构造函数</a:t>
            </a:r>
          </a:p>
        </p:txBody>
      </p:sp>
      <p:sp>
        <p:nvSpPr>
          <p:cNvPr id="19" name="矩形 3"/>
          <p:cNvSpPr>
            <a:spLocks noChangeArrowheads="1"/>
          </p:cNvSpPr>
          <p:nvPr/>
        </p:nvSpPr>
        <p:spPr bwMode="auto">
          <a:xfrm>
            <a:off x="1336917" y="1011911"/>
            <a:ext cx="16172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调用：</a:t>
            </a:r>
          </a:p>
        </p:txBody>
      </p:sp>
      <p:sp>
        <p:nvSpPr>
          <p:cNvPr id="4" name="TextBox 6"/>
          <p:cNvSpPr txBox="1"/>
          <p:nvPr/>
        </p:nvSpPr>
        <p:spPr>
          <a:xfrm>
            <a:off x="2967266" y="1298697"/>
            <a:ext cx="3524973" cy="1815882"/>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latin typeface="微软雅黑" panose="020B0503020204020204" pitchFamily="34" charset="-122"/>
                <a:ea typeface="微软雅黑" panose="020B0503020204020204" pitchFamily="34" charset="-122"/>
                <a:cs typeface="Courier New" pitchFamily="49" charset="0"/>
              </a:rPr>
              <a:t>(</a:t>
            </a:r>
            <a:r>
              <a:rPr lang="zh-CN" altLang="en-US" sz="2800">
                <a:latin typeface="微软雅黑" panose="020B0503020204020204" pitchFamily="34" charset="-122"/>
                <a:ea typeface="微软雅黑" panose="020B0503020204020204" pitchFamily="34" charset="-122"/>
                <a:cs typeface="Courier New" pitchFamily="49" charset="0"/>
              </a:rPr>
              <a:t>参数表）</a:t>
            </a:r>
          </a:p>
          <a:p>
            <a:pPr>
              <a:defRPr/>
            </a:pPr>
            <a:r>
              <a:rPr lang="en-US" altLang="zh-CN" sz="2800">
                <a:latin typeface="微软雅黑" panose="020B0503020204020204" pitchFamily="34" charset="-122"/>
                <a:ea typeface="微软雅黑" panose="020B0503020204020204" pitchFamily="34" charset="-122"/>
                <a:cs typeface="Courier New" pitchFamily="49" charset="0"/>
              </a:rPr>
              <a:t>{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  … …</a:t>
            </a:r>
            <a:br>
              <a:rPr lang="en-US" altLang="zh-CN" sz="2800">
                <a:latin typeface="微软雅黑" panose="020B0503020204020204" pitchFamily="34" charset="-122"/>
                <a:ea typeface="微软雅黑" panose="020B0503020204020204" pitchFamily="34" charset="-122"/>
                <a:cs typeface="Courier New" pitchFamily="49" charset="0"/>
              </a:rPr>
            </a:br>
            <a:r>
              <a:rPr lang="en-US" altLang="zh-CN" sz="2800">
                <a:latin typeface="微软雅黑" panose="020B0503020204020204" pitchFamily="34" charset="-122"/>
                <a:ea typeface="微软雅黑" panose="020B0503020204020204" pitchFamily="34" charset="-122"/>
                <a:cs typeface="Courier New" pitchFamily="49" charset="0"/>
              </a:rPr>
              <a:t>}</a:t>
            </a:r>
          </a:p>
        </p:txBody>
      </p:sp>
      <p:sp>
        <p:nvSpPr>
          <p:cNvPr id="7" name="TextBox 6"/>
          <p:cNvSpPr txBox="1"/>
          <p:nvPr/>
        </p:nvSpPr>
        <p:spPr>
          <a:xfrm>
            <a:off x="2954203" y="3444248"/>
            <a:ext cx="6019979"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a:latin typeface="微软雅黑" panose="020B0503020204020204" pitchFamily="34" charset="-122"/>
                <a:ea typeface="微软雅黑" panose="020B0503020204020204" pitchFamily="34" charset="-122"/>
                <a:cs typeface="Courier New" pitchFamily="49" charset="0"/>
              </a:rPr>
              <a:t>类名 对象名</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smtClean="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9" name="TextBox 6"/>
          <p:cNvSpPr txBox="1"/>
          <p:nvPr/>
        </p:nvSpPr>
        <p:spPr>
          <a:xfrm>
            <a:off x="2967267" y="4297137"/>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800" smtClean="0">
                <a:latin typeface="微软雅黑" panose="020B0503020204020204" pitchFamily="34" charset="-122"/>
                <a:ea typeface="微软雅黑" panose="020B0503020204020204" pitchFamily="34" charset="-122"/>
                <a:cs typeface="Courier New" pitchFamily="49" charset="0"/>
              </a:rPr>
              <a:t>类名 对象名 </a:t>
            </a:r>
            <a:r>
              <a:rPr lang="en-US" altLang="zh-CN" sz="2800" smtClean="0">
                <a:latin typeface="微软雅黑" panose="020B0503020204020204" pitchFamily="34" charset="-122"/>
                <a:ea typeface="微软雅黑" panose="020B0503020204020204" pitchFamily="34" charset="-122"/>
                <a:cs typeface="Courier New" pitchFamily="49" charset="0"/>
              </a:rPr>
              <a:t>=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smtClean="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10" name="TextBox 6"/>
          <p:cNvSpPr txBox="1"/>
          <p:nvPr/>
        </p:nvSpPr>
        <p:spPr>
          <a:xfrm>
            <a:off x="2967267" y="5146282"/>
            <a:ext cx="6006916" cy="523220"/>
          </a:xfrm>
          <a:prstGeom prst="rect">
            <a:avLst/>
          </a:prstGeom>
          <a:solidFill>
            <a:schemeClr val="accent1">
              <a:lumMod val="40000"/>
              <a:lumOff val="6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2800">
                <a:latin typeface="微软雅黑" panose="020B0503020204020204" pitchFamily="34" charset="-122"/>
                <a:ea typeface="微软雅黑" panose="020B0503020204020204" pitchFamily="34" charset="-122"/>
                <a:cs typeface="Courier New" pitchFamily="49" charset="0"/>
              </a:rPr>
              <a:t>new </a:t>
            </a:r>
            <a:r>
              <a:rPr lang="zh-CN" altLang="en-US" sz="2800">
                <a:latin typeface="微软雅黑" panose="020B0503020204020204" pitchFamily="34" charset="-122"/>
                <a:ea typeface="微软雅黑" panose="020B0503020204020204" pitchFamily="34" charset="-122"/>
                <a:cs typeface="Courier New" pitchFamily="49" charset="0"/>
              </a:rPr>
              <a:t>类名</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1,</a:t>
            </a:r>
            <a:r>
              <a:rPr lang="zh-CN" altLang="en-US" sz="2800">
                <a:solidFill>
                  <a:srgbClr val="C00000"/>
                </a:solidFill>
                <a:latin typeface="微软雅黑" panose="020B0503020204020204" pitchFamily="34" charset="-122"/>
                <a:ea typeface="微软雅黑" panose="020B0503020204020204" pitchFamily="34" charset="-122"/>
                <a:cs typeface="Courier New" pitchFamily="49" charset="0"/>
              </a:rPr>
              <a:t>实参</a:t>
            </a:r>
            <a:r>
              <a:rPr lang="en-US" altLang="zh-CN" sz="2800">
                <a:solidFill>
                  <a:srgbClr val="C00000"/>
                </a:solidFill>
                <a:latin typeface="微软雅黑" panose="020B0503020204020204" pitchFamily="34" charset="-122"/>
                <a:ea typeface="微软雅黑" panose="020B0503020204020204" pitchFamily="34" charset="-122"/>
                <a:cs typeface="Courier New" pitchFamily="49" charset="0"/>
              </a:rPr>
              <a:t>2,...</a:t>
            </a:r>
            <a:r>
              <a:rPr lang="zh-CN" altLang="en-US" sz="2800" smtClean="0">
                <a:solidFill>
                  <a:srgbClr val="C00000"/>
                </a:solidFill>
                <a:latin typeface="微软雅黑" panose="020B0503020204020204" pitchFamily="34" charset="-122"/>
                <a:ea typeface="微软雅黑" panose="020B0503020204020204" pitchFamily="34" charset="-122"/>
                <a:cs typeface="Courier New" pitchFamily="49" charset="0"/>
              </a:rPr>
              <a:t>）</a:t>
            </a:r>
            <a:r>
              <a:rPr lang="en-US" altLang="zh-CN" sz="2800" smtClean="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2800">
              <a:solidFill>
                <a:srgbClr val="C00000"/>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056881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058090"/>
            <a:ext cx="9183189" cy="5421087"/>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121379"/>
            <a:ext cx="4323807"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int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aSec</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int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int aMinute, int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aSec</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134442"/>
            <a:ext cx="4794069"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t1(12,30,20</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t1.display();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t2 = Time(0,0,0</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t2.display</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Time(1, 2, 3)</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&gt;display();</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058090"/>
            <a:ext cx="0" cy="542108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61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5" name="矩形 4"/>
          <p:cNvSpPr/>
          <p:nvPr/>
        </p:nvSpPr>
        <p:spPr>
          <a:xfrm>
            <a:off x="1358536" y="1487143"/>
            <a:ext cx="9183189" cy="499203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391193" y="1526332"/>
            <a:ext cx="4323807"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Time(int aHour, </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  int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aMinute,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int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aSec);</a:t>
            </a:r>
          </a:p>
          <a:p>
            <a:pPr marL="0" indent="0" eaLnBrk="1" hangingPunct="1">
              <a:lnSpc>
                <a:spcPts val="20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lnSpc>
                <a:spcPts val="20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Time::Time(int aHour,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aMinute, int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aMinute;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p:txBody>
      </p:sp>
      <p:sp>
        <p:nvSpPr>
          <p:cNvPr id="7" name="TextBox 4"/>
          <p:cNvSpPr txBox="1">
            <a:spLocks noChangeArrowheads="1"/>
          </p:cNvSpPr>
          <p:nvPr/>
        </p:nvSpPr>
        <p:spPr bwMode="auto">
          <a:xfrm>
            <a:off x="5747656" y="1539395"/>
            <a:ext cx="4794069" cy="49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Time::Time</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m_iHour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m_iMinute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    =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Time::display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Time(12,30,20);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p>
          <a:p>
            <a:pPr marL="0" indent="0" eaLnBrk="1" hangingPunct="1">
              <a:lnSpc>
                <a:spcPts val="20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0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a:off x="5714999" y="1487143"/>
            <a:ext cx="0" cy="499203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内容占位符 3"/>
          <p:cNvSpPr>
            <a:spLocks noGrp="1"/>
          </p:cNvSpPr>
          <p:nvPr>
            <p:ph idx="1"/>
          </p:nvPr>
        </p:nvSpPr>
        <p:spPr>
          <a:xfrm>
            <a:off x="837981" y="890890"/>
            <a:ext cx="10512862" cy="648505"/>
          </a:xfrm>
        </p:spPr>
        <p:txBody>
          <a:bodyPr>
            <a:normAutofit fontScale="92500"/>
          </a:bodyPr>
          <a:lstStyle/>
          <a:p>
            <a:pPr>
              <a:lnSpc>
                <a:spcPct val="100000"/>
              </a:lnSpc>
              <a:buClr>
                <a:schemeClr val="accent1">
                  <a:lumMod val="50000"/>
                </a:schemeClr>
              </a:buClr>
            </a:pPr>
            <a:r>
              <a:rPr lang="zh-CN" altLang="en-US" sz="3600">
                <a:solidFill>
                  <a:schemeClr val="tx1">
                    <a:lumMod val="75000"/>
                    <a:lumOff val="25000"/>
                  </a:schemeClr>
                </a:solidFill>
              </a:rPr>
              <a:t>由于构造函数可含有参数，因此</a:t>
            </a:r>
            <a:r>
              <a:rPr lang="zh-CN" altLang="en-US" sz="3600">
                <a:solidFill>
                  <a:srgbClr val="C00000"/>
                </a:solidFill>
              </a:rPr>
              <a:t>构造函数可以重载</a:t>
            </a:r>
          </a:p>
        </p:txBody>
      </p:sp>
    </p:spTree>
    <p:extLst>
      <p:ext uri="{BB962C8B-B14F-4D97-AF65-F5344CB8AC3E}">
        <p14:creationId xmlns:p14="http://schemas.microsoft.com/office/powerpoint/2010/main" val="939795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有参构造函数</a:t>
            </a:r>
          </a:p>
        </p:txBody>
      </p:sp>
      <p:sp>
        <p:nvSpPr>
          <p:cNvPr id="10" name="矩形 2"/>
          <p:cNvSpPr>
            <a:spLocks noChangeArrowheads="1"/>
          </p:cNvSpPr>
          <p:nvPr/>
        </p:nvSpPr>
        <p:spPr bwMode="auto">
          <a:xfrm>
            <a:off x="798233" y="1811522"/>
            <a:ext cx="10634364" cy="3827874"/>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800" b="1"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声明</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无参构造</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函数</a:t>
            </a:r>
            <a:endPar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有</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两个参数的构造</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函数</a:t>
            </a:r>
            <a:endPar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int=10</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int=10</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有</a:t>
            </a:r>
            <a:r>
              <a:rPr lang="zh-CN" altLang="en-US" sz="2800">
                <a:solidFill>
                  <a:srgbClr val="00B050"/>
                </a:solidFill>
                <a:latin typeface="Consolas" panose="020B0609020204030204" pitchFamily="49" charset="0"/>
                <a:ea typeface="微软雅黑" panose="020B0503020204020204" pitchFamily="34" charset="-122"/>
                <a:cs typeface="Courier New" pitchFamily="49" charset="0"/>
              </a:rPr>
              <a:t>一个参数不是默认</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参数</a:t>
            </a:r>
            <a:endPar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time1;  </a:t>
            </a:r>
            <a:endPar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time2(15);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调用第三个</a:t>
            </a:r>
            <a:endPar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time3(15</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30</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800" smtClean="0">
                <a:solidFill>
                  <a:srgbClr val="00B050"/>
                </a:solidFill>
                <a:latin typeface="Consolas" panose="020B0609020204030204" pitchFamily="49" charset="0"/>
                <a:ea typeface="微软雅黑" panose="020B0503020204020204" pitchFamily="34" charset="-122"/>
                <a:cs typeface="Courier New" pitchFamily="49" charset="0"/>
              </a:rPr>
              <a:t>调用第二个还是第三个？ </a:t>
            </a: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Error</a:t>
            </a:r>
            <a:endParaRPr lang="zh-CN" altLang="en-US" sz="2800" b="1">
              <a:solidFill>
                <a:srgbClr val="C00000"/>
              </a:solidFill>
              <a:latin typeface="Consolas" panose="020B0609020204030204" pitchFamily="49" charset="0"/>
              <a:ea typeface="微软雅黑" panose="020B0503020204020204" pitchFamily="34" charset="-122"/>
              <a:cs typeface="Courier New" pitchFamily="49" charset="0"/>
            </a:endParaRPr>
          </a:p>
        </p:txBody>
      </p:sp>
      <p:sp>
        <p:nvSpPr>
          <p:cNvPr id="11" name="TextBox 4"/>
          <p:cNvSpPr txBox="1">
            <a:spLocks noChangeArrowheads="1"/>
          </p:cNvSpPr>
          <p:nvPr/>
        </p:nvSpPr>
        <p:spPr bwMode="auto">
          <a:xfrm>
            <a:off x="474798" y="1027258"/>
            <a:ext cx="10210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重载构造函数时</a:t>
            </a:r>
            <a:r>
              <a:rPr lang="zh-CN" altLang="en-US" sz="3600">
                <a:solidFill>
                  <a:srgbClr val="C00000"/>
                </a:solidFill>
                <a:latin typeface="微软雅黑" panose="020B0503020204020204" pitchFamily="34" charset="-122"/>
                <a:ea typeface="微软雅黑" panose="020B0503020204020204" pitchFamily="34" charset="-122"/>
                <a:cs typeface="Courier New" pitchFamily="49" charset="0"/>
              </a:rPr>
              <a:t>一定</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要防止产生二义性。</a:t>
            </a:r>
          </a:p>
        </p:txBody>
      </p:sp>
    </p:spTree>
    <p:extLst>
      <p:ext uri="{BB962C8B-B14F-4D97-AF65-F5344CB8AC3E}">
        <p14:creationId xmlns:p14="http://schemas.microsoft.com/office/powerpoint/2010/main" val="4260975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默认构造函数</a:t>
            </a:r>
          </a:p>
        </p:txBody>
      </p:sp>
    </p:spTree>
    <p:extLst>
      <p:ext uri="{BB962C8B-B14F-4D97-AF65-F5344CB8AC3E}">
        <p14:creationId xmlns:p14="http://schemas.microsoft.com/office/powerpoint/2010/main" val="3400375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上</a:t>
            </a:r>
            <a:r>
              <a:rPr lang="zh-CN" altLang="en-US" smtClean="0"/>
              <a:t>一讲</a:t>
            </a:r>
            <a:r>
              <a:rPr lang="zh-CN" altLang="en-US"/>
              <a:t>教学目标</a:t>
            </a:r>
          </a:p>
        </p:txBody>
      </p:sp>
      <p:sp>
        <p:nvSpPr>
          <p:cNvPr id="4" name="内容占位符 3"/>
          <p:cNvSpPr>
            <a:spLocks noGrp="1"/>
          </p:cNvSpPr>
          <p:nvPr>
            <p:ph idx="1"/>
          </p:nvPr>
        </p:nvSpPr>
        <p:spPr>
          <a:xfrm>
            <a:off x="978515" y="1192905"/>
            <a:ext cx="10516799" cy="5011952"/>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理解</a:t>
            </a:r>
            <a:r>
              <a:rPr lang="en-US" altLang="zh-CN" sz="3000">
                <a:solidFill>
                  <a:schemeClr val="tx1">
                    <a:lumMod val="75000"/>
                    <a:lumOff val="25000"/>
                  </a:schemeClr>
                </a:solidFill>
              </a:rPr>
              <a:t>C++</a:t>
            </a:r>
            <a:r>
              <a:rPr lang="zh-CN" altLang="en-US" sz="3000">
                <a:solidFill>
                  <a:schemeClr val="tx1">
                    <a:lumMod val="75000"/>
                    <a:lumOff val="25000"/>
                  </a:schemeClr>
                </a:solidFill>
              </a:rPr>
              <a:t>中类的概念</a:t>
            </a: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中类的定义与访问</a:t>
            </a:r>
          </a:p>
        </p:txBody>
      </p:sp>
    </p:spTree>
    <p:extLst>
      <p:ext uri="{BB962C8B-B14F-4D97-AF65-F5344CB8AC3E}">
        <p14:creationId xmlns:p14="http://schemas.microsoft.com/office/powerpoint/2010/main" val="2298296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smtClean="0"/>
              <a:t>- </a:t>
            </a:r>
            <a:r>
              <a:rPr lang="zh-CN" altLang="en-US" smtClean="0"/>
              <a:t>初始化列表</a:t>
            </a:r>
            <a:endParaRPr lang="zh-CN" altLang="en-US"/>
          </a:p>
        </p:txBody>
      </p:sp>
      <p:sp>
        <p:nvSpPr>
          <p:cNvPr id="10" name="矩形 2"/>
          <p:cNvSpPr>
            <a:spLocks noChangeArrowheads="1"/>
          </p:cNvSpPr>
          <p:nvPr/>
        </p:nvSpPr>
        <p:spPr bwMode="auto">
          <a:xfrm>
            <a:off x="785169" y="1449521"/>
            <a:ext cx="10866899" cy="3540491"/>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lnSpc>
                <a:spcPct val="150000"/>
              </a:lnSpc>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aHour, int aMinute, int aSec)</a:t>
            </a:r>
          </a:p>
          <a:p>
            <a:pPr marL="365125" indent="-255588" eaLnBrk="0" hangingPunct="0">
              <a:lnSpc>
                <a:spcPct val="150000"/>
              </a:lnSpc>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m_iHour(aHour), m_iMinute(aMinute), m_iSec(aSec)</a:t>
            </a:r>
          </a:p>
          <a:p>
            <a:pPr marL="365125" indent="-255588" eaLnBrk="0" hangingPunct="0">
              <a:lnSpc>
                <a:spcPct val="150000"/>
              </a:lnSpc>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365125" indent="-255588" eaLnBrk="0" hangingPunct="0">
              <a:lnSpc>
                <a:spcPct val="150000"/>
              </a:lnSpc>
              <a:buClr>
                <a:schemeClr val="accent1"/>
              </a:buClr>
              <a:buFont typeface="Wingdings" pitchFamily="2" charset="2"/>
              <a:buNone/>
              <a:defRP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lnSpc>
                <a:spcPct val="150000"/>
              </a:lnSpc>
              <a:buClr>
                <a:schemeClr val="accent1"/>
              </a:buClr>
              <a:buFont typeface="Wingdings" pitchFamily="2" charset="2"/>
              <a:buNone/>
              <a:defRP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2151074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5" name="TextBox 4"/>
          <p:cNvSpPr txBox="1">
            <a:spLocks noChangeArrowheads="1"/>
          </p:cNvSpPr>
          <p:nvPr/>
        </p:nvSpPr>
        <p:spPr bwMode="auto">
          <a:xfrm>
            <a:off x="840558" y="1108835"/>
            <a:ext cx="1021008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spcBef>
                <a:spcPts val="1800"/>
              </a:spcBef>
              <a:buClr>
                <a:schemeClr val="accent1">
                  <a:lumMod val="50000"/>
                </a:schemeClr>
              </a:buClr>
            </a:pP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lang="en-US" altLang="zh-CN" sz="320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468000" eaLnBrk="1" hangingPunct="1">
              <a:buClr>
                <a:schemeClr val="accent1">
                  <a:lumMod val="50000"/>
                </a:schemeClr>
              </a:buClr>
              <a:buFont typeface="Wingdings" pitchFamily="2" charset="2"/>
              <a:buChar char="Ø"/>
            </a:pPr>
            <a:r>
              <a:rPr lang="en-US" altLang="zh-CN" sz="3200" dirty="0" err="1" smtClean="0">
                <a:solidFill>
                  <a:srgbClr val="C00000"/>
                </a:solidFill>
                <a:latin typeface="微软雅黑" panose="020B0503020204020204" pitchFamily="34" charset="-122"/>
                <a:ea typeface="微软雅黑" panose="020B0503020204020204" pitchFamily="34" charset="-122"/>
                <a:cs typeface="Courier New" pitchFamily="49" charset="0"/>
              </a:rPr>
              <a:t>const</a:t>
            </a:r>
            <a:r>
              <a:rPr lang="zh-CN" altLang="en-US" sz="3200" dirty="0" smtClean="0">
                <a:solidFill>
                  <a:srgbClr val="C00000"/>
                </a:solidFill>
                <a:latin typeface="微软雅黑" panose="020B0503020204020204" pitchFamily="34" charset="-122"/>
                <a:ea typeface="微软雅黑" panose="020B0503020204020204" pitchFamily="34" charset="-122"/>
                <a:cs typeface="Courier New" pitchFamily="49" charset="0"/>
              </a:rPr>
              <a:t>成员</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3200" dirty="0" smtClean="0">
                <a:solidFill>
                  <a:srgbClr val="C00000"/>
                </a:solidFill>
                <a:latin typeface="微软雅黑" panose="020B0503020204020204" pitchFamily="34" charset="-122"/>
                <a:ea typeface="微软雅黑" panose="020B0503020204020204" pitchFamily="34" charset="-122"/>
                <a:cs typeface="Courier New" pitchFamily="49" charset="0"/>
              </a:rPr>
              <a:t>引用成员</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及</a:t>
            </a:r>
            <a:r>
              <a:rPr lang="zh-CN" altLang="en-US" sz="3200" dirty="0">
                <a:solidFill>
                  <a:srgbClr val="C00000"/>
                </a:solidFill>
                <a:latin typeface="微软雅黑" panose="020B0503020204020204" pitchFamily="34" charset="-122"/>
                <a:ea typeface="微软雅黑" panose="020B0503020204020204" pitchFamily="34" charset="-122"/>
                <a:cs typeface="Courier New" pitchFamily="49" charset="0"/>
              </a:rPr>
              <a:t>无默认构造函数子对象</a:t>
            </a:r>
            <a:r>
              <a:rPr lang="zh-CN" altLang="en-US" sz="3200" dirty="0" smtClean="0">
                <a:solidFill>
                  <a:srgbClr val="C00000"/>
                </a:solidFill>
                <a:latin typeface="微软雅黑" panose="020B0503020204020204" pitchFamily="34" charset="-122"/>
                <a:ea typeface="微软雅黑" panose="020B0503020204020204" pitchFamily="34" charset="-122"/>
                <a:cs typeface="Courier New" pitchFamily="49" charset="0"/>
              </a:rPr>
              <a:t>成员</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必须使用初始化列表初始化</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6" name="矩形 5"/>
          <p:cNvSpPr/>
          <p:nvPr/>
        </p:nvSpPr>
        <p:spPr>
          <a:xfrm>
            <a:off x="978515" y="2668265"/>
            <a:ext cx="10222885" cy="3640320"/>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7" name="矩形 2"/>
          <p:cNvSpPr>
            <a:spLocks noChangeArrowheads="1"/>
          </p:cNvSpPr>
          <p:nvPr/>
        </p:nvSpPr>
        <p:spPr bwMode="auto">
          <a:xfrm>
            <a:off x="981897" y="2668265"/>
            <a:ext cx="5190303"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&amp;m_r;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8" name="矩形 2"/>
          <p:cNvSpPr>
            <a:spLocks noChangeArrowheads="1"/>
          </p:cNvSpPr>
          <p:nvPr/>
        </p:nvSpPr>
        <p:spPr bwMode="auto">
          <a:xfrm>
            <a:off x="5727337" y="2678495"/>
            <a:ext cx="541528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ConstRef::ConstRef(int aVal</a:t>
            </a:r>
            <a:r>
              <a:rPr lang="pt-BR"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a:t>
            </a:r>
            <a:r>
              <a:rPr lang="pt-BR" altLang="zh-CN" sz="2400" b="1" smtClean="0">
                <a:solidFill>
                  <a:schemeClr val="tx1">
                    <a:lumMod val="75000"/>
                    <a:lumOff val="25000"/>
                  </a:schemeClr>
                </a:solidFill>
                <a:latin typeface="Consolas" panose="020B0609020204030204" pitchFamily="49" charset="0"/>
                <a:cs typeface="Courier New" pitchFamily="49" charset="0"/>
              </a:rPr>
              <a:t>   :</a:t>
            </a:r>
            <a:r>
              <a:rPr lang="pt-BR" altLang="zh-CN" sz="2400" b="1">
                <a:solidFill>
                  <a:schemeClr val="tx1">
                    <a:lumMod val="75000"/>
                    <a:lumOff val="25000"/>
                  </a:schemeClr>
                </a:solidFill>
                <a:latin typeface="Consolas" panose="020B0609020204030204" pitchFamily="49" charset="0"/>
                <a:cs typeface="Courier New" pitchFamily="49" charset="0"/>
              </a:rPr>
              <a:t>m_ival(aVal)</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pt-BR" altLang="zh-CN" sz="2400" b="1" smtClean="0">
                <a:solidFill>
                  <a:schemeClr val="tx1">
                    <a:lumMod val="75000"/>
                    <a:lumOff val="25000"/>
                  </a:schemeClr>
                </a:solidFill>
                <a:latin typeface="Consolas" panose="020B0609020204030204" pitchFamily="49" charset="0"/>
                <a:cs typeface="Courier New" pitchFamily="49" charset="0"/>
              </a:rPr>
              <a:t>    m_ci </a:t>
            </a:r>
            <a:r>
              <a:rPr lang="pt-BR" altLang="zh-CN" sz="2400" b="1">
                <a:solidFill>
                  <a:schemeClr val="tx1">
                    <a:lumMod val="75000"/>
                    <a:lumOff val="25000"/>
                  </a:schemeClr>
                </a:solidFill>
                <a:latin typeface="Consolas" panose="020B0609020204030204" pitchFamily="49" charset="0"/>
                <a:cs typeface="Courier New" pitchFamily="49" charset="0"/>
              </a:rPr>
              <a:t>= aVal; </a:t>
            </a:r>
            <a:r>
              <a:rPr lang="pt-BR" altLang="zh-CN" sz="2400" b="1" smtClean="0">
                <a:solidFill>
                  <a:schemeClr val="tx1">
                    <a:lumMod val="75000"/>
                    <a:lumOff val="25000"/>
                  </a:schemeClr>
                </a:solidFill>
                <a:latin typeface="Consolas" panose="020B0609020204030204" pitchFamily="49" charset="0"/>
                <a:cs typeface="Courier New" pitchFamily="49" charset="0"/>
              </a:rPr>
              <a:t>  </a:t>
            </a:r>
            <a:r>
              <a:rPr lang="pt-BR" altLang="zh-CN" sz="2400" b="1" smtClean="0">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a:solidFill>
                  <a:schemeClr val="tx1">
                    <a:lumMod val="75000"/>
                    <a:lumOff val="25000"/>
                  </a:schemeClr>
                </a:solidFill>
                <a:latin typeface="Consolas" panose="020B0609020204030204" pitchFamily="49" charset="0"/>
                <a:cs typeface="Courier New" pitchFamily="49" charset="0"/>
              </a:rPr>
              <a:t> </a:t>
            </a:r>
            <a:r>
              <a:rPr lang="pt-BR" altLang="zh-CN" sz="2400" b="1" smtClean="0">
                <a:solidFill>
                  <a:schemeClr val="tx1">
                    <a:lumMod val="75000"/>
                    <a:lumOff val="25000"/>
                  </a:schemeClr>
                </a:solidFill>
                <a:latin typeface="Consolas" panose="020B0609020204030204" pitchFamily="49" charset="0"/>
                <a:cs typeface="Courier New" pitchFamily="49" charset="0"/>
              </a:rPr>
              <a:t>   m_r  </a:t>
            </a:r>
            <a:r>
              <a:rPr lang="pt-BR" altLang="zh-CN" sz="2400" b="1">
                <a:solidFill>
                  <a:schemeClr val="tx1">
                    <a:lumMod val="75000"/>
                    <a:lumOff val="25000"/>
                  </a:schemeClr>
                </a:solidFill>
                <a:latin typeface="Consolas" panose="020B0609020204030204" pitchFamily="49" charset="0"/>
                <a:cs typeface="Courier New" pitchFamily="49" charset="0"/>
              </a:rPr>
              <a:t>= m_iVal; </a:t>
            </a:r>
            <a:r>
              <a:rPr lang="pt-BR" altLang="zh-CN" sz="2400" b="1" smtClean="0">
                <a:solidFill>
                  <a:srgbClr val="C00000"/>
                </a:solidFill>
                <a:latin typeface="Consolas" panose="020B0609020204030204" pitchFamily="49" charset="0"/>
                <a:cs typeface="Courier New" pitchFamily="49" charset="0"/>
              </a:rPr>
              <a:t>// Error</a:t>
            </a:r>
          </a:p>
          <a:p>
            <a:pPr marL="365125" indent="-255588" eaLnBrk="0" hangingPunct="0">
              <a:buClr>
                <a:schemeClr val="accent1"/>
              </a:buClr>
              <a:buFont typeface="Wingdings" pitchFamily="2" charset="2"/>
              <a:buNone/>
              <a:defRPr/>
            </a:pPr>
            <a:r>
              <a:rPr lang="pt-BR" altLang="zh-CN" sz="2400" b="1" smtClean="0">
                <a:solidFill>
                  <a:schemeClr val="tx1">
                    <a:lumMod val="75000"/>
                    <a:lumOff val="25000"/>
                  </a:schemeClr>
                </a:solidFill>
                <a:latin typeface="Consolas" panose="020B0609020204030204" pitchFamily="49" charset="0"/>
                <a:cs typeface="Courier New" pitchFamily="49" charset="0"/>
              </a:rPr>
              <a:t>}</a:t>
            </a:r>
            <a:endParaRPr lang="pt-BR" altLang="zh-CN" sz="2400" b="1">
              <a:solidFill>
                <a:schemeClr val="tx1">
                  <a:lumMod val="75000"/>
                  <a:lumOff val="25000"/>
                </a:schemeClr>
              </a:solidFill>
              <a:latin typeface="Consolas" panose="020B0609020204030204" pitchFamily="49" charset="0"/>
              <a:cs typeface="Courier New" pitchFamily="49" charset="0"/>
            </a:endParaRPr>
          </a:p>
        </p:txBody>
      </p:sp>
      <p:cxnSp>
        <p:nvCxnSpPr>
          <p:cNvPr id="11" name="直接连接符 10"/>
          <p:cNvCxnSpPr/>
          <p:nvPr/>
        </p:nvCxnSpPr>
        <p:spPr>
          <a:xfrm>
            <a:off x="5701937" y="2668265"/>
            <a:ext cx="0" cy="3640320"/>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156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smtClean="0"/>
              <a:t>- </a:t>
            </a:r>
            <a:r>
              <a:rPr lang="zh-CN" altLang="en-US" smtClean="0"/>
              <a:t>初始化列表</a:t>
            </a:r>
            <a:endParaRPr lang="zh-CN" altLang="en-US"/>
          </a:p>
        </p:txBody>
      </p:sp>
      <p:sp>
        <p:nvSpPr>
          <p:cNvPr id="4" name="矩形 3"/>
          <p:cNvSpPr/>
          <p:nvPr/>
        </p:nvSpPr>
        <p:spPr>
          <a:xfrm>
            <a:off x="573567" y="1610169"/>
            <a:ext cx="11013189" cy="3928479"/>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5" name="矩形 2"/>
          <p:cNvSpPr>
            <a:spLocks noChangeArrowheads="1"/>
          </p:cNvSpPr>
          <p:nvPr/>
        </p:nvSpPr>
        <p:spPr bwMode="auto">
          <a:xfrm>
            <a:off x="707578" y="1610170"/>
            <a:ext cx="4190994" cy="3640320"/>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ConstRef </a:t>
            </a:r>
            <a:endParaRPr lang="en-US" altLang="zh-CN" sz="2400" b="1" smtClean="0">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ConstRef(int aVal</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m_iVal;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const int m_ci;</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p:txBody>
      </p:sp>
      <p:sp>
        <p:nvSpPr>
          <p:cNvPr id="6" name="矩形 2"/>
          <p:cNvSpPr>
            <a:spLocks noChangeArrowheads="1"/>
          </p:cNvSpPr>
          <p:nvPr/>
        </p:nvSpPr>
        <p:spPr bwMode="auto">
          <a:xfrm>
            <a:off x="4891314" y="1620400"/>
            <a:ext cx="6826070" cy="3630865"/>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ConstRef::ConstRef(int aVal</a:t>
            </a:r>
            <a:r>
              <a:rPr lang="fr-FR"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a:t>
            </a:r>
            <a:r>
              <a:rPr lang="fr-FR" altLang="zh-CN" sz="2400" b="1" smtClean="0">
                <a:solidFill>
                  <a:schemeClr val="tx1">
                    <a:lumMod val="75000"/>
                    <a:lumOff val="25000"/>
                  </a:schemeClr>
                </a:solidFill>
                <a:latin typeface="Consolas" panose="020B0609020204030204" pitchFamily="49" charset="0"/>
                <a:cs typeface="Courier New" pitchFamily="49" charset="0"/>
              </a:rPr>
              <a:t>   </a:t>
            </a:r>
            <a:r>
              <a:rPr lang="fr-FR" altLang="zh-CN" sz="2400" b="1" smtClean="0">
                <a:solidFill>
                  <a:srgbClr val="C00000"/>
                </a:solidFill>
                <a:latin typeface="Consolas" panose="020B0609020204030204" pitchFamily="49" charset="0"/>
                <a:cs typeface="Courier New" pitchFamily="49" charset="0"/>
              </a:rPr>
              <a:t>: m_iVal(aVal), m_ci(aVal)</a:t>
            </a:r>
          </a:p>
          <a:p>
            <a:pPr marL="365125" indent="-255588" eaLnBrk="0" hangingPunct="0">
              <a:buClr>
                <a:schemeClr val="accent1"/>
              </a:buClr>
              <a:buFont typeface="Wingdings" pitchFamily="2" charset="2"/>
              <a:buNone/>
              <a:defRPr/>
            </a:pPr>
            <a:r>
              <a:rPr lang="fr-FR"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int main(void)</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ConstRef obj(4</a:t>
            </a:r>
            <a:r>
              <a:rPr lang="fr-FR"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fr-FR"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fr-FR"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7" name="直接连接符 6"/>
          <p:cNvCxnSpPr/>
          <p:nvPr/>
        </p:nvCxnSpPr>
        <p:spPr>
          <a:xfrm>
            <a:off x="4865913" y="1610170"/>
            <a:ext cx="0" cy="3928479"/>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9024249" y="2769557"/>
            <a:ext cx="2953345" cy="1321545"/>
          </a:xfrm>
          <a:prstGeom prst="wedgeRoundRectCallout">
            <a:avLst>
              <a:gd name="adj1" fmla="val -64345"/>
              <a:gd name="adj2" fmla="val -53225"/>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初始化列表只在实现时出现</a:t>
            </a:r>
          </a:p>
        </p:txBody>
      </p:sp>
    </p:spTree>
    <p:extLst>
      <p:ext uri="{BB962C8B-B14F-4D97-AF65-F5344CB8AC3E}">
        <p14:creationId xmlns:p14="http://schemas.microsoft.com/office/powerpoint/2010/main" val="1358472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初始化列表</a:t>
            </a:r>
          </a:p>
        </p:txBody>
      </p:sp>
      <p:sp>
        <p:nvSpPr>
          <p:cNvPr id="10" name="矩形 2"/>
          <p:cNvSpPr>
            <a:spLocks noChangeArrowheads="1"/>
          </p:cNvSpPr>
          <p:nvPr/>
        </p:nvSpPr>
        <p:spPr bwMode="auto">
          <a:xfrm>
            <a:off x="1779246" y="2680036"/>
            <a:ext cx="8332704" cy="3782055"/>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Point</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Point(int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aVal)</a:t>
            </a:r>
            <a:b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m_iY(aVal), m_iX(m_iY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rgbClr val="C00000"/>
                </a:solidFill>
                <a:latin typeface="Consolas" panose="020B0609020204030204" pitchFamily="49" charset="0"/>
                <a:ea typeface="微软雅黑" panose="020B0503020204020204" pitchFamily="34" charset="-122"/>
                <a:cs typeface="Courier New" pitchFamily="49" charset="0"/>
              </a:rPr>
              <a:t>// Error</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m_iX;</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11" name="TextBox 4"/>
          <p:cNvSpPr txBox="1">
            <a:spLocks noChangeArrowheads="1"/>
          </p:cNvSpPr>
          <p:nvPr/>
        </p:nvSpPr>
        <p:spPr bwMode="auto">
          <a:xfrm>
            <a:off x="474798" y="1027258"/>
            <a:ext cx="1021008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800"/>
              </a:spcBef>
              <a:buClr>
                <a:schemeClr val="accent1">
                  <a:lumMod val="50000"/>
                </a:schemeClr>
              </a:buClr>
              <a:buFont typeface="Wingdings" panose="05000000000000000000" pitchFamily="2" charset="2"/>
              <a:buChar char="v"/>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构造函数初始化列表</a:t>
            </a:r>
            <a:r>
              <a:rPr lang="zh-CN" altLang="en-US" sz="3200" smtClean="0">
                <a:solidFill>
                  <a:srgbClr val="C00000"/>
                </a:solidFill>
                <a:latin typeface="微软雅黑" panose="020B0503020204020204" pitchFamily="34" charset="-122"/>
                <a:ea typeface="微软雅黑" panose="020B0503020204020204" pitchFamily="34" charset="-122"/>
                <a:cs typeface="Courier New" pitchFamily="49" charset="0"/>
              </a:rPr>
              <a:t>不能指定初始化次序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，必须</a:t>
            </a:r>
            <a:r>
              <a:rPr lang="zh-CN" altLang="en-US" sz="3200" smtClean="0">
                <a:solidFill>
                  <a:srgbClr val="C00000"/>
                </a:solidFill>
                <a:latin typeface="微软雅黑" panose="020B0503020204020204" pitchFamily="34" charset="-122"/>
                <a:ea typeface="微软雅黑" panose="020B0503020204020204" pitchFamily="34" charset="-122"/>
                <a:cs typeface="Courier New" pitchFamily="49" charset="0"/>
              </a:rPr>
              <a:t>按照</a:t>
            </a:r>
            <a:r>
              <a:rPr lang="zh-CN" altLang="en-US" sz="3200">
                <a:solidFill>
                  <a:srgbClr val="C00000"/>
                </a:solidFill>
                <a:latin typeface="微软雅黑" panose="020B0503020204020204" pitchFamily="34" charset="-122"/>
                <a:ea typeface="微软雅黑" panose="020B0503020204020204" pitchFamily="34" charset="-122"/>
                <a:cs typeface="Courier New" pitchFamily="49" charset="0"/>
              </a:rPr>
              <a:t>成员声明的顺序</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编写构造函数初始化列表</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eaLnBrk="1" hangingPunct="1">
              <a:spcBef>
                <a:spcPts val="600"/>
              </a:spcBef>
              <a:buClr>
                <a:schemeClr val="accent1">
                  <a:lumMod val="50000"/>
                </a:schemeClr>
              </a:buClr>
              <a:buFont typeface="Wingdings" panose="05000000000000000000" pitchFamily="2" charset="2"/>
              <a:buChar char="v"/>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尽量</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避免使用成员初始化成员</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1421990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5" name="TextBox 4"/>
          <p:cNvSpPr txBox="1">
            <a:spLocks noChangeArrowheads="1"/>
          </p:cNvSpPr>
          <p:nvPr/>
        </p:nvSpPr>
        <p:spPr bwMode="auto">
          <a:xfrm>
            <a:off x="3555436" y="1495698"/>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无参构造函数</a:t>
            </a:r>
          </a:p>
        </p:txBody>
      </p:sp>
      <p:sp>
        <p:nvSpPr>
          <p:cNvPr id="6" name="TextBox 5"/>
          <p:cNvSpPr txBox="1">
            <a:spLocks noChangeArrowheads="1"/>
          </p:cNvSpPr>
          <p:nvPr/>
        </p:nvSpPr>
        <p:spPr bwMode="auto">
          <a:xfrm>
            <a:off x="3555436" y="2581684"/>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有参构造函数</a:t>
            </a:r>
          </a:p>
        </p:txBody>
      </p:sp>
      <p:sp>
        <p:nvSpPr>
          <p:cNvPr id="7" name="TextBox 6"/>
          <p:cNvSpPr txBox="1">
            <a:spLocks noChangeArrowheads="1"/>
          </p:cNvSpPr>
          <p:nvPr/>
        </p:nvSpPr>
        <p:spPr bwMode="auto">
          <a:xfrm>
            <a:off x="3555436" y="366767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构造函数与参数初始化列表</a:t>
            </a:r>
          </a:p>
        </p:txBody>
      </p:sp>
      <p:sp>
        <p:nvSpPr>
          <p:cNvPr id="8" name="TextBox 7"/>
          <p:cNvSpPr txBox="1">
            <a:spLocks noChangeArrowheads="1"/>
          </p:cNvSpPr>
          <p:nvPr/>
        </p:nvSpPr>
        <p:spPr bwMode="auto">
          <a:xfrm>
            <a:off x="3555436" y="475365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71500" indent="-571500" eaLnBrk="1" hangingPunct="1">
              <a:buClr>
                <a:schemeClr val="accent1">
                  <a:lumMod val="50000"/>
                </a:schemeClr>
              </a:buClr>
              <a:buFont typeface="Wingdings" panose="05000000000000000000" pitchFamily="2" charset="2"/>
              <a:buChar char="Ø"/>
            </a:pPr>
            <a:r>
              <a:rPr lang="zh-CN" altLang="en-US" sz="3600" b="1" smtClean="0">
                <a:solidFill>
                  <a:schemeClr val="accent1">
                    <a:lumMod val="50000"/>
                  </a:schemeClr>
                </a:solidFill>
                <a:latin typeface="微软雅黑" panose="020B0503020204020204" pitchFamily="34" charset="-122"/>
                <a:ea typeface="微软雅黑" panose="020B0503020204020204" pitchFamily="34" charset="-122"/>
              </a:rPr>
              <a:t>默认构造函数</a:t>
            </a:r>
            <a:endParaRPr lang="zh-CN" altLang="en-US" sz="3600" b="1">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314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a:t>
            </a:r>
            <a:r>
              <a:rPr lang="zh-CN" altLang="en-US" smtClean="0"/>
              <a:t>函数 </a:t>
            </a:r>
            <a:r>
              <a:rPr lang="en-US" altLang="zh-CN" smtClean="0"/>
              <a:t>- </a:t>
            </a:r>
            <a:r>
              <a:rPr lang="zh-CN" altLang="en-US" smtClean="0"/>
              <a:t>默认</a:t>
            </a:r>
            <a:r>
              <a:rPr lang="zh-CN" altLang="en-US"/>
              <a:t>构造函数</a:t>
            </a:r>
          </a:p>
        </p:txBody>
      </p:sp>
      <p:sp>
        <p:nvSpPr>
          <p:cNvPr id="6" name="TextBox 3"/>
          <p:cNvSpPr txBox="1"/>
          <p:nvPr/>
        </p:nvSpPr>
        <p:spPr>
          <a:xfrm>
            <a:off x="2433662" y="2103120"/>
            <a:ext cx="7023871" cy="403187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 time1</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time2(); </a:t>
            </a:r>
            <a:r>
              <a:rPr lang="en-US" altLang="zh-CN" sz="3200" b="1" smtClean="0">
                <a:solidFill>
                  <a:srgbClr val="C00000"/>
                </a:solidFill>
                <a:latin typeface="Consolas" panose="020B0609020204030204" pitchFamily="49" charset="0"/>
                <a:ea typeface="微软雅黑" panose="020B0503020204020204" pitchFamily="34" charset="-122"/>
                <a:cs typeface="Courier New" pitchFamily="49" charset="0"/>
              </a:rPr>
              <a:t>// Error</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
            </a:r>
            <a:b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&amp;r =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new Time</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Time;</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32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9" name="内容占位符 5"/>
          <p:cNvSpPr txBox="1">
            <a:spLocks/>
          </p:cNvSpPr>
          <p:nvPr/>
        </p:nvSpPr>
        <p:spPr bwMode="auto">
          <a:xfrm>
            <a:off x="947256" y="889325"/>
            <a:ext cx="10055667" cy="1213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a:solidFill>
                  <a:schemeClr val="tx1">
                    <a:lumMod val="75000"/>
                    <a:lumOff val="25000"/>
                  </a:schemeClr>
                </a:solidFill>
                <a:latin typeface="微软雅黑" pitchFamily="34" charset="-122"/>
                <a:ea typeface="微软雅黑" pitchFamily="34" charset="-122"/>
              </a:rPr>
              <a:t>概念：初始化对象时</a:t>
            </a:r>
            <a:r>
              <a:rPr lang="zh-CN" altLang="en-US" sz="3600">
                <a:solidFill>
                  <a:srgbClr val="C00000"/>
                </a:solidFill>
                <a:latin typeface="微软雅黑" pitchFamily="34" charset="-122"/>
                <a:ea typeface="微软雅黑" pitchFamily="34" charset="-122"/>
              </a:rPr>
              <a:t>不提供参数时</a:t>
            </a:r>
            <a:r>
              <a:rPr lang="zh-CN" altLang="en-US" sz="3600">
                <a:solidFill>
                  <a:schemeClr val="tx1">
                    <a:lumMod val="75000"/>
                    <a:lumOff val="25000"/>
                  </a:schemeClr>
                </a:solidFill>
                <a:latin typeface="微软雅黑" pitchFamily="34" charset="-122"/>
                <a:ea typeface="微软雅黑" pitchFamily="34" charset="-122"/>
              </a:rPr>
              <a:t>所调用的构造函数</a:t>
            </a:r>
          </a:p>
        </p:txBody>
      </p:sp>
      <p:sp>
        <p:nvSpPr>
          <p:cNvPr id="11" name="圆角矩形标注 10"/>
          <p:cNvSpPr/>
          <p:nvPr/>
        </p:nvSpPr>
        <p:spPr>
          <a:xfrm>
            <a:off x="6824274" y="1796120"/>
            <a:ext cx="4422845" cy="1548624"/>
          </a:xfrm>
          <a:prstGeom prst="wedgeRoundRectCallout">
            <a:avLst>
              <a:gd name="adj1" fmla="val -65455"/>
              <a:gd name="adj2" fmla="val 4410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创建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对象若不提供参数调用什么类型的构造函数</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068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187614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500" fill="hold"/>
                                        <p:tgtEl>
                                          <p:spTgt spid="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3" y="947919"/>
            <a:ext cx="5796695"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class Time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rgbClr val="C00000"/>
                </a:solidFill>
                <a:latin typeface="Consolas" panose="020B0609020204030204" pitchFamily="49" charset="0"/>
                <a:cs typeface="Courier New" pitchFamily="49" charset="0"/>
              </a:rPr>
              <a:t>Time::Time</a:t>
            </a:r>
            <a:r>
              <a:rPr lang="en-US" altLang="zh-CN" sz="2400" b="1" smtClean="0">
                <a:solidFill>
                  <a:srgbClr val="C00000"/>
                </a:solidFill>
                <a:latin typeface="Consolas" panose="020B0609020204030204" pitchFamily="49" charset="0"/>
                <a:cs typeface="Courier New" pitchFamily="49" charset="0"/>
              </a:rPr>
              <a:t>() {</a:t>
            </a:r>
            <a:endParaRPr lang="en-US" altLang="zh-CN" sz="2400" b="1">
              <a:solidFill>
                <a:srgbClr val="C00000"/>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rgbClr val="C00000"/>
                </a:solidFill>
                <a:latin typeface="Consolas" panose="020B0609020204030204" pitchFamily="49" charset="0"/>
                <a:cs typeface="Courier New" pitchFamily="49" charset="0"/>
              </a:rPr>
              <a:t>    m_iHour   = 0;</a:t>
            </a:r>
          </a:p>
          <a:p>
            <a:pPr marL="365125" indent="-255588" eaLnBrk="0" hangingPunct="0">
              <a:buClr>
                <a:schemeClr val="accent1"/>
              </a:buClr>
              <a:buFont typeface="Wingdings" pitchFamily="2" charset="2"/>
              <a:buNone/>
              <a:defRPr/>
            </a:pPr>
            <a:r>
              <a:rPr lang="en-US" altLang="zh-CN" sz="2400" b="1">
                <a:solidFill>
                  <a:srgbClr val="C00000"/>
                </a:solidFill>
                <a:latin typeface="Consolas" panose="020B0609020204030204" pitchFamily="49" charset="0"/>
                <a:cs typeface="Courier New" pitchFamily="49" charset="0"/>
              </a:rPr>
              <a:t>    m_iMinute = 0;</a:t>
            </a:r>
          </a:p>
          <a:p>
            <a:pPr marL="365125" indent="-255588" eaLnBrk="0" hangingPunct="0">
              <a:buClr>
                <a:schemeClr val="accent1"/>
              </a:buClr>
              <a:buFont typeface="Wingdings" pitchFamily="2" charset="2"/>
              <a:buNone/>
              <a:defRPr/>
            </a:pPr>
            <a:r>
              <a:rPr lang="en-US" altLang="zh-CN" sz="2400" b="1">
                <a:solidFill>
                  <a:srgbClr val="C00000"/>
                </a:solidFill>
                <a:latin typeface="Consolas" panose="020B0609020204030204" pitchFamily="49" charset="0"/>
                <a:cs typeface="Courier New" pitchFamily="49" charset="0"/>
              </a:rPr>
              <a:t>    m_iSec   = 0;</a:t>
            </a:r>
          </a:p>
          <a:p>
            <a:pPr marL="365125" indent="-255588" eaLnBrk="0" hangingPunct="0">
              <a:buClr>
                <a:schemeClr val="accent1"/>
              </a:buClr>
              <a:buFont typeface="Wingdings" pitchFamily="2" charset="2"/>
              <a:buNone/>
              <a:defRPr/>
            </a:pPr>
            <a:r>
              <a:rPr lang="en-US" altLang="zh-CN" sz="2400" b="1">
                <a:solidFill>
                  <a:srgbClr val="C00000"/>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p:txBody>
      </p:sp>
      <p:sp>
        <p:nvSpPr>
          <p:cNvPr id="11" name="矩形 2"/>
          <p:cNvSpPr>
            <a:spLocks noChangeArrowheads="1"/>
          </p:cNvSpPr>
          <p:nvPr/>
        </p:nvSpPr>
        <p:spPr bwMode="auto">
          <a:xfrm>
            <a:off x="5872790" y="915451"/>
            <a:ext cx="596869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a:t>
            </a:r>
            <a:r>
              <a:rPr lang="en-US" altLang="zh-CN" sz="2400" b="1" smtClean="0">
                <a:solidFill>
                  <a:schemeClr val="tx1">
                    <a:lumMod val="75000"/>
                    <a:lumOff val="25000"/>
                  </a:schemeClr>
                </a:solidFill>
                <a:latin typeface="Consolas" panose="020B0609020204030204" pitchFamily="49" charset="0"/>
                <a:cs typeface="Courier New" pitchFamily="49" charset="0"/>
              </a:rPr>
              <a: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int main(void)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Time </a:t>
            </a:r>
            <a:r>
              <a:rPr lang="en-US" altLang="zh-CN" sz="2400" b="1" smtClean="0">
                <a:solidFill>
                  <a:srgbClr val="C00000"/>
                </a:solidFill>
                <a:latin typeface="Consolas" panose="020B0609020204030204" pitchFamily="49" charset="0"/>
                <a:cs typeface="Courier New" pitchFamily="49" charset="0"/>
              </a:rPr>
              <a:t>t1;</a:t>
            </a:r>
            <a:endParaRPr lang="en-US" altLang="zh-CN" sz="2400" b="1">
              <a:solidFill>
                <a:srgbClr val="C00000"/>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t1.display</a:t>
            </a: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Time </a:t>
            </a:r>
            <a:r>
              <a:rPr lang="en-US" altLang="zh-CN" sz="2400" b="1" smtClean="0">
                <a:solidFill>
                  <a:srgbClr val="C00000"/>
                </a:solidFill>
                <a:latin typeface="Consolas" panose="020B0609020204030204" pitchFamily="49" charset="0"/>
                <a:cs typeface="Courier New" pitchFamily="49" charset="0"/>
              </a:rPr>
              <a:t>t2 </a:t>
            </a:r>
            <a:r>
              <a:rPr lang="en-US" altLang="zh-CN" sz="2400" b="1">
                <a:solidFill>
                  <a:srgbClr val="C00000"/>
                </a:solidFill>
                <a:latin typeface="Consolas" panose="020B0609020204030204" pitchFamily="49" charset="0"/>
                <a:cs typeface="Courier New" pitchFamily="49" charset="0"/>
              </a:rPr>
              <a:t>= Time();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t2.display</a:t>
            </a: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    </a:t>
            </a:r>
            <a:r>
              <a:rPr lang="en-US" altLang="zh-CN" sz="2400" b="1">
                <a:solidFill>
                  <a:schemeClr val="tx1">
                    <a:lumMod val="75000"/>
                    <a:lumOff val="25000"/>
                  </a:schemeClr>
                </a:solidFill>
                <a:latin typeface="Consolas" panose="020B0609020204030204" pitchFamily="49" charset="0"/>
                <a:cs typeface="Courier New" pitchFamily="49" charset="0"/>
              </a:rPr>
              <a:t>Time </a:t>
            </a:r>
            <a:r>
              <a:rPr lang="en-US" altLang="zh-CN" sz="2400" b="1" smtClean="0">
                <a:solidFill>
                  <a:schemeClr val="tx1">
                    <a:lumMod val="75000"/>
                    <a:lumOff val="25000"/>
                  </a:schemeClr>
                </a:solidFill>
                <a:latin typeface="Consolas" panose="020B0609020204030204" pitchFamily="49" charset="0"/>
                <a:cs typeface="Courier New" pitchFamily="49" charset="0"/>
              </a:rPr>
              <a:t>* p </a:t>
            </a: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a:solidFill>
                  <a:srgbClr val="C00000"/>
                </a:solidFill>
                <a:latin typeface="Consolas" panose="020B0609020204030204" pitchFamily="49" charset="0"/>
                <a:cs typeface="Courier New" pitchFamily="49" charset="0"/>
              </a:rPr>
              <a:t>new Time</a:t>
            </a: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p-&gt;display();</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delete p</a:t>
            </a:r>
            <a:r>
              <a:rPr lang="en-US" altLang="zh-CN" sz="2400" b="1" smtClean="0">
                <a:solidFill>
                  <a:schemeClr val="tx1">
                    <a:lumMod val="75000"/>
                    <a:lumOff val="25000"/>
                  </a:schemeClr>
                </a:solidFill>
                <a:latin typeface="Consolas" panose="020B0609020204030204" pitchFamily="49" charset="0"/>
                <a:cs typeface="Courier New" pitchFamily="49" charset="0"/>
              </a:rPr>
              <a:t>;  p </a:t>
            </a:r>
            <a:r>
              <a:rPr lang="en-US" altLang="zh-CN" sz="2400" b="1">
                <a:solidFill>
                  <a:schemeClr val="tx1">
                    <a:lumMod val="75000"/>
                    <a:lumOff val="25000"/>
                  </a:schemeClr>
                </a:solidFill>
                <a:latin typeface="Consolas" panose="020B0609020204030204" pitchFamily="49" charset="0"/>
                <a:cs typeface="Courier New" pitchFamily="49" charset="0"/>
              </a:rPr>
              <a:t>= NULL;</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p:txBody>
      </p:sp>
      <p:cxnSp>
        <p:nvCxnSpPr>
          <p:cNvPr id="12" name="直接连接符 11"/>
          <p:cNvCxnSpPr/>
          <p:nvPr/>
        </p:nvCxnSpPr>
        <p:spPr>
          <a:xfrm>
            <a:off x="5872790"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7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0040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500" fill="hold"/>
                                        <p:tgtEl>
                                          <p:spTgt spid="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1213577" y="1718939"/>
            <a:ext cx="9876790" cy="4812487"/>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1089430" y="1729762"/>
            <a:ext cx="5796695" cy="4880043"/>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a:t>
            </a:r>
            <a:r>
              <a:rPr lang="en-US" altLang="zh-CN" sz="2400" b="1" smtClean="0">
                <a:solidFill>
                  <a:schemeClr val="tx1">
                    <a:lumMod val="75000"/>
                    <a:lumOff val="25000"/>
                  </a:schemeClr>
                </a:solidFill>
                <a:latin typeface="Consolas" panose="020B0609020204030204" pitchFamily="49" charset="0"/>
                <a:cs typeface="Courier New" pitchFamily="49" charset="0"/>
              </a:rPr>
              <a:t>Time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a:t>
            </a:r>
            <a:r>
              <a:rPr lang="en-US" altLang="zh-CN" sz="2400" b="1" smtClean="0">
                <a:solidFill>
                  <a:schemeClr val="tx1">
                    <a:lumMod val="75000"/>
                    <a:lumOff val="25000"/>
                  </a:schemeClr>
                </a:solidFill>
                <a:latin typeface="Consolas" panose="020B0609020204030204" pitchFamily="49" charset="0"/>
                <a:cs typeface="Courier New" pitchFamily="49" charset="0"/>
              </a:rPr>
              <a: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sp>
        <p:nvSpPr>
          <p:cNvPr id="11" name="矩形 2"/>
          <p:cNvSpPr>
            <a:spLocks noChangeArrowheads="1"/>
          </p:cNvSpPr>
          <p:nvPr/>
        </p:nvSpPr>
        <p:spPr bwMode="auto">
          <a:xfrm>
            <a:off x="5846664" y="1698170"/>
            <a:ext cx="5243703" cy="488550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a:t>
            </a:r>
            <a:r>
              <a:rPr lang="en-US" altLang="zh-CN" sz="2400" b="1" smtClean="0">
                <a:solidFill>
                  <a:schemeClr val="tx1">
                    <a:lumMod val="75000"/>
                    <a:lumOff val="25000"/>
                  </a:schemeClr>
                </a:solidFill>
                <a:latin typeface="Consolas" panose="020B0609020204030204" pitchFamily="49" charset="0"/>
                <a:cs typeface="Courier New" pitchFamily="49" charset="0"/>
              </a:rPr>
              <a:t>main(void)</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localTime;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localTime.display</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5885852" y="1718940"/>
            <a:ext cx="0" cy="4812487"/>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内容占位符 5"/>
          <p:cNvSpPr txBox="1">
            <a:spLocks/>
          </p:cNvSpPr>
          <p:nvPr/>
        </p:nvSpPr>
        <p:spPr bwMode="auto">
          <a:xfrm>
            <a:off x="498483" y="1033663"/>
            <a:ext cx="10894230" cy="664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200">
                <a:solidFill>
                  <a:schemeClr val="tx1">
                    <a:lumMod val="75000"/>
                    <a:lumOff val="25000"/>
                  </a:schemeClr>
                </a:solidFill>
                <a:latin typeface="微软雅黑" pitchFamily="34" charset="-122"/>
                <a:ea typeface="微软雅黑" pitchFamily="34" charset="-122"/>
              </a:rPr>
              <a:t>类体中若没有构造函数，则系统会生成一个默认构造函数。</a:t>
            </a:r>
          </a:p>
        </p:txBody>
      </p:sp>
      <p:sp>
        <p:nvSpPr>
          <p:cNvPr id="14" name="TextBox 10"/>
          <p:cNvSpPr txBox="1"/>
          <p:nvPr/>
        </p:nvSpPr>
        <p:spPr>
          <a:xfrm>
            <a:off x="6010000" y="3955363"/>
            <a:ext cx="4977583" cy="954107"/>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类体中若含有构造函数则系统不会生成默认构造函数</a:t>
            </a:r>
          </a:p>
        </p:txBody>
      </p:sp>
      <p:sp>
        <p:nvSpPr>
          <p:cNvPr id="15" name="TextBox 10"/>
          <p:cNvSpPr txBox="1"/>
          <p:nvPr/>
        </p:nvSpPr>
        <p:spPr>
          <a:xfrm>
            <a:off x="6009999" y="5072799"/>
            <a:ext cx="4977583" cy="1384995"/>
          </a:xfrm>
          <a:prstGeom prst="rect">
            <a:avLst/>
          </a:prstGeom>
          <a:solidFill>
            <a:schemeClr val="accent2">
              <a:lumMod val="40000"/>
              <a:lumOff val="60000"/>
            </a:schemeClr>
          </a:solidFill>
          <a:ln w="38100">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系统创建的默认构造函数就是函数体为空的无参构造函数</a:t>
            </a:r>
          </a:p>
          <a:p>
            <a:pPr>
              <a:defRPr/>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Time::Time(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02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80">
                                          <p:stCondLst>
                                            <p:cond delay="0"/>
                                          </p:stCondLst>
                                        </p:cTn>
                                        <p:tgtEl>
                                          <p:spTgt spid="15"/>
                                        </p:tgtEl>
                                      </p:cBhvr>
                                    </p:animEffect>
                                    <p:anim calcmode="lin" valueType="num">
                                      <p:cBhvr>
                                        <p:cTn id="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1" dur="26">
                                          <p:stCondLst>
                                            <p:cond delay="650"/>
                                          </p:stCondLst>
                                        </p:cTn>
                                        <p:tgtEl>
                                          <p:spTgt spid="15"/>
                                        </p:tgtEl>
                                      </p:cBhvr>
                                      <p:to x="100000" y="60000"/>
                                    </p:animScale>
                                    <p:animScale>
                                      <p:cBhvr>
                                        <p:cTn id="32" dur="166" decel="50000">
                                          <p:stCondLst>
                                            <p:cond delay="676"/>
                                          </p:stCondLst>
                                        </p:cTn>
                                        <p:tgtEl>
                                          <p:spTgt spid="15"/>
                                        </p:tgtEl>
                                      </p:cBhvr>
                                      <p:to x="100000" y="100000"/>
                                    </p:animScale>
                                    <p:animScale>
                                      <p:cBhvr>
                                        <p:cTn id="33" dur="26">
                                          <p:stCondLst>
                                            <p:cond delay="1312"/>
                                          </p:stCondLst>
                                        </p:cTn>
                                        <p:tgtEl>
                                          <p:spTgt spid="15"/>
                                        </p:tgtEl>
                                      </p:cBhvr>
                                      <p:to x="100000" y="80000"/>
                                    </p:animScale>
                                    <p:animScale>
                                      <p:cBhvr>
                                        <p:cTn id="34" dur="166" decel="50000">
                                          <p:stCondLst>
                                            <p:cond delay="1338"/>
                                          </p:stCondLst>
                                        </p:cTn>
                                        <p:tgtEl>
                                          <p:spTgt spid="15"/>
                                        </p:tgtEl>
                                      </p:cBhvr>
                                      <p:to x="100000" y="100000"/>
                                    </p:animScale>
                                    <p:animScale>
                                      <p:cBhvr>
                                        <p:cTn id="35" dur="26">
                                          <p:stCondLst>
                                            <p:cond delay="1642"/>
                                          </p:stCondLst>
                                        </p:cTn>
                                        <p:tgtEl>
                                          <p:spTgt spid="15"/>
                                        </p:tgtEl>
                                      </p:cBhvr>
                                      <p:to x="100000" y="90000"/>
                                    </p:animScale>
                                    <p:animScale>
                                      <p:cBhvr>
                                        <p:cTn id="36" dur="166" decel="50000">
                                          <p:stCondLst>
                                            <p:cond delay="1668"/>
                                          </p:stCondLst>
                                        </p:cTn>
                                        <p:tgtEl>
                                          <p:spTgt spid="15"/>
                                        </p:tgtEl>
                                      </p:cBhvr>
                                      <p:to x="100000" y="100000"/>
                                    </p:animScale>
                                    <p:animScale>
                                      <p:cBhvr>
                                        <p:cTn id="37" dur="26">
                                          <p:stCondLst>
                                            <p:cond delay="1808"/>
                                          </p:stCondLst>
                                        </p:cTn>
                                        <p:tgtEl>
                                          <p:spTgt spid="15"/>
                                        </p:tgtEl>
                                      </p:cBhvr>
                                      <p:to x="100000" y="95000"/>
                                    </p:animScale>
                                    <p:animScale>
                                      <p:cBhvr>
                                        <p:cTn id="38"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a:t>
            </a:r>
            <a:r>
              <a:rPr lang="zh-CN" altLang="en-US" sz="3000" smtClean="0">
                <a:solidFill>
                  <a:schemeClr val="tx1">
                    <a:lumMod val="75000"/>
                    <a:lumOff val="25000"/>
                  </a:schemeClr>
                </a:solidFill>
              </a:rPr>
              <a:t>构造函数</a:t>
            </a:r>
            <a:endParaRPr lang="en-US" altLang="zh-CN" sz="3000" smtClean="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a:t>
            </a:r>
            <a:r>
              <a:rPr lang="zh-CN" altLang="en-US" sz="3000" smtClean="0">
                <a:solidFill>
                  <a:schemeClr val="tx1">
                    <a:lumMod val="75000"/>
                    <a:lumOff val="25000"/>
                  </a:schemeClr>
                </a:solidFill>
              </a:rPr>
              <a:t>析</a:t>
            </a:r>
            <a:r>
              <a:rPr lang="zh-CN" altLang="en-US" sz="3000">
                <a:solidFill>
                  <a:schemeClr val="tx1">
                    <a:lumMod val="75000"/>
                    <a:lumOff val="25000"/>
                  </a:schemeClr>
                </a:solidFill>
              </a:rPr>
              <a:t>构</a:t>
            </a:r>
            <a:r>
              <a:rPr lang="zh-CN" altLang="en-US" sz="3000" smtClean="0">
                <a:solidFill>
                  <a:schemeClr val="tx1">
                    <a:lumMod val="75000"/>
                    <a:lumOff val="25000"/>
                  </a:schemeClr>
                </a:solidFill>
              </a:rPr>
              <a:t>函数</a:t>
            </a:r>
            <a:endParaRPr lang="en-US" altLang="zh-CN" sz="3000" smtClean="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a:t>
            </a:r>
            <a:r>
              <a:rPr lang="zh-CN" altLang="en-US" sz="3000" smtClean="0">
                <a:solidFill>
                  <a:schemeClr val="tx1">
                    <a:lumMod val="75000"/>
                    <a:lumOff val="25000"/>
                  </a:schemeClr>
                </a:solidFill>
              </a:rPr>
              <a:t>拷贝</a:t>
            </a:r>
            <a:r>
              <a:rPr lang="zh-CN" altLang="en-US" sz="3000">
                <a:solidFill>
                  <a:schemeClr val="tx1">
                    <a:lumMod val="75000"/>
                    <a:lumOff val="25000"/>
                  </a:schemeClr>
                </a:solidFill>
              </a:rPr>
              <a:t>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3087785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4" name="左大括号 3"/>
          <p:cNvSpPr/>
          <p:nvPr/>
        </p:nvSpPr>
        <p:spPr bwMode="auto">
          <a:xfrm>
            <a:off x="2369166" y="1693128"/>
            <a:ext cx="500062" cy="2527945"/>
          </a:xfrm>
          <a:prstGeom prst="leftBrace">
            <a:avLst>
              <a:gd name="adj1" fmla="val 63190"/>
              <a:gd name="adj2" fmla="val 50000"/>
            </a:avLst>
          </a:prstGeom>
          <a:ln w="38100">
            <a:solidFill>
              <a:schemeClr val="accent1">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defRPr/>
            </a:pPr>
            <a:endParaRPr lang="zh-CN" altLang="en-US">
              <a:latin typeface="Times New Roman" pitchFamily="18" charset="0"/>
              <a:ea typeface="宋体" pitchFamily="2" charset="-122"/>
            </a:endParaRPr>
          </a:p>
        </p:txBody>
      </p:sp>
      <p:sp>
        <p:nvSpPr>
          <p:cNvPr id="5" name="TextBox 4"/>
          <p:cNvSpPr txBox="1">
            <a:spLocks noChangeArrowheads="1"/>
          </p:cNvSpPr>
          <p:nvPr/>
        </p:nvSpPr>
        <p:spPr bwMode="auto">
          <a:xfrm>
            <a:off x="3032922" y="1547950"/>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自定义的构造函数</a:t>
            </a:r>
          </a:p>
        </p:txBody>
      </p:sp>
      <p:sp>
        <p:nvSpPr>
          <p:cNvPr id="6" name="TextBox 5"/>
          <p:cNvSpPr txBox="1">
            <a:spLocks noChangeArrowheads="1"/>
          </p:cNvSpPr>
          <p:nvPr/>
        </p:nvSpPr>
        <p:spPr bwMode="auto">
          <a:xfrm>
            <a:off x="3032922" y="2633936"/>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由系统创建的构造函数</a:t>
            </a:r>
          </a:p>
        </p:txBody>
      </p:sp>
      <p:sp>
        <p:nvSpPr>
          <p:cNvPr id="7" name="TextBox 6"/>
          <p:cNvSpPr txBox="1">
            <a:spLocks noChangeArrowheads="1"/>
          </p:cNvSpPr>
          <p:nvPr/>
        </p:nvSpPr>
        <p:spPr bwMode="auto">
          <a:xfrm>
            <a:off x="3032922" y="3719922"/>
            <a:ext cx="7357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1">
                  <a:lumMod val="50000"/>
                </a:schemeClr>
              </a:buClr>
            </a:pPr>
            <a:r>
              <a:rPr lang="zh-CN" altLang="en-US" sz="3600" b="1">
                <a:solidFill>
                  <a:schemeClr val="accent1">
                    <a:lumMod val="50000"/>
                  </a:schemeClr>
                </a:solidFill>
                <a:latin typeface="微软雅黑" panose="020B0503020204020204" pitchFamily="34" charset="-122"/>
                <a:ea typeface="微软雅黑" panose="020B0503020204020204" pitchFamily="34" charset="-122"/>
              </a:rPr>
              <a:t>含默认参数的构造函数</a:t>
            </a:r>
          </a:p>
        </p:txBody>
      </p:sp>
    </p:spTree>
    <p:extLst>
      <p:ext uri="{BB962C8B-B14F-4D97-AF65-F5344CB8AC3E}">
        <p14:creationId xmlns:p14="http://schemas.microsoft.com/office/powerpoint/2010/main" val="395895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500" fill="hold"/>
                                        <p:tgtEl>
                                          <p:spTgt spid="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9" name="矩形 8"/>
          <p:cNvSpPr/>
          <p:nvPr/>
        </p:nvSpPr>
        <p:spPr>
          <a:xfrm>
            <a:off x="403679" y="947920"/>
            <a:ext cx="11318971" cy="5583508"/>
          </a:xfrm>
          <a:prstGeom prst="rect">
            <a:avLst/>
          </a:prstGeom>
          <a:solidFill>
            <a:schemeClr val="accent1">
              <a:lumMod val="20000"/>
              <a:lumOff val="8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pPr>
            <a:endParaRPr lang="zh-CN" altLang="en-US" sz="2800" b="1">
              <a:solidFill>
                <a:schemeClr val="tx1">
                  <a:lumMod val="75000"/>
                  <a:lumOff val="25000"/>
                </a:schemeClr>
              </a:solidFill>
              <a:latin typeface="Consolas" panose="020B0609020204030204" pitchFamily="49" charset="0"/>
              <a:cs typeface="Courier New" pitchFamily="49" charset="0"/>
            </a:endParaRPr>
          </a:p>
        </p:txBody>
      </p:sp>
      <p:sp>
        <p:nvSpPr>
          <p:cNvPr id="10" name="矩形 2"/>
          <p:cNvSpPr>
            <a:spLocks noChangeArrowheads="1"/>
          </p:cNvSpPr>
          <p:nvPr/>
        </p:nvSpPr>
        <p:spPr bwMode="auto">
          <a:xfrm>
            <a:off x="279532" y="947919"/>
            <a:ext cx="6212707" cy="5661887"/>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class </a:t>
            </a:r>
            <a:r>
              <a:rPr lang="en-US" altLang="zh-CN" sz="2400" b="1" smtClean="0">
                <a:solidFill>
                  <a:schemeClr val="tx1">
                    <a:lumMod val="75000"/>
                    <a:lumOff val="25000"/>
                  </a:schemeClr>
                </a:solidFill>
                <a:latin typeface="Consolas" panose="020B0609020204030204" pitchFamily="49" charset="0"/>
                <a:cs typeface="Courier New" pitchFamily="49" charset="0"/>
              </a:rPr>
              <a:t>Time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public: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Time(int aHour=0,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int </a:t>
            </a:r>
            <a:r>
              <a:rPr lang="en-US" altLang="zh-CN" sz="2400" b="1">
                <a:solidFill>
                  <a:schemeClr val="tx1">
                    <a:lumMod val="75000"/>
                    <a:lumOff val="25000"/>
                  </a:schemeClr>
                </a:solidFill>
                <a:latin typeface="Consolas" panose="020B0609020204030204" pitchFamily="49" charset="0"/>
                <a:cs typeface="Courier New" pitchFamily="49" charset="0"/>
              </a:rPr>
              <a:t>aMinute=0, int aSec=0);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void display</a:t>
            </a:r>
            <a:r>
              <a:rPr lang="en-US" altLang="zh-CN" sz="2400" b="1" smtClean="0">
                <a:solidFill>
                  <a:schemeClr val="tx1">
                    <a:lumMod val="75000"/>
                    <a:lumOff val="25000"/>
                  </a:schemeClr>
                </a:solidFill>
                <a:latin typeface="Consolas" panose="020B0609020204030204" pitchFamily="49" charset="0"/>
                <a:cs typeface="Courier New" pitchFamily="49" charset="0"/>
              </a:rPr>
              <a:t>();</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private: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m_iHour</a:t>
            </a:r>
            <a:r>
              <a:rPr lang="en-US" altLang="zh-CN" sz="2400" b="1" smtClean="0">
                <a:solidFill>
                  <a:schemeClr val="tx1">
                    <a:lumMod val="75000"/>
                    <a:lumOff val="25000"/>
                  </a:schemeClr>
                </a:solidFill>
                <a:latin typeface="Consolas" panose="020B0609020204030204" pitchFamily="49" charset="0"/>
                <a:cs typeface="Courier New" pitchFamily="49" charset="0"/>
              </a:rPr>
              <a:t>;  int </a:t>
            </a:r>
            <a:r>
              <a:rPr lang="en-US" altLang="zh-CN" sz="2400" b="1">
                <a:solidFill>
                  <a:schemeClr val="tx1">
                    <a:lumMod val="75000"/>
                    <a:lumOff val="25000"/>
                  </a:schemeClr>
                </a:solidFill>
                <a:latin typeface="Consolas" panose="020B0609020204030204" pitchFamily="49" charset="0"/>
                <a:cs typeface="Courier New" pitchFamily="49" charset="0"/>
              </a:rPr>
              <a:t>m_iMinute;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int m_iSec;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Time::Time(int aHour, </a:t>
            </a:r>
          </a:p>
          <a:p>
            <a:pPr marL="365125" indent="-255588" eaLnBrk="0" hangingPunct="0">
              <a:buClr>
                <a:schemeClr val="accent1"/>
              </a:buClr>
              <a:buFont typeface="Wingdings" pitchFamily="2" charset="2"/>
              <a:buNone/>
              <a:defRPr/>
            </a:pPr>
            <a:r>
              <a:rPr lang="en-US" altLang="zh-CN" sz="2400" b="1" smtClean="0">
                <a:solidFill>
                  <a:schemeClr val="tx1">
                    <a:lumMod val="75000"/>
                    <a:lumOff val="25000"/>
                  </a:schemeClr>
                </a:solidFill>
                <a:latin typeface="Consolas" panose="020B0609020204030204" pitchFamily="49" charset="0"/>
                <a:cs typeface="Courier New" pitchFamily="49" charset="0"/>
              </a:rPr>
              <a:t>  int </a:t>
            </a:r>
            <a:r>
              <a:rPr lang="en-US" altLang="zh-CN" sz="2400" b="1">
                <a:solidFill>
                  <a:schemeClr val="tx1">
                    <a:lumMod val="75000"/>
                    <a:lumOff val="25000"/>
                  </a:schemeClr>
                </a:solidFill>
                <a:latin typeface="Consolas" panose="020B0609020204030204" pitchFamily="49" charset="0"/>
                <a:cs typeface="Courier New" pitchFamily="49" charset="0"/>
              </a:rPr>
              <a:t>aMinute, int aSec</a:t>
            </a:r>
            <a:r>
              <a:rPr lang="en-US" altLang="zh-CN" sz="2400" b="1" smtClean="0">
                <a:solidFill>
                  <a:schemeClr val="tx1">
                    <a:lumMod val="75000"/>
                    <a:lumOff val="25000"/>
                  </a:schemeClr>
                </a:solidFill>
                <a:latin typeface="Consolas" panose="020B0609020204030204" pitchFamily="49" charset="0"/>
                <a:cs typeface="Courier New" pitchFamily="49" charset="0"/>
              </a:rPr>
              <a: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m_iHour   </a:t>
            </a:r>
            <a:r>
              <a:rPr lang="en-US" altLang="zh-CN" sz="2400" b="1">
                <a:solidFill>
                  <a:schemeClr val="tx1">
                    <a:lumMod val="75000"/>
                    <a:lumOff val="25000"/>
                  </a:schemeClr>
                </a:solidFill>
                <a:latin typeface="Consolas" panose="020B0609020204030204" pitchFamily="49" charset="0"/>
                <a:cs typeface="Courier New" pitchFamily="49" charset="0"/>
              </a:rPr>
              <a:t>= aHour;</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m_iMinute </a:t>
            </a:r>
            <a:r>
              <a:rPr lang="en-US" altLang="zh-CN" sz="2400" b="1">
                <a:solidFill>
                  <a:schemeClr val="tx1">
                    <a:lumMod val="75000"/>
                    <a:lumOff val="25000"/>
                  </a:schemeClr>
                </a:solidFill>
                <a:latin typeface="Consolas" panose="020B0609020204030204" pitchFamily="49" charset="0"/>
                <a:cs typeface="Courier New" pitchFamily="49" charset="0"/>
              </a:rPr>
              <a:t>= aMinute;</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m_iSec    </a:t>
            </a:r>
            <a:r>
              <a:rPr lang="en-US" altLang="zh-CN" sz="2400" b="1">
                <a:solidFill>
                  <a:schemeClr val="tx1">
                    <a:lumMod val="75000"/>
                    <a:lumOff val="25000"/>
                  </a:schemeClr>
                </a:solidFill>
                <a:latin typeface="Consolas" panose="020B0609020204030204" pitchFamily="49" charset="0"/>
                <a:cs typeface="Courier New" pitchFamily="49" charset="0"/>
              </a:rPr>
              <a:t>= aSec;</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p>
        </p:txBody>
      </p:sp>
      <p:sp>
        <p:nvSpPr>
          <p:cNvPr id="11" name="矩形 2"/>
          <p:cNvSpPr>
            <a:spLocks noChangeArrowheads="1"/>
          </p:cNvSpPr>
          <p:nvPr/>
        </p:nvSpPr>
        <p:spPr bwMode="auto">
          <a:xfrm>
            <a:off x="6382247" y="915451"/>
            <a:ext cx="5152256" cy="5668229"/>
          </a:xfrm>
          <a:prstGeom prst="rect">
            <a:avLst/>
          </a:prstGeom>
          <a:noFill/>
          <a:ln w="38100">
            <a:noFill/>
            <a:prstDash val="solid"/>
            <a:headEnd/>
            <a:tailEnd/>
          </a:ln>
          <a:effectLst/>
        </p:spPr>
        <p:style>
          <a:lnRef idx="2">
            <a:schemeClr val="accent2"/>
          </a:lnRef>
          <a:fillRef idx="1">
            <a:schemeClr val="lt1"/>
          </a:fillRef>
          <a:effectRef idx="0">
            <a:schemeClr val="accent2"/>
          </a:effectRef>
          <a:fontRef idx="minor">
            <a:schemeClr val="dk1"/>
          </a:fontRef>
        </p:style>
        <p:txBody>
          <a:bodyPr/>
          <a:lstStyle/>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void Time::display</a:t>
            </a:r>
            <a:r>
              <a:rPr lang="en-US" altLang="zh-CN" sz="2400" b="1" smtClean="0">
                <a:solidFill>
                  <a:schemeClr val="tx1">
                    <a:lumMod val="75000"/>
                    <a:lumOff val="25000"/>
                  </a:schemeClr>
                </a:solidFill>
                <a:latin typeface="Consolas" panose="020B0609020204030204" pitchFamily="49" charset="0"/>
                <a:cs typeface="Courier New" pitchFamily="49" charset="0"/>
              </a:rPr>
              <a:t>() {</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cout &lt;&lt; m_iHour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m_iMinute &lt;&lt; ":"</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&lt;&lt; m_iSec &lt;&lt; endl;</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int </a:t>
            </a:r>
            <a:r>
              <a:rPr lang="en-US" altLang="zh-CN" sz="2400" b="1" smtClean="0">
                <a:solidFill>
                  <a:schemeClr val="tx1">
                    <a:lumMod val="75000"/>
                    <a:lumOff val="25000"/>
                  </a:schemeClr>
                </a:solidFill>
                <a:latin typeface="Consolas" panose="020B0609020204030204" pitchFamily="49" charset="0"/>
                <a:cs typeface="Courier New" pitchFamily="49" charset="0"/>
              </a:rPr>
              <a:t>main(void)</a:t>
            </a: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 time2;</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time2.display</a:t>
            </a:r>
            <a:r>
              <a:rPr lang="en-US" altLang="zh-CN" sz="2400" b="1" smtClean="0">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a:t>
            </a:r>
            <a:r>
              <a:rPr lang="en-US" altLang="zh-CN" sz="2400" b="1" smtClean="0">
                <a:solidFill>
                  <a:schemeClr val="tx1">
                    <a:lumMod val="75000"/>
                    <a:lumOff val="25000"/>
                  </a:schemeClr>
                </a:solidFill>
                <a:latin typeface="Consolas" panose="020B0609020204030204" pitchFamily="49" charset="0"/>
                <a:cs typeface="Courier New" pitchFamily="49" charset="0"/>
              </a:rPr>
              <a:t>   Time </a:t>
            </a:r>
            <a:r>
              <a:rPr lang="en-US" altLang="zh-CN" sz="2400" b="1">
                <a:solidFill>
                  <a:schemeClr val="tx1">
                    <a:lumMod val="75000"/>
                    <a:lumOff val="25000"/>
                  </a:schemeClr>
                </a:solidFill>
                <a:latin typeface="Consolas" panose="020B0609020204030204" pitchFamily="49" charset="0"/>
                <a:cs typeface="Courier New" pitchFamily="49" charset="0"/>
              </a:rPr>
              <a:t>time1(12</a:t>
            </a:r>
            <a:r>
              <a:rPr lang="en-US" altLang="zh-CN" sz="2400" b="1" smtClean="0">
                <a:solidFill>
                  <a:schemeClr val="tx1">
                    <a:lumMod val="75000"/>
                    <a:lumOff val="25000"/>
                  </a:schemeClr>
                </a:solidFill>
                <a:latin typeface="Consolas" panose="020B0609020204030204" pitchFamily="49" charset="0"/>
                <a:cs typeface="Courier New" pitchFamily="49" charset="0"/>
              </a:rPr>
              <a:t>, 30, 20</a:t>
            </a:r>
            <a:r>
              <a:rPr lang="en-US" altLang="zh-CN" sz="2400" b="1">
                <a:solidFill>
                  <a:schemeClr val="tx1">
                    <a:lumMod val="75000"/>
                    <a:lumOff val="25000"/>
                  </a:schemeClr>
                </a:solidFill>
                <a:latin typeface="Consolas" panose="020B0609020204030204" pitchFamily="49" charset="0"/>
                <a:cs typeface="Courier New" pitchFamily="49" charset="0"/>
              </a:rPr>
              <a:t>);</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time1.display();</a:t>
            </a:r>
          </a:p>
          <a:p>
            <a:pPr marL="365125" indent="-255588" eaLnBrk="0" hangingPunct="0">
              <a:buClr>
                <a:schemeClr val="accent1"/>
              </a:buClr>
              <a:buFont typeface="Wingdings" pitchFamily="2" charset="2"/>
              <a:buNone/>
              <a:defRPr/>
            </a:pPr>
            <a:endParaRPr lang="en-US" altLang="zh-CN" sz="2400" b="1">
              <a:solidFill>
                <a:schemeClr val="tx1">
                  <a:lumMod val="75000"/>
                  <a:lumOff val="25000"/>
                </a:schemeClr>
              </a:solidFill>
              <a:latin typeface="Consolas" panose="020B0609020204030204" pitchFamily="49" charset="0"/>
              <a:cs typeface="Courier New" pitchFamily="49" charset="0"/>
            </a:endParaRP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    return 0;</a:t>
            </a:r>
          </a:p>
          <a:p>
            <a:pPr marL="365125" indent="-255588" eaLnBrk="0" hangingPunct="0">
              <a:buClr>
                <a:schemeClr val="accent1"/>
              </a:buClr>
              <a:buFont typeface="Wingdings" pitchFamily="2" charset="2"/>
              <a:buNone/>
              <a:defRPr/>
            </a:pPr>
            <a:r>
              <a:rPr lang="en-US" altLang="zh-CN" sz="2400" b="1">
                <a:solidFill>
                  <a:schemeClr val="tx1">
                    <a:lumMod val="75000"/>
                    <a:lumOff val="25000"/>
                  </a:schemeClr>
                </a:solidFill>
                <a:latin typeface="Consolas" panose="020B0609020204030204" pitchFamily="49" charset="0"/>
                <a:cs typeface="Courier New" pitchFamily="49" charset="0"/>
              </a:rPr>
              <a:t>}</a:t>
            </a:r>
          </a:p>
        </p:txBody>
      </p:sp>
      <p:cxnSp>
        <p:nvCxnSpPr>
          <p:cNvPr id="12" name="直接连接符 11"/>
          <p:cNvCxnSpPr/>
          <p:nvPr/>
        </p:nvCxnSpPr>
        <p:spPr>
          <a:xfrm>
            <a:off x="6382247" y="947920"/>
            <a:ext cx="0" cy="5583508"/>
          </a:xfrm>
          <a:prstGeom prst="line">
            <a:avLst/>
          </a:prstGeom>
          <a:ln w="381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970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801077" y="863926"/>
            <a:ext cx="10616223" cy="5131926"/>
          </a:xfrm>
          <a:prstGeom prst="rect">
            <a:avLst/>
          </a:prstGeom>
        </p:spPr>
        <p:txBody>
          <a:bodyPr/>
          <a:lstStyle/>
          <a:p>
            <a:pPr marL="365125" indent="-255588" eaLnBrk="0" hangingPunct="0">
              <a:lnSpc>
                <a:spcPct val="110000"/>
              </a:lnSpc>
              <a:spcBef>
                <a:spcPct val="10000"/>
              </a:spcBef>
              <a:buClr>
                <a:schemeClr val="accent1"/>
              </a:buClr>
              <a:defRPr/>
            </a:pP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r>
              <a:rPr kumimoji="0" lang="zh-CN" altLang="en-US" sz="3200" kern="0" dirty="0">
                <a:solidFill>
                  <a:srgbClr val="C00000"/>
                </a:solidFill>
                <a:latin typeface="微软雅黑" panose="020B0503020204020204" pitchFamily="34" charset="-122"/>
                <a:ea typeface="微软雅黑" panose="020B0503020204020204" pitchFamily="34" charset="-122"/>
                <a:cs typeface="Courier New" pitchFamily="49" charset="0"/>
              </a:rPr>
              <a:t>注意</a:t>
            </a:r>
            <a:r>
              <a:rPr kumimoji="0" lang="en-US" altLang="zh-CN" sz="3200" kern="0" dirty="0">
                <a:solidFill>
                  <a:srgbClr val="C00000"/>
                </a:solidFill>
                <a:latin typeface="微软雅黑" panose="020B0503020204020204" pitchFamily="34" charset="-122"/>
                <a:ea typeface="微软雅黑" panose="020B0503020204020204" pitchFamily="34" charset="-122"/>
                <a:cs typeface="Courier New" pitchFamily="49" charset="0"/>
              </a:rPr>
              <a:t>]</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在声明构造函数时，形参名可以省略（</a:t>
            </a:r>
            <a:r>
              <a:rPr lang="zh-CN" altLang="en-US" sz="3200" kern="0">
                <a:solidFill>
                  <a:srgbClr val="C00000"/>
                </a:solidFill>
                <a:latin typeface="微软雅黑" panose="020B0503020204020204" pitchFamily="34" charset="-122"/>
                <a:ea typeface="微软雅黑" panose="020B0503020204020204" pitchFamily="34" charset="-122"/>
                <a:cs typeface="Courier New" pitchFamily="49" charset="0"/>
              </a:rPr>
              <a:t>不推荐</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b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 10</a:t>
            </a:r>
            <a:r>
              <a:rPr lang="en-US" altLang="zh-CN" sz="3200" b="1" kern="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a:t>
            </a:r>
            <a:r>
              <a:rPr lang="en-US" altLang="zh-CN" sz="3200" b="1" kern="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=10);</a:t>
            </a: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一个类只能有一个默认构造函数</a:t>
            </a:r>
            <a:b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  </a:t>
            </a:r>
            <a:r>
              <a:rPr lang="en-US" altLang="zh-CN" sz="3200" b="1" kern="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kern="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kern="0" smtClean="0">
                <a:solidFill>
                  <a:srgbClr val="00B050"/>
                </a:solidFill>
                <a:latin typeface="Consolas" panose="020B0609020204030204" pitchFamily="49" charset="0"/>
                <a:ea typeface="微软雅黑" panose="020B0503020204020204" pitchFamily="34" charset="-122"/>
                <a:cs typeface="Courier New" pitchFamily="49" charset="0"/>
              </a:rPr>
              <a:t>声明</a:t>
            </a:r>
            <a:r>
              <a:rPr lang="zh-CN" altLang="en-US" sz="3200" kern="0">
                <a:solidFill>
                  <a:srgbClr val="00B050"/>
                </a:solidFill>
                <a:latin typeface="Consolas" panose="020B0609020204030204" pitchFamily="49" charset="0"/>
                <a:ea typeface="微软雅黑" panose="020B0503020204020204" pitchFamily="34" charset="-122"/>
                <a:cs typeface="Courier New" pitchFamily="49" charset="0"/>
              </a:rPr>
              <a:t>无参构造函数</a:t>
            </a:r>
            <a:br>
              <a:rPr lang="zh-CN" altLang="en-US" sz="3200" kern="0">
                <a:solidFill>
                  <a:srgbClr val="00B050"/>
                </a:solidFill>
                <a:latin typeface="Consolas" panose="020B0609020204030204" pitchFamily="49" charset="0"/>
                <a:ea typeface="微软雅黑" panose="020B0503020204020204" pitchFamily="34" charset="-122"/>
                <a:cs typeface="Courier New" pitchFamily="49" charset="0"/>
              </a:rPr>
            </a:br>
            <a:r>
              <a:rPr lang="zh-CN" altLang="en-US"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kern="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aX=10,int aY=10,int aZ=10);</a:t>
            </a:r>
            <a:b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kern="0"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ker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box1; </a:t>
            </a:r>
            <a:r>
              <a:rPr lang="en-US" altLang="zh-CN" sz="3200" kern="0" smtClean="0">
                <a:solidFill>
                  <a:srgbClr val="C00000"/>
                </a:solidFill>
                <a:latin typeface="Consolas" panose="020B0609020204030204" pitchFamily="49" charset="0"/>
                <a:ea typeface="微软雅黑" panose="020B0503020204020204" pitchFamily="34" charset="-122"/>
                <a:cs typeface="Courier New" pitchFamily="49" charset="0"/>
              </a:rPr>
              <a:t>// Error</a:t>
            </a:r>
            <a:endParaRPr lang="en-US" altLang="zh-CN" sz="3200" kern="0">
              <a:solidFill>
                <a:srgbClr val="C00000"/>
              </a:solidFill>
              <a:latin typeface="Consolas" panose="020B0609020204030204" pitchFamily="49" charset="0"/>
              <a:ea typeface="微软雅黑" panose="020B0503020204020204" pitchFamily="34" charset="-122"/>
              <a:cs typeface="Courier New" pitchFamily="49" charset="0"/>
            </a:endParaRPr>
          </a:p>
          <a:p>
            <a:pPr marL="365125" indent="-255588" eaLnBrk="0" hangingPunct="0">
              <a:lnSpc>
                <a:spcPct val="120000"/>
              </a:lnSpc>
              <a:spcBef>
                <a:spcPts val="200"/>
              </a:spcBef>
              <a:buClr>
                <a:schemeClr val="accent1">
                  <a:lumMod val="50000"/>
                </a:schemeClr>
              </a:buClr>
              <a:buFont typeface="Wingdings" pitchFamily="2" charset="2"/>
              <a:buChar char="Ø"/>
              <a:defRPr/>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推荐使用默认参数的默认构造函数，以提高代码重用。</a:t>
            </a:r>
          </a:p>
        </p:txBody>
      </p:sp>
    </p:spTree>
    <p:extLst>
      <p:ext uri="{BB962C8B-B14F-4D97-AF65-F5344CB8AC3E}">
        <p14:creationId xmlns:p14="http://schemas.microsoft.com/office/powerpoint/2010/main" val="1187586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a:t>
            </a:r>
            <a:r>
              <a:rPr lang="zh-CN" altLang="en-US" smtClean="0"/>
              <a:t>函数 </a:t>
            </a:r>
            <a:r>
              <a:rPr lang="en-US" altLang="zh-CN" smtClean="0"/>
              <a:t>- </a:t>
            </a:r>
            <a:r>
              <a:rPr lang="zh-CN" altLang="en-US" smtClean="0"/>
              <a:t>默认</a:t>
            </a:r>
            <a:r>
              <a:rPr lang="zh-CN" altLang="en-US"/>
              <a:t>构造函数</a:t>
            </a:r>
          </a:p>
        </p:txBody>
      </p:sp>
      <p:sp>
        <p:nvSpPr>
          <p:cNvPr id="6" name="TextBox 3"/>
          <p:cNvSpPr txBox="1"/>
          <p:nvPr/>
        </p:nvSpPr>
        <p:spPr>
          <a:xfrm>
            <a:off x="1271068" y="1748792"/>
            <a:ext cx="9871549" cy="353943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Time(int aX= 10 ,int aY= 10,int aZ= 10);</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endPar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defRPr/>
            </a:pPr>
            <a:endPar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time1</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smtClean="0">
                <a:solidFill>
                  <a:srgbClr val="00B050"/>
                </a:solidFill>
                <a:latin typeface="Consolas" panose="020B0609020204030204" pitchFamily="49" charset="0"/>
                <a:ea typeface="微软雅黑" panose="020B0503020204020204" pitchFamily="34" charset="-122"/>
                <a:cs typeface="Courier New" pitchFamily="49" charset="0"/>
              </a:rPr>
              <a:t>调用</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第一个还是第二个？</a:t>
            </a:r>
          </a:p>
          <a:p>
            <a:pPr>
              <a:defRPr/>
            </a:pP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  </a:t>
            </a:r>
            <a:r>
              <a:rPr lang="en-US" altLang="zh-CN" sz="3200" b="1">
                <a:solidFill>
                  <a:srgbClr val="C00000"/>
                </a:solidFill>
                <a:latin typeface="Consolas" panose="020B0609020204030204" pitchFamily="49" charset="0"/>
                <a:ea typeface="微软雅黑" panose="020B0503020204020204" pitchFamily="34" charset="-122"/>
                <a:cs typeface="Courier New" pitchFamily="49" charset="0"/>
              </a:rPr>
              <a:t>time2(15,30)</a:t>
            </a:r>
            <a:r>
              <a:rPr lang="en-US" altLang="zh-CN" sz="3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3200"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3200" smtClean="0">
                <a:solidFill>
                  <a:srgbClr val="00B050"/>
                </a:solidFill>
                <a:latin typeface="Consolas" panose="020B0609020204030204" pitchFamily="49" charset="0"/>
                <a:ea typeface="微软雅黑" panose="020B0503020204020204" pitchFamily="34" charset="-122"/>
                <a:cs typeface="Courier New" pitchFamily="49" charset="0"/>
              </a:rPr>
              <a:t>调用</a:t>
            </a:r>
            <a:r>
              <a:rPr lang="zh-CN" altLang="en-US" sz="3200">
                <a:solidFill>
                  <a:srgbClr val="00B050"/>
                </a:solidFill>
                <a:latin typeface="Consolas" panose="020B0609020204030204" pitchFamily="49" charset="0"/>
                <a:ea typeface="微软雅黑" panose="020B0503020204020204" pitchFamily="34" charset="-122"/>
                <a:cs typeface="Courier New" pitchFamily="49" charset="0"/>
              </a:rPr>
              <a:t>第一个还是第二个？</a:t>
            </a:r>
          </a:p>
        </p:txBody>
      </p:sp>
      <p:sp>
        <p:nvSpPr>
          <p:cNvPr id="9" name="内容占位符 5"/>
          <p:cNvSpPr txBox="1">
            <a:spLocks/>
          </p:cNvSpPr>
          <p:nvPr/>
        </p:nvSpPr>
        <p:spPr bwMode="auto">
          <a:xfrm>
            <a:off x="947256" y="889326"/>
            <a:ext cx="10055667" cy="7435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buClr>
                <a:schemeClr val="accent1">
                  <a:lumMod val="50000"/>
                </a:schemeClr>
              </a:buClr>
              <a:buSzPct val="100000"/>
              <a:buFont typeface="Wingdings" panose="05000000000000000000" pitchFamily="2" charset="2"/>
              <a:buChar char="v"/>
            </a:pPr>
            <a:r>
              <a:rPr lang="zh-CN" altLang="en-US" sz="3600">
                <a:solidFill>
                  <a:schemeClr val="tx1">
                    <a:lumMod val="75000"/>
                    <a:lumOff val="25000"/>
                  </a:schemeClr>
                </a:solidFill>
                <a:latin typeface="微软雅黑" pitchFamily="34" charset="-122"/>
                <a:ea typeface="微软雅黑" pitchFamily="34" charset="-122"/>
              </a:rPr>
              <a:t>一个类中只能含有一个默认构造函数</a:t>
            </a:r>
          </a:p>
        </p:txBody>
      </p:sp>
      <p:sp>
        <p:nvSpPr>
          <p:cNvPr id="11" name="圆角矩形标注 10"/>
          <p:cNvSpPr/>
          <p:nvPr/>
        </p:nvSpPr>
        <p:spPr>
          <a:xfrm>
            <a:off x="4781006" y="2495005"/>
            <a:ext cx="5408023" cy="888926"/>
          </a:xfrm>
          <a:prstGeom prst="wedgeRoundRectCallout">
            <a:avLst>
              <a:gd name="adj1" fmla="val -62074"/>
              <a:gd name="adj2" fmla="val -41128"/>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默认构造函数只能出现一次</a:t>
            </a:r>
          </a:p>
        </p:txBody>
      </p:sp>
    </p:spTree>
    <p:extLst>
      <p:ext uri="{BB962C8B-B14F-4D97-AF65-F5344CB8AC3E}">
        <p14:creationId xmlns:p14="http://schemas.microsoft.com/office/powerpoint/2010/main" val="329271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565945" y="1125184"/>
            <a:ext cx="11413874" cy="5131926"/>
          </a:xfrm>
          <a:prstGeom prst="rect">
            <a:avLst/>
          </a:prstGeom>
        </p:spPr>
        <p:txBody>
          <a:bodyPr/>
          <a:lstStyle/>
          <a:p>
            <a:pPr marL="365125" indent="-255588" eaLnBrk="0" hangingPunct="0">
              <a:lnSpc>
                <a:spcPct val="110000"/>
              </a:lnSpc>
              <a:spcBef>
                <a:spcPct val="10000"/>
              </a:spcBef>
              <a:buClr>
                <a:schemeClr val="accent1"/>
              </a:buClr>
              <a:defRPr/>
            </a:pP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总结：</a:t>
            </a:r>
            <a:endParaRPr kumimoji="0" lang="en-US" altLang="zh-CN" sz="3600" kern="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构造函数的函数名与类名相同，不写返回值，因而不能指定包括</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void</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在内的任何返回值类型。</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构造函数通常为</a:t>
            </a:r>
            <a:r>
              <a:rPr lang="en-US" altLang="zh-CN"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public</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构造函数是成员函数，它可在类体内或类体外实现。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构造函数可以重载，重载时防止产生“二义性”</a:t>
            </a: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1752149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 </a:t>
            </a:r>
            <a:r>
              <a:rPr lang="en-US" altLang="zh-CN"/>
              <a:t>- </a:t>
            </a:r>
            <a:r>
              <a:rPr lang="zh-CN" altLang="en-US"/>
              <a:t>默认构造函数</a:t>
            </a:r>
          </a:p>
        </p:txBody>
      </p:sp>
      <p:sp>
        <p:nvSpPr>
          <p:cNvPr id="8" name="Rectangle 3"/>
          <p:cNvSpPr txBox="1">
            <a:spLocks noChangeArrowheads="1"/>
          </p:cNvSpPr>
          <p:nvPr/>
        </p:nvSpPr>
        <p:spPr>
          <a:xfrm>
            <a:off x="774951" y="1112121"/>
            <a:ext cx="10616223" cy="5131926"/>
          </a:xfrm>
          <a:prstGeom prst="rect">
            <a:avLst/>
          </a:prstGeom>
        </p:spPr>
        <p:txBody>
          <a:bodyPr/>
          <a:lstStyle/>
          <a:p>
            <a:pPr marL="365125" indent="-255588" eaLnBrk="0" hangingPunct="0">
              <a:spcBef>
                <a:spcPts val="1200"/>
              </a:spcBef>
              <a:buClr>
                <a:schemeClr val="accent1">
                  <a:lumMod val="50000"/>
                </a:schemeClr>
              </a:buClr>
              <a:buFont typeface="Wingdings" pitchFamily="2" charset="2"/>
              <a:buChar char="Ø"/>
              <a:defRPr/>
            </a:pPr>
            <a:r>
              <a:rPr lang="zh-CN" altLang="en-US" sz="3600" kern="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最好</a:t>
            </a: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用参数初始化列表实现构造函数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类外实现构造函数时初始化列表在实现时出现！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无参构造函数和全部参数都含有默认值的构造函数都是默认构造函数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一个类只能含有一个默认构造函数</a:t>
            </a:r>
          </a:p>
          <a:p>
            <a:pPr marL="365125" indent="-255588" eaLnBrk="0" hangingPunct="0">
              <a:spcBef>
                <a:spcPts val="1200"/>
              </a:spcBef>
              <a:buClr>
                <a:schemeClr val="accent1">
                  <a:lumMod val="50000"/>
                </a:schemeClr>
              </a:buClr>
              <a:buFont typeface="Wingdings" pitchFamily="2" charset="2"/>
              <a:buChar char="Ø"/>
              <a:defRPr/>
            </a:pPr>
            <a:r>
              <a:rPr lang="zh-CN" altLang="en-US" sz="3600" ker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习惯上要求定义一个含默认参数的默认构造函数，以增强类的通用性</a:t>
            </a:r>
          </a:p>
        </p:txBody>
      </p:sp>
    </p:spTree>
    <p:extLst>
      <p:ext uri="{BB962C8B-B14F-4D97-AF65-F5344CB8AC3E}">
        <p14:creationId xmlns:p14="http://schemas.microsoft.com/office/powerpoint/2010/main" val="3926674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构造</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函数</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smtClea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196818" y="2463300"/>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析</a:t>
              </a:r>
              <a:r>
                <a:rPr lang="zh-CN" altLang="en-US" sz="2400" b="1" kern="0">
                  <a:solidFill>
                    <a:schemeClr val="bg1"/>
                  </a:solidFill>
                  <a:latin typeface="微软雅黑" panose="020B0503020204020204" pitchFamily="34" charset="-122"/>
                  <a:ea typeface="微软雅黑" panose="020B0503020204020204" pitchFamily="34" charset="-122"/>
                </a:rPr>
                <a:t>构函数</a:t>
              </a: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smtClean="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拷贝</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421466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析构函数</a:t>
            </a:r>
          </a:p>
        </p:txBody>
      </p:sp>
      <p:sp>
        <p:nvSpPr>
          <p:cNvPr id="19" name="矩形 3"/>
          <p:cNvSpPr>
            <a:spLocks noChangeArrowheads="1"/>
          </p:cNvSpPr>
          <p:nvPr/>
        </p:nvSpPr>
        <p:spPr bwMode="auto">
          <a:xfrm>
            <a:off x="1095001" y="889325"/>
            <a:ext cx="9701193"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功能：在销毁类的对象前执行清除工作</a:t>
            </a:r>
          </a:p>
          <a:p>
            <a:pPr>
              <a:lnSpc>
                <a:spcPct val="150000"/>
              </a:lnSpc>
              <a:buClr>
                <a:schemeClr val="accent1">
                  <a:lumMod val="50000"/>
                </a:schemeClr>
              </a:buClr>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格式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2582364" y="1822650"/>
            <a:ext cx="2928938" cy="1569660"/>
          </a:xfrm>
          <a:prstGeom prst="rect">
            <a:avLst/>
          </a:prstGeom>
          <a:solidFill>
            <a:schemeClr val="accent1">
              <a:lumMod val="40000"/>
              <a:lumOff val="60000"/>
            </a:schemeClr>
          </a:solidFill>
          <a:ln w="38100">
            <a:solidFill>
              <a:schemeClr val="accent1">
                <a:lumMod val="50000"/>
              </a:schemeClr>
            </a:solidFill>
            <a:prstDash val="sys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p>
          <a:p>
            <a:pPr>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6" name="矩形 7"/>
          <p:cNvSpPr>
            <a:spLocks noChangeArrowheads="1"/>
          </p:cNvSpPr>
          <p:nvPr/>
        </p:nvSpPr>
        <p:spPr bwMode="auto">
          <a:xfrm>
            <a:off x="6062873" y="1822650"/>
            <a:ext cx="5301811" cy="4093428"/>
          </a:xfrm>
          <a:prstGeom prst="rect">
            <a:avLst/>
          </a:prstGeom>
          <a:solidFill>
            <a:schemeClr val="accent1">
              <a:lumMod val="40000"/>
              <a:lumOff val="60000"/>
            </a:schemeClr>
          </a:solidFill>
          <a:ln w="38100">
            <a:solidFill>
              <a:schemeClr val="accent1">
                <a:lumMod val="50000"/>
              </a:schemeClr>
            </a:solidFill>
            <a:prstDash val="solid"/>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class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{public:</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a:solidFill>
                  <a:schemeClr val="tx1">
                    <a:lumMod val="75000"/>
                    <a:lumOff val="25000"/>
                  </a:schemeClr>
                </a:solidFill>
                <a:latin typeface="Consolas" panose="020B0609020204030204" pitchFamily="49" charset="0"/>
                <a:cs typeface="Courier New" pitchFamily="49" charset="0"/>
              </a:rPr>
              <a:t>Student</a:t>
            </a:r>
            <a:r>
              <a:rPr lang="en-US" altLang="zh-CN" sz="2000" b="1" smtClean="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smtClean="0">
                <a:solidFill>
                  <a:schemeClr val="tx1">
                    <a:lumMod val="75000"/>
                    <a:lumOff val="25000"/>
                  </a:schemeClr>
                </a:solidFill>
                <a:latin typeface="Consolas" panose="020B0609020204030204" pitchFamily="49" charset="0"/>
                <a:cs typeface="Courier New" pitchFamily="49" charset="0"/>
              </a:rPr>
              <a:t>    </a:t>
            </a:r>
            <a:r>
              <a:rPr lang="en-US" altLang="zh-CN" sz="2000" b="1" dirty="0">
                <a:solidFill>
                  <a:schemeClr val="tx1">
                    <a:lumMod val="75000"/>
                    <a:lumOff val="25000"/>
                  </a:schemeClr>
                </a:solidFill>
                <a:latin typeface="Consolas" panose="020B0609020204030204" pitchFamily="49" charset="0"/>
                <a:cs typeface="Courier New" pitchFamily="49" charset="0"/>
              </a:rPr>
              <a:t>void display()const;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private:</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int</a:t>
            </a: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m_iNum</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string </a:t>
            </a:r>
            <a:r>
              <a:rPr lang="en-US" altLang="zh-CN" sz="2000" b="1" dirty="0" err="1">
                <a:solidFill>
                  <a:schemeClr val="tx1">
                    <a:lumMod val="75000"/>
                    <a:lumOff val="25000"/>
                  </a:schemeClr>
                </a:solidFill>
                <a:latin typeface="Consolas" panose="020B0609020204030204" pitchFamily="49" charset="0"/>
                <a:cs typeface="Courier New" pitchFamily="49" charset="0"/>
              </a:rPr>
              <a:t>m_strName</a:t>
            </a: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char   </a:t>
            </a:r>
            <a:r>
              <a:rPr lang="en-US" altLang="zh-CN" sz="2000" b="1" dirty="0" err="1">
                <a:solidFill>
                  <a:schemeClr val="tx1">
                    <a:lumMod val="75000"/>
                    <a:lumOff val="25000"/>
                  </a:schemeClr>
                </a:solidFill>
                <a:latin typeface="Consolas" panose="020B0609020204030204" pitchFamily="49" charset="0"/>
                <a:cs typeface="Courier New" pitchFamily="49" charset="0"/>
              </a:rPr>
              <a:t>m_cSex</a:t>
            </a:r>
            <a:r>
              <a:rPr lang="en-US" altLang="zh-CN" sz="2000" b="1" dirty="0">
                <a:solidFill>
                  <a:schemeClr val="tx1">
                    <a:lumMod val="75000"/>
                    <a:lumOff val="25000"/>
                  </a:schemeClr>
                </a:solidFill>
                <a:latin typeface="Consolas" panose="020B0609020204030204" pitchFamily="49" charset="0"/>
                <a:cs typeface="Courier New" pitchFamily="49" charset="0"/>
              </a:rPr>
              <a:t>;  </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Student::~Student()</a:t>
            </a: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r>
              <a:rPr lang="en-US" altLang="zh-CN" sz="2000" b="1" dirty="0" err="1">
                <a:solidFill>
                  <a:schemeClr val="tx1">
                    <a:lumMod val="75000"/>
                    <a:lumOff val="25000"/>
                  </a:schemeClr>
                </a:solidFill>
                <a:latin typeface="Consolas" panose="020B0609020204030204" pitchFamily="49" charset="0"/>
                <a:cs typeface="Courier New" pitchFamily="49" charset="0"/>
              </a:rPr>
              <a:t>cout</a:t>
            </a:r>
            <a:r>
              <a:rPr lang="en-US" altLang="zh-CN" sz="2000" b="1" dirty="0">
                <a:solidFill>
                  <a:schemeClr val="tx1">
                    <a:lumMod val="75000"/>
                    <a:lumOff val="25000"/>
                  </a:schemeClr>
                </a:solidFill>
                <a:latin typeface="Consolas" panose="020B0609020204030204" pitchFamily="49" charset="0"/>
                <a:cs typeface="Courier New" pitchFamily="49" charset="0"/>
              </a:rPr>
              <a:t>&lt;&lt;"Destructor "&lt;&lt;</a:t>
            </a:r>
            <a:r>
              <a:rPr lang="en-US" altLang="zh-CN" sz="2000" b="1" dirty="0" err="1">
                <a:solidFill>
                  <a:schemeClr val="tx1">
                    <a:lumMod val="75000"/>
                    <a:lumOff val="25000"/>
                  </a:schemeClr>
                </a:solidFill>
                <a:latin typeface="Consolas" panose="020B0609020204030204" pitchFamily="49" charset="0"/>
                <a:cs typeface="Courier New" pitchFamily="49" charset="0"/>
              </a:rPr>
              <a:t>endl</a:t>
            </a:r>
            <a:r>
              <a:rPr lang="en-US" altLang="zh-CN" sz="2000" b="1" dirty="0">
                <a:solidFill>
                  <a:schemeClr val="tx1">
                    <a:lumMod val="75000"/>
                    <a:lumOff val="25000"/>
                  </a:schemeClr>
                </a:solidFill>
                <a:latin typeface="Consolas" panose="020B0609020204030204" pitchFamily="49" charset="0"/>
                <a:cs typeface="Courier New" pitchFamily="49" charset="0"/>
              </a:rPr>
              <a:t>;}</a:t>
            </a:r>
            <a:endParaRPr lang="zh-CN" altLang="en-US" sz="2000" b="1" dirty="0">
              <a:solidFill>
                <a:schemeClr val="tx1">
                  <a:lumMod val="75000"/>
                  <a:lumOff val="25000"/>
                </a:schemeClr>
              </a:solidFill>
              <a:latin typeface="Consolas" panose="020B0609020204030204" pitchFamily="49" charset="0"/>
              <a:cs typeface="Courier New" pitchFamily="49" charset="0"/>
            </a:endParaRPr>
          </a:p>
          <a:p>
            <a:pPr>
              <a:defRPr/>
            </a:pPr>
            <a:r>
              <a:rPr lang="en-US" altLang="zh-CN" sz="2000" b="1" dirty="0">
                <a:solidFill>
                  <a:schemeClr val="tx1">
                    <a:lumMod val="75000"/>
                    <a:lumOff val="25000"/>
                  </a:schemeClr>
                </a:solidFill>
                <a:latin typeface="Consolas" panose="020B0609020204030204" pitchFamily="49" charset="0"/>
                <a:cs typeface="Courier New" pitchFamily="49" charset="0"/>
              </a:rPr>
              <a:t>… …</a:t>
            </a:r>
          </a:p>
        </p:txBody>
      </p:sp>
      <p:sp>
        <p:nvSpPr>
          <p:cNvPr id="4" name="矩形标注 3"/>
          <p:cNvSpPr/>
          <p:nvPr/>
        </p:nvSpPr>
        <p:spPr>
          <a:xfrm>
            <a:off x="2207622" y="4206240"/>
            <a:ext cx="3095898" cy="1214846"/>
          </a:xfrm>
          <a:prstGeom prst="wedgeRectCallout">
            <a:avLst>
              <a:gd name="adj1" fmla="val 16310"/>
              <a:gd name="adj2" fmla="val -88886"/>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注：析构函数的函数名要和类名相同</a:t>
            </a:r>
          </a:p>
        </p:txBody>
      </p:sp>
    </p:spTree>
    <p:extLst>
      <p:ext uri="{BB962C8B-B14F-4D97-AF65-F5344CB8AC3E}">
        <p14:creationId xmlns:p14="http://schemas.microsoft.com/office/powerpoint/2010/main" val="40885387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析构函数</a:t>
            </a:r>
            <a:endParaRPr lang="zh-CN" altLang="en-US"/>
          </a:p>
        </p:txBody>
      </p:sp>
      <p:sp>
        <p:nvSpPr>
          <p:cNvPr id="19" name="矩形 3"/>
          <p:cNvSpPr>
            <a:spLocks noChangeArrowheads="1"/>
          </p:cNvSpPr>
          <p:nvPr/>
        </p:nvSpPr>
        <p:spPr bwMode="auto">
          <a:xfrm>
            <a:off x="1211489" y="1181728"/>
            <a:ext cx="9701193" cy="395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rgbClr val="00B0F0"/>
              </a:buCl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注意：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函数名与类名相同，且函数名前加</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a:spcBef>
                <a:spcPts val="600"/>
              </a:spcBef>
              <a:spcAft>
                <a:spcPts val="600"/>
              </a:spcAft>
              <a:buClr>
                <a:srgbClr val="00B0F0"/>
              </a:buClr>
              <a:buFont typeface="Wingdings" pitchFamily="2" charset="2"/>
              <a:buChar char="Ø"/>
            </a:pPr>
            <a:r>
              <a:rPr lang="zh-CN" altLang="en-US" sz="2800">
                <a:solidFill>
                  <a:srgbClr val="C00000"/>
                </a:solidFill>
                <a:latin typeface="微软雅黑" panose="020B0503020204020204" pitchFamily="34" charset="-122"/>
                <a:ea typeface="微软雅黑" panose="020B0503020204020204" pitchFamily="34" charset="-122"/>
              </a:rPr>
              <a:t>没有参数、不能被重载</a:t>
            </a:r>
            <a:endParaRPr lang="en-US" altLang="zh-CN" sz="2800">
              <a:solidFill>
                <a:srgbClr val="C00000"/>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不指定返回值</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常定义为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public</a:t>
            </a: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对象生命期结束时自动调用</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600"/>
              </a:spcBef>
              <a:spcAft>
                <a:spcPts val="600"/>
              </a:spcAft>
              <a:buClr>
                <a:srgbClr val="00B0F0"/>
              </a:buClr>
              <a:buFont typeface="Wingdings" pitchFamily="2" charset="2"/>
              <a:buChar char="Ø"/>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如果一个类没有定义析构函数，系统会默认产生一</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个</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68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948" y="889325"/>
            <a:ext cx="11351622"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444136" y="928513"/>
            <a:ext cx="611341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Student(int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aNum,string aName,char 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m_iNum;</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string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m_strName;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char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m_cSex;</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aNum,string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aName</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:m_iNum(aNum),m_strName(aName),m_cSex(aS)</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"num:"&lt;&lt; m_iNum &lt;&lt; "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 &lt;&lt;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Constructor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called" &lt;&lt; endl</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557553" y="1025211"/>
            <a:ext cx="5199017"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Student::~Student()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"num:"&lt;&lt; m_iNum &lt;&lt; "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cout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"Destructor called" &lt;&lt; endl;</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Student stud1(1,"Guangyu",'m');</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Student stud2(2</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Zhangfei",</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return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537960"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979921" y="5067343"/>
            <a:ext cx="4136570" cy="1323439"/>
          </a:xfrm>
          <a:prstGeom prst="rect">
            <a:avLst/>
          </a:prstGeom>
          <a:solidFill>
            <a:schemeClr val="bg2">
              <a:lumMod val="50000"/>
            </a:schemeClr>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square">
            <a:spAutoFit/>
          </a:bodyPr>
          <a:lstStyle/>
          <a:p>
            <a:r>
              <a:rPr lang="zh-CN" altLang="en-US" sz="2000" b="1">
                <a:solidFill>
                  <a:schemeClr val="bg1">
                    <a:lumMod val="95000"/>
                  </a:schemeClr>
                </a:solidFill>
                <a:latin typeface="Consolas" panose="020B0609020204030204" pitchFamily="49" charset="0"/>
              </a:rPr>
              <a:t>num:1 Constructor called</a:t>
            </a:r>
          </a:p>
          <a:p>
            <a:r>
              <a:rPr lang="zh-CN" altLang="en-US" sz="2000" b="1">
                <a:solidFill>
                  <a:schemeClr val="bg1">
                    <a:lumMod val="95000"/>
                  </a:schemeClr>
                </a:solidFill>
                <a:latin typeface="Consolas" panose="020B0609020204030204" pitchFamily="49" charset="0"/>
              </a:rPr>
              <a:t>num:2 Constructor called</a:t>
            </a:r>
          </a:p>
          <a:p>
            <a:r>
              <a:rPr lang="zh-CN" altLang="en-US" sz="2000" b="1">
                <a:solidFill>
                  <a:schemeClr val="bg1">
                    <a:lumMod val="95000"/>
                  </a:schemeClr>
                </a:solidFill>
                <a:latin typeface="Consolas" panose="020B0609020204030204" pitchFamily="49" charset="0"/>
              </a:rPr>
              <a:t>num:2 Destructor called</a:t>
            </a:r>
          </a:p>
          <a:p>
            <a:r>
              <a:rPr lang="zh-CN" altLang="en-US" sz="2000" b="1">
                <a:solidFill>
                  <a:schemeClr val="bg1">
                    <a:lumMod val="95000"/>
                  </a:schemeClr>
                </a:solidFill>
                <a:latin typeface="Consolas" panose="020B0609020204030204" pitchFamily="49" charset="0"/>
              </a:rPr>
              <a:t>num:1 Destructor called</a:t>
            </a:r>
          </a:p>
        </p:txBody>
      </p:sp>
    </p:spTree>
    <p:extLst>
      <p:ext uri="{BB962C8B-B14F-4D97-AF65-F5344CB8AC3E}">
        <p14:creationId xmlns:p14="http://schemas.microsoft.com/office/powerpoint/2010/main" val="413548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11139" y="1594857"/>
            <a:ext cx="6697730" cy="623976"/>
            <a:chOff x="4714851" y="493943"/>
            <a:chExt cx="6697730" cy="623976"/>
          </a:xfrm>
        </p:grpSpPr>
        <p:sp>
          <p:nvSpPr>
            <p:cNvPr id="9" name="矩形 8"/>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构造</a:t>
              </a:r>
              <a:r>
                <a:rPr lang="zh-CN" altLang="en-US" sz="2400" b="1" kern="0">
                  <a:solidFill>
                    <a:schemeClr val="bg1"/>
                  </a:solidFill>
                  <a:latin typeface="微软雅黑" panose="020B0503020204020204" pitchFamily="34" charset="-122"/>
                  <a:ea typeface="微软雅黑" panose="020B0503020204020204" pitchFamily="34" charset="-122"/>
                </a:rPr>
                <a:t>函数</a:t>
              </a:r>
            </a:p>
          </p:txBody>
        </p:sp>
        <p:grpSp>
          <p:nvGrpSpPr>
            <p:cNvPr id="10" name="组合 9"/>
            <p:cNvGrpSpPr/>
            <p:nvPr/>
          </p:nvGrpSpPr>
          <p:grpSpPr>
            <a:xfrm>
              <a:off x="4714851" y="493943"/>
              <a:ext cx="984021" cy="419684"/>
              <a:chOff x="1485616" y="1015069"/>
              <a:chExt cx="1557519" cy="790575"/>
            </a:xfrm>
            <a:solidFill>
              <a:srgbClr val="0070C0"/>
            </a:solidFill>
          </p:grpSpPr>
          <p:sp>
            <p:nvSpPr>
              <p:cNvPr id="11" name="等腰三角形 10"/>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12"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3367617"/>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拷贝</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构造函数</a:t>
              </a: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65" name="组合 64"/>
          <p:cNvGrpSpPr/>
          <p:nvPr/>
        </p:nvGrpSpPr>
        <p:grpSpPr>
          <a:xfrm>
            <a:off x="2196818" y="2481237"/>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析</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构函数</a:t>
              </a: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3120842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析构函数</a:t>
            </a:r>
            <a:endParaRPr lang="zh-CN" altLang="en-US"/>
          </a:p>
        </p:txBody>
      </p:sp>
      <p:sp>
        <p:nvSpPr>
          <p:cNvPr id="19" name="矩形 3"/>
          <p:cNvSpPr>
            <a:spLocks noChangeArrowheads="1"/>
          </p:cNvSpPr>
          <p:nvPr/>
        </p:nvSpPr>
        <p:spPr bwMode="auto">
          <a:xfrm>
            <a:off x="1211489" y="1077225"/>
            <a:ext cx="9701193"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思考：</a:t>
            </a:r>
            <a:endParaRPr lang="en-US" altLang="zh-CN" sz="3200" b="1">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通常</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不需人为定义析构函数，什么时候必须定义析构函数</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latin typeface="微软雅黑" panose="020B0503020204020204" pitchFamily="34" charset="-122"/>
              <a:ea typeface="微软雅黑" panose="020B0503020204020204" pitchFamily="34" charset="-122"/>
            </a:endParaRPr>
          </a:p>
          <a:p>
            <a:pPr>
              <a:lnSpc>
                <a:spcPct val="150000"/>
              </a:lnSpc>
            </a:pPr>
            <a:r>
              <a:rPr lang="zh-CN" altLang="en-US" sz="3200" smtClean="0">
                <a:latin typeface="微软雅黑" panose="020B0503020204020204" pitchFamily="34" charset="-122"/>
                <a:ea typeface="微软雅黑" panose="020B0503020204020204" pitchFamily="34" charset="-122"/>
              </a:rPr>
              <a:t>    </a:t>
            </a:r>
            <a:r>
              <a:rPr lang="zh-CN" altLang="en-US" sz="3200" smtClean="0">
                <a:solidFill>
                  <a:srgbClr val="C00000"/>
                </a:solidFill>
                <a:latin typeface="微软雅黑" panose="020B0503020204020204" pitchFamily="34" charset="-122"/>
                <a:ea typeface="微软雅黑" panose="020B0503020204020204" pitchFamily="34" charset="-122"/>
              </a:rPr>
              <a:t>一般</a:t>
            </a:r>
            <a:r>
              <a:rPr lang="zh-CN" altLang="en-US" sz="3200">
                <a:solidFill>
                  <a:srgbClr val="C00000"/>
                </a:solidFill>
                <a:latin typeface="微软雅黑" panose="020B0503020204020204" pitchFamily="34" charset="-122"/>
                <a:ea typeface="微软雅黑" panose="020B0503020204020204" pitchFamily="34" charset="-122"/>
              </a:rPr>
              <a:t>，当类中含有指针成员，并且在构造函数中用指针指向了一块堆中的内存，则必须定义析构函数释放该指针申请的动态</a:t>
            </a:r>
            <a:r>
              <a:rPr lang="zh-CN" altLang="en-US" sz="3200" smtClean="0">
                <a:solidFill>
                  <a:srgbClr val="C00000"/>
                </a:solidFill>
                <a:latin typeface="微软雅黑" panose="020B0503020204020204" pitchFamily="34" charset="-122"/>
                <a:ea typeface="微软雅黑" panose="020B0503020204020204" pitchFamily="34" charset="-122"/>
              </a:rPr>
              <a:t>空间</a:t>
            </a:r>
            <a:r>
              <a:rPr lang="zh-CN" altLang="en-US" sz="3200">
                <a:solidFill>
                  <a:srgbClr val="C00000"/>
                </a:solidFill>
                <a:latin typeface="微软雅黑" panose="020B0503020204020204" pitchFamily="34" charset="-122"/>
                <a:ea typeface="微软雅黑" panose="020B0503020204020204" pitchFamily="34" charset="-122"/>
              </a:rPr>
              <a:t>。</a:t>
            </a:r>
          </a:p>
          <a:p>
            <a:pPr>
              <a:lnSpc>
                <a:spcPct val="150000"/>
              </a:lnSpc>
            </a:pPr>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231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"hello");</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273436" y="1016879"/>
            <a:ext cx="3993971" cy="460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a:t>
            </a:r>
            <a:r>
              <a:rPr lang="en-US" altLang="zh-CN" sz="2000" b="1" smtClean="0">
                <a:solidFill>
                  <a:srgbClr val="00B050"/>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rgbClr val="00B050"/>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系统生成的</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smtClean="0">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 </a:t>
            </a:r>
            <a:r>
              <a:rPr lang="zh-CN" altLang="en-US"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pStr-&gt;display();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pStr;</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57678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016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6548" y="902388"/>
            <a:ext cx="8712926"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1815736" y="941576"/>
            <a:ext cx="432380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char[1000]</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"hello");</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MyString::~MyString()</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126479" y="1016879"/>
            <a:ext cx="4349931"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 </a:t>
            </a:r>
            <a:r>
              <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pStr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new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pStr-&gt;display();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pStr</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041571"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98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516" y="902388"/>
            <a:ext cx="10190228" cy="5576789"/>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析构函数</a:t>
            </a:r>
          </a:p>
        </p:txBody>
      </p:sp>
      <p:sp>
        <p:nvSpPr>
          <p:cNvPr id="36" name="TextBox 4"/>
          <p:cNvSpPr txBox="1">
            <a:spLocks noChangeArrowheads="1"/>
          </p:cNvSpPr>
          <p:nvPr/>
        </p:nvSpPr>
        <p:spPr bwMode="auto">
          <a:xfrm>
            <a:off x="978516" y="941576"/>
            <a:ext cx="5161028" cy="54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MyString</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MyString(char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 = "china");</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 *m_pstr</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const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new char[strlen(ap)+1]</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4" name="TextBox 4"/>
          <p:cNvSpPr txBox="1">
            <a:spLocks noChangeArrowheads="1"/>
          </p:cNvSpPr>
          <p:nvPr/>
        </p:nvSpPr>
        <p:spPr bwMode="auto">
          <a:xfrm>
            <a:off x="6273436" y="1016879"/>
            <a:ext cx="4137661"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str1("japan");</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str1.display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str2;</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p:nvPr/>
        </p:nvCxnSpPr>
        <p:spPr>
          <a:xfrm>
            <a:off x="6133012" y="902388"/>
            <a:ext cx="6532" cy="561597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50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析构函数</a:t>
            </a:r>
            <a:endParaRPr lang="zh-CN" altLang="en-US"/>
          </a:p>
        </p:txBody>
      </p:sp>
      <p:sp>
        <p:nvSpPr>
          <p:cNvPr id="19" name="矩形 3"/>
          <p:cNvSpPr>
            <a:spLocks noChangeArrowheads="1"/>
          </p:cNvSpPr>
          <p:nvPr/>
        </p:nvSpPr>
        <p:spPr bwMode="auto">
          <a:xfrm>
            <a:off x="1211489" y="1260105"/>
            <a:ext cx="97011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如果要定义析构函数，通常也需要定义</a:t>
            </a:r>
            <a:r>
              <a:rPr lang="zh-CN" altLang="en-US" sz="3600" dirty="0">
                <a:solidFill>
                  <a:srgbClr val="C00000"/>
                </a:solidFill>
                <a:latin typeface="微软雅黑" panose="020B0503020204020204" pitchFamily="34" charset="-122"/>
                <a:ea typeface="微软雅黑" panose="020B0503020204020204" pitchFamily="34" charset="-122"/>
              </a:rPr>
              <a:t>拷贝构造函数</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和赋值运算符的重载函数</a:t>
            </a:r>
          </a:p>
        </p:txBody>
      </p:sp>
    </p:spTree>
    <p:extLst>
      <p:ext uri="{BB962C8B-B14F-4D97-AF65-F5344CB8AC3E}">
        <p14:creationId xmlns:p14="http://schemas.microsoft.com/office/powerpoint/2010/main" val="932139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211139" y="1591384"/>
            <a:ext cx="6697730" cy="623976"/>
            <a:chOff x="2054383" y="4853049"/>
            <a:chExt cx="6697730" cy="623976"/>
          </a:xfrm>
        </p:grpSpPr>
        <p:sp>
          <p:nvSpPr>
            <p:cNvPr id="66" name="矩形 6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rPr>
                <a:t>构造</a:t>
              </a:r>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函数</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2054383" y="4853049"/>
              <a:ext cx="984021" cy="419684"/>
              <a:chOff x="1485616" y="1015069"/>
              <a:chExt cx="1557519" cy="790575"/>
            </a:xfrm>
          </p:grpSpPr>
          <p:sp>
            <p:nvSpPr>
              <p:cNvPr id="68" name="等腰三角形 6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6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smtClean="0">
                    <a:solidFill>
                      <a:prstClr val="white"/>
                    </a:solidFill>
                    <a:latin typeface="Lucida Calligraphy" panose="03010101010101010101" pitchFamily="66" charset="0"/>
                  </a:rPr>
                  <a:t>1</a:t>
                </a:r>
                <a:endParaRPr lang="zh-CN" altLang="en-US" sz="3200" kern="0" dirty="0">
                  <a:solidFill>
                    <a:prstClr val="white"/>
                  </a:solidFill>
                  <a:latin typeface="Lucida Calligraphy" panose="03010101010101010101" pitchFamily="66" charset="0"/>
                </a:endParaRPr>
              </a:p>
            </p:txBody>
          </p:sp>
        </p:grpSp>
      </p:grpSp>
      <p:grpSp>
        <p:nvGrpSpPr>
          <p:cNvPr id="17" name="组合 16"/>
          <p:cNvGrpSpPr/>
          <p:nvPr/>
        </p:nvGrpSpPr>
        <p:grpSpPr>
          <a:xfrm>
            <a:off x="2211139" y="3367617"/>
            <a:ext cx="6697730" cy="623976"/>
            <a:chOff x="4714851" y="493943"/>
            <a:chExt cx="6697730" cy="623976"/>
          </a:xfrm>
        </p:grpSpPr>
        <p:sp>
          <p:nvSpPr>
            <p:cNvPr id="18" name="矩形 17"/>
            <p:cNvSpPr/>
            <p:nvPr/>
          </p:nvSpPr>
          <p:spPr>
            <a:xfrm>
              <a:off x="4852604" y="557237"/>
              <a:ext cx="6559977" cy="560682"/>
            </a:xfrm>
            <a:prstGeom prst="rect">
              <a:avLst/>
            </a:prstGeom>
            <a:solidFill>
              <a:srgbClr val="0091DA"/>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bg1"/>
                  </a:solidFill>
                  <a:latin typeface="微软雅黑" panose="020B0503020204020204" pitchFamily="34" charset="-122"/>
                  <a:ea typeface="微软雅黑" panose="020B0503020204020204" pitchFamily="34" charset="-122"/>
                </a:rPr>
                <a:t>          拷贝构造函数</a:t>
              </a:r>
              <a:endParaRPr lang="zh-CN" altLang="en-US" sz="2400" b="1" kern="0">
                <a:solidFill>
                  <a:schemeClr val="bg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714851" y="493943"/>
              <a:ext cx="984021" cy="419684"/>
              <a:chOff x="1485616" y="1015069"/>
              <a:chExt cx="1557519" cy="790575"/>
            </a:xfrm>
            <a:solidFill>
              <a:srgbClr val="0070C0"/>
            </a:solidFill>
          </p:grpSpPr>
          <p:sp>
            <p:nvSpPr>
              <p:cNvPr id="20" name="等腰三角形 19"/>
              <p:cNvSpPr/>
              <p:nvPr/>
            </p:nvSpPr>
            <p:spPr>
              <a:xfrm>
                <a:off x="2875223" y="1015069"/>
                <a:ext cx="167912" cy="120650"/>
              </a:xfrm>
              <a:prstGeom prst="triangle">
                <a:avLst/>
              </a:prstGeom>
              <a:grp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21"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grp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smtClean="0">
                    <a:solidFill>
                      <a:prstClr val="white"/>
                    </a:solidFill>
                    <a:latin typeface="Lucida Calligraphy" panose="03010101010101010101" pitchFamily="66" charset="0"/>
                  </a:rPr>
                  <a:t>3</a:t>
                </a:r>
                <a:endParaRPr lang="zh-CN" altLang="en-US" sz="3200" kern="0" dirty="0">
                  <a:solidFill>
                    <a:prstClr val="white"/>
                  </a:solidFill>
                  <a:latin typeface="Lucida Calligraphy" panose="03010101010101010101" pitchFamily="66" charset="0"/>
                </a:endParaRPr>
              </a:p>
            </p:txBody>
          </p:sp>
        </p:grpSp>
      </p:grpSp>
      <p:grpSp>
        <p:nvGrpSpPr>
          <p:cNvPr id="55" name="组合 54"/>
          <p:cNvGrpSpPr/>
          <p:nvPr/>
        </p:nvGrpSpPr>
        <p:grpSpPr>
          <a:xfrm>
            <a:off x="2211139" y="2479500"/>
            <a:ext cx="6697730" cy="623976"/>
            <a:chOff x="2054383" y="4853049"/>
            <a:chExt cx="6697730" cy="623976"/>
          </a:xfrm>
        </p:grpSpPr>
        <p:sp>
          <p:nvSpPr>
            <p:cNvPr id="56" name="矩形 55"/>
            <p:cNvSpPr/>
            <p:nvPr/>
          </p:nvSpPr>
          <p:spPr>
            <a:xfrm>
              <a:off x="2192136" y="4916343"/>
              <a:ext cx="6559977" cy="560682"/>
            </a:xfrm>
            <a:prstGeom prst="rect">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rtlCol="0" anchor="ctr"/>
            <a:lstStyle/>
            <a:p>
              <a:r>
                <a:rPr lang="zh-CN" altLang="en-US" sz="2400" b="1" kern="0" smtClean="0">
                  <a:solidFill>
                    <a:schemeClr val="tx1">
                      <a:lumMod val="65000"/>
                      <a:lumOff val="35000"/>
                    </a:schemeClr>
                  </a:solidFill>
                  <a:latin typeface="微软雅黑" panose="020B0503020204020204" pitchFamily="34" charset="-122"/>
                  <a:ea typeface="微软雅黑" panose="020B0503020204020204" pitchFamily="34" charset="-122"/>
                </a:rPr>
                <a:t>          析构函数</a:t>
              </a:r>
              <a:endParaRPr lang="zh-CN" altLang="en-US" sz="2400" b="1" ker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2054383" y="4853049"/>
              <a:ext cx="984021" cy="419684"/>
              <a:chOff x="1485616" y="1015069"/>
              <a:chExt cx="1557519" cy="790575"/>
            </a:xfrm>
          </p:grpSpPr>
          <p:sp>
            <p:nvSpPr>
              <p:cNvPr id="58" name="等腰三角形 57"/>
              <p:cNvSpPr/>
              <p:nvPr/>
            </p:nvSpPr>
            <p:spPr>
              <a:xfrm>
                <a:off x="2875223" y="1015069"/>
                <a:ext cx="167912" cy="120650"/>
              </a:xfrm>
              <a:prstGeom prst="triangle">
                <a:avLst/>
              </a:prstGeom>
              <a:solidFill>
                <a:sysClr val="windowText" lastClr="000000">
                  <a:lumMod val="85000"/>
                  <a:lumOff val="15000"/>
                </a:sysClr>
              </a:solidFill>
              <a:ln w="25400" cap="flat" cmpd="sng" algn="ctr">
                <a:noFill/>
                <a:prstDash val="solid"/>
              </a:ln>
              <a:effectLst/>
            </p:spPr>
            <p:txBody>
              <a:bodyPr rtlCol="0" anchor="ctr"/>
              <a:lstStyle/>
              <a:p>
                <a:pPr algn="ctr">
                  <a:defRPr/>
                </a:pPr>
                <a:endParaRPr lang="zh-CN" altLang="en-US" sz="3200" kern="0">
                  <a:solidFill>
                    <a:prstClr val="white"/>
                  </a:solidFill>
                  <a:latin typeface="Lucida Calligraphy" panose="03010101010101010101" pitchFamily="66" charset="0"/>
                </a:endParaRPr>
              </a:p>
            </p:txBody>
          </p:sp>
          <p:sp>
            <p:nvSpPr>
              <p:cNvPr id="59" name="矩形 68"/>
              <p:cNvSpPr/>
              <p:nvPr/>
            </p:nvSpPr>
            <p:spPr>
              <a:xfrm>
                <a:off x="1485616" y="1015069"/>
                <a:ext cx="1473563" cy="790575"/>
              </a:xfrm>
              <a:custGeom>
                <a:avLst/>
                <a:gdLst>
                  <a:gd name="connsiteX0" fmla="*/ 0 w 1473563"/>
                  <a:gd name="connsiteY0" fmla="*/ 0 h 628650"/>
                  <a:gd name="connsiteX1" fmla="*/ 1473563 w 1473563"/>
                  <a:gd name="connsiteY1" fmla="*/ 0 h 628650"/>
                  <a:gd name="connsiteX2" fmla="*/ 1473563 w 1473563"/>
                  <a:gd name="connsiteY2" fmla="*/ 628650 h 628650"/>
                  <a:gd name="connsiteX3" fmla="*/ 0 w 1473563"/>
                  <a:gd name="connsiteY3" fmla="*/ 628650 h 628650"/>
                  <a:gd name="connsiteX4" fmla="*/ 0 w 1473563"/>
                  <a:gd name="connsiteY4" fmla="*/ 0 h 628650"/>
                  <a:gd name="connsiteX0" fmla="*/ 0 w 1473563"/>
                  <a:gd name="connsiteY0" fmla="*/ 0 h 790575"/>
                  <a:gd name="connsiteX1" fmla="*/ 1473563 w 1473563"/>
                  <a:gd name="connsiteY1" fmla="*/ 0 h 790575"/>
                  <a:gd name="connsiteX2" fmla="*/ 959213 w 1473563"/>
                  <a:gd name="connsiteY2" fmla="*/ 790575 h 790575"/>
                  <a:gd name="connsiteX3" fmla="*/ 0 w 1473563"/>
                  <a:gd name="connsiteY3" fmla="*/ 628650 h 790575"/>
                  <a:gd name="connsiteX4" fmla="*/ 0 w 1473563"/>
                  <a:gd name="connsiteY4" fmla="*/ 0 h 79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563" h="790575">
                    <a:moveTo>
                      <a:pt x="0" y="0"/>
                    </a:moveTo>
                    <a:lnTo>
                      <a:pt x="1473563" y="0"/>
                    </a:lnTo>
                    <a:lnTo>
                      <a:pt x="959213" y="790575"/>
                    </a:lnTo>
                    <a:lnTo>
                      <a:pt x="0" y="628650"/>
                    </a:lnTo>
                    <a:lnTo>
                      <a:pt x="0" y="0"/>
                    </a:lnTo>
                    <a:close/>
                  </a:path>
                </a:pathLst>
              </a:custGeom>
              <a:solidFill>
                <a:schemeClr val="bg1">
                  <a:lumMod val="50000"/>
                </a:schemeClr>
              </a:solidFill>
              <a:ln w="3175" cap="flat" cmpd="sng" algn="ctr">
                <a:solidFill>
                  <a:sysClr val="window" lastClr="FFFFFF">
                    <a:lumMod val="85000"/>
                  </a:sysClr>
                </a:solidFill>
                <a:prstDash val="solid"/>
              </a:ln>
              <a:effectLst/>
            </p:spPr>
            <p:txBody>
              <a:bodyPr rot="0" spcFirstLastPara="0" vertOverflow="overflow" horzOverflow="overflow" vert="horz" wrap="square" lIns="81280" tIns="40640" rIns="160000" bIns="96000" numCol="1" spcCol="0" rtlCol="0" fromWordArt="0" anchor="ctr" anchorCtr="0" forceAA="0" compatLnSpc="1">
                <a:prstTxWarp prst="textNoShape">
                  <a:avLst/>
                </a:prstTxWarp>
                <a:noAutofit/>
              </a:bodyPr>
              <a:lstStyle/>
              <a:p>
                <a:pPr algn="ctr"/>
                <a:r>
                  <a:rPr lang="en-US" altLang="zh-CN" sz="3200" kern="0" dirty="0">
                    <a:solidFill>
                      <a:prstClr val="white"/>
                    </a:solidFill>
                    <a:latin typeface="Lucida Calligraphy" panose="03010101010101010101" pitchFamily="66" charset="0"/>
                  </a:rPr>
                  <a:t>2</a:t>
                </a:r>
                <a:endParaRPr lang="zh-CN" altLang="en-US" sz="3200" kern="0" dirty="0">
                  <a:solidFill>
                    <a:prstClr val="white"/>
                  </a:solidFill>
                  <a:latin typeface="Lucida Calligraphy" panose="03010101010101010101" pitchFamily="66" charset="0"/>
                </a:endParaRPr>
              </a:p>
            </p:txBody>
          </p:sp>
        </p:grpSp>
      </p:grpSp>
    </p:spTree>
    <p:extLst>
      <p:ext uri="{BB962C8B-B14F-4D97-AF65-F5344CB8AC3E}">
        <p14:creationId xmlns:p14="http://schemas.microsoft.com/office/powerpoint/2010/main" val="2858594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19" name="矩形 3"/>
          <p:cNvSpPr>
            <a:spLocks noChangeArrowheads="1"/>
          </p:cNvSpPr>
          <p:nvPr/>
        </p:nvSpPr>
        <p:spPr bwMode="auto">
          <a:xfrm>
            <a:off x="1310794" y="1011911"/>
            <a:ext cx="970119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dirty="0" smtClean="0">
                <a:solidFill>
                  <a:schemeClr val="accent1">
                    <a:lumMod val="50000"/>
                  </a:schemeClr>
                </a:solidFill>
                <a:latin typeface="微软雅黑" panose="020B0503020204020204" pitchFamily="34" charset="-122"/>
                <a:ea typeface="微软雅黑" panose="020B0503020204020204" pitchFamily="34" charset="-122"/>
              </a:rPr>
              <a:t>拷贝构造函数</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用已存在</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的对象</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创建一个同类</a:t>
            </a:r>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对象</a:t>
            </a:r>
            <a:endParaRPr lang="en-US" altLang="zh-CN" sz="3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a:p>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Time</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t1</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(12,30,20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t2(t1</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Clr>
                <a:schemeClr val="accent1">
                  <a:lumMod val="50000"/>
                </a:schemeClr>
              </a:buClr>
              <a:buFont typeface="Wingdings" panose="05000000000000000000" pitchFamily="2" charset="2"/>
              <a:buChar char="Ø"/>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格式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Time</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 t3 = t1;</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
        <p:nvSpPr>
          <p:cNvPr id="20" name="矩形 19"/>
          <p:cNvSpPr/>
          <p:nvPr/>
        </p:nvSpPr>
        <p:spPr>
          <a:xfrm>
            <a:off x="3148025" y="1841576"/>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1" name="矩形 20"/>
          <p:cNvSpPr/>
          <p:nvPr/>
        </p:nvSpPr>
        <p:spPr>
          <a:xfrm>
            <a:off x="3148025" y="4423075"/>
            <a:ext cx="4644000" cy="52322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a:defRPr/>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类名  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 =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对象名</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9299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37981" y="1099897"/>
            <a:ext cx="10512862" cy="648505"/>
          </a:xfrm>
        </p:spPr>
        <p:txBody>
          <a:bodyPr>
            <a:normAutofit/>
          </a:bodyPr>
          <a:lstStyle/>
          <a:p>
            <a:pPr>
              <a:lnSpc>
                <a:spcPct val="100000"/>
              </a:lnSpc>
            </a:pPr>
            <a:r>
              <a:rPr lang="zh-CN" altLang="en-US" sz="3600">
                <a:solidFill>
                  <a:schemeClr val="tx1">
                    <a:lumMod val="75000"/>
                    <a:lumOff val="25000"/>
                  </a:schemeClr>
                </a:solidFill>
              </a:rPr>
              <a:t>格式：</a:t>
            </a:r>
          </a:p>
        </p:txBody>
      </p:sp>
      <p:sp>
        <p:nvSpPr>
          <p:cNvPr id="6" name="TextBox 3"/>
          <p:cNvSpPr txBox="1"/>
          <p:nvPr/>
        </p:nvSpPr>
        <p:spPr>
          <a:xfrm>
            <a:off x="1701029" y="1958974"/>
            <a:ext cx="8984388" cy="304698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&gt;(const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类名</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&gt;&amp;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引用名</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b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b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&lt;</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函数体</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&gt;;</a:t>
            </a:r>
          </a:p>
          <a:p>
            <a:pPr>
              <a:lnSpc>
                <a:spcPct val="150000"/>
              </a:lnSpc>
              <a:defRPr/>
            </a:pP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rPr>
              <a:t>} </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883186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20000"/>
              </a:lnSpc>
            </a:pPr>
            <a:r>
              <a:rPr lang="zh-CN" altLang="en-US" sz="3200">
                <a:solidFill>
                  <a:schemeClr val="tx1">
                    <a:lumMod val="75000"/>
                    <a:lumOff val="25000"/>
                  </a:schemeClr>
                </a:solidFill>
              </a:rPr>
              <a:t>调用时间：当用</a:t>
            </a:r>
            <a:r>
              <a:rPr lang="zh-CN" altLang="en-US" sz="3200">
                <a:solidFill>
                  <a:srgbClr val="C00000"/>
                </a:solidFill>
              </a:rPr>
              <a:t>已存在的对象初始化另一个同类对象</a:t>
            </a:r>
            <a:r>
              <a:rPr lang="zh-CN" altLang="en-US" sz="3200">
                <a:solidFill>
                  <a:schemeClr val="tx1">
                    <a:lumMod val="75000"/>
                    <a:lumOff val="25000"/>
                  </a:schemeClr>
                </a:solidFill>
              </a:rPr>
              <a:t>时自动调用的构造</a:t>
            </a:r>
            <a:r>
              <a:rPr lang="zh-CN" altLang="en-US" sz="3200" smtClean="0">
                <a:solidFill>
                  <a:schemeClr val="tx1">
                    <a:lumMod val="75000"/>
                    <a:lumOff val="25000"/>
                  </a:schemeClr>
                </a:solidFill>
              </a:rPr>
              <a:t>函数。</a:t>
            </a:r>
            <a:endParaRPr lang="zh-CN" altLang="en-US" sz="3200">
              <a:solidFill>
                <a:schemeClr val="tx1">
                  <a:lumMod val="75000"/>
                  <a:lumOff val="25000"/>
                </a:schemeClr>
              </a:solidFill>
            </a:endParaRPr>
          </a:p>
          <a:p>
            <a:pPr marL="0" indent="0">
              <a:lnSpc>
                <a:spcPct val="100000"/>
              </a:lnSpc>
              <a:spcBef>
                <a:spcPts val="1800"/>
              </a:spcBef>
              <a:buNone/>
            </a:pPr>
            <a:r>
              <a:rPr lang="en-US" altLang="zh-CN" sz="3200" smtClean="0">
                <a:solidFill>
                  <a:srgbClr val="C00000"/>
                </a:solidFill>
              </a:rPr>
              <a:t>[</a:t>
            </a:r>
            <a:r>
              <a:rPr lang="zh-CN" altLang="en-US" sz="3200" smtClean="0">
                <a:solidFill>
                  <a:srgbClr val="C00000"/>
                </a:solidFill>
              </a:rPr>
              <a:t>注意</a:t>
            </a:r>
            <a:r>
              <a:rPr lang="en-US" altLang="zh-CN" sz="3200">
                <a:solidFill>
                  <a:srgbClr val="C00000"/>
                </a:solidFill>
              </a:rPr>
              <a:t>]</a:t>
            </a:r>
            <a:endParaRPr lang="zh-CN" altLang="en-US" sz="3200">
              <a:solidFill>
                <a:srgbClr val="C00000"/>
              </a:solidFill>
            </a:endParaRPr>
          </a:p>
          <a:p>
            <a:pPr marL="457063" lvl="1" indent="0">
              <a:lnSpc>
                <a:spcPct val="120000"/>
              </a:lnSpc>
              <a:spcBef>
                <a:spcPts val="1800"/>
              </a:spcBef>
              <a:buNone/>
            </a:pPr>
            <a:r>
              <a:rPr lang="zh-CN" altLang="en-US" sz="3200">
                <a:solidFill>
                  <a:schemeClr val="tx1">
                    <a:lumMod val="75000"/>
                    <a:lumOff val="25000"/>
                  </a:schemeClr>
                </a:solidFill>
              </a:rPr>
              <a:t>若类体内没有</a:t>
            </a:r>
            <a:r>
              <a:rPr lang="zh-CN" altLang="en-US" sz="3200">
                <a:solidFill>
                  <a:srgbClr val="C00000"/>
                </a:solidFill>
              </a:rPr>
              <a:t>拷贝构造函数</a:t>
            </a:r>
            <a:r>
              <a:rPr lang="zh-CN" altLang="en-US" sz="3200">
                <a:solidFill>
                  <a:schemeClr val="tx1">
                    <a:lumMod val="75000"/>
                    <a:lumOff val="25000"/>
                  </a:schemeClr>
                </a:solidFill>
              </a:rPr>
              <a:t>，则系统会生成一个默认拷贝构造函数，通常不需</a:t>
            </a:r>
            <a:r>
              <a:rPr lang="zh-CN" altLang="en-US" sz="3200" smtClean="0">
                <a:solidFill>
                  <a:schemeClr val="tx1">
                    <a:lumMod val="75000"/>
                    <a:lumOff val="25000"/>
                  </a:schemeClr>
                </a:solidFill>
              </a:rPr>
              <a:t>定义</a:t>
            </a:r>
            <a:endParaRPr lang="zh-CN" altLang="en-US" sz="3200">
              <a:solidFill>
                <a:schemeClr val="tx1">
                  <a:lumMod val="75000"/>
                  <a:lumOff val="25000"/>
                </a:schemeClr>
              </a:solidFill>
            </a:endParaRPr>
          </a:p>
        </p:txBody>
      </p:sp>
    </p:spTree>
    <p:extLst>
      <p:ext uri="{BB962C8B-B14F-4D97-AF65-F5344CB8AC3E}">
        <p14:creationId xmlns:p14="http://schemas.microsoft.com/office/powerpoint/2010/main" val="5505164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矩形 4"/>
          <p:cNvSpPr>
            <a:spLocks noChangeArrowheads="1"/>
          </p:cNvSpPr>
          <p:nvPr/>
        </p:nvSpPr>
        <p:spPr bwMode="auto">
          <a:xfrm>
            <a:off x="1331213" y="884250"/>
            <a:ext cx="4808331" cy="56964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920"/>
              </a:lnSpc>
            </a:pPr>
            <a:r>
              <a:rPr lang="en-US" altLang="zh-CN" sz="1500" b="1" dirty="0" smtClean="0">
                <a:solidFill>
                  <a:schemeClr val="tx1">
                    <a:lumMod val="75000"/>
                    <a:lumOff val="25000"/>
                  </a:schemeClr>
                </a:solidFill>
                <a:latin typeface="Consolas" panose="020B0609020204030204" pitchFamily="49" charset="0"/>
                <a:cs typeface="Courier New" pitchFamily="49" charset="0"/>
              </a:rPr>
              <a:t>class </a:t>
            </a:r>
            <a:r>
              <a:rPr lang="en-US" altLang="zh-CN" sz="1500" b="1" dirty="0">
                <a:solidFill>
                  <a:schemeClr val="tx1">
                    <a:lumMod val="75000"/>
                    <a:lumOff val="25000"/>
                  </a:schemeClr>
                </a:solidFill>
                <a:latin typeface="Consolas" panose="020B0609020204030204" pitchFamily="49" charset="0"/>
                <a:cs typeface="Courier New" pitchFamily="49" charset="0"/>
              </a:rPr>
              <a:t>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{public:</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a:solidFill>
                  <a:schemeClr val="tx1">
                    <a:lumMod val="75000"/>
                    <a:lumOff val="25000"/>
                  </a:schemeClr>
                </a:solidFill>
                <a:latin typeface="Consolas" panose="020B0609020204030204" pitchFamily="49" charset="0"/>
                <a:cs typeface="Courier New" pitchFamily="49" charset="0"/>
              </a:rPr>
              <a:t>Data(</a:t>
            </a:r>
            <a:r>
              <a:rPr lang="en-US" altLang="zh-CN" sz="1500" b="1" err="1">
                <a:solidFill>
                  <a:schemeClr val="tx1">
                    <a:lumMod val="75000"/>
                    <a:lumOff val="25000"/>
                  </a:schemeClr>
                </a:solidFill>
                <a:latin typeface="Consolas" panose="020B0609020204030204" pitchFamily="49" charset="0"/>
                <a:cs typeface="Courier New" pitchFamily="49" charset="0"/>
              </a:rPr>
              <a:t>int</a:t>
            </a:r>
            <a:r>
              <a:rPr lang="en-US" altLang="zh-CN" sz="1500" b="1">
                <a:solidFill>
                  <a:schemeClr val="tx1">
                    <a:lumMod val="75000"/>
                    <a:lumOff val="25000"/>
                  </a:schemeClr>
                </a:solidFill>
                <a:latin typeface="Consolas" panose="020B0609020204030204" pitchFamily="49" charset="0"/>
                <a:cs typeface="Courier New" pitchFamily="49" charset="0"/>
              </a:rPr>
              <a:t> </a:t>
            </a:r>
            <a:r>
              <a:rPr lang="en-US" altLang="zh-CN" sz="1500" b="1" smtClean="0">
                <a:solidFill>
                  <a:schemeClr val="tx1">
                    <a:lumMod val="75000"/>
                    <a:lumOff val="25000"/>
                  </a:schemeClr>
                </a:solidFill>
                <a:latin typeface="Consolas" panose="020B0609020204030204" pitchFamily="49" charset="0"/>
                <a:cs typeface="Courier New" pitchFamily="49" charset="0"/>
              </a:rPr>
              <a:t>aY=2009</a:t>
            </a:r>
            <a:r>
              <a:rPr lang="en-US" altLang="zh-CN" sz="1500" b="1">
                <a:solidFill>
                  <a:schemeClr val="tx1">
                    <a:lumMod val="75000"/>
                    <a:lumOff val="25000"/>
                  </a:schemeClr>
                </a:solidFill>
                <a:latin typeface="Consolas" panose="020B0609020204030204" pitchFamily="49" charset="0"/>
                <a:cs typeface="Courier New" pitchFamily="49" charset="0"/>
              </a:rPr>
              <a:t>, </a:t>
            </a:r>
            <a:r>
              <a:rPr lang="en-US" altLang="zh-CN" sz="1500" b="1" smtClean="0">
                <a:solidFill>
                  <a:schemeClr val="tx1">
                    <a:lumMod val="75000"/>
                    <a:lumOff val="25000"/>
                  </a:schemeClr>
                </a:solidFill>
                <a:latin typeface="Consolas" panose="020B0609020204030204" pitchFamily="49" charset="0"/>
                <a:cs typeface="Courier New" pitchFamily="49" charset="0"/>
              </a:rPr>
              <a:t>int aM=9</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err="1">
                <a:solidFill>
                  <a:schemeClr val="tx1">
                    <a:lumMod val="75000"/>
                    <a:lumOff val="25000"/>
                  </a:schemeClr>
                </a:solidFill>
                <a:latin typeface="Consolas" panose="020B0609020204030204" pitchFamily="49" charset="0"/>
                <a:cs typeface="Courier New" pitchFamily="49" charset="0"/>
              </a:rPr>
              <a:t>int</a:t>
            </a:r>
            <a:r>
              <a:rPr lang="en-US" altLang="zh-CN" sz="1500" b="1">
                <a:solidFill>
                  <a:schemeClr val="tx1">
                    <a:lumMod val="75000"/>
                    <a:lumOff val="25000"/>
                  </a:schemeClr>
                </a:solidFill>
                <a:latin typeface="Consolas" panose="020B0609020204030204" pitchFamily="49" charset="0"/>
                <a:cs typeface="Courier New" pitchFamily="49" charset="0"/>
              </a:rPr>
              <a:t> </a:t>
            </a:r>
            <a:r>
              <a:rPr lang="en-US" altLang="zh-CN" sz="1500" b="1" smtClean="0">
                <a:solidFill>
                  <a:schemeClr val="tx1">
                    <a:lumMod val="75000"/>
                    <a:lumOff val="25000"/>
                  </a:schemeClr>
                </a:solidFill>
                <a:latin typeface="Consolas" panose="020B0609020204030204" pitchFamily="49" charset="0"/>
                <a:cs typeface="Courier New" pitchFamily="49" charset="0"/>
              </a:rPr>
              <a:t>aD=1</a:t>
            </a: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smtClean="0">
                <a:solidFill>
                  <a:schemeClr val="tx1">
                    <a:lumMod val="75000"/>
                    <a:lumOff val="25000"/>
                  </a:schemeClr>
                </a:solidFill>
                <a:latin typeface="Consolas" panose="020B0609020204030204" pitchFamily="49" charset="0"/>
                <a:cs typeface="Courier New" pitchFamily="49" charset="0"/>
              </a:rPr>
              <a:t>    </a:t>
            </a:r>
            <a:r>
              <a:rPr lang="en-US" altLang="zh-CN" sz="1500" b="1" dirty="0">
                <a:solidFill>
                  <a:schemeClr val="tx1">
                    <a:lumMod val="75000"/>
                    <a:lumOff val="25000"/>
                  </a:schemeClr>
                </a:solidFill>
                <a:latin typeface="Consolas" panose="020B0609020204030204" pitchFamily="49" charset="0"/>
                <a:cs typeface="Courier New" pitchFamily="49" charset="0"/>
              </a:rPr>
              <a:t>~Data();</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void Print();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private:</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int</a:t>
            </a:r>
            <a:r>
              <a:rPr lang="en-US" altLang="zh-CN" sz="1500" b="1" dirty="0">
                <a:solidFill>
                  <a:schemeClr val="tx1">
                    <a:lumMod val="75000"/>
                    <a:lumOff val="25000"/>
                  </a:schemeClr>
                </a:solidFill>
                <a:latin typeface="Consolas" panose="020B0609020204030204" pitchFamily="49" charset="0"/>
                <a:cs typeface="Courier New" pitchFamily="49" charset="0"/>
              </a:rPr>
              <a:t> </a:t>
            </a:r>
            <a:r>
              <a:rPr lang="en-US" altLang="zh-CN" sz="1500" b="1" dirty="0" err="1">
                <a:solidFill>
                  <a:schemeClr val="tx1">
                    <a:lumMod val="75000"/>
                    <a:lumOff val="25000"/>
                  </a:schemeClr>
                </a:solidFill>
                <a:latin typeface="Consolas" panose="020B0609020204030204" pitchFamily="49" charset="0"/>
                <a:cs typeface="Courier New" pitchFamily="49" charset="0"/>
              </a:rPr>
              <a:t>m_iYear,m_iMonth,m_iDay</a:t>
            </a: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chemeClr val="tx1">
                    <a:lumMod val="75000"/>
                    <a:lumOff val="25000"/>
                  </a:schemeClr>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Data::Data(</a:t>
            </a:r>
            <a:r>
              <a:rPr lang="en-US" altLang="zh-CN" sz="1500" b="1" dirty="0" err="1">
                <a:solidFill>
                  <a:srgbClr val="7030A0"/>
                </a:solidFill>
                <a:latin typeface="Consolas" panose="020B0609020204030204" pitchFamily="49" charset="0"/>
                <a:cs typeface="Courier New" pitchFamily="49" charset="0"/>
              </a:rPr>
              <a:t>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aY,int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aM,int</a:t>
            </a: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m_iYear</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aY</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m_iMonth</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aM</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m_iDay</a:t>
            </a:r>
            <a:r>
              <a:rPr lang="en-US" altLang="zh-CN" sz="1500" b="1" dirty="0">
                <a:solidFill>
                  <a:srgbClr val="7030A0"/>
                </a:solidFill>
                <a:latin typeface="Consolas" panose="020B0609020204030204" pitchFamily="49" charset="0"/>
                <a:cs typeface="Courier New" pitchFamily="49" charset="0"/>
              </a:rPr>
              <a:t> = </a:t>
            </a:r>
            <a:r>
              <a:rPr lang="en-US" altLang="zh-CN" sz="1500" b="1" dirty="0" err="1">
                <a:solidFill>
                  <a:srgbClr val="7030A0"/>
                </a:solidFill>
                <a:latin typeface="Consolas" panose="020B0609020204030204" pitchFamily="49" charset="0"/>
                <a:cs typeface="Courier New" pitchFamily="49" charset="0"/>
              </a:rPr>
              <a:t>aD</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a:solidFill>
                  <a:srgbClr val="7030A0"/>
                </a:solidFill>
                <a:latin typeface="Consolas" panose="020B0609020204030204" pitchFamily="49" charset="0"/>
                <a:cs typeface="Courier New" pitchFamily="49" charset="0"/>
              </a:rPr>
              <a:t>    </a:t>
            </a:r>
            <a:r>
              <a:rPr lang="en-US" altLang="zh-CN" sz="1500" b="1" dirty="0" err="1">
                <a:solidFill>
                  <a:srgbClr val="7030A0"/>
                </a:solidFill>
                <a:latin typeface="Consolas" panose="020B0609020204030204" pitchFamily="49" charset="0"/>
                <a:cs typeface="Courier New" pitchFamily="49" charset="0"/>
              </a:rPr>
              <a:t>cout</a:t>
            </a:r>
            <a:r>
              <a:rPr lang="en-US" altLang="zh-CN" sz="1500" b="1" dirty="0">
                <a:solidFill>
                  <a:srgbClr val="7030A0"/>
                </a:solidFill>
                <a:latin typeface="Consolas" panose="020B0609020204030204" pitchFamily="49" charset="0"/>
                <a:cs typeface="Courier New" pitchFamily="49" charset="0"/>
              </a:rPr>
              <a:t> &lt;&lt; "Constructor called.“</a:t>
            </a:r>
            <a:br>
              <a:rPr lang="en-US" altLang="zh-CN" sz="1500" b="1" dirty="0">
                <a:solidFill>
                  <a:srgbClr val="7030A0"/>
                </a:solidFill>
                <a:latin typeface="Consolas" panose="020B0609020204030204" pitchFamily="49" charset="0"/>
                <a:cs typeface="Courier New" pitchFamily="49" charset="0"/>
              </a:rPr>
            </a:br>
            <a:r>
              <a:rPr lang="en-US" altLang="zh-CN" sz="1500" b="1" dirty="0">
                <a:solidFill>
                  <a:srgbClr val="7030A0"/>
                </a:solidFill>
                <a:latin typeface="Consolas" panose="020B0609020204030204" pitchFamily="49" charset="0"/>
                <a:cs typeface="Courier New" pitchFamily="49" charset="0"/>
              </a:rPr>
              <a:t>      &lt;&lt; </a:t>
            </a:r>
            <a:r>
              <a:rPr lang="en-US" altLang="zh-CN" sz="1500" b="1" dirty="0" err="1">
                <a:solidFill>
                  <a:srgbClr val="7030A0"/>
                </a:solidFill>
                <a:latin typeface="Consolas" panose="020B0609020204030204" pitchFamily="49" charset="0"/>
                <a:cs typeface="Courier New" pitchFamily="49" charset="0"/>
              </a:rPr>
              <a:t>endl</a:t>
            </a:r>
            <a:r>
              <a:rPr lang="en-US" altLang="zh-CN" sz="1500" b="1" dirty="0">
                <a:solidFill>
                  <a:srgbClr val="7030A0"/>
                </a:solidFill>
                <a:latin typeface="Consolas" panose="020B0609020204030204" pitchFamily="49" charset="0"/>
                <a:cs typeface="Courier New" pitchFamily="49" charset="0"/>
              </a:rPr>
              <a:t>;</a:t>
            </a:r>
          </a:p>
          <a:p>
            <a:pPr>
              <a:lnSpc>
                <a:spcPts val="1920"/>
              </a:lnSpc>
            </a:pPr>
            <a:r>
              <a:rPr lang="en-US" altLang="zh-CN" sz="1500" b="1" dirty="0" smtClean="0">
                <a:solidFill>
                  <a:srgbClr val="7030A0"/>
                </a:solidFill>
                <a:latin typeface="Consolas" panose="020B0609020204030204" pitchFamily="49" charset="0"/>
                <a:cs typeface="Courier New" pitchFamily="49" charset="0"/>
              </a:rPr>
              <a:t>}</a:t>
            </a:r>
          </a:p>
          <a:p>
            <a:pPr>
              <a:lnSpc>
                <a:spcPts val="1920"/>
              </a:lnSpc>
            </a:pPr>
            <a:r>
              <a:rPr lang="en-US" altLang="zh-CN" sz="1500" b="1" smtClean="0">
                <a:solidFill>
                  <a:srgbClr val="00B050"/>
                </a:solidFill>
                <a:latin typeface="Consolas" panose="020B0609020204030204" pitchFamily="49" charset="0"/>
                <a:cs typeface="Courier New" pitchFamily="49" charset="0"/>
              </a:rPr>
              <a:t>/* </a:t>
            </a:r>
            <a:r>
              <a:rPr lang="zh-CN" altLang="en-US" sz="1500" b="1" smtClean="0">
                <a:solidFill>
                  <a:srgbClr val="00B050"/>
                </a:solidFill>
                <a:latin typeface="Consolas" panose="020B0609020204030204" pitchFamily="49" charset="0"/>
                <a:cs typeface="Courier New" pitchFamily="49" charset="0"/>
              </a:rPr>
              <a:t>系统</a:t>
            </a:r>
            <a:r>
              <a:rPr lang="zh-CN" altLang="en-US" sz="1500" b="1" dirty="0" smtClean="0">
                <a:solidFill>
                  <a:srgbClr val="00B050"/>
                </a:solidFill>
                <a:latin typeface="Consolas" panose="020B0609020204030204" pitchFamily="49" charset="0"/>
                <a:cs typeface="Courier New" pitchFamily="49" charset="0"/>
              </a:rPr>
              <a:t>自动生成</a:t>
            </a:r>
            <a:endParaRPr lang="en-US" altLang="zh-CN" sz="1500" b="1" dirty="0">
              <a:solidFill>
                <a:srgbClr val="00B050"/>
              </a:solidFill>
              <a:latin typeface="Consolas" panose="020B0609020204030204" pitchFamily="49" charset="0"/>
              <a:cs typeface="Courier New" pitchFamily="49" charset="0"/>
            </a:endParaRPr>
          </a:p>
          <a:p>
            <a:pPr>
              <a:lnSpc>
                <a:spcPts val="1920"/>
              </a:lnSpc>
            </a:pPr>
            <a:r>
              <a:rPr lang="en-US" altLang="zh-CN" sz="1500" b="1" dirty="0">
                <a:solidFill>
                  <a:srgbClr val="00B050"/>
                </a:solidFill>
                <a:latin typeface="Consolas" panose="020B0609020204030204" pitchFamily="49" charset="0"/>
                <a:cs typeface="Courier New" pitchFamily="49" charset="0"/>
              </a:rPr>
              <a:t>Data::Data(</a:t>
            </a:r>
            <a:r>
              <a:rPr lang="en-US" altLang="zh-CN" sz="1500" b="1" dirty="0" err="1">
                <a:solidFill>
                  <a:srgbClr val="00B050"/>
                </a:solidFill>
                <a:latin typeface="Consolas" panose="020B0609020204030204" pitchFamily="49" charset="0"/>
                <a:cs typeface="Courier New" pitchFamily="49" charset="0"/>
              </a:rPr>
              <a:t>const</a:t>
            </a: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Data&amp;data</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m_iYear</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data.m_iYear</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m_iMonth</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data.m_iMonth</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dirty="0">
                <a:solidFill>
                  <a:srgbClr val="00B050"/>
                </a:solidFill>
                <a:latin typeface="Consolas" panose="020B0609020204030204" pitchFamily="49" charset="0"/>
                <a:cs typeface="Courier New" pitchFamily="49" charset="0"/>
              </a:rPr>
              <a:t>  </a:t>
            </a:r>
            <a:r>
              <a:rPr lang="en-US" altLang="zh-CN" sz="1500" b="1" dirty="0" err="1">
                <a:solidFill>
                  <a:srgbClr val="00B050"/>
                </a:solidFill>
                <a:latin typeface="Consolas" panose="020B0609020204030204" pitchFamily="49" charset="0"/>
                <a:cs typeface="Courier New" pitchFamily="49" charset="0"/>
              </a:rPr>
              <a:t>m_iDay</a:t>
            </a:r>
            <a:r>
              <a:rPr lang="en-US" altLang="zh-CN" sz="1500" b="1" dirty="0">
                <a:solidFill>
                  <a:srgbClr val="00B050"/>
                </a:solidFill>
                <a:latin typeface="Consolas" panose="020B0609020204030204" pitchFamily="49" charset="0"/>
                <a:cs typeface="Courier New" pitchFamily="49" charset="0"/>
              </a:rPr>
              <a:t> = </a:t>
            </a:r>
            <a:r>
              <a:rPr lang="en-US" altLang="zh-CN" sz="1500" b="1" dirty="0" err="1">
                <a:solidFill>
                  <a:srgbClr val="00B050"/>
                </a:solidFill>
                <a:latin typeface="Consolas" panose="020B0609020204030204" pitchFamily="49" charset="0"/>
                <a:cs typeface="Courier New" pitchFamily="49" charset="0"/>
              </a:rPr>
              <a:t>data.m_iDay</a:t>
            </a:r>
            <a:r>
              <a:rPr lang="en-US" altLang="zh-CN" sz="1500" b="1" dirty="0">
                <a:solidFill>
                  <a:srgbClr val="00B050"/>
                </a:solidFill>
                <a:latin typeface="Consolas" panose="020B0609020204030204" pitchFamily="49" charset="0"/>
                <a:cs typeface="Courier New" pitchFamily="49" charset="0"/>
              </a:rPr>
              <a:t>;</a:t>
            </a:r>
          </a:p>
          <a:p>
            <a:pPr>
              <a:lnSpc>
                <a:spcPts val="1920"/>
              </a:lnSpc>
            </a:pPr>
            <a:r>
              <a:rPr lang="en-US" altLang="zh-CN" sz="1500" b="1" smtClean="0">
                <a:solidFill>
                  <a:srgbClr val="00B050"/>
                </a:solidFill>
                <a:latin typeface="Consolas" panose="020B0609020204030204" pitchFamily="49" charset="0"/>
                <a:cs typeface="Courier New" pitchFamily="49" charset="0"/>
              </a:rPr>
              <a:t>} */</a:t>
            </a:r>
            <a:endParaRPr lang="en-US" altLang="zh-CN" sz="1500" b="1" dirty="0">
              <a:latin typeface="Consolas" panose="020B0609020204030204" pitchFamily="49" charset="0"/>
              <a:cs typeface="Courier New" pitchFamily="49" charset="0"/>
            </a:endParaRPr>
          </a:p>
        </p:txBody>
      </p:sp>
      <p:sp>
        <p:nvSpPr>
          <p:cNvPr id="5" name="矩形 5"/>
          <p:cNvSpPr>
            <a:spLocks noChangeArrowheads="1"/>
          </p:cNvSpPr>
          <p:nvPr/>
        </p:nvSpPr>
        <p:spPr bwMode="auto">
          <a:xfrm>
            <a:off x="6139544" y="494443"/>
            <a:ext cx="4976948" cy="6093976"/>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a:extLst/>
        </p:spPr>
        <p:txBody>
          <a:bodyPr wrap="square">
            <a:spAutoFit/>
          </a:bodyPr>
          <a:lstStyle/>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Data::~Data()</a:t>
            </a:r>
          </a:p>
          <a:p>
            <a:pPr>
              <a:lnSpc>
                <a:spcPts val="1800"/>
              </a:lnSpc>
            </a:pP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"Destructor called." &lt;&lt; </a:t>
            </a: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Data::Print()</a:t>
            </a:r>
          </a:p>
          <a:p>
            <a:pPr>
              <a:lnSpc>
                <a:spcPts val="1800"/>
              </a:lnSpc>
            </a:pP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a:lnSpc>
                <a:spcPts val="1800"/>
              </a:lnSpc>
            </a:pP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m_iYear</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m_iMonth</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a:t>
            </a:r>
            <a:r>
              <a:rPr lang="en-US" altLang="zh-CN" sz="1500" b="1" dirty="0"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endl</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foo(Data Q)</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R(Q);   </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R;</a:t>
            </a:r>
          </a:p>
          <a:p>
            <a:pPr>
              <a:lnSpc>
                <a:spcPts val="1800"/>
              </a:lnSpc>
            </a:pPr>
            <a:r>
              <a:rPr lang="pt-BR"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err="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Data </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m_iday1(2009,10,15</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m_iday2(m_iday1</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m_iday3 = m_iday2</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普通</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m_iday3 = m_iday4</a:t>
            </a: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不</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调用任何构造函数</a:t>
            </a:r>
          </a:p>
          <a:p>
            <a:pPr>
              <a:lnSpc>
                <a:spcPts val="1800"/>
              </a:lnSpc>
            </a:pP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Data s = foo(m_iday2);</a:t>
            </a:r>
            <a:b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参数传递、执行</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过程</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中、函数</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返回时调用三</a:t>
            </a:r>
            <a:r>
              <a:rPr lang="zh-CN" altLang="en-US" sz="15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次</a:t>
            </a:r>
            <a:r>
              <a:rPr lang="zh-CN" altLang="en-US"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拷贝构造函数，调用</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结束后</a:t>
            </a: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马上调用三次析构函数</a:t>
            </a:r>
          </a:p>
          <a:p>
            <a:pPr>
              <a:lnSpc>
                <a:spcPts val="1800"/>
              </a:lnSpc>
            </a:pPr>
            <a:endPar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a:lnSpc>
                <a:spcPts val="1800"/>
              </a:lnSpc>
            </a:pPr>
            <a:r>
              <a:rPr lang="en-US" altLang="zh-CN"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a:lnSpc>
                <a:spcPts val="1800"/>
              </a:lnSpc>
            </a:pPr>
            <a:r>
              <a:rPr lang="en-US" altLang="zh-CN" sz="15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zh-CN" altLang="en-US" sz="1500" b="1" dirty="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23842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7" end="17"/>
                                            </p:txEl>
                                          </p:spTgt>
                                        </p:tgtEl>
                                        <p:attrNameLst>
                                          <p:attrName>style.visibility</p:attrName>
                                        </p:attrNameLst>
                                      </p:cBhvr>
                                      <p:to>
                                        <p:strVal val="visible"/>
                                      </p:to>
                                    </p:set>
                                    <p:animEffect transition="in" filter="wipe(left)">
                                      <p:cBhvr>
                                        <p:cTn id="7" dur="500"/>
                                        <p:tgtEl>
                                          <p:spTgt spid="5">
                                            <p:txEl>
                                              <p:pRg st="17" end="17"/>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8" end="18"/>
                                            </p:txEl>
                                          </p:spTgt>
                                        </p:tgtEl>
                                        <p:attrNameLst>
                                          <p:attrName>style.visibility</p:attrName>
                                        </p:attrNameLst>
                                      </p:cBhvr>
                                      <p:to>
                                        <p:strVal val="visible"/>
                                      </p:to>
                                    </p:set>
                                    <p:animEffect transition="in" filter="wipe(left)">
                                      <p:cBhvr>
                                        <p:cTn id="10" dur="500"/>
                                        <p:tgtEl>
                                          <p:spTgt spid="5">
                                            <p:txEl>
                                              <p:pRg st="18" end="1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9" end="19"/>
                                            </p:txEl>
                                          </p:spTgt>
                                        </p:tgtEl>
                                        <p:attrNameLst>
                                          <p:attrName>style.visibility</p:attrName>
                                        </p:attrNameLst>
                                      </p:cBhvr>
                                      <p:to>
                                        <p:strVal val="visible"/>
                                      </p:to>
                                    </p:set>
                                    <p:animEffect transition="in" filter="wipe(left)">
                                      <p:cBhvr>
                                        <p:cTn id="15"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19954"/>
            <a:ext cx="9701193"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对象</a:t>
            </a:r>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3600" smtClean="0">
                <a:solidFill>
                  <a:schemeClr val="tx1">
                    <a:lumMod val="75000"/>
                    <a:lumOff val="25000"/>
                  </a:schemeClr>
                </a:solidFill>
                <a:latin typeface="微软雅黑" panose="020B0503020204020204" pitchFamily="34" charset="-122"/>
                <a:ea typeface="微软雅黑" panose="020B0503020204020204" pitchFamily="34" charset="-122"/>
              </a:rPr>
              <a:t>初始化</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chemeClr val="accent1">
                  <a:lumMod val="50000"/>
                </a:schemeClr>
              </a:buClr>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概念</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b="1">
                <a:solidFill>
                  <a:schemeClr val="accent1">
                    <a:lumMod val="50000"/>
                  </a:schemeClr>
                </a:solidFill>
                <a:latin typeface="微软雅黑" panose="020B0503020204020204" pitchFamily="34" charset="-122"/>
                <a:ea typeface="微软雅黑" panose="020B0503020204020204" pitchFamily="34" charset="-122"/>
              </a:rPr>
              <a:t>在定义对象时为对象赋初值</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r>
            <a:b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注意</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：初始化就是开辟内存单元同时对数据成员给出明确的值。</a:t>
            </a:r>
          </a:p>
        </p:txBody>
      </p:sp>
    </p:spTree>
    <p:extLst>
      <p:ext uri="{BB962C8B-B14F-4D97-AF65-F5344CB8AC3E}">
        <p14:creationId xmlns:p14="http://schemas.microsoft.com/office/powerpoint/2010/main" val="1816733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6" name="矩形 5"/>
          <p:cNvSpPr/>
          <p:nvPr/>
        </p:nvSpPr>
        <p:spPr>
          <a:xfrm>
            <a:off x="1292623" y="1443041"/>
            <a:ext cx="9514956" cy="2487412"/>
          </a:xfrm>
          <a:prstGeom prst="rect">
            <a:avLst/>
          </a:prstGeom>
        </p:spPr>
        <p:txBody>
          <a:bodyPr wrap="square">
            <a:spAutoFit/>
          </a:bodyPr>
          <a:lstStyle/>
          <a:p>
            <a:pPr marL="109537" eaLnBrk="0" hangingPunct="0">
              <a:lnSpc>
                <a:spcPct val="150000"/>
              </a:lnSpc>
              <a:spcBef>
                <a:spcPct val="10000"/>
              </a:spcBef>
              <a:buClr>
                <a:schemeClr val="accent1"/>
              </a:buClr>
              <a:defRPr/>
            </a:pPr>
            <a:r>
              <a:rPr lang="zh-CN" altLang="en-US" sz="3600" kern="0" dirty="0" smtClean="0">
                <a:solidFill>
                  <a:srgbClr val="C00000"/>
                </a:solidFill>
                <a:latin typeface="微软雅黑" panose="020B0503020204020204" pitchFamily="34" charset="-122"/>
                <a:ea typeface="微软雅黑" panose="020B0503020204020204" pitchFamily="34" charset="-122"/>
                <a:cs typeface="Courier New" pitchFamily="49" charset="0"/>
              </a:rPr>
              <a:t>    既然</a:t>
            </a:r>
            <a:r>
              <a:rPr lang="zh-CN" altLang="en-US" sz="3600" kern="0" dirty="0">
                <a:solidFill>
                  <a:srgbClr val="C00000"/>
                </a:solidFill>
                <a:latin typeface="微软雅黑" panose="020B0503020204020204" pitchFamily="34" charset="-122"/>
                <a:ea typeface="微软雅黑" panose="020B0503020204020204" pitchFamily="34" charset="-122"/>
                <a:cs typeface="Courier New" pitchFamily="49" charset="0"/>
              </a:rPr>
              <a:t>系统已经给我们提供了默认的拷贝构造函数，那么我们是否就不需要去定义拷贝构造函数了？</a:t>
            </a:r>
          </a:p>
        </p:txBody>
      </p:sp>
    </p:spTree>
    <p:extLst>
      <p:ext uri="{BB962C8B-B14F-4D97-AF65-F5344CB8AC3E}">
        <p14:creationId xmlns:p14="http://schemas.microsoft.com/office/powerpoint/2010/main" val="738151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09036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a:t>
            </a:r>
            <a:r>
              <a:rPr lang="zh-CN" altLang="en-US" smtClean="0"/>
              <a:t>函数</a:t>
            </a:r>
            <a:endParaRPr lang="zh-CN" altLang="en-US"/>
          </a:p>
        </p:txBody>
      </p:sp>
      <p:sp>
        <p:nvSpPr>
          <p:cNvPr id="36" name="TextBox 4"/>
          <p:cNvSpPr txBox="1">
            <a:spLocks noChangeArrowheads="1"/>
          </p:cNvSpPr>
          <p:nvPr/>
        </p:nvSpPr>
        <p:spPr bwMode="auto">
          <a:xfrm>
            <a:off x="640080" y="889325"/>
            <a:ext cx="532390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MyString(char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 = “china”);</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000" b="1" smtClean="0">
                <a:solidFill>
                  <a:srgbClr val="00B050"/>
                </a:solidFill>
                <a:latin typeface="Consolas" panose="020B0609020204030204" pitchFamily="49" charset="0"/>
                <a:ea typeface="微软雅黑" panose="020B0503020204020204" pitchFamily="34" charset="-122"/>
                <a:cs typeface="Courier New" pitchFamily="49" charset="0"/>
              </a:rPr>
              <a:t>MyString(const </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 &amp;r);*/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107680" y="889325"/>
            <a:ext cx="5338177"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MyString::MyString(const MyString &amp;r)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m_pstr = r.m_pstr;</a:t>
            </a:r>
          </a:p>
          <a:p>
            <a:pPr marL="0" indent="0" eaLnBrk="1" hangingPunct="1">
              <a:lnSpc>
                <a:spcPts val="2200"/>
              </a:lnSpc>
              <a:buClr>
                <a:srgbClr val="00B0F0"/>
              </a:buClr>
            </a:pP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rgbClr val="00B050"/>
                </a:solidFill>
                <a:latin typeface="Consolas" panose="020B0609020204030204" pitchFamily="49" charset="0"/>
                <a:ea typeface="微软雅黑" panose="020B0503020204020204" pitchFamily="34" charset="-122"/>
                <a:cs typeface="Courier New" pitchFamily="49" charset="0"/>
              </a:rPr>
              <a:t>// </a:t>
            </a:r>
            <a:r>
              <a:rPr lang="zh-CN" altLang="en-US" sz="2000" b="1" smtClean="0">
                <a:solidFill>
                  <a:srgbClr val="00B050"/>
                </a:solidFill>
                <a:latin typeface="Consolas" panose="020B0609020204030204" pitchFamily="49" charset="0"/>
                <a:ea typeface="微软雅黑" panose="020B0503020204020204" pitchFamily="34" charset="-122"/>
                <a:cs typeface="Courier New" pitchFamily="49" charset="0"/>
              </a:rPr>
              <a:t>模拟</a:t>
            </a: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默认拷贝构造函数</a:t>
            </a:r>
          </a:p>
          <a:p>
            <a:pPr marL="0" indent="0" eaLnBrk="1" hangingPunct="1">
              <a:lnSpc>
                <a:spcPts val="2200"/>
              </a:lnSpc>
              <a:buClr>
                <a:srgbClr val="00B0F0"/>
              </a:buClr>
            </a:pPr>
            <a:r>
              <a:rPr lang="zh-CN" altLang="en-US" sz="2000" b="1">
                <a:solidFill>
                  <a:srgbClr val="00B050"/>
                </a:solidFill>
                <a:latin typeface="Consolas" panose="020B0609020204030204" pitchFamily="49" charset="0"/>
                <a:ea typeface="微软雅黑" panose="020B0503020204020204" pitchFamily="34" charset="-122"/>
                <a:cs typeface="Courier New" pitchFamily="49" charset="0"/>
              </a:rPr>
              <a:t>*</a:t>
            </a:r>
            <a:r>
              <a:rPr lang="en-US" altLang="zh-CN" sz="2000" b="1">
                <a:solidFill>
                  <a:srgbClr val="00B05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r>
            <a:b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str1("teacher");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 </a:t>
            </a:r>
            <a:r>
              <a:rPr lang="zh-CN" altLang="en-US" sz="2000" b="1" smtClean="0">
                <a:solidFill>
                  <a:srgbClr val="C00000"/>
                </a:solidFill>
                <a:latin typeface="Consolas" panose="020B0609020204030204" pitchFamily="49" charset="0"/>
                <a:ea typeface="微软雅黑" panose="020B0503020204020204" pitchFamily="34" charset="-122"/>
                <a:cs typeface="Courier New" pitchFamily="49" charset="0"/>
              </a:rPr>
              <a:t>运行</a:t>
            </a:r>
            <a:r>
              <a:rPr lang="zh-CN" altLang="en-US" sz="2000" b="1">
                <a:solidFill>
                  <a:srgbClr val="C00000"/>
                </a:solidFill>
                <a:latin typeface="Consolas" panose="020B0609020204030204" pitchFamily="49" charset="0"/>
                <a:ea typeface="微软雅黑" panose="020B0503020204020204" pitchFamily="34" charset="-122"/>
                <a:cs typeface="Courier New" pitchFamily="49" charset="0"/>
              </a:rPr>
              <a:t>时错误</a:t>
            </a:r>
          </a:p>
          <a:p>
            <a:pPr marL="0" indent="0" eaLnBrk="1" hangingPunct="1">
              <a:lnSpc>
                <a:spcPts val="2200"/>
              </a:lnSpc>
              <a:buClr>
                <a:srgbClr val="00B0F0"/>
              </a:buClr>
            </a:pPr>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3461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bwMode="auto">
          <a:xfrm flipV="1">
            <a:off x="4390347" y="2746831"/>
            <a:ext cx="3009900" cy="1412875"/>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smtClean="0">
                <a:solidFill>
                  <a:schemeClr val="accent1">
                    <a:lumMod val="50000"/>
                  </a:schemeClr>
                </a:solidFill>
                <a:latin typeface="微软雅黑" panose="020B0503020204020204" pitchFamily="34" charset="-122"/>
                <a:ea typeface="微软雅黑" panose="020B0503020204020204" pitchFamily="34" charset="-122"/>
              </a:rPr>
              <a:t>浅拷贝</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256983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heckerboard(across)">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xit" presetSubtype="10" fill="hold" grpId="1" nodeType="clickEffect">
                                  <p:stCondLst>
                                    <p:cond delay="0"/>
                                  </p:stCondLst>
                                  <p:childTnLst>
                                    <p:animEffect transition="out" filter="checkerboard(across)">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5" presetClass="exit" presetSubtype="10" fill="hold" grpId="1" nodeType="withEffect">
                                  <p:stCondLst>
                                    <p:cond delay="0"/>
                                  </p:stCondLst>
                                  <p:childTnLst>
                                    <p:animEffect transition="out" filter="checkerboard(across)">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5" presetClass="exit" presetSubtype="10" fill="hold" grpId="1" nodeType="withEffect">
                                  <p:stCondLst>
                                    <p:cond delay="0"/>
                                  </p:stCondLst>
                                  <p:childTnLst>
                                    <p:animEffect transition="out" filter="checkerboard(across)">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5" presetClass="exit" presetSubtype="10" fill="hold" nodeType="withEffect">
                                  <p:stCondLst>
                                    <p:cond delay="0"/>
                                  </p:stCondLst>
                                  <p:childTnLst>
                                    <p:animEffect transition="out" filter="checkerboard(across)">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1" grpId="1" animBg="1"/>
      <p:bldP spid="12" grpId="0" animBg="1"/>
      <p:bldP spid="12" grpId="1" animBg="1"/>
      <p:bldP spid="13" grpId="0"/>
      <p:bldP spid="13" grpId="1"/>
      <p:bldP spid="14" grpId="0"/>
      <p:bldP spid="1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TextBox 2"/>
          <p:cNvSpPr txBox="1"/>
          <p:nvPr/>
        </p:nvSpPr>
        <p:spPr>
          <a:xfrm>
            <a:off x="3390222" y="2202319"/>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5" name="TextBox 3"/>
          <p:cNvSpPr txBox="1"/>
          <p:nvPr/>
        </p:nvSpPr>
        <p:spPr>
          <a:xfrm>
            <a:off x="3818847" y="2383294"/>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7" name="TextBox 4"/>
          <p:cNvSpPr txBox="1">
            <a:spLocks noChangeArrowheads="1"/>
          </p:cNvSpPr>
          <p:nvPr/>
        </p:nvSpPr>
        <p:spPr bwMode="auto">
          <a:xfrm>
            <a:off x="3390222" y="2261056"/>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cxnSp>
        <p:nvCxnSpPr>
          <p:cNvPr id="8" name="直接箭头连接符 7"/>
          <p:cNvCxnSpPr/>
          <p:nvPr/>
        </p:nvCxnSpPr>
        <p:spPr bwMode="auto">
          <a:xfrm flipV="1">
            <a:off x="4390347" y="2632531"/>
            <a:ext cx="3000375" cy="26988"/>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9" name="TextBox 6"/>
          <p:cNvSpPr txBox="1"/>
          <p:nvPr/>
        </p:nvSpPr>
        <p:spPr>
          <a:xfrm>
            <a:off x="7400247" y="2321887"/>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0" name="TextBox 7"/>
          <p:cNvSpPr txBox="1">
            <a:spLocks noChangeArrowheads="1"/>
          </p:cNvSpPr>
          <p:nvPr/>
        </p:nvSpPr>
        <p:spPr bwMode="auto">
          <a:xfrm>
            <a:off x="3318784" y="15148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s1</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318784" y="3773944"/>
            <a:ext cx="4081463" cy="1512970"/>
            <a:chOff x="3318784" y="3773944"/>
            <a:chExt cx="4081463" cy="1512970"/>
          </a:xfrm>
        </p:grpSpPr>
        <p:sp>
          <p:nvSpPr>
            <p:cNvPr id="11" name="TextBox 8"/>
            <p:cNvSpPr txBox="1"/>
            <p:nvPr/>
          </p:nvSpPr>
          <p:spPr>
            <a:xfrm>
              <a:off x="3390222" y="3773944"/>
              <a:ext cx="1785937" cy="83026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sz="4800" dirty="0"/>
            </a:p>
          </p:txBody>
        </p:sp>
        <p:sp>
          <p:nvSpPr>
            <p:cNvPr id="12" name="TextBox 9"/>
            <p:cNvSpPr txBox="1"/>
            <p:nvPr/>
          </p:nvSpPr>
          <p:spPr>
            <a:xfrm>
              <a:off x="3818847" y="3954919"/>
              <a:ext cx="1143000" cy="461962"/>
            </a:xfrm>
            <a:prstGeom prst="rect">
              <a:avLst/>
            </a:prstGeom>
            <a:solidFill>
              <a:schemeClr val="bg2">
                <a:lumMod val="90000"/>
              </a:schemeClr>
            </a:solidFill>
            <a:ln w="381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a:spAutoFit/>
            </a:bodyPr>
            <a:lstStyle/>
            <a:p>
              <a:pPr>
                <a:defRPr/>
              </a:pPr>
              <a:endParaRPr lang="zh-CN" altLang="en-US" dirty="0"/>
            </a:p>
          </p:txBody>
        </p:sp>
        <p:sp>
          <p:nvSpPr>
            <p:cNvPr id="13" name="TextBox 10"/>
            <p:cNvSpPr txBox="1">
              <a:spLocks noChangeArrowheads="1"/>
            </p:cNvSpPr>
            <p:nvPr/>
          </p:nvSpPr>
          <p:spPr bwMode="auto">
            <a:xfrm>
              <a:off x="3390222" y="3832681"/>
              <a:ext cx="500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a:latin typeface="Consolas" panose="020B0609020204030204" pitchFamily="49" charset="0"/>
                </a:rPr>
                <a:t>s</a:t>
              </a:r>
              <a:endParaRPr lang="zh-CN" altLang="en-US" sz="3600">
                <a:latin typeface="Consolas" panose="020B0609020204030204" pitchFamily="49" charset="0"/>
              </a:endParaRPr>
            </a:p>
          </p:txBody>
        </p:sp>
        <p:sp>
          <p:nvSpPr>
            <p:cNvPr id="14" name="TextBox 11"/>
            <p:cNvSpPr txBox="1">
              <a:spLocks noChangeArrowheads="1"/>
            </p:cNvSpPr>
            <p:nvPr/>
          </p:nvSpPr>
          <p:spPr bwMode="auto">
            <a:xfrm>
              <a:off x="3318784" y="4640583"/>
              <a:ext cx="21023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600">
                  <a:solidFill>
                    <a:schemeClr val="tx1">
                      <a:lumMod val="75000"/>
                      <a:lumOff val="25000"/>
                    </a:schemeClr>
                  </a:solidFill>
                  <a:latin typeface="微软雅黑" panose="020B0503020204020204" pitchFamily="34" charset="-122"/>
                  <a:ea typeface="微软雅黑" panose="020B0503020204020204" pitchFamily="34" charset="-122"/>
                </a:rPr>
                <a:t>对象</a:t>
              </a:r>
              <a:r>
                <a:rPr lang="en-US" altLang="zh-CN" sz="3600">
                  <a:solidFill>
                    <a:schemeClr val="tx1">
                      <a:lumMod val="75000"/>
                      <a:lumOff val="25000"/>
                    </a:schemeClr>
                  </a:solidFill>
                  <a:latin typeface="微软雅黑" panose="020B0503020204020204" pitchFamily="34" charset="-122"/>
                  <a:ea typeface="微软雅黑" panose="020B0503020204020204" pitchFamily="34" charset="-122"/>
                </a:rPr>
                <a:t>s2</a:t>
              </a:r>
              <a:endParaRPr lang="zh-CN" altLang="en-US" sz="360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箭头连接符 14"/>
            <p:cNvCxnSpPr>
              <a:endCxn id="16" idx="1"/>
            </p:cNvCxnSpPr>
            <p:nvPr/>
          </p:nvCxnSpPr>
          <p:spPr bwMode="auto">
            <a:xfrm flipV="1">
              <a:off x="4390347" y="4155846"/>
              <a:ext cx="3009900" cy="3861"/>
            </a:xfrm>
            <a:prstGeom prst="straightConnector1">
              <a:avLst/>
            </a:prstGeom>
            <a:ln w="38100">
              <a:solidFill>
                <a:schemeClr val="accent1">
                  <a:lumMod val="50000"/>
                </a:schemeClr>
              </a:solidFill>
              <a:headEnd type="none" w="med" len="med"/>
              <a:tailEnd type="arrow"/>
            </a:ln>
          </p:spPr>
          <p:style>
            <a:lnRef idx="3">
              <a:schemeClr val="accent2"/>
            </a:lnRef>
            <a:fillRef idx="0">
              <a:schemeClr val="accent2"/>
            </a:fillRef>
            <a:effectRef idx="2">
              <a:schemeClr val="accent2"/>
            </a:effectRef>
            <a:fontRef idx="minor">
              <a:schemeClr val="tx1"/>
            </a:fontRef>
          </p:style>
        </p:cxnSp>
      </p:grpSp>
      <p:sp>
        <p:nvSpPr>
          <p:cNvPr id="16" name="TextBox 6"/>
          <p:cNvSpPr txBox="1"/>
          <p:nvPr/>
        </p:nvSpPr>
        <p:spPr>
          <a:xfrm>
            <a:off x="7400247" y="3832680"/>
            <a:ext cx="2240143" cy="64633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3600" dirty="0">
                <a:latin typeface="Consolas" panose="020B0609020204030204" pitchFamily="49" charset="0"/>
              </a:rPr>
              <a:t>teacher</a:t>
            </a:r>
            <a:endParaRPr lang="zh-CN" altLang="en-US" sz="3600" dirty="0">
              <a:latin typeface="Consolas" panose="020B0609020204030204" pitchFamily="49" charset="0"/>
            </a:endParaRPr>
          </a:p>
        </p:txBody>
      </p:sp>
      <p:sp>
        <p:nvSpPr>
          <p:cNvPr id="17" name="矩形 3"/>
          <p:cNvSpPr>
            <a:spLocks noChangeArrowheads="1"/>
          </p:cNvSpPr>
          <p:nvPr/>
        </p:nvSpPr>
        <p:spPr bwMode="auto">
          <a:xfrm>
            <a:off x="1310795" y="1011911"/>
            <a:ext cx="2079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Clr>
                <a:schemeClr val="accent1">
                  <a:lumMod val="50000"/>
                </a:schemeClr>
              </a:buClr>
              <a:buFont typeface="Wingdings" panose="05000000000000000000" pitchFamily="2" charset="2"/>
              <a:buChar char="v"/>
            </a:pPr>
            <a:r>
              <a:rPr lang="zh-CN" altLang="en-US" sz="3200" b="1" smtClean="0">
                <a:solidFill>
                  <a:schemeClr val="accent1">
                    <a:lumMod val="50000"/>
                  </a:schemeClr>
                </a:solidFill>
                <a:latin typeface="微软雅黑" panose="020B0503020204020204" pitchFamily="34" charset="-122"/>
                <a:ea typeface="微软雅黑" panose="020B0503020204020204" pitchFamily="34" charset="-122"/>
              </a:rPr>
              <a:t>深拷贝</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31531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389" y="889325"/>
            <a:ext cx="11273245" cy="5734903"/>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normAutofit fontScale="90000"/>
          </a:bodyPr>
          <a:lstStyle/>
          <a:p>
            <a:r>
              <a:rPr lang="zh-CN" altLang="en-US"/>
              <a:t>拷贝构造</a:t>
            </a:r>
            <a:r>
              <a:rPr lang="zh-CN" altLang="en-US" smtClean="0"/>
              <a:t>函数</a:t>
            </a:r>
            <a:endParaRPr lang="zh-CN" altLang="en-US"/>
          </a:p>
        </p:txBody>
      </p:sp>
      <p:sp>
        <p:nvSpPr>
          <p:cNvPr id="36" name="TextBox 4"/>
          <p:cNvSpPr txBox="1">
            <a:spLocks noChangeArrowheads="1"/>
          </p:cNvSpPr>
          <p:nvPr/>
        </p:nvSpPr>
        <p:spPr bwMode="auto">
          <a:xfrm>
            <a:off x="782570" y="889325"/>
            <a:ext cx="5181419"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(char *ap = "china");</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(const MyString &amp;temp);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char *m_pstr;</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MyString::display()const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m_pstr &lt;&lt; endl;</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MyString::MyString(char *ap)</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m_pstr = new char[strlen(ap)+1];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strcpy(m_pstr, ap);</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p:txBody>
      </p:sp>
      <p:sp>
        <p:nvSpPr>
          <p:cNvPr id="4" name="TextBox 4"/>
          <p:cNvSpPr txBox="1">
            <a:spLocks noChangeArrowheads="1"/>
          </p:cNvSpPr>
          <p:nvPr/>
        </p:nvSpPr>
        <p:spPr bwMode="auto">
          <a:xfrm>
            <a:off x="6041572" y="889325"/>
            <a:ext cx="5728062"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ts val="2200"/>
              </a:lnSpc>
              <a:buClr>
                <a:srgbClr val="00B0F0"/>
              </a:buClr>
            </a:pP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MyString::MyString(const MyString &amp;temp</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if(temp.m_pstr)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m_pstr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     new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char[strlen(temp.m_pstr)+1];</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strcpy(m_pstr, temp.m_pstr);</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   else m_pstr = 0;</a:t>
            </a:r>
          </a:p>
          <a:p>
            <a:pPr marL="0" indent="0" eaLnBrk="1" hangingPunct="1">
              <a:lnSpc>
                <a:spcPts val="2200"/>
              </a:lnSpc>
              <a:buClr>
                <a:srgbClr val="00B0F0"/>
              </a:buClr>
            </a:pP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MyString::~MyString()</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delete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[]m_pstr</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ts val="2200"/>
              </a:lnSpc>
              <a:buClr>
                <a:srgbClr val="00B0F0"/>
              </a:buClr>
            </a:pP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MyString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str1("japan");  </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000" b="1" smtClean="0">
                <a:solidFill>
                  <a:srgbClr val="C00000"/>
                </a:solidFill>
                <a:latin typeface="Consolas" panose="020B0609020204030204" pitchFamily="49" charset="0"/>
                <a:ea typeface="微软雅黑" panose="020B0503020204020204" pitchFamily="34" charset="-122"/>
                <a:cs typeface="Courier New" pitchFamily="49" charset="0"/>
              </a:rPr>
              <a:t>MyString </a:t>
            </a:r>
            <a:r>
              <a:rPr lang="en-US" altLang="zh-CN" sz="2000" b="1">
                <a:solidFill>
                  <a:srgbClr val="C00000"/>
                </a:solidFill>
                <a:latin typeface="Consolas" panose="020B0609020204030204" pitchFamily="49" charset="0"/>
                <a:ea typeface="微软雅黑" panose="020B0503020204020204" pitchFamily="34" charset="-122"/>
                <a:cs typeface="Courier New" pitchFamily="49" charset="0"/>
              </a:rPr>
              <a:t>str2(str1);</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str2.display</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ts val="2200"/>
              </a:lnSpc>
              <a:buClr>
                <a:srgbClr val="00B0F0"/>
              </a:buClr>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6" name="直接连接符 5"/>
          <p:cNvCxnSpPr>
            <a:stCxn id="2" idx="0"/>
            <a:endCxn id="2" idx="2"/>
          </p:cNvCxnSpPr>
          <p:nvPr/>
        </p:nvCxnSpPr>
        <p:spPr>
          <a:xfrm>
            <a:off x="6041572" y="889325"/>
            <a:ext cx="0" cy="573490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775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851044" y="1308903"/>
            <a:ext cx="10512862" cy="3694172"/>
          </a:xfrm>
        </p:spPr>
        <p:txBody>
          <a:bodyPr>
            <a:noAutofit/>
          </a:bodyPr>
          <a:lstStyle/>
          <a:p>
            <a:pPr>
              <a:lnSpc>
                <a:spcPct val="100000"/>
              </a:lnSpc>
            </a:pPr>
            <a:r>
              <a:rPr lang="zh-CN" altLang="en-US" sz="3200" b="1" dirty="0">
                <a:solidFill>
                  <a:schemeClr val="tx1">
                    <a:lumMod val="75000"/>
                    <a:lumOff val="25000"/>
                  </a:schemeClr>
                </a:solidFill>
              </a:rPr>
              <a:t>思考</a:t>
            </a:r>
            <a:r>
              <a:rPr lang="zh-CN" altLang="en-US" sz="3200" dirty="0">
                <a:solidFill>
                  <a:schemeClr val="tx1">
                    <a:lumMod val="75000"/>
                    <a:lumOff val="25000"/>
                  </a:schemeClr>
                </a:solidFill>
              </a:rPr>
              <a:t>：何时定义拷贝构造函数？</a:t>
            </a:r>
          </a:p>
          <a:p>
            <a:pPr marL="0" indent="0">
              <a:lnSpc>
                <a:spcPct val="150000"/>
              </a:lnSpc>
              <a:buNone/>
            </a:pPr>
            <a:r>
              <a:rPr lang="zh-CN" altLang="en-US" sz="3200" dirty="0" smtClean="0">
                <a:solidFill>
                  <a:schemeClr val="tx1">
                    <a:lumMod val="75000"/>
                    <a:lumOff val="25000"/>
                  </a:schemeClr>
                </a:solidFill>
              </a:rPr>
              <a:t>    通常</a:t>
            </a:r>
            <a:r>
              <a:rPr lang="zh-CN" altLang="en-US" sz="3200" dirty="0">
                <a:solidFill>
                  <a:schemeClr val="tx1">
                    <a:lumMod val="75000"/>
                    <a:lumOff val="25000"/>
                  </a:schemeClr>
                </a:solidFill>
              </a:rPr>
              <a:t>情况下，若一个类包含</a:t>
            </a:r>
            <a:r>
              <a:rPr lang="zh-CN" altLang="en-US" sz="3200" dirty="0">
                <a:solidFill>
                  <a:srgbClr val="C00000"/>
                </a:solidFill>
              </a:rPr>
              <a:t>指针成员</a:t>
            </a:r>
            <a:r>
              <a:rPr lang="zh-CN" altLang="en-US" sz="3200" dirty="0">
                <a:solidFill>
                  <a:schemeClr val="tx1">
                    <a:lumMod val="75000"/>
                    <a:lumOff val="25000"/>
                  </a:schemeClr>
                </a:solidFill>
              </a:rPr>
              <a:t>，并且通过该指针在</a:t>
            </a:r>
            <a:r>
              <a:rPr lang="zh-CN" altLang="en-US" sz="3200" dirty="0">
                <a:solidFill>
                  <a:srgbClr val="C00000"/>
                </a:solidFill>
              </a:rPr>
              <a:t>构造函数中动态申请了空间</a:t>
            </a:r>
            <a:r>
              <a:rPr lang="zh-CN" altLang="en-US" sz="3200" dirty="0">
                <a:solidFill>
                  <a:schemeClr val="tx1">
                    <a:lumMod val="75000"/>
                    <a:lumOff val="25000"/>
                  </a:schemeClr>
                </a:solidFill>
              </a:rPr>
              <a:t>，则必须为该类定义一个拷贝构造</a:t>
            </a:r>
            <a:r>
              <a:rPr lang="zh-CN" altLang="en-US" sz="3200" dirty="0" smtClean="0">
                <a:solidFill>
                  <a:schemeClr val="tx1">
                    <a:lumMod val="75000"/>
                    <a:lumOff val="25000"/>
                  </a:schemeClr>
                </a:solidFill>
              </a:rPr>
              <a:t>函数</a:t>
            </a:r>
            <a:r>
              <a:rPr lang="zh-CN" altLang="en-US" sz="3200" dirty="0">
                <a:solidFill>
                  <a:schemeClr val="tx1">
                    <a:lumMod val="75000"/>
                    <a:lumOff val="25000"/>
                  </a:schemeClr>
                </a:solidFill>
              </a:rPr>
              <a:t>。</a:t>
            </a:r>
          </a:p>
        </p:txBody>
      </p:sp>
    </p:spTree>
    <p:extLst>
      <p:ext uri="{BB962C8B-B14F-4D97-AF65-F5344CB8AC3E}">
        <p14:creationId xmlns:p14="http://schemas.microsoft.com/office/powerpoint/2010/main" val="2208568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拷贝构造函数</a:t>
            </a:r>
          </a:p>
        </p:txBody>
      </p:sp>
      <p:sp>
        <p:nvSpPr>
          <p:cNvPr id="4" name="内容占位符 3"/>
          <p:cNvSpPr>
            <a:spLocks noGrp="1"/>
          </p:cNvSpPr>
          <p:nvPr>
            <p:ph idx="1"/>
          </p:nvPr>
        </p:nvSpPr>
        <p:spPr>
          <a:xfrm>
            <a:off x="689167" y="1084217"/>
            <a:ext cx="10512862" cy="5159829"/>
          </a:xfrm>
        </p:spPr>
        <p:txBody>
          <a:bodyPr>
            <a:noAutofit/>
          </a:bodyPr>
          <a:lstStyle/>
          <a:p>
            <a:pPr>
              <a:lnSpc>
                <a:spcPct val="110000"/>
              </a:lnSpc>
              <a:spcBef>
                <a:spcPts val="1200"/>
              </a:spcBef>
              <a:buClr>
                <a:schemeClr val="accent1">
                  <a:lumMod val="50000"/>
                </a:schemeClr>
              </a:buClr>
            </a:pPr>
            <a:r>
              <a:rPr lang="zh-CN" altLang="en-US" sz="2800" b="1" dirty="0">
                <a:solidFill>
                  <a:schemeClr val="accent1">
                    <a:lumMod val="50000"/>
                  </a:schemeClr>
                </a:solidFill>
              </a:rPr>
              <a:t>作用：</a:t>
            </a:r>
            <a:r>
              <a:rPr lang="zh-CN" altLang="en-US" sz="2800" dirty="0">
                <a:solidFill>
                  <a:schemeClr val="tx1">
                    <a:lumMod val="75000"/>
                    <a:lumOff val="25000"/>
                  </a:schemeClr>
                </a:solidFill>
              </a:rPr>
              <a:t>用一个已经存在的对象初始化同类的另一个新</a:t>
            </a:r>
            <a:r>
              <a:rPr lang="zh-CN" altLang="en-US" sz="2800" dirty="0" smtClean="0">
                <a:solidFill>
                  <a:schemeClr val="tx1">
                    <a:lumMod val="75000"/>
                    <a:lumOff val="25000"/>
                  </a:schemeClr>
                </a:solidFill>
              </a:rPr>
              <a:t>对象</a:t>
            </a:r>
            <a:r>
              <a:rPr lang="zh-CN" altLang="en-US" sz="2800" dirty="0">
                <a:solidFill>
                  <a:schemeClr val="tx1">
                    <a:lumMod val="75000"/>
                    <a:lumOff val="25000"/>
                  </a:schemeClr>
                </a:solidFill>
              </a:rPr>
              <a:t>，</a:t>
            </a:r>
            <a:r>
              <a:rPr lang="zh-CN" altLang="en-US" sz="2800" dirty="0" smtClean="0">
                <a:solidFill>
                  <a:schemeClr val="tx1">
                    <a:lumMod val="75000"/>
                    <a:lumOff val="25000"/>
                  </a:schemeClr>
                </a:solidFill>
              </a:rPr>
              <a:t>拷贝</a:t>
            </a:r>
            <a:r>
              <a:rPr lang="zh-CN" altLang="en-US" sz="2800" dirty="0">
                <a:solidFill>
                  <a:schemeClr val="tx1">
                    <a:lumMod val="75000"/>
                    <a:lumOff val="25000"/>
                  </a:schemeClr>
                </a:solidFill>
              </a:rPr>
              <a:t>构造函数是一种特殊的构造函数，具有构造函数的所有特征。</a:t>
            </a:r>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对每个类，编译系统会自动生成一个拷贝构造函数，作为该类的</a:t>
            </a:r>
            <a:r>
              <a:rPr lang="zh-CN" altLang="en-US" sz="2800" dirty="0">
                <a:solidFill>
                  <a:schemeClr val="accent1">
                    <a:lumMod val="50000"/>
                  </a:schemeClr>
                </a:solidFill>
              </a:rPr>
              <a:t>公有成员</a:t>
            </a:r>
            <a:r>
              <a:rPr lang="zh-CN" altLang="en-US" sz="2800" dirty="0"/>
              <a:t>。</a:t>
            </a:r>
            <a:endParaRPr lang="en-US" altLang="zh-CN" sz="2800" dirty="0"/>
          </a:p>
          <a:p>
            <a:pPr>
              <a:lnSpc>
                <a:spcPct val="110000"/>
              </a:lnSpc>
              <a:spcBef>
                <a:spcPts val="1200"/>
              </a:spcBef>
              <a:buClr>
                <a:schemeClr val="accent1">
                  <a:lumMod val="50000"/>
                </a:schemeClr>
              </a:buClr>
            </a:pPr>
            <a:r>
              <a:rPr lang="zh-CN" altLang="en-US" sz="2800" dirty="0">
                <a:solidFill>
                  <a:schemeClr val="tx1">
                    <a:lumMod val="75000"/>
                    <a:lumOff val="25000"/>
                  </a:schemeClr>
                </a:solidFill>
              </a:rPr>
              <a:t>拷贝构造函数的参数为</a:t>
            </a:r>
            <a:r>
              <a:rPr lang="en-US" altLang="zh-CN" sz="2800" dirty="0" err="1">
                <a:solidFill>
                  <a:schemeClr val="tx1">
                    <a:lumMod val="75000"/>
                    <a:lumOff val="25000"/>
                  </a:schemeClr>
                </a:solidFill>
              </a:rPr>
              <a:t>const</a:t>
            </a:r>
            <a:r>
              <a:rPr lang="en-US" altLang="zh-CN" sz="2800" dirty="0">
                <a:solidFill>
                  <a:schemeClr val="tx1">
                    <a:lumMod val="75000"/>
                    <a:lumOff val="25000"/>
                  </a:schemeClr>
                </a:solidFill>
              </a:rPr>
              <a:t> &amp;</a:t>
            </a:r>
          </a:p>
          <a:p>
            <a:pPr>
              <a:lnSpc>
                <a:spcPct val="110000"/>
              </a:lnSpc>
              <a:spcBef>
                <a:spcPts val="1200"/>
              </a:spcBef>
              <a:buClr>
                <a:schemeClr val="accent1">
                  <a:lumMod val="50000"/>
                </a:schemeClr>
              </a:buClr>
            </a:pPr>
            <a:r>
              <a:rPr lang="zh-CN" altLang="en-US" sz="2800" dirty="0">
                <a:solidFill>
                  <a:srgbClr val="C00000"/>
                </a:solidFill>
              </a:rPr>
              <a:t>如果在构造函数中分配了堆区内存：</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需要定义析构函数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需要定义拷贝构造函数</a:t>
            </a:r>
            <a:endParaRPr lang="en-US" altLang="zh-CN" sz="2800" dirty="0">
              <a:solidFill>
                <a:srgbClr val="C00000"/>
              </a:solidFill>
            </a:endParaRPr>
          </a:p>
          <a:p>
            <a:pPr lvl="1">
              <a:lnSpc>
                <a:spcPct val="100000"/>
              </a:lnSpc>
              <a:spcBef>
                <a:spcPts val="600"/>
              </a:spcBef>
              <a:buClr>
                <a:schemeClr val="accent1">
                  <a:lumMod val="50000"/>
                </a:schemeClr>
              </a:buClr>
            </a:pPr>
            <a:r>
              <a:rPr lang="zh-CN" altLang="en-US" sz="2800" dirty="0">
                <a:solidFill>
                  <a:srgbClr val="C00000"/>
                </a:solidFill>
              </a:rPr>
              <a:t>需要定义赋值运算符的重载</a:t>
            </a:r>
            <a:r>
              <a:rPr lang="zh-CN" altLang="en-US" sz="2800" dirty="0" smtClean="0">
                <a:solidFill>
                  <a:srgbClr val="C00000"/>
                </a:solidFill>
              </a:rPr>
              <a:t>函数</a:t>
            </a:r>
            <a:endParaRPr lang="zh-CN" altLang="en-US" sz="2800" dirty="0">
              <a:solidFill>
                <a:srgbClr val="C00000"/>
              </a:solidFill>
            </a:endParaRPr>
          </a:p>
        </p:txBody>
      </p:sp>
    </p:spTree>
    <p:extLst>
      <p:ext uri="{BB962C8B-B14F-4D97-AF65-F5344CB8AC3E}">
        <p14:creationId xmlns:p14="http://schemas.microsoft.com/office/powerpoint/2010/main" val="3702310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本讲教学目标</a:t>
            </a:r>
          </a:p>
        </p:txBody>
      </p:sp>
      <p:sp>
        <p:nvSpPr>
          <p:cNvPr id="4" name="内容占位符 3"/>
          <p:cNvSpPr>
            <a:spLocks noGrp="1"/>
          </p:cNvSpPr>
          <p:nvPr>
            <p:ph idx="1"/>
          </p:nvPr>
        </p:nvSpPr>
        <p:spPr>
          <a:xfrm>
            <a:off x="978515" y="1192904"/>
            <a:ext cx="10268605" cy="5055495"/>
          </a:xfrm>
        </p:spPr>
        <p:txBody>
          <a:bodyPr>
            <a:normAutofit/>
          </a:bodyPr>
          <a:lstStyle/>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中类的构造函数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中类的析构函数</a:t>
            </a:r>
            <a:endParaRPr lang="en-US" altLang="zh-CN" sz="3000">
              <a:solidFill>
                <a:schemeClr val="tx1">
                  <a:lumMod val="75000"/>
                  <a:lumOff val="25000"/>
                </a:schemeClr>
              </a:solidFill>
            </a:endParaRPr>
          </a:p>
          <a:p>
            <a:pPr>
              <a:lnSpc>
                <a:spcPct val="150000"/>
              </a:lnSpc>
              <a:buFont typeface="Wingdings" panose="05000000000000000000" pitchFamily="2" charset="2"/>
              <a:buChar char="Ø"/>
            </a:pPr>
            <a:r>
              <a:rPr lang="zh-CN" altLang="en-US" sz="3000">
                <a:solidFill>
                  <a:schemeClr val="tx1">
                    <a:lumMod val="75000"/>
                    <a:lumOff val="25000"/>
                  </a:schemeClr>
                </a:solidFill>
              </a:rPr>
              <a:t>掌握</a:t>
            </a:r>
            <a:r>
              <a:rPr lang="en-US" altLang="zh-CN" sz="3000">
                <a:solidFill>
                  <a:schemeClr val="tx1">
                    <a:lumMod val="75000"/>
                    <a:lumOff val="25000"/>
                  </a:schemeClr>
                </a:solidFill>
              </a:rPr>
              <a:t>C++</a:t>
            </a:r>
            <a:r>
              <a:rPr lang="zh-CN" altLang="en-US" sz="3000">
                <a:solidFill>
                  <a:schemeClr val="tx1">
                    <a:lumMod val="75000"/>
                    <a:lumOff val="25000"/>
                  </a:schemeClr>
                </a:solidFill>
              </a:rPr>
              <a:t>中类的拷贝构造函数</a:t>
            </a:r>
            <a:br>
              <a:rPr lang="zh-CN" altLang="en-US" sz="3000">
                <a:solidFill>
                  <a:schemeClr val="tx1">
                    <a:lumMod val="75000"/>
                    <a:lumOff val="25000"/>
                  </a:schemeClr>
                </a:solidFill>
              </a:rPr>
            </a:br>
            <a:endParaRPr lang="zh-CN" altLang="en-US" sz="3000">
              <a:solidFill>
                <a:schemeClr val="tx1">
                  <a:lumMod val="75000"/>
                  <a:lumOff val="25000"/>
                </a:schemeClr>
              </a:solidFill>
            </a:endParaRPr>
          </a:p>
        </p:txBody>
      </p:sp>
    </p:spTree>
    <p:extLst>
      <p:ext uri="{BB962C8B-B14F-4D97-AF65-F5344CB8AC3E}">
        <p14:creationId xmlns:p14="http://schemas.microsoft.com/office/powerpoint/2010/main" val="6958566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8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不能在定义类时初始化成员</a:t>
            </a:r>
          </a:p>
        </p:txBody>
      </p:sp>
      <p:sp>
        <p:nvSpPr>
          <p:cNvPr id="4" name="TextBox 2"/>
          <p:cNvSpPr txBox="1"/>
          <p:nvPr/>
        </p:nvSpPr>
        <p:spPr>
          <a:xfrm>
            <a:off x="2596241" y="1837371"/>
            <a:ext cx="7383781" cy="4401205"/>
          </a:xfrm>
          <a:prstGeom prst="rect">
            <a:avLst/>
          </a:prstGeom>
          <a:solidFill>
            <a:schemeClr val="accent1">
              <a:lumMod val="20000"/>
              <a:lumOff val="80000"/>
            </a:schemeClr>
          </a:solidFill>
          <a:ln w="38100">
            <a:solidFill>
              <a:schemeClr val="accent1">
                <a:lumMod val="50000"/>
              </a:schemeClr>
            </a:solidFill>
            <a:prstDash val="soli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class Time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public:</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a:solidFill>
                  <a:schemeClr val="tx1">
                    <a:lumMod val="75000"/>
                    <a:lumOff val="25000"/>
                  </a:schemeClr>
                </a:solidFill>
                <a:latin typeface="Consolas" panose="020B0609020204030204" pitchFamily="49" charset="0"/>
                <a:ea typeface="DotumChe" pitchFamily="49" charset="-127"/>
                <a:cs typeface="Courier New" pitchFamily="49" charset="0"/>
              </a:rPr>
              <a:t>void </a:t>
            </a:r>
            <a:r>
              <a:rPr lang="en-US" altLang="zh-CN" sz="2800" b="1" smtClean="0">
                <a:solidFill>
                  <a:schemeClr val="tx1">
                    <a:lumMod val="75000"/>
                    <a:lumOff val="25000"/>
                  </a:schemeClr>
                </a:solidFill>
                <a:latin typeface="Consolas" panose="020B0609020204030204" pitchFamily="49" charset="0"/>
                <a:ea typeface="DotumChe" pitchFamily="49" charset="-127"/>
                <a:cs typeface="Courier New" pitchFamily="49" charset="0"/>
              </a:rPr>
              <a:t>set(int h, int m, int s);</a:t>
            </a:r>
            <a:endPar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void display();</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private:</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m_iHour</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m_iMinute</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int</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err="1">
                <a:solidFill>
                  <a:schemeClr val="tx1">
                    <a:lumMod val="75000"/>
                    <a:lumOff val="25000"/>
                  </a:schemeClr>
                </a:solidFill>
                <a:latin typeface="Consolas" panose="020B0609020204030204" pitchFamily="49" charset="0"/>
                <a:ea typeface="DotumChe" pitchFamily="49" charset="-127"/>
                <a:cs typeface="Courier New" pitchFamily="49" charset="0"/>
              </a:rPr>
              <a:t>m_iSec</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 </a:t>
            </a:r>
            <a:r>
              <a:rPr lang="en-US" altLang="zh-CN" sz="2800" b="1" dirty="0">
                <a:solidFill>
                  <a:srgbClr val="C00000"/>
                </a:solidFill>
                <a:latin typeface="Consolas" panose="020B0609020204030204" pitchFamily="49" charset="0"/>
                <a:ea typeface="DotumChe" pitchFamily="49" charset="-127"/>
                <a:cs typeface="Courier New" pitchFamily="49" charset="0"/>
              </a:rPr>
              <a:t>= 0</a:t>
            </a: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p>
          <a:p>
            <a:pPr>
              <a:defRPr/>
            </a:pPr>
            <a:r>
              <a:rPr lang="en-US" altLang="zh-CN" sz="2800" b="1" dirty="0">
                <a:solidFill>
                  <a:schemeClr val="tx1">
                    <a:lumMod val="75000"/>
                    <a:lumOff val="25000"/>
                  </a:schemeClr>
                </a:solidFill>
                <a:latin typeface="Consolas" panose="020B0609020204030204" pitchFamily="49" charset="0"/>
                <a:ea typeface="DotumChe" pitchFamily="49" charset="-127"/>
                <a:cs typeface="Courier New" pitchFamily="49" charset="0"/>
              </a:rPr>
              <a:t>};</a:t>
            </a:r>
            <a:endParaRPr lang="zh-CN" altLang="en-US" sz="2800" b="1" dirty="0">
              <a:solidFill>
                <a:schemeClr val="tx1">
                  <a:lumMod val="75000"/>
                  <a:lumOff val="25000"/>
                </a:schemeClr>
              </a:solidFill>
              <a:latin typeface="Consolas" panose="020B0609020204030204" pitchFamily="49" charset="0"/>
              <a:ea typeface="DotumChe" pitchFamily="49" charset="-127"/>
              <a:cs typeface="Courier New" pitchFamily="49" charset="0"/>
            </a:endParaRPr>
          </a:p>
        </p:txBody>
      </p:sp>
    </p:spTree>
    <p:extLst>
      <p:ext uri="{BB962C8B-B14F-4D97-AF65-F5344CB8AC3E}">
        <p14:creationId xmlns:p14="http://schemas.microsoft.com/office/powerpoint/2010/main" val="905731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1034729"/>
            <a:ext cx="970119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Clr>
                <a:schemeClr val="accent1">
                  <a:lumMod val="50000"/>
                </a:schemeClr>
              </a:buClr>
              <a:buFont typeface="Wingdings" panose="05000000000000000000" pitchFamily="2" charset="2"/>
              <a:buChar char="v"/>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如果一个类中的数据成员为</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可在定义对象</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时对</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数据成员初始化（</a:t>
            </a:r>
            <a:r>
              <a:rPr lang="zh-CN" altLang="en-US" sz="3200">
                <a:solidFill>
                  <a:srgbClr val="C00000"/>
                </a:solidFill>
                <a:latin typeface="微软雅黑" panose="020B0503020204020204" pitchFamily="34" charset="-122"/>
                <a:ea typeface="微软雅黑" panose="020B0503020204020204" pitchFamily="34" charset="-122"/>
              </a:rPr>
              <a:t>不推荐</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5" name="矩形 4"/>
          <p:cNvSpPr/>
          <p:nvPr/>
        </p:nvSpPr>
        <p:spPr>
          <a:xfrm>
            <a:off x="1410789" y="2305473"/>
            <a:ext cx="9662260" cy="367731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10789" y="2305473"/>
            <a:ext cx="378397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public: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m_iHour;</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m_iMinute;</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m_iSec;</a:t>
            </a:r>
          </a:p>
          <a:p>
            <a:pPr marL="0" indent="0" eaLnBrk="1" hangingPunct="1">
              <a:buClr>
                <a:srgbClr val="00B0F0"/>
              </a:buClr>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sp>
        <p:nvSpPr>
          <p:cNvPr id="7" name="TextBox 4"/>
          <p:cNvSpPr txBox="1">
            <a:spLocks noChangeArrowheads="1"/>
          </p:cNvSpPr>
          <p:nvPr/>
        </p:nvSpPr>
        <p:spPr bwMode="auto">
          <a:xfrm>
            <a:off x="5166360" y="2305473"/>
            <a:ext cx="590668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fr-FR" altLang="zh-CN" sz="28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t1 </a:t>
            </a:r>
            <a:r>
              <a:rPr lang="fr-FR" altLang="zh-CN" sz="2800" b="1">
                <a:solidFill>
                  <a:srgbClr val="C00000"/>
                </a:solidFill>
                <a:latin typeface="Consolas" panose="020B0609020204030204" pitchFamily="49" charset="0"/>
                <a:ea typeface="微软雅黑" panose="020B0503020204020204" pitchFamily="34" charset="-122"/>
                <a:cs typeface="Courier New" pitchFamily="49" charset="0"/>
              </a:rPr>
              <a:t>= {12,56,30}</a:t>
            </a: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t1.m_iHour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m_iMnute &lt;&lt; ":" </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t1. m_iSec &lt;&lt; endl;</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buClr>
                <a:srgbClr val="00B0F0"/>
              </a:buClr>
            </a:pPr>
            <a:r>
              <a:rPr lang="fr-FR" altLang="zh-CN" sz="28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p:nvPr/>
        </p:nvCxnSpPr>
        <p:spPr>
          <a:xfrm flipH="1">
            <a:off x="5150032" y="2305473"/>
            <a:ext cx="9798" cy="367731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a:xfrm>
            <a:off x="8968944" y="1717096"/>
            <a:ext cx="2953345" cy="1321545"/>
          </a:xfrm>
          <a:prstGeom prst="wedgeRoundRectCallout">
            <a:avLst>
              <a:gd name="adj1" fmla="val -63460"/>
              <a:gd name="adj2" fmla="val 49574"/>
              <a:gd name="adj3" fmla="val 16667"/>
            </a:avLst>
          </a:prstGeom>
          <a:solidFill>
            <a:schemeClr val="accent2">
              <a:lumMod val="40000"/>
              <a:lumOff val="60000"/>
            </a:schemeClr>
          </a:solidFill>
          <a:ln w="38100">
            <a:solidFill>
              <a:schemeClr val="accent1">
                <a:lumMod val="50000"/>
              </a:schemeClr>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lstStyle/>
          <a:p>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如果数据成员的访问属性非</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则不能采用此法</a:t>
            </a:r>
          </a:p>
        </p:txBody>
      </p:sp>
    </p:spTree>
    <p:extLst>
      <p:ext uri="{BB962C8B-B14F-4D97-AF65-F5344CB8AC3E}">
        <p14:creationId xmlns:p14="http://schemas.microsoft.com/office/powerpoint/2010/main" val="993382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745326"/>
            <a:ext cx="9701193" cy="74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下面这种方法不是初始化</a:t>
            </a:r>
          </a:p>
        </p:txBody>
      </p:sp>
      <p:sp>
        <p:nvSpPr>
          <p:cNvPr id="5" name="矩形 4"/>
          <p:cNvSpPr/>
          <p:nvPr/>
        </p:nvSpPr>
        <p:spPr>
          <a:xfrm>
            <a:off x="1358537" y="1541564"/>
            <a:ext cx="8712926" cy="50290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4"/>
          <p:cNvSpPr txBox="1">
            <a:spLocks noChangeArrowheads="1"/>
          </p:cNvSpPr>
          <p:nvPr/>
        </p:nvSpPr>
        <p:spPr bwMode="auto">
          <a:xfrm>
            <a:off x="1406383" y="1541563"/>
            <a:ext cx="4323807" cy="497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include &lt;iostream&gt;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using namespace std</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class Time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public: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init(int aHour, </a:t>
            </a:r>
            <a:b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b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aMin, int aSec);</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void display</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private: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int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m_iHour, m_iMinute,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m_iSec;</a:t>
            </a:r>
          </a:p>
          <a:p>
            <a:pPr marL="0" indent="0" eaLnBrk="1" hangingPunct="1">
              <a:lnSpc>
                <a:spcPct val="80000"/>
              </a:lnSpc>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void Time::init(int aHour,</a:t>
            </a:r>
            <a:b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int aMin, int aSec</a:t>
            </a:r>
            <a:r>
              <a:rPr lang="en-US" altLang="zh-CN" sz="2200" b="1" smtClean="0">
                <a:solidFill>
                  <a:srgbClr val="C00000"/>
                </a:solidFill>
                <a:latin typeface="Consolas" panose="020B0609020204030204" pitchFamily="49" charset="0"/>
                <a:ea typeface="微软雅黑" panose="020B0503020204020204" pitchFamily="34" charset="-122"/>
                <a:cs typeface="Courier New" pitchFamily="49" charset="0"/>
              </a:rPr>
              <a:t>) {</a:t>
            </a:r>
            <a:endParaRPr lang="en-US" altLang="zh-CN" sz="2200" b="1">
              <a:solidFill>
                <a:srgbClr val="C00000"/>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m_iHour   = aHour;</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m_iMinute = aMin;</a:t>
            </a:r>
          </a:p>
          <a:p>
            <a:pPr marL="0" indent="0" eaLnBrk="1" hangingPunct="1">
              <a:lnSpc>
                <a:spcPct val="80000"/>
              </a:lnSpc>
              <a:buClr>
                <a:srgbClr val="00B0F0"/>
              </a:buClr>
            </a:pP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    m_iSec    = aSec;</a:t>
            </a:r>
          </a:p>
          <a:p>
            <a:pPr marL="0" indent="0" eaLnBrk="1" hangingPunct="1">
              <a:lnSpc>
                <a:spcPct val="80000"/>
              </a:lnSpc>
              <a:buClr>
                <a:srgbClr val="00B0F0"/>
              </a:buClr>
            </a:pPr>
            <a:r>
              <a:rPr lang="en-US" altLang="zh-CN" sz="2200" b="1" smtClean="0">
                <a:solidFill>
                  <a:srgbClr val="C00000"/>
                </a:solidFill>
                <a:latin typeface="Consolas" panose="020B0609020204030204" pitchFamily="49" charset="0"/>
                <a:ea typeface="微软雅黑" panose="020B0503020204020204" pitchFamily="34" charset="-122"/>
                <a:cs typeface="Courier New" pitchFamily="49" charset="0"/>
              </a:rPr>
              <a:t>}</a:t>
            </a:r>
            <a:endParaRPr lang="en-US" altLang="zh-CN" sz="2200" b="1">
              <a:solidFill>
                <a:srgbClr val="C00000"/>
              </a:solidFill>
              <a:latin typeface="Consolas" panose="020B0609020204030204" pitchFamily="49" charset="0"/>
              <a:ea typeface="微软雅黑" panose="020B0503020204020204" pitchFamily="34" charset="-122"/>
              <a:cs typeface="Courier New" pitchFamily="49" charset="0"/>
            </a:endParaRPr>
          </a:p>
        </p:txBody>
      </p:sp>
      <p:sp>
        <p:nvSpPr>
          <p:cNvPr id="7" name="TextBox 4"/>
          <p:cNvSpPr txBox="1">
            <a:spLocks noChangeArrowheads="1"/>
          </p:cNvSpPr>
          <p:nvPr/>
        </p:nvSpPr>
        <p:spPr bwMode="auto">
          <a:xfrm>
            <a:off x="5764973" y="1578581"/>
            <a:ext cx="434993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indent="0" eaLnBrk="1" hangingPunct="1">
              <a:lnSpc>
                <a:spcPct val="80000"/>
              </a:lnSpc>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void </a:t>
            </a: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Time::display</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cout &lt;&lt; m_iHour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m_iMinute &lt;&lt;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&lt;&lt; m_iSec &lt;&lt; endl;</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int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main(void)</a:t>
            </a: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 time;</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a:t>
            </a:r>
            <a:r>
              <a:rPr lang="en-US" altLang="zh-CN" sz="2200" b="1">
                <a:solidFill>
                  <a:srgbClr val="C00000"/>
                </a:solidFill>
                <a:latin typeface="Consolas" panose="020B0609020204030204" pitchFamily="49" charset="0"/>
                <a:ea typeface="微软雅黑" panose="020B0503020204020204" pitchFamily="34" charset="-122"/>
                <a:cs typeface="Courier New" pitchFamily="49" charset="0"/>
              </a:rPr>
              <a:t>time.init(12,30,15);</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time.display</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a:p>
            <a:pPr marL="0" indent="0" eaLnBrk="1" hangingPunct="1">
              <a:lnSpc>
                <a:spcPct val="80000"/>
              </a:lnSpc>
              <a:buClr>
                <a:srgbClr val="00B0F0"/>
              </a:buClr>
            </a:pPr>
            <a:endPar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endParaRP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    return 0;</a:t>
            </a:r>
          </a:p>
          <a:p>
            <a:pPr marL="0" indent="0" eaLnBrk="1" hangingPunct="1">
              <a:lnSpc>
                <a:spcPct val="80000"/>
              </a:lnSpc>
              <a:buClr>
                <a:srgbClr val="00B0F0"/>
              </a:buClr>
            </a:pPr>
            <a:r>
              <a:rPr lang="en-US" altLang="zh-CN" sz="2200" b="1">
                <a:solidFill>
                  <a:schemeClr val="tx1">
                    <a:lumMod val="75000"/>
                    <a:lumOff val="25000"/>
                  </a:schemeClr>
                </a:solidFill>
                <a:latin typeface="Consolas" panose="020B0609020204030204" pitchFamily="49" charset="0"/>
                <a:ea typeface="微软雅黑" panose="020B0503020204020204" pitchFamily="34" charset="-122"/>
                <a:cs typeface="Courier New" pitchFamily="49" charset="0"/>
              </a:rPr>
              <a:t>}</a:t>
            </a:r>
          </a:p>
        </p:txBody>
      </p:sp>
      <p:cxnSp>
        <p:nvCxnSpPr>
          <p:cNvPr id="8" name="直接连接符 7"/>
          <p:cNvCxnSpPr>
            <a:endCxn id="5" idx="2"/>
          </p:cNvCxnSpPr>
          <p:nvPr/>
        </p:nvCxnSpPr>
        <p:spPr>
          <a:xfrm flipH="1">
            <a:off x="5715000" y="1541563"/>
            <a:ext cx="1" cy="502905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850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构造函数</a:t>
            </a:r>
          </a:p>
        </p:txBody>
      </p:sp>
      <p:sp>
        <p:nvSpPr>
          <p:cNvPr id="19" name="矩形 3"/>
          <p:cNvSpPr>
            <a:spLocks noChangeArrowheads="1"/>
          </p:cNvSpPr>
          <p:nvPr/>
        </p:nvSpPr>
        <p:spPr bwMode="auto">
          <a:xfrm>
            <a:off x="1095001" y="889325"/>
            <a:ext cx="9701193"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50000"/>
              </a:lnSpc>
              <a:buClr>
                <a:schemeClr val="accent1">
                  <a:lumMod val="50000"/>
                </a:schemeClr>
              </a:buClr>
              <a:buFont typeface="Wingdings" panose="05000000000000000000" pitchFamily="2" charset="2"/>
              <a:buChar char="v"/>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3200">
                <a:solidFill>
                  <a:srgbClr val="C00000"/>
                </a:solidFill>
                <a:latin typeface="微软雅黑" panose="020B0503020204020204" pitchFamily="34" charset="-122"/>
                <a:ea typeface="微软雅黑" panose="020B0503020204020204" pitchFamily="34" charset="-122"/>
              </a:rPr>
              <a:t>构造函数</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为对象</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初始化</a:t>
            </a:r>
            <a:endParaRPr lang="en-US" altLang="zh-CN" sz="3200" b="1">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初始化对象</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函数名：</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与类名相同</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返回值：</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不指定返回值（</a:t>
            </a:r>
            <a:r>
              <a:rPr lang="zh-CN" altLang="en-US" sz="2800">
                <a:solidFill>
                  <a:srgbClr val="C00000"/>
                </a:solidFill>
                <a:latin typeface="微软雅黑" panose="020B0503020204020204" pitchFamily="34" charset="-122"/>
                <a:ea typeface="微软雅黑" panose="020B0503020204020204" pitchFamily="34" charset="-122"/>
              </a:rPr>
              <a:t>不能写</a:t>
            </a:r>
            <a:r>
              <a:rPr lang="en-US" altLang="zh-CN" sz="2800">
                <a:solidFill>
                  <a:srgbClr val="C00000"/>
                </a:solidFill>
                <a:latin typeface="微软雅黑" panose="020B0503020204020204" pitchFamily="34" charset="-122"/>
                <a:ea typeface="微软雅黑" panose="020B0503020204020204" pitchFamily="34" charset="-122"/>
              </a:rPr>
              <a:t>void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位置：</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通常作为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public</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成员</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任意，通常只包含成员赋值语句</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调用方法：通常</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创建对象时自动</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调用</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a:defRPr/>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r>
            <a:b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b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Time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time;</a:t>
            </a:r>
            <a:b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b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	Time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time = Time()</a:t>
            </a:r>
            <a:r>
              <a:rPr lang="zh-CN" altLang="en-US" sz="2800" b="1">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a:t>
            </a: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OK</a:t>
            </a:r>
            <a:endParaRPr lang="en-US" altLang="zh-CN" sz="2800" b="1">
              <a:solidFill>
                <a:srgbClr val="C00000"/>
              </a:solidFill>
              <a:latin typeface="Consolas" panose="020B0609020204030204" pitchFamily="49" charset="0"/>
              <a:ea typeface="微软雅黑" panose="020B0503020204020204" pitchFamily="34" charset="-122"/>
              <a:cs typeface="Courier New" pitchFamily="49" charset="0"/>
            </a:endParaRPr>
          </a:p>
          <a:p>
            <a:pPr lvl="1">
              <a:defRPr/>
            </a:pP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	Time </a:t>
            </a:r>
            <a:r>
              <a:rPr lang="en-US" altLang="zh-CN" sz="2800" b="1">
                <a:solidFill>
                  <a:srgbClr val="C00000"/>
                </a:solidFill>
                <a:latin typeface="Consolas" panose="020B0609020204030204" pitchFamily="49" charset="0"/>
                <a:ea typeface="微软雅黑" panose="020B0503020204020204" pitchFamily="34" charset="-122"/>
                <a:cs typeface="Courier New" pitchFamily="49" charset="0"/>
              </a:rPr>
              <a:t>*p = new Time</a:t>
            </a:r>
            <a:r>
              <a:rPr lang="en-US" altLang="zh-CN" sz="2800" b="1" smtClean="0">
                <a:solidFill>
                  <a:srgbClr val="C00000"/>
                </a:solidFill>
                <a:latin typeface="Consolas" panose="020B0609020204030204" pitchFamily="49" charset="0"/>
                <a:ea typeface="微软雅黑" panose="020B0503020204020204" pitchFamily="34" charset="-122"/>
                <a:cs typeface="Courier New" pitchFamily="49" charset="0"/>
              </a:rPr>
              <a:t>();</a:t>
            </a:r>
            <a:endParaRPr lang="zh-CN" altLang="en-US" sz="2800" b="1">
              <a:solidFill>
                <a:srgbClr val="C0000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76723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2888</TotalTime>
  <Words>3346</Words>
  <Application>Microsoft Office PowerPoint</Application>
  <PresentationFormat>自定义</PresentationFormat>
  <Paragraphs>828</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上一讲教学目标</vt:lpstr>
      <vt:lpstr>本讲教学目标</vt:lpstr>
      <vt:lpstr>PowerPoint 演示文稿</vt:lpstr>
      <vt:lpstr>构造函数</vt:lpstr>
      <vt:lpstr>构造函数</vt:lpstr>
      <vt:lpstr>构造函数</vt:lpstr>
      <vt:lpstr>构造函数</vt:lpstr>
      <vt:lpstr>构造函数</vt:lpstr>
      <vt:lpstr>构造函数</vt:lpstr>
      <vt:lpstr>构造函数 - 无参构造函数</vt:lpstr>
      <vt:lpstr>构造函数 - 无参构造函数</vt:lpstr>
      <vt:lpstr>构造函数 - 无参构造函数</vt:lpstr>
      <vt:lpstr>构造函数</vt:lpstr>
      <vt:lpstr>构造函数 - 有参构造函数</vt:lpstr>
      <vt:lpstr>构造函数 - 有参构造函数</vt:lpstr>
      <vt:lpstr>构造函数 - 有参构造函数</vt:lpstr>
      <vt:lpstr>构造函数 - 有参构造函数</vt:lpstr>
      <vt:lpstr>构造函数</vt:lpstr>
      <vt:lpstr>构造函数 - 初始化列表</vt:lpstr>
      <vt:lpstr>构造函数 - 初始化列表</vt:lpstr>
      <vt:lpstr>构造函数 - 初始化列表</vt:lpstr>
      <vt:lpstr>构造函数 - 初始化列表</vt:lpstr>
      <vt:lpstr>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构造函数 - 默认构造函数</vt:lpstr>
      <vt:lpstr>PowerPoint 演示文稿</vt:lpstr>
      <vt:lpstr>析构函数</vt:lpstr>
      <vt:lpstr>析构函数</vt:lpstr>
      <vt:lpstr>析构函数</vt:lpstr>
      <vt:lpstr>析构函数</vt:lpstr>
      <vt:lpstr>析构函数</vt:lpstr>
      <vt:lpstr>析构函数</vt:lpstr>
      <vt:lpstr>析构函数</vt:lpstr>
      <vt:lpstr>析构函数</vt:lpstr>
      <vt:lpstr>PowerPoint 演示文稿</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拷贝构造函数</vt:lpstr>
      <vt:lpstr>本讲教学目标</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丁盟</dc:creator>
  <cp:lastModifiedBy>微软用户</cp:lastModifiedBy>
  <cp:revision>683</cp:revision>
  <dcterms:created xsi:type="dcterms:W3CDTF">2016-06-30T08:41:47Z</dcterms:created>
  <dcterms:modified xsi:type="dcterms:W3CDTF">2017-08-19T09:43:08Z</dcterms:modified>
</cp:coreProperties>
</file>