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49"/>
  </p:notesMasterIdLst>
  <p:sldIdLst>
    <p:sldId id="256" r:id="rId2"/>
    <p:sldId id="262" r:id="rId3"/>
    <p:sldId id="306" r:id="rId4"/>
    <p:sldId id="533" r:id="rId5"/>
    <p:sldId id="542" r:id="rId6"/>
    <p:sldId id="543" r:id="rId7"/>
    <p:sldId id="544" r:id="rId8"/>
    <p:sldId id="545" r:id="rId9"/>
    <p:sldId id="546" r:id="rId10"/>
    <p:sldId id="535" r:id="rId11"/>
    <p:sldId id="547" r:id="rId12"/>
    <p:sldId id="548" r:id="rId13"/>
    <p:sldId id="549" r:id="rId14"/>
    <p:sldId id="550" r:id="rId15"/>
    <p:sldId id="551" r:id="rId16"/>
    <p:sldId id="552" r:id="rId17"/>
    <p:sldId id="577" r:id="rId18"/>
    <p:sldId id="578" r:id="rId19"/>
    <p:sldId id="534"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538" r:id="rId33"/>
    <p:sldId id="566" r:id="rId34"/>
    <p:sldId id="567" r:id="rId35"/>
    <p:sldId id="568" r:id="rId36"/>
    <p:sldId id="569" r:id="rId37"/>
    <p:sldId id="539" r:id="rId38"/>
    <p:sldId id="570" r:id="rId39"/>
    <p:sldId id="571" r:id="rId40"/>
    <p:sldId id="540" r:id="rId41"/>
    <p:sldId id="572" r:id="rId42"/>
    <p:sldId id="573" r:id="rId43"/>
    <p:sldId id="541" r:id="rId44"/>
    <p:sldId id="574" r:id="rId45"/>
    <p:sldId id="575" r:id="rId46"/>
    <p:sldId id="576" r:id="rId47"/>
    <p:sldId id="258" r:id="rId48"/>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AB"/>
    <a:srgbClr val="A5DEE4"/>
    <a:srgbClr val="0091DA"/>
    <a:srgbClr val="2EA7E0"/>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322" autoAdjust="0"/>
  </p:normalViewPr>
  <p:slideViewPr>
    <p:cSldViewPr snapToGrid="0">
      <p:cViewPr varScale="1">
        <p:scale>
          <a:sx n="123" d="100"/>
          <a:sy n="123" d="100"/>
        </p:scale>
        <p:origin x="-168"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2017/8/19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smtClean="0">
                <a:solidFill>
                  <a:schemeClr val="accent5">
                    <a:lumMod val="50000"/>
                  </a:schemeClr>
                </a:solidFill>
                <a:latin typeface="微软雅黑" panose="020B0503020204020204" pitchFamily="34" charset="-122"/>
                <a:ea typeface="微软雅黑" panose="020B0503020204020204" pitchFamily="34" charset="-122"/>
              </a:rPr>
              <a:t>基础课教研室</a:t>
            </a:r>
            <a:r>
              <a:rPr lang="en-US" altLang="zh-CN" sz="2400" b="0" dirty="0" smtClean="0">
                <a:solidFill>
                  <a:schemeClr val="accent5">
                    <a:lumMod val="50000"/>
                  </a:schemeClr>
                </a:solidFill>
                <a:latin typeface="微软雅黑" panose="020B0503020204020204" pitchFamily="34" charset="-122"/>
                <a:ea typeface="微软雅黑" panose="020B0503020204020204" pitchFamily="34" charset="-122"/>
              </a:rPr>
              <a:t>C++ </a:t>
            </a:r>
            <a:r>
              <a:rPr lang="zh-CN" altLang="en-US" sz="2400" b="0" dirty="0" smtClean="0">
                <a:solidFill>
                  <a:schemeClr val="accent5">
                    <a:lumMod val="50000"/>
                  </a:schemeClr>
                </a:solidFill>
                <a:latin typeface="微软雅黑" panose="020B0503020204020204" pitchFamily="34" charset="-122"/>
                <a:ea typeface="微软雅黑" panose="020B0503020204020204" pitchFamily="34" charset="-122"/>
              </a:rPr>
              <a:t>课程组</a:t>
            </a:r>
            <a:endParaRPr lang="zh-CN" altLang="en-US" sz="2400" b="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smtClean="0">
                <a:solidFill>
                  <a:srgbClr val="0073AB"/>
                </a:solidFill>
                <a:latin typeface="Buxton Sketch" panose="03080500000500000004" pitchFamily="66" charset="0"/>
                <a:ea typeface="微软雅黑" panose="020B0503020204020204" pitchFamily="34" charset="-122"/>
              </a:rPr>
              <a:t>C++</a:t>
            </a:r>
            <a:endParaRPr lang="zh-CN" altLang="en-US" sz="16000" b="1">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smtClean="0"/>
              <a:t>编辑母版文本样式</a:t>
            </a:r>
          </a:p>
        </p:txBody>
      </p:sp>
    </p:spTree>
    <p:extLst>
      <p:ext uri="{BB962C8B-B14F-4D97-AF65-F5344CB8AC3E}">
        <p14:creationId xmlns:p14="http://schemas.microsoft.com/office/powerpoint/2010/main" val="449484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smtClean="0">
                <a:solidFill>
                  <a:srgbClr val="2EA7E0"/>
                </a:solidFill>
                <a:latin typeface="Chiller" panose="04020404031007020602" pitchFamily="82" charset="0"/>
              </a:rPr>
              <a:t>THANKS</a:t>
            </a:r>
            <a:endParaRPr lang="zh-CN" altLang="en-US" sz="13000" b="1">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8/19/2017</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a:t>8/19/2017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8850923" cy="751698"/>
          </a:xfrm>
        </p:spPr>
        <p:txBody>
          <a:bodyPr/>
          <a:lstStyle/>
          <a:p>
            <a:r>
              <a:rPr lang="zh-CN" altLang="en-US" smtClean="0"/>
              <a:t>第九讲 </a:t>
            </a:r>
            <a:r>
              <a:rPr lang="zh-CN" altLang="en-US"/>
              <a:t>类和对象</a:t>
            </a:r>
            <a:r>
              <a:rPr lang="zh-CN" altLang="en-US" smtClean="0"/>
              <a:t>（五）</a:t>
            </a:r>
            <a:endParaRPr lang="zh-CN" altLang="en-US"/>
          </a:p>
        </p:txBody>
      </p:sp>
    </p:spTree>
    <p:extLst>
      <p:ext uri="{BB962C8B-B14F-4D97-AF65-F5344CB8AC3E}">
        <p14:creationId xmlns:p14="http://schemas.microsoft.com/office/powerpoint/2010/main" val="2988851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a:t>
              </a:r>
              <a:r>
                <a:rPr lang="zh-CN" altLang="en-US" sz="2400" b="1" kern="0">
                  <a:solidFill>
                    <a:schemeClr val="bg1"/>
                  </a:solidFill>
                  <a:latin typeface="微软雅黑" panose="020B0503020204020204" pitchFamily="34" charset="-122"/>
                  <a:ea typeface="微软雅黑" panose="020B0503020204020204" pitchFamily="34" charset="-122"/>
                </a:rPr>
                <a:t>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2" name="组合 41"/>
          <p:cNvGrpSpPr/>
          <p:nvPr/>
        </p:nvGrpSpPr>
        <p:grpSpPr>
          <a:xfrm>
            <a:off x="3268298" y="2103058"/>
            <a:ext cx="6022182" cy="488552"/>
            <a:chOff x="2336959" y="2178704"/>
            <a:chExt cx="6022182" cy="488552"/>
          </a:xfrm>
        </p:grpSpPr>
        <p:sp>
          <p:nvSpPr>
            <p:cNvPr id="43" name="矩形 4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指向</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对象的指针</a:t>
              </a:r>
            </a:p>
          </p:txBody>
        </p:sp>
        <p:sp>
          <p:nvSpPr>
            <p:cNvPr id="44" name="等腰三角形 4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等腰三角形 4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4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3256364" y="3424606"/>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smtClean="0">
                  <a:solidFill>
                    <a:schemeClr val="tx1">
                      <a:lumMod val="65000"/>
                      <a:lumOff val="35000"/>
                    </a:schemeClr>
                  </a:solidFill>
                  <a:latin typeface="微软雅黑" panose="020B0503020204020204" pitchFamily="34" charset="-122"/>
                  <a:ea typeface="微软雅黑" panose="020B0503020204020204" pitchFamily="34" charset="-122"/>
                </a:rPr>
                <a:t>      this</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268298" y="2735931"/>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2000" b="1" kern="0" err="1">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201143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指向</a:t>
            </a:r>
            <a:r>
              <a:rPr lang="zh-CN" altLang="en-US"/>
              <a:t>对象的指针</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回顾内置类型的指针</a:t>
            </a:r>
          </a:p>
        </p:txBody>
      </p:sp>
      <p:sp>
        <p:nvSpPr>
          <p:cNvPr id="4" name="TextBox 2"/>
          <p:cNvSpPr txBox="1"/>
          <p:nvPr/>
        </p:nvSpPr>
        <p:spPr>
          <a:xfrm>
            <a:off x="1565353" y="1977071"/>
            <a:ext cx="6232447" cy="403187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3;</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float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4f;</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6.0;</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p_ival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&amp;ival;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float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p_fval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&amp;fval;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p_cval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&amp;cval;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p_dval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&amp;dval; </a:t>
            </a:r>
          </a:p>
        </p:txBody>
      </p:sp>
      <p:sp>
        <p:nvSpPr>
          <p:cNvPr id="5" name="圆角矩形标注 4"/>
          <p:cNvSpPr/>
          <p:nvPr/>
        </p:nvSpPr>
        <p:spPr>
          <a:xfrm>
            <a:off x="7470288" y="3512406"/>
            <a:ext cx="3593000" cy="1370514"/>
          </a:xfrm>
          <a:prstGeom prst="wedgeRoundRectCallout">
            <a:avLst>
              <a:gd name="adj1" fmla="val -65852"/>
              <a:gd name="adj2" fmla="val -28079"/>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指向对象的指针与此也是类似的</a:t>
            </a:r>
          </a:p>
        </p:txBody>
      </p:sp>
      <p:sp>
        <p:nvSpPr>
          <p:cNvPr id="6" name="TextBox 4"/>
          <p:cNvSpPr txBox="1"/>
          <p:nvPr/>
        </p:nvSpPr>
        <p:spPr>
          <a:xfrm>
            <a:off x="9684347" y="2475712"/>
            <a:ext cx="1143794"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sp>
        <p:nvSpPr>
          <p:cNvPr id="7" name="TextBox 5"/>
          <p:cNvSpPr txBox="1"/>
          <p:nvPr/>
        </p:nvSpPr>
        <p:spPr>
          <a:xfrm>
            <a:off x="8032947" y="2475712"/>
            <a:ext cx="1143793"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dirty="0">
                <a:solidFill>
                  <a:schemeClr val="tx1">
                    <a:lumMod val="75000"/>
                    <a:lumOff val="25000"/>
                  </a:schemeClr>
                </a:solidFill>
                <a:latin typeface="Consolas" panose="020B0609020204030204" pitchFamily="49" charset="0"/>
                <a:cs typeface="Courier New" pitchFamily="49" charset="0"/>
              </a:rPr>
              <a:t>&amp;</a:t>
            </a:r>
            <a:r>
              <a:rPr lang="en-US" altLang="zh-CN" sz="2800" dirty="0" err="1">
                <a:solidFill>
                  <a:schemeClr val="tx1">
                    <a:lumMod val="75000"/>
                    <a:lumOff val="25000"/>
                  </a:schemeClr>
                </a:solidFill>
                <a:latin typeface="Consolas" panose="020B0609020204030204" pitchFamily="49" charset="0"/>
                <a:cs typeface="Courier New" pitchFamily="49" charset="0"/>
              </a:rPr>
              <a:t>val</a:t>
            </a: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cxnSp>
        <p:nvCxnSpPr>
          <p:cNvPr id="8" name="直接箭头连接符 7"/>
          <p:cNvCxnSpPr>
            <a:cxnSpLocks noChangeShapeType="1"/>
            <a:stCxn id="7" idx="3"/>
            <a:endCxn id="6" idx="1"/>
          </p:cNvCxnSpPr>
          <p:nvPr/>
        </p:nvCxnSpPr>
        <p:spPr bwMode="auto">
          <a:xfrm>
            <a:off x="9176740" y="2737322"/>
            <a:ext cx="50760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 name="TextBox 12"/>
          <p:cNvSpPr txBox="1">
            <a:spLocks noChangeArrowheads="1"/>
          </p:cNvSpPr>
          <p:nvPr/>
        </p:nvSpPr>
        <p:spPr bwMode="auto">
          <a:xfrm>
            <a:off x="8104780" y="1961218"/>
            <a:ext cx="1000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p</a:t>
            </a:r>
            <a:endParaRPr lang="zh-CN" altLang="en-US" b="1">
              <a:solidFill>
                <a:schemeClr val="tx1">
                  <a:lumMod val="75000"/>
                  <a:lumOff val="25000"/>
                </a:schemeClr>
              </a:solidFill>
              <a:latin typeface="Courier New" pitchFamily="49" charset="0"/>
              <a:cs typeface="Courier New" pitchFamily="49" charset="0"/>
            </a:endParaRPr>
          </a:p>
        </p:txBody>
      </p:sp>
      <p:sp>
        <p:nvSpPr>
          <p:cNvPr id="10" name="TextBox 13"/>
          <p:cNvSpPr txBox="1">
            <a:spLocks noChangeArrowheads="1"/>
          </p:cNvSpPr>
          <p:nvPr/>
        </p:nvSpPr>
        <p:spPr bwMode="auto">
          <a:xfrm>
            <a:off x="9684347" y="1976354"/>
            <a:ext cx="1071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val</a:t>
            </a:r>
            <a:endParaRPr lang="zh-CN" altLang="en-US" b="1">
              <a:solidFill>
                <a:schemeClr val="tx1">
                  <a:lumMod val="75000"/>
                  <a:lumOff val="2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47066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指向</a:t>
            </a:r>
            <a:r>
              <a:rPr lang="zh-CN" altLang="en-US"/>
              <a:t>对象的指针</a:t>
            </a:r>
          </a:p>
        </p:txBody>
      </p:sp>
      <p:sp>
        <p:nvSpPr>
          <p:cNvPr id="19" name="矩形 3"/>
          <p:cNvSpPr>
            <a:spLocks noChangeArrowheads="1"/>
          </p:cNvSpPr>
          <p:nvPr/>
        </p:nvSpPr>
        <p:spPr bwMode="auto">
          <a:xfrm>
            <a:off x="1095001" y="722632"/>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对象指针的概念：对象的</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地址</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955310" y="1647885"/>
            <a:ext cx="7766768" cy="452431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Atest(int aX = 0) :m_iVal(aX</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m_iVal &lt;&lt; endl</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m_iVal;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 </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 p_obj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&amp;obj;</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6510841" y="4630006"/>
            <a:ext cx="3325906" cy="1542194"/>
          </a:xfrm>
          <a:prstGeom prst="wedgeRoundRectCallout">
            <a:avLst>
              <a:gd name="adj1" fmla="val -81126"/>
              <a:gd name="adj2" fmla="val 650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可见：对象的指针与内置类型的指针本质是相同的</a:t>
            </a:r>
          </a:p>
        </p:txBody>
      </p:sp>
      <p:sp>
        <p:nvSpPr>
          <p:cNvPr id="6" name="TextBox 4"/>
          <p:cNvSpPr txBox="1"/>
          <p:nvPr/>
        </p:nvSpPr>
        <p:spPr>
          <a:xfrm>
            <a:off x="10694594" y="2570171"/>
            <a:ext cx="1143794"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endParaRPr lang="zh-CN" altLang="en-US" sz="2800" dirty="0">
              <a:solidFill>
                <a:schemeClr val="tx1">
                  <a:lumMod val="75000"/>
                  <a:lumOff val="25000"/>
                </a:schemeClr>
              </a:solidFill>
              <a:latin typeface="Consolas" panose="020B0609020204030204" pitchFamily="49" charset="0"/>
              <a:cs typeface="Courier New" pitchFamily="49" charset="0"/>
            </a:endParaRPr>
          </a:p>
        </p:txBody>
      </p:sp>
      <p:sp>
        <p:nvSpPr>
          <p:cNvPr id="7" name="TextBox 5"/>
          <p:cNvSpPr txBox="1"/>
          <p:nvPr/>
        </p:nvSpPr>
        <p:spPr>
          <a:xfrm>
            <a:off x="9043194" y="2570171"/>
            <a:ext cx="1143793"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solidFill>
                  <a:schemeClr val="tx1">
                    <a:lumMod val="75000"/>
                    <a:lumOff val="25000"/>
                  </a:schemeClr>
                </a:solidFill>
                <a:latin typeface="Consolas" panose="020B0609020204030204" pitchFamily="49" charset="0"/>
                <a:cs typeface="Courier New" pitchFamily="49" charset="0"/>
              </a:rPr>
              <a:t>&amp;obj</a:t>
            </a:r>
            <a:endParaRPr lang="en-US" altLang="zh-CN" sz="2800" dirty="0">
              <a:solidFill>
                <a:schemeClr val="tx1">
                  <a:lumMod val="75000"/>
                  <a:lumOff val="25000"/>
                </a:schemeClr>
              </a:solidFill>
              <a:latin typeface="Consolas" panose="020B0609020204030204" pitchFamily="49" charset="0"/>
              <a:cs typeface="Courier New" pitchFamily="49" charset="0"/>
            </a:endParaRPr>
          </a:p>
        </p:txBody>
      </p:sp>
      <p:cxnSp>
        <p:nvCxnSpPr>
          <p:cNvPr id="8" name="直接箭头连接符 7"/>
          <p:cNvCxnSpPr>
            <a:cxnSpLocks noChangeShapeType="1"/>
            <a:stCxn id="7" idx="3"/>
            <a:endCxn id="6" idx="1"/>
          </p:cNvCxnSpPr>
          <p:nvPr/>
        </p:nvCxnSpPr>
        <p:spPr bwMode="auto">
          <a:xfrm>
            <a:off x="10186987" y="2831781"/>
            <a:ext cx="50760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 name="TextBox 12"/>
          <p:cNvSpPr txBox="1">
            <a:spLocks noChangeArrowheads="1"/>
          </p:cNvSpPr>
          <p:nvPr/>
        </p:nvSpPr>
        <p:spPr bwMode="auto">
          <a:xfrm>
            <a:off x="8949133" y="2069840"/>
            <a:ext cx="1237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p_obj</a:t>
            </a:r>
          </a:p>
        </p:txBody>
      </p:sp>
      <p:sp>
        <p:nvSpPr>
          <p:cNvPr id="10" name="TextBox 13"/>
          <p:cNvSpPr txBox="1">
            <a:spLocks noChangeArrowheads="1"/>
          </p:cNvSpPr>
          <p:nvPr/>
        </p:nvSpPr>
        <p:spPr bwMode="auto">
          <a:xfrm>
            <a:off x="10694594" y="2070813"/>
            <a:ext cx="1071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chemeClr val="tx1">
                    <a:lumMod val="75000"/>
                    <a:lumOff val="25000"/>
                  </a:schemeClr>
                </a:solidFill>
                <a:latin typeface="Courier New" pitchFamily="49" charset="0"/>
                <a:cs typeface="Courier New" pitchFamily="49" charset="0"/>
              </a:rPr>
              <a:t>obj</a:t>
            </a:r>
          </a:p>
        </p:txBody>
      </p:sp>
    </p:spTree>
    <p:extLst>
      <p:ext uri="{BB962C8B-B14F-4D97-AF65-F5344CB8AC3E}">
        <p14:creationId xmlns:p14="http://schemas.microsoft.com/office/powerpoint/2010/main" val="157444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825501" y="889325"/>
            <a:ext cx="11518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说明</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p>
          <a:p>
            <a:pPr>
              <a:buClr>
                <a:schemeClr val="accent1">
                  <a:lumMod val="50000"/>
                </a:schemeClr>
              </a:buClr>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 对象的地址</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指针</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与内置类型变量的地址</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指针</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3200">
                <a:solidFill>
                  <a:schemeClr val="tx1">
                    <a:lumMod val="75000"/>
                    <a:lumOff val="25000"/>
                  </a:schemeClr>
                </a:solidFill>
                <a:latin typeface="Consolas" panose="020B0609020204030204" pitchFamily="49" charset="0"/>
                <a:ea typeface="微软雅黑" panose="020B0503020204020204" pitchFamily="34" charset="-122"/>
              </a:rPr>
              <a:t>本质相同都</a:t>
            </a:r>
            <a:r>
              <a:rPr lang="zh-CN" altLang="en-US" sz="3200">
                <a:solidFill>
                  <a:srgbClr val="C00000"/>
                </a:solidFill>
                <a:latin typeface="Consolas" panose="020B0609020204030204" pitchFamily="49" charset="0"/>
                <a:ea typeface="微软雅黑" panose="020B0503020204020204" pitchFamily="34" charset="-122"/>
              </a:rPr>
              <a:t>表示对象的首</a:t>
            </a:r>
            <a:r>
              <a:rPr lang="zh-CN" altLang="en-US" sz="3200" smtClean="0">
                <a:solidFill>
                  <a:srgbClr val="C00000"/>
                </a:solidFill>
                <a:latin typeface="Consolas" panose="020B0609020204030204" pitchFamily="49" charset="0"/>
                <a:ea typeface="微软雅黑" panose="020B0503020204020204" pitchFamily="34" charset="-122"/>
              </a:rPr>
              <a:t>地址</a:t>
            </a:r>
            <a:r>
              <a:rPr lang="zh-CN" altLang="en-US" sz="3200" smtClean="0">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2"/>
          <p:cNvSpPr>
            <a:spLocks noChangeArrowheads="1"/>
          </p:cNvSpPr>
          <p:nvPr/>
        </p:nvSpPr>
        <p:spPr bwMode="auto">
          <a:xfrm>
            <a:off x="978515" y="2997307"/>
            <a:ext cx="5057346" cy="2235093"/>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t"/>
          <a:lstStyle/>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ival</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&amp;ival;</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Atest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pobj </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&amp;obj</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94481904"/>
              </p:ext>
            </p:extLst>
          </p:nvPr>
        </p:nvGraphicFramePr>
        <p:xfrm>
          <a:off x="7954963" y="2997307"/>
          <a:ext cx="987425" cy="182864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987425">
                  <a:extLst>
                    <a:ext uri="{9D8B030D-6E8A-4147-A177-3AD203B41FA5}">
                      <a16:colId xmlns="" xmlns:a16="http://schemas.microsoft.com/office/drawing/2014/main" val="20000"/>
                    </a:ext>
                  </a:extLst>
                </a:gridCol>
              </a:tblGrid>
              <a:tr h="370681">
                <a:tc>
                  <a:txBody>
                    <a:bodyPr/>
                    <a:lstStyle/>
                    <a:p>
                      <a:pPr algn="ctr" rtl="0" fontAlgn="base">
                        <a:spcBef>
                          <a:spcPct val="0"/>
                        </a:spcBef>
                        <a:spcAft>
                          <a:spcPct val="0"/>
                        </a:spcAft>
                        <a:defRPr/>
                      </a:pPr>
                      <a:r>
                        <a:rPr kumimoji="1" lang="en-US" altLang="zh-CN" sz="2400" kern="1200" dirty="0" err="1" smtClean="0">
                          <a:solidFill>
                            <a:srgbClr val="7030A0"/>
                          </a:solidFill>
                          <a:latin typeface="Consolas" panose="020B0609020204030204" pitchFamily="49" charset="0"/>
                          <a:ea typeface="+mn-ea"/>
                          <a:cs typeface="Courier New" pitchFamily="49" charset="0"/>
                        </a:rPr>
                        <a:t>ival</a:t>
                      </a: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0"/>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1"/>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2"/>
                  </a:ext>
                </a:extLst>
              </a:tr>
              <a:tr h="370681">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0" marB="45700">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49562"/>
              </p:ext>
            </p:extLst>
          </p:nvPr>
        </p:nvGraphicFramePr>
        <p:xfrm>
          <a:off x="10587038" y="2997307"/>
          <a:ext cx="1039812" cy="1828704"/>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039812">
                  <a:extLst>
                    <a:ext uri="{9D8B030D-6E8A-4147-A177-3AD203B41FA5}">
                      <a16:colId xmlns="" xmlns:a16="http://schemas.microsoft.com/office/drawing/2014/main" val="20000"/>
                    </a:ext>
                  </a:extLst>
                </a:gridCol>
              </a:tblGrid>
              <a:tr h="365733">
                <a:tc>
                  <a:txBody>
                    <a:bodyPr/>
                    <a:lstStyle/>
                    <a:p>
                      <a:pPr algn="ctr" rtl="0" fontAlgn="base">
                        <a:spcBef>
                          <a:spcPct val="0"/>
                        </a:spcBef>
                        <a:spcAft>
                          <a:spcPct val="0"/>
                        </a:spcAft>
                        <a:defRPr/>
                      </a:pPr>
                      <a:r>
                        <a:rPr kumimoji="1" lang="en-US" altLang="zh-CN" sz="2400" kern="1200" dirty="0" err="1" smtClean="0">
                          <a:solidFill>
                            <a:srgbClr val="7030A0"/>
                          </a:solidFill>
                          <a:latin typeface="Consolas" panose="020B0609020204030204" pitchFamily="49" charset="0"/>
                          <a:ea typeface="+mn-ea"/>
                          <a:cs typeface="Courier New" pitchFamily="49" charset="0"/>
                        </a:rPr>
                        <a:t>obj</a:t>
                      </a: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0"/>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1"/>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2"/>
                  </a:ext>
                </a:extLst>
              </a:tr>
              <a:tr h="370743">
                <a:tc>
                  <a:txBody>
                    <a:bodyPr/>
                    <a:lstStyle/>
                    <a:p>
                      <a:pPr algn="ctr" rtl="0" fontAlgn="base">
                        <a:spcBef>
                          <a:spcPct val="0"/>
                        </a:spcBef>
                        <a:spcAft>
                          <a:spcPct val="0"/>
                        </a:spcAft>
                        <a:defRPr/>
                      </a:pPr>
                      <a:endParaRPr kumimoji="1" lang="zh-CN" altLang="en-US" sz="2400" kern="1200" dirty="0">
                        <a:solidFill>
                          <a:srgbClr val="7030A0"/>
                        </a:solidFill>
                        <a:latin typeface="Consolas" panose="020B0609020204030204" pitchFamily="49" charset="0"/>
                        <a:ea typeface="+mn-ea"/>
                        <a:cs typeface="Courier New" pitchFamily="49" charset="0"/>
                      </a:endParaRPr>
                    </a:p>
                  </a:txBody>
                  <a:tcPr marL="91442" marR="91442" marT="45708" marB="45708">
                    <a:lnL w="381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3"/>
                  </a:ext>
                </a:extLst>
              </a:tr>
            </a:tbl>
          </a:graphicData>
        </a:graphic>
      </p:graphicFrame>
      <p:sp>
        <p:nvSpPr>
          <p:cNvPr id="8" name="TextBox 10"/>
          <p:cNvSpPr txBox="1"/>
          <p:nvPr/>
        </p:nvSpPr>
        <p:spPr>
          <a:xfrm>
            <a:off x="6377968" y="2997307"/>
            <a:ext cx="1084263" cy="461665"/>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dirty="0">
                <a:solidFill>
                  <a:srgbClr val="7030A0"/>
                </a:solidFill>
                <a:latin typeface="Consolas" panose="020B0609020204030204" pitchFamily="49" charset="0"/>
                <a:cs typeface="Courier New" pitchFamily="49" charset="0"/>
              </a:rPr>
              <a:t>&amp;</a:t>
            </a:r>
            <a:r>
              <a:rPr lang="en-US" altLang="zh-CN" sz="2400" dirty="0" err="1">
                <a:solidFill>
                  <a:srgbClr val="7030A0"/>
                </a:solidFill>
                <a:latin typeface="Consolas" panose="020B0609020204030204" pitchFamily="49" charset="0"/>
                <a:cs typeface="Courier New" pitchFamily="49" charset="0"/>
              </a:rPr>
              <a:t>ival</a:t>
            </a:r>
            <a:endParaRPr lang="zh-CN" altLang="en-US" sz="2400" dirty="0">
              <a:solidFill>
                <a:srgbClr val="7030A0"/>
              </a:solidFill>
              <a:latin typeface="Consolas" panose="020B0609020204030204" pitchFamily="49" charset="0"/>
              <a:cs typeface="Courier New" pitchFamily="49" charset="0"/>
            </a:endParaRPr>
          </a:p>
        </p:txBody>
      </p:sp>
      <p:sp>
        <p:nvSpPr>
          <p:cNvPr id="9" name="TextBox 11"/>
          <p:cNvSpPr txBox="1"/>
          <p:nvPr/>
        </p:nvSpPr>
        <p:spPr>
          <a:xfrm>
            <a:off x="9193213" y="2997307"/>
            <a:ext cx="941387" cy="461665"/>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dirty="0">
                <a:solidFill>
                  <a:srgbClr val="7030A0"/>
                </a:solidFill>
                <a:latin typeface="Consolas" panose="020B0609020204030204" pitchFamily="49" charset="0"/>
                <a:cs typeface="Courier New" pitchFamily="49" charset="0"/>
              </a:rPr>
              <a:t>&amp;</a:t>
            </a:r>
            <a:r>
              <a:rPr lang="en-US" altLang="zh-CN" sz="2400" dirty="0" err="1">
                <a:solidFill>
                  <a:srgbClr val="7030A0"/>
                </a:solidFill>
                <a:latin typeface="Consolas" panose="020B0609020204030204" pitchFamily="49" charset="0"/>
                <a:cs typeface="Courier New" pitchFamily="49" charset="0"/>
              </a:rPr>
              <a:t>obj</a:t>
            </a:r>
            <a:endParaRPr lang="zh-CN" altLang="en-US" sz="2400" dirty="0">
              <a:solidFill>
                <a:srgbClr val="7030A0"/>
              </a:solidFill>
              <a:latin typeface="Consolas" panose="020B0609020204030204" pitchFamily="49" charset="0"/>
              <a:cs typeface="Courier New" pitchFamily="49" charset="0"/>
            </a:endParaRPr>
          </a:p>
        </p:txBody>
      </p:sp>
      <p:cxnSp>
        <p:nvCxnSpPr>
          <p:cNvPr id="10" name="直接箭头连接符 9"/>
          <p:cNvCxnSpPr>
            <a:stCxn id="8" idx="3"/>
          </p:cNvCxnSpPr>
          <p:nvPr/>
        </p:nvCxnSpPr>
        <p:spPr bwMode="auto">
          <a:xfrm>
            <a:off x="7462231" y="3228140"/>
            <a:ext cx="452438" cy="835"/>
          </a:xfrm>
          <a:prstGeom prst="straightConnector1">
            <a:avLst/>
          </a:prstGeom>
          <a:ln w="38100">
            <a:solidFill>
              <a:schemeClr val="accent1">
                <a:lumMod val="50000"/>
              </a:schemeClr>
            </a:solidFill>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bwMode="auto">
          <a:xfrm flipV="1">
            <a:off x="10134600" y="3228139"/>
            <a:ext cx="452438" cy="3282"/>
          </a:xfrm>
          <a:prstGeom prst="straightConnector1">
            <a:avLst/>
          </a:prstGeom>
          <a:ln w="38100">
            <a:solidFill>
              <a:schemeClr val="accent1">
                <a:lumMod val="50000"/>
              </a:schemeClr>
            </a:solidFill>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58538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9" name="矩形 3"/>
          <p:cNvSpPr>
            <a:spLocks noChangeArrowheads="1"/>
          </p:cNvSpPr>
          <p:nvPr/>
        </p:nvSpPr>
        <p:spPr bwMode="auto">
          <a:xfrm>
            <a:off x="978515" y="1003625"/>
            <a:ext cx="1004508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smtClean="0">
                <a:solidFill>
                  <a:srgbClr val="C00000"/>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注意</a:t>
            </a:r>
            <a:r>
              <a:rPr lang="en-US" altLang="zh-CN" sz="3200" smtClean="0">
                <a:solidFill>
                  <a:srgbClr val="C00000"/>
                </a:solidFill>
                <a:latin typeface="微软雅黑" panose="020B0503020204020204" pitchFamily="34" charset="-122"/>
                <a:ea typeface="微软雅黑" panose="020B0503020204020204" pitchFamily="34" charset="-122"/>
              </a:rPr>
              <a:t>]</a:t>
            </a:r>
          </a:p>
          <a:p>
            <a:pPr marL="971550" lvl="1" indent="-514350">
              <a:spcBef>
                <a:spcPts val="1200"/>
              </a:spcBef>
              <a:buClr>
                <a:schemeClr val="accent1">
                  <a:lumMod val="50000"/>
                </a:schemeClr>
              </a:buClr>
              <a:buFont typeface="+mj-lt"/>
              <a:buAutoNum type="arabicPeriod"/>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定义方法与内置类型指针</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相同。</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50000"/>
              </a:lnSpc>
              <a:buClr>
                <a:schemeClr val="accent1">
                  <a:lumMod val="50000"/>
                </a:schemeClr>
              </a:buClr>
              <a:buFont typeface="+mj-lt"/>
              <a:buAutoNum type="arabicPeriod"/>
            </a:pP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取</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地址的方法都是通过</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marL="971550" lvl="1" indent="-514350">
              <a:lnSpc>
                <a:spcPct val="150000"/>
              </a:lnSpc>
              <a:buClr>
                <a:schemeClr val="accent1">
                  <a:lumMod val="50000"/>
                </a:schemeClr>
              </a:buClr>
              <a:buFont typeface="+mj-lt"/>
              <a:buAutoNum type="arabicPeriod"/>
            </a:pP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任何</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类型指针在</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位机中都占用</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4byte</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324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指向</a:t>
            </a:r>
            <a:r>
              <a:rPr lang="zh-CN" altLang="en-US"/>
              <a:t>对象的指针</a:t>
            </a:r>
          </a:p>
        </p:txBody>
      </p:sp>
      <p:sp>
        <p:nvSpPr>
          <p:cNvPr id="19" name="矩形 3"/>
          <p:cNvSpPr>
            <a:spLocks noChangeArrowheads="1"/>
          </p:cNvSpPr>
          <p:nvPr/>
        </p:nvSpPr>
        <p:spPr bwMode="auto">
          <a:xfrm>
            <a:off x="1095001" y="889325"/>
            <a:ext cx="9701193"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引用对象成员的</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方法</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1200"/>
              </a:spcBef>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一： 对象</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p>
          <a:p>
            <a:pPr lvl="1">
              <a:spcBef>
                <a:spcPts val="2400"/>
              </a:spcBef>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二：（</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指针变量名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p>
          <a:p>
            <a:pPr lvl="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指针</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变量 </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2400"/>
              </a:spcBef>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法</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三</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对象数组名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下标</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对象数组名</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下标</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成员</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3130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指向对象的指针</a:t>
            </a:r>
          </a:p>
        </p:txBody>
      </p:sp>
      <p:sp>
        <p:nvSpPr>
          <p:cNvPr id="12" name="矩形 11"/>
          <p:cNvSpPr/>
          <p:nvPr/>
        </p:nvSpPr>
        <p:spPr>
          <a:xfrm>
            <a:off x="800715" y="979191"/>
            <a:ext cx="10753129" cy="556477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
          <p:cNvSpPr txBox="1">
            <a:spLocks noChangeArrowheads="1"/>
          </p:cNvSpPr>
          <p:nvPr/>
        </p:nvSpPr>
        <p:spPr bwMode="auto">
          <a:xfrm>
            <a:off x="958669" y="1010245"/>
            <a:ext cx="470553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double aX = 0,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aY = 0 );</a:t>
            </a:r>
          </a:p>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getX() const;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getY() const;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m_dX;</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double m_dY;</a:t>
            </a:r>
          </a:p>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Point::getX()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m_dX;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double Point::getY()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m_dY;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4" name="TextBox 4"/>
          <p:cNvSpPr txBox="1">
            <a:spLocks noChangeArrowheads="1"/>
          </p:cNvSpPr>
          <p:nvPr/>
        </p:nvSpPr>
        <p:spPr bwMode="auto">
          <a:xfrm>
            <a:off x="5483255" y="979191"/>
            <a:ext cx="607059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Point::Point( double aX, double aY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m_dX = aX</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m_dY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aY;</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array[3]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Point(3,4</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Point(5,8</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array;</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for(;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 array+3;  p</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 </a:t>
            </a:r>
            <a:endPar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p-&gt;getX</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(*p).getY() &lt;&lt;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cxnSp>
        <p:nvCxnSpPr>
          <p:cNvPr id="15" name="直接连接符 14"/>
          <p:cNvCxnSpPr/>
          <p:nvPr/>
        </p:nvCxnSpPr>
        <p:spPr>
          <a:xfrm>
            <a:off x="5483254" y="979191"/>
            <a:ext cx="0" cy="55647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2"/>
          <p:cNvSpPr>
            <a:spLocks noChangeArrowheads="1"/>
          </p:cNvSpPr>
          <p:nvPr/>
        </p:nvSpPr>
        <p:spPr bwMode="auto">
          <a:xfrm>
            <a:off x="9985822" y="5078682"/>
            <a:ext cx="1472585" cy="1397009"/>
          </a:xfrm>
          <a:prstGeom prst="rect">
            <a:avLst/>
          </a:prstGeom>
          <a:solidFill>
            <a:schemeClr val="bg2">
              <a:lumMod val="75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t"/>
          <a:lstStyle/>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(3,4)</a:t>
            </a: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(5,8)</a:t>
            </a:r>
          </a:p>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(0,0)</a:t>
            </a:r>
          </a:p>
        </p:txBody>
      </p:sp>
    </p:spTree>
    <p:extLst>
      <p:ext uri="{BB962C8B-B14F-4D97-AF65-F5344CB8AC3E}">
        <p14:creationId xmlns:p14="http://schemas.microsoft.com/office/powerpoint/2010/main" val="236944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3256364" y="3435660"/>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smtClean="0">
                  <a:solidFill>
                    <a:schemeClr val="tx1">
                      <a:lumMod val="65000"/>
                      <a:lumOff val="35000"/>
                    </a:schemeClr>
                  </a:solidFill>
                  <a:latin typeface="微软雅黑" panose="020B0503020204020204" pitchFamily="34" charset="-122"/>
                  <a:ea typeface="微软雅黑" panose="020B0503020204020204" pitchFamily="34" charset="-122"/>
                </a:rPr>
                <a:t>      this</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262331" y="2764746"/>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对象的</a:t>
              </a:r>
              <a:r>
                <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a:t>
              </a:r>
              <a:r>
                <a:rPr lang="zh-CN" altLang="en-US" sz="2400" b="1" kern="0">
                  <a:solidFill>
                    <a:schemeClr val="bg1"/>
                  </a:solidFill>
                  <a:latin typeface="微软雅黑" panose="020B0503020204020204" pitchFamily="34" charset="-122"/>
                  <a:ea typeface="微软雅黑" panose="020B0503020204020204" pitchFamily="34" charset="-122"/>
                </a:rPr>
                <a:t>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68298" y="2107827"/>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指向对象的指针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469591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对象的</a:t>
            </a:r>
            <a:r>
              <a:rPr lang="en-US" altLang="zh-CN" smtClean="0"/>
              <a:t>const</a:t>
            </a:r>
            <a:r>
              <a:rPr lang="zh-CN" altLang="en-US" smtClean="0"/>
              <a:t>指针</a:t>
            </a:r>
            <a:endParaRPr lang="zh-CN" altLang="en-US"/>
          </a:p>
        </p:txBody>
      </p:sp>
      <p:sp>
        <p:nvSpPr>
          <p:cNvPr id="19" name="矩形 3"/>
          <p:cNvSpPr>
            <a:spLocks noChangeArrowheads="1"/>
          </p:cNvSpPr>
          <p:nvPr/>
        </p:nvSpPr>
        <p:spPr bwMode="auto">
          <a:xfrm>
            <a:off x="1054717" y="7382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声明：与内置类型的</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指针规则相同</a:t>
            </a:r>
          </a:p>
        </p:txBody>
      </p:sp>
      <p:sp>
        <p:nvSpPr>
          <p:cNvPr id="4" name="TextBox 2"/>
          <p:cNvSpPr txBox="1"/>
          <p:nvPr/>
        </p:nvSpPr>
        <p:spPr>
          <a:xfrm>
            <a:off x="1280200" y="1563644"/>
            <a:ext cx="10391100" cy="4832092"/>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Kobj(3,4); </a:t>
            </a:r>
            <a:r>
              <a:rPr lang="en-US" altLang="zh-CN" sz="2800">
                <a:solidFill>
                  <a:srgbClr val="00B050"/>
                </a:solidFill>
                <a:latin typeface="Consolas" panose="020B0609020204030204" pitchFamily="49" charset="0"/>
                <a:ea typeface="微软雅黑" panose="020B0503020204020204" pitchFamily="34" charset="-122"/>
                <a:cs typeface="Courier New" pitchFamily="49" charset="0"/>
              </a:rPr>
              <a:t>// const </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对象也必须初始化</a:t>
            </a:r>
          </a:p>
          <a:p>
            <a:pPr>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obj;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调用</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默认构造</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函数</a:t>
            </a:r>
            <a:endParaRPr lang="zh-CN" altLang="en-US" sz="2800">
              <a:solidFill>
                <a:srgbClr val="00B050"/>
              </a:solidFill>
              <a:latin typeface="Consolas" panose="020B0609020204030204" pitchFamily="49" charset="0"/>
              <a:ea typeface="微软雅黑" panose="020B0503020204020204" pitchFamily="34" charset="-122"/>
              <a:cs typeface="Courier New" pitchFamily="49" charset="0"/>
            </a:endParaRPr>
          </a:p>
          <a:p>
            <a:pPr>
              <a:defRPr/>
            </a:pP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 p3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&amp;Kobj; </a:t>
            </a:r>
            <a:r>
              <a:rPr lang="en-US" altLang="zh-CN" sz="2800" smtClean="0">
                <a:solidFill>
                  <a:srgbClr val="C00000"/>
                </a:solidFill>
                <a:latin typeface="Consolas" panose="020B0609020204030204" pitchFamily="49" charset="0"/>
                <a:ea typeface="微软雅黑" panose="020B0503020204020204" pitchFamily="34" charset="-122"/>
                <a:cs typeface="Courier New" pitchFamily="49" charset="0"/>
              </a:rPr>
              <a:t>// error</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r>
            <a:b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Point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Kp1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&amp;obj;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*p2 = &amp;obj; </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*Kp1 = Kobj; </a:t>
            </a:r>
            <a:r>
              <a:rPr lang="en-US" altLang="zh-CN" sz="2800" smtClean="0">
                <a:solidFill>
                  <a:srgbClr val="C00000"/>
                </a:solidFill>
                <a:latin typeface="Consolas" panose="020B0609020204030204" pitchFamily="49" charset="0"/>
                <a:ea typeface="微软雅黑" panose="020B0503020204020204" pitchFamily="34" charset="-122"/>
                <a:cs typeface="Courier New" pitchFamily="49" charset="0"/>
              </a:rPr>
              <a:t>// error</a:t>
            </a:r>
            <a:endParaRPr lang="en-US" altLang="zh-CN" sz="2800">
              <a:solidFill>
                <a:srgbClr val="C00000"/>
              </a:solidFill>
              <a:latin typeface="Consolas" panose="020B0609020204030204" pitchFamily="49" charset="0"/>
              <a:ea typeface="微软雅黑" panose="020B0503020204020204" pitchFamily="34" charset="-122"/>
              <a:cs typeface="Courier New" pitchFamily="49" charset="0"/>
            </a:endParaRPr>
          </a:p>
          <a:p>
            <a:pPr>
              <a:defRPr/>
            </a:pP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Point * const KKp1 = &amp;Kobj;</a:t>
            </a:r>
          </a:p>
          <a:p>
            <a:pPr>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cosnt Point * const KKp2 = &amp;obj;</a:t>
            </a:r>
          </a:p>
        </p:txBody>
      </p:sp>
      <p:sp>
        <p:nvSpPr>
          <p:cNvPr id="5" name="圆角矩形标注 4"/>
          <p:cNvSpPr/>
          <p:nvPr/>
        </p:nvSpPr>
        <p:spPr>
          <a:xfrm>
            <a:off x="7190888" y="2071680"/>
            <a:ext cx="3820012" cy="1061174"/>
          </a:xfrm>
          <a:prstGeom prst="wedgeRoundRectCallout">
            <a:avLst>
              <a:gd name="adj1" fmla="val -57019"/>
              <a:gd name="adj2" fmla="val 3805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对象只能被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指针或引用</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指向</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5704298" y="4705079"/>
            <a:ext cx="2224856" cy="692422"/>
          </a:xfrm>
          <a:prstGeom prst="wedgeRoundRectCallout">
            <a:avLst>
              <a:gd name="adj1" fmla="val -56809"/>
              <a:gd name="adj2" fmla="val -22969"/>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不能被修改</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标注 11"/>
          <p:cNvSpPr/>
          <p:nvPr/>
        </p:nvSpPr>
        <p:spPr>
          <a:xfrm>
            <a:off x="6764094" y="3334099"/>
            <a:ext cx="4963012" cy="1118934"/>
          </a:xfrm>
          <a:prstGeom prst="wedgeRoundRectCallout">
            <a:avLst>
              <a:gd name="adj1" fmla="val -58578"/>
              <a:gd name="adj2" fmla="val 1593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非</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对象可被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指针指向也可被非</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a:t>
            </a:r>
          </a:p>
        </p:txBody>
      </p:sp>
    </p:spTree>
    <p:extLst>
      <p:ext uri="{BB962C8B-B14F-4D97-AF65-F5344CB8AC3E}">
        <p14:creationId xmlns:p14="http://schemas.microsoft.com/office/powerpoint/2010/main" val="989900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256364" y="3418443"/>
            <a:ext cx="6022182" cy="488552"/>
            <a:chOff x="2336959" y="2178704"/>
            <a:chExt cx="6022182" cy="488552"/>
          </a:xfrm>
        </p:grpSpPr>
        <p:sp>
          <p:nvSpPr>
            <p:cNvPr id="43" name="矩形 4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kern="0" smtClean="0">
                  <a:solidFill>
                    <a:schemeClr val="tx1">
                      <a:lumMod val="65000"/>
                      <a:lumOff val="35000"/>
                    </a:schemeClr>
                  </a:solidFill>
                  <a:latin typeface="微软雅黑" panose="020B0503020204020204" pitchFamily="34" charset="-122"/>
                  <a:ea typeface="微软雅黑" panose="020B0503020204020204" pitchFamily="34" charset="-122"/>
                </a:rPr>
                <a:t>this</a:t>
              </a:r>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指针</a:t>
              </a:r>
              <a:endPar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等腰三角形 4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5" name="等腰三角形 4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4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268298" y="2114716"/>
            <a:ext cx="6022182" cy="488552"/>
            <a:chOff x="2336959" y="3045629"/>
            <a:chExt cx="6022182" cy="488552"/>
          </a:xfrm>
        </p:grpSpPr>
        <p:sp>
          <p:nvSpPr>
            <p:cNvPr id="38" name="矩形 3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en-US" altLang="zh-CN" sz="20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指向对象的指针</a:t>
              </a:r>
              <a:endParaRPr lang="en-US" altLang="zh-CN"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等腰三角形 3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580816" y="1364723"/>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a:t>
              </a:r>
              <a:r>
                <a:rPr lang="zh-CN" altLang="en-US" sz="2400" b="1" kern="0">
                  <a:solidFill>
                    <a:schemeClr val="bg1"/>
                  </a:solidFill>
                  <a:latin typeface="微软雅黑" panose="020B0503020204020204" pitchFamily="34" charset="-122"/>
                  <a:ea typeface="微软雅黑" panose="020B0503020204020204" pitchFamily="34" charset="-122"/>
                </a:rPr>
                <a:t>对象及对象成员与指针</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4119624"/>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56364" y="2765132"/>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2000" b="1" kern="0" err="1">
                  <a:solidFill>
                    <a:schemeClr val="tx1">
                      <a:lumMod val="65000"/>
                      <a:lumOff val="35000"/>
                    </a:schemeClr>
                  </a:solidFill>
                  <a:latin typeface="微软雅黑" panose="020B0503020204020204" pitchFamily="34" charset="-122"/>
                  <a:ea typeface="微软雅黑" panose="020B0503020204020204" pitchFamily="34" charset="-122"/>
                </a:rPr>
                <a:t>const</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a:t>
              </a: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2580816" y="4965563"/>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267502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上</a:t>
            </a:r>
            <a:r>
              <a:rPr lang="zh-CN" altLang="en-US" dirty="0" smtClean="0"/>
              <a:t>一讲</a:t>
            </a:r>
            <a:r>
              <a:rPr lang="zh-CN" altLang="en-US" dirty="0"/>
              <a:t>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中静态成员的使用</a:t>
            </a:r>
          </a:p>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中对象成员的使用</a:t>
            </a:r>
          </a:p>
          <a:p>
            <a:pPr>
              <a:lnSpc>
                <a:spcPct val="150000"/>
              </a:lnSpc>
              <a:buFont typeface="Wingdings" panose="05000000000000000000" pitchFamily="2" charset="2"/>
              <a:buChar char="Ø"/>
            </a:pPr>
            <a:r>
              <a:rPr lang="zh-CN" altLang="en-US" sz="3000" dirty="0">
                <a:solidFill>
                  <a:schemeClr val="tx1">
                    <a:lumMod val="75000"/>
                    <a:lumOff val="25000"/>
                  </a:schemeClr>
                </a:solidFill>
              </a:rPr>
              <a:t>掌握</a:t>
            </a:r>
            <a:r>
              <a:rPr lang="en-US" altLang="zh-CN" sz="3000" dirty="0">
                <a:solidFill>
                  <a:schemeClr val="tx1">
                    <a:lumMod val="75000"/>
                    <a:lumOff val="25000"/>
                  </a:schemeClr>
                </a:solidFill>
              </a:rPr>
              <a:t>C++</a:t>
            </a:r>
            <a:r>
              <a:rPr lang="zh-CN" altLang="en-US" sz="3000" dirty="0">
                <a:solidFill>
                  <a:schemeClr val="tx1">
                    <a:lumMod val="75000"/>
                    <a:lumOff val="25000"/>
                  </a:schemeClr>
                </a:solidFill>
              </a:rPr>
              <a:t>中</a:t>
            </a:r>
            <a:r>
              <a:rPr lang="en-US" altLang="zh-CN" sz="3000" dirty="0" err="1">
                <a:solidFill>
                  <a:schemeClr val="tx1">
                    <a:lumMod val="75000"/>
                    <a:lumOff val="25000"/>
                  </a:schemeClr>
                </a:solidFill>
              </a:rPr>
              <a:t>const</a:t>
            </a:r>
            <a:r>
              <a:rPr lang="zh-CN" altLang="en-US" sz="3000" dirty="0">
                <a:solidFill>
                  <a:schemeClr val="tx1">
                    <a:lumMod val="75000"/>
                    <a:lumOff val="25000"/>
                  </a:schemeClr>
                </a:solidFill>
              </a:rPr>
              <a:t>与类的结合使用</a:t>
            </a:r>
          </a:p>
        </p:txBody>
      </p:sp>
    </p:spTree>
    <p:extLst>
      <p:ext uri="{BB962C8B-B14F-4D97-AF65-F5344CB8AC3E}">
        <p14:creationId xmlns:p14="http://schemas.microsoft.com/office/powerpoint/2010/main" val="2298296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this</a:t>
            </a:r>
            <a:r>
              <a:rPr lang="zh-CN" altLang="en-US" smtClean="0"/>
              <a:t>指针</a:t>
            </a:r>
            <a:endParaRPr lang="zh-CN" altLang="en-US"/>
          </a:p>
        </p:txBody>
      </p:sp>
      <p:sp>
        <p:nvSpPr>
          <p:cNvPr id="8" name="Rectangle 3"/>
          <p:cNvSpPr txBox="1">
            <a:spLocks noChangeArrowheads="1"/>
          </p:cNvSpPr>
          <p:nvPr/>
        </p:nvSpPr>
        <p:spPr>
          <a:xfrm>
            <a:off x="454363" y="927750"/>
            <a:ext cx="11572537" cy="5475285"/>
          </a:xfrm>
          <a:prstGeom prst="rect">
            <a:avLst/>
          </a:prstGeom>
        </p:spPr>
        <p:txBody>
          <a:bodyPr/>
          <a:lstStyle/>
          <a:p>
            <a:pPr marL="566737" indent="-457200" eaLnBrk="0" hangingPunct="0">
              <a:lnSpc>
                <a:spcPct val="110000"/>
              </a:lnSpc>
              <a:spcBef>
                <a:spcPct val="10000"/>
              </a:spcBef>
              <a:buClr>
                <a:schemeClr val="accent1">
                  <a:lumMod val="50000"/>
                </a:schemeClr>
              </a:buClr>
              <a:buFont typeface="Wingdings" panose="05000000000000000000" pitchFamily="2" charset="2"/>
              <a:buChar char="v"/>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问题的产生</a:t>
            </a: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en-US" altLang="zh-CN"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457200" eaLnBrk="0" hangingPunct="0">
              <a:spcBef>
                <a:spcPts val="1200"/>
              </a:spcBef>
              <a:buClr>
                <a:schemeClr val="accent1"/>
              </a:buClr>
              <a:defRPr/>
            </a:pP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每个对象中的数据成员都分别占有存储空间，如果对同一个类定义了</a:t>
            </a:r>
            <a:r>
              <a:rPr lang="en-US" altLang="zh-CN"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个对象，则有</a:t>
            </a:r>
            <a:r>
              <a:rPr lang="en-US" altLang="zh-CN"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组同样大小的空间以存放</a:t>
            </a:r>
            <a:r>
              <a:rPr lang="en-US" altLang="zh-CN"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N</a:t>
            </a: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个对象中的数据成员，但是不同的对象都调用同一个函数代码段。</a:t>
            </a:r>
          </a:p>
          <a:p>
            <a:pPr marL="365125" indent="457200" eaLnBrk="0" hangingPunct="0">
              <a:spcBef>
                <a:spcPts val="1200"/>
              </a:spcBef>
              <a:buClr>
                <a:schemeClr val="accent1"/>
              </a:buClr>
              <a:defRPr/>
            </a:pP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那么，当不同对象的成员函数引用数据成员时，怎么能保证引用的是指定对象的数据成员呢？</a:t>
            </a:r>
          </a:p>
          <a:p>
            <a:pPr marL="365125" indent="457200" eaLnBrk="0" hangingPunct="0">
              <a:spcBef>
                <a:spcPts val="1200"/>
              </a:spcBef>
              <a:buClr>
                <a:schemeClr val="accent1"/>
              </a:buClr>
              <a:defRPr/>
            </a:pP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为了</a:t>
            </a:r>
            <a:r>
              <a:rPr lang="zh-CN" altLang="en-US"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确定究竟是哪个对象在引用当前成员函数，</a:t>
            </a:r>
            <a:r>
              <a:rPr lang="en-US" altLang="zh-CN"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C++</a:t>
            </a:r>
            <a:r>
              <a:rPr lang="zh-CN" altLang="en-US"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引入了</a:t>
            </a:r>
            <a:r>
              <a:rPr lang="en-US" altLang="zh-CN"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r>
              <a:rPr lang="zh-CN" altLang="en-US"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marL="365125" indent="457200" eaLnBrk="0" hangingPunct="0">
              <a:spcBef>
                <a:spcPts val="1200"/>
              </a:spcBef>
              <a:buClr>
                <a:schemeClr val="accent1"/>
              </a:buClr>
              <a:defRPr/>
            </a:pPr>
            <a:r>
              <a:rPr lang="en-US" altLang="zh-CN" sz="30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0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指针也是指向对象的指针，只不过它指向的是当前对象。</a:t>
            </a:r>
            <a:endParaRPr lang="zh-CN" altLang="en-US" sz="30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112913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this</a:t>
            </a:r>
            <a:r>
              <a:rPr lang="zh-CN" altLang="en-US" smtClean="0"/>
              <a:t>指针</a:t>
            </a:r>
            <a:endParaRPr lang="zh-CN" altLang="en-US"/>
          </a:p>
        </p:txBody>
      </p:sp>
      <p:sp>
        <p:nvSpPr>
          <p:cNvPr id="8" name="Rectangle 3"/>
          <p:cNvSpPr txBox="1">
            <a:spLocks noChangeArrowheads="1"/>
          </p:cNvSpPr>
          <p:nvPr/>
        </p:nvSpPr>
        <p:spPr>
          <a:xfrm>
            <a:off x="637668" y="1278213"/>
            <a:ext cx="10615860" cy="4782954"/>
          </a:xfrm>
          <a:prstGeom prst="rect">
            <a:avLst/>
          </a:prstGeom>
        </p:spPr>
        <p:txBody>
          <a:bodyPr/>
          <a:lstStyle/>
          <a:p>
            <a:pPr marL="566737" indent="-457200" eaLnBrk="0" hangingPunct="0">
              <a:lnSpc>
                <a:spcPct val="110000"/>
              </a:lnSpc>
              <a:spcBef>
                <a:spcPct val="10000"/>
              </a:spcBef>
              <a:buClr>
                <a:schemeClr val="accent1">
                  <a:lumMod val="50000"/>
                </a:schemeClr>
              </a:buClr>
              <a:buFont typeface="Wingdings" panose="05000000000000000000" pitchFamily="2" charset="2"/>
              <a:buChar char="v"/>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什么是</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en-US" altLang="zh-CN"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lnSpc>
                <a:spcPct val="150000"/>
              </a:lnSpc>
              <a:spcBef>
                <a:spcPts val="1200"/>
              </a:spcBef>
              <a:buClr>
                <a:schemeClr val="accent1"/>
              </a:buClr>
              <a:defRPr/>
            </a:pP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指针是指向当前对象的指针变量，每个成员函数都含有一个指向本类对象的</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endParaRPr lang="zh-CN" altLang="en-US"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4233039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883726"/>
            <a:ext cx="10512862" cy="648505"/>
          </a:xfrm>
        </p:spPr>
        <p:txBody>
          <a:bodyPr>
            <a:normAutofit/>
          </a:bodyPr>
          <a:lstStyle/>
          <a:p>
            <a:pPr>
              <a:lnSpc>
                <a:spcPct val="100000"/>
              </a:lnSpc>
            </a:pPr>
            <a:r>
              <a:rPr lang="zh-CN" altLang="en-US" sz="3200">
                <a:solidFill>
                  <a:schemeClr val="tx1">
                    <a:lumMod val="75000"/>
                    <a:lumOff val="25000"/>
                  </a:schemeClr>
                </a:solidFill>
              </a:rPr>
              <a:t>一般格式：</a:t>
            </a:r>
          </a:p>
        </p:txBody>
      </p:sp>
      <p:sp>
        <p:nvSpPr>
          <p:cNvPr id="6" name="TextBox 3"/>
          <p:cNvSpPr txBox="1"/>
          <p:nvPr/>
        </p:nvSpPr>
        <p:spPr>
          <a:xfrm>
            <a:off x="1992448" y="1479979"/>
            <a:ext cx="8222704" cy="513371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 {</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Point(int aX = 0, int aY = 0);</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print();</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m_iX;</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m_iY;</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 point(3,5);</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point.print(); </a:t>
            </a:r>
          </a:p>
          <a:p>
            <a:pPr>
              <a:lnSpc>
                <a:spcPct val="90000"/>
              </a:lnSpc>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lnSpc>
                <a:spcPct val="90000"/>
              </a:lnSpc>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8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9" name="TextBox 8"/>
          <p:cNvSpPr txBox="1">
            <a:spLocks noChangeArrowheads="1"/>
          </p:cNvSpPr>
          <p:nvPr/>
        </p:nvSpPr>
        <p:spPr bwMode="auto">
          <a:xfrm>
            <a:off x="8476999" y="3330484"/>
            <a:ext cx="1500187" cy="584775"/>
          </a:xfrm>
          <a:prstGeom prst="rect">
            <a:avLst/>
          </a:prstGeom>
          <a:solidFill>
            <a:schemeClr val="accent1">
              <a:lumMod val="60000"/>
              <a:lumOff val="40000"/>
            </a:schemeClr>
          </a:solidFill>
          <a:ln w="38100">
            <a:solidFill>
              <a:schemeClr val="accent1">
                <a:lumMod val="50000"/>
              </a:schemeClr>
            </a:solidFill>
            <a:miter lim="800000"/>
            <a:headEnd/>
            <a:tailEnd/>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200" smtClean="0"/>
              <a:t>3</a:t>
            </a:r>
            <a:endParaRPr lang="zh-CN" altLang="en-US" sz="3200"/>
          </a:p>
        </p:txBody>
      </p:sp>
      <p:sp>
        <p:nvSpPr>
          <p:cNvPr id="10" name="TextBox 9"/>
          <p:cNvSpPr txBox="1">
            <a:spLocks noChangeArrowheads="1"/>
          </p:cNvSpPr>
          <p:nvPr/>
        </p:nvSpPr>
        <p:spPr bwMode="auto">
          <a:xfrm>
            <a:off x="8476999" y="3888650"/>
            <a:ext cx="1500187" cy="584775"/>
          </a:xfrm>
          <a:prstGeom prst="rect">
            <a:avLst/>
          </a:prstGeom>
          <a:solidFill>
            <a:schemeClr val="accent1">
              <a:lumMod val="60000"/>
              <a:lumOff val="40000"/>
            </a:schemeClr>
          </a:solidFill>
          <a:ln w="38100">
            <a:solidFill>
              <a:schemeClr val="accent1">
                <a:lumMod val="50000"/>
              </a:schemeClr>
            </a:solidFill>
            <a:miter lim="800000"/>
            <a:headEnd/>
            <a:tailEnd/>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3200" smtClean="0"/>
              <a:t>5</a:t>
            </a:r>
            <a:endParaRPr lang="zh-CN" altLang="en-US" sz="3200"/>
          </a:p>
        </p:txBody>
      </p:sp>
      <p:sp>
        <p:nvSpPr>
          <p:cNvPr id="11" name="TextBox 10"/>
          <p:cNvSpPr txBox="1">
            <a:spLocks noChangeArrowheads="1"/>
          </p:cNvSpPr>
          <p:nvPr/>
        </p:nvSpPr>
        <p:spPr bwMode="auto">
          <a:xfrm>
            <a:off x="6025272" y="3299705"/>
            <a:ext cx="1848802" cy="646331"/>
          </a:xfrm>
          <a:prstGeom prst="rect">
            <a:avLst/>
          </a:prstGeom>
          <a:solidFill>
            <a:schemeClr val="accent1">
              <a:lumMod val="60000"/>
              <a:lumOff val="40000"/>
            </a:schemeClr>
          </a:solidFill>
          <a:ln w="38100">
            <a:solidFill>
              <a:srgbClr val="C00000"/>
            </a:solidFill>
            <a:miter lim="800000"/>
            <a:headEnd/>
            <a:tailEnd/>
          </a:ln>
          <a:effectLst>
            <a:outerShdw blurRad="50800" dist="38100" dir="2700000" algn="tl" rotWithShape="0">
              <a:prstClr val="black">
                <a:alpha val="40000"/>
              </a:prstClr>
            </a:outerShdw>
          </a:effectLs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smtClean="0">
                <a:solidFill>
                  <a:schemeClr val="tx1">
                    <a:lumMod val="75000"/>
                    <a:lumOff val="25000"/>
                  </a:schemeClr>
                </a:solidFill>
                <a:latin typeface="Consolas" panose="020B0609020204030204" pitchFamily="49" charset="0"/>
              </a:rPr>
              <a:t>&amp;point</a:t>
            </a:r>
            <a:endParaRPr lang="zh-CN" altLang="en-US" sz="3600">
              <a:solidFill>
                <a:schemeClr val="tx1">
                  <a:lumMod val="75000"/>
                  <a:lumOff val="25000"/>
                </a:schemeClr>
              </a:solidFill>
              <a:latin typeface="Consolas" panose="020B0609020204030204" pitchFamily="49" charset="0"/>
            </a:endParaRPr>
          </a:p>
        </p:txBody>
      </p:sp>
      <p:cxnSp>
        <p:nvCxnSpPr>
          <p:cNvPr id="12" name="直接箭头连接符 12"/>
          <p:cNvCxnSpPr>
            <a:cxnSpLocks noChangeShapeType="1"/>
            <a:stCxn id="11" idx="3"/>
            <a:endCxn id="9" idx="1"/>
          </p:cNvCxnSpPr>
          <p:nvPr/>
        </p:nvCxnSpPr>
        <p:spPr bwMode="auto">
          <a:xfrm>
            <a:off x="7874074" y="3622871"/>
            <a:ext cx="602925" cy="1"/>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TextBox 10"/>
          <p:cNvSpPr txBox="1">
            <a:spLocks noChangeArrowheads="1"/>
          </p:cNvSpPr>
          <p:nvPr/>
        </p:nvSpPr>
        <p:spPr bwMode="auto">
          <a:xfrm>
            <a:off x="6379242" y="2794793"/>
            <a:ext cx="11758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smtClean="0">
                <a:solidFill>
                  <a:schemeClr val="tx1">
                    <a:lumMod val="75000"/>
                    <a:lumOff val="25000"/>
                  </a:schemeClr>
                </a:solidFill>
                <a:latin typeface="Consolas" panose="020B0609020204030204" pitchFamily="49" charset="0"/>
              </a:rPr>
              <a:t>this</a:t>
            </a:r>
            <a:endParaRPr lang="zh-CN" altLang="en-US" sz="3200" b="1">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43729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this</a:t>
            </a:r>
            <a:r>
              <a:rPr lang="zh-CN" altLang="en-US" smtClean="0"/>
              <a:t>指针</a:t>
            </a:r>
            <a:endParaRPr lang="zh-CN" altLang="en-US"/>
          </a:p>
        </p:txBody>
      </p:sp>
      <p:sp>
        <p:nvSpPr>
          <p:cNvPr id="8" name="Rectangle 3"/>
          <p:cNvSpPr txBox="1">
            <a:spLocks noChangeArrowheads="1"/>
          </p:cNvSpPr>
          <p:nvPr/>
        </p:nvSpPr>
        <p:spPr>
          <a:xfrm>
            <a:off x="702983" y="990829"/>
            <a:ext cx="10615860" cy="5475285"/>
          </a:xfrm>
          <a:prstGeom prst="rect">
            <a:avLst/>
          </a:prstGeom>
        </p:spPr>
        <p:txBody>
          <a:bodyPr/>
          <a:lstStyle/>
          <a:p>
            <a:pPr marL="365125" indent="-255588" eaLnBrk="0" hangingPunct="0">
              <a:lnSpc>
                <a:spcPct val="110000"/>
              </a:lnSpc>
              <a:spcBef>
                <a:spcPct val="10000"/>
              </a:spcBef>
              <a:buClr>
                <a:schemeClr val="accent1"/>
              </a:buClr>
              <a:defRPr/>
            </a:pPr>
            <a:r>
              <a:rPr lang="en-US" altLang="zh-CN" sz="3200" kern="0" smtClean="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3200" kern="0" smtClean="0">
                <a:solidFill>
                  <a:srgbClr val="C00000"/>
                </a:solidFill>
                <a:latin typeface="微软雅黑" panose="020B0503020204020204" pitchFamily="34" charset="-122"/>
                <a:ea typeface="微软雅黑" panose="020B0503020204020204" pitchFamily="34" charset="-122"/>
                <a:cs typeface="Courier New" pitchFamily="49" charset="0"/>
              </a:rPr>
              <a:t>注意</a:t>
            </a:r>
            <a:r>
              <a:rPr lang="en-US" altLang="zh-CN" sz="3200" kern="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lnSpc>
                <a:spcPct val="110000"/>
              </a:lnSpc>
              <a:spcBef>
                <a:spcPts val="1200"/>
              </a:spcBef>
              <a:buClr>
                <a:schemeClr val="accent1">
                  <a:lumMod val="50000"/>
                </a:schemeClr>
              </a:buClr>
              <a:buFont typeface="Wingdings" panose="05000000000000000000" pitchFamily="2" charset="2"/>
              <a:buChar char="Ø"/>
              <a:defRPr/>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对象</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引用成员函数时，在函数的参数表中会</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自动添加</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一个该对象的</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endPar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lvl="1" eaLnBrk="0" hangingPunct="0">
              <a:lnSpc>
                <a:spcPct val="110000"/>
              </a:lnSpc>
              <a:spcBef>
                <a:spcPts val="1200"/>
              </a:spcBef>
              <a:buClr>
                <a:schemeClr val="accent1">
                  <a:lumMod val="50000"/>
                </a:schemeClr>
              </a:buClr>
              <a:defRPr/>
            </a:pPr>
            <a:endParaRPr lang="en-US" altLang="zh-CN" sz="28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1023937" lvl="1" indent="-457200" eaLnBrk="0" hangingPunct="0">
              <a:lnSpc>
                <a:spcPct val="110000"/>
              </a:lnSpc>
              <a:spcBef>
                <a:spcPts val="4200"/>
              </a:spcBef>
              <a:buClr>
                <a:schemeClr val="accent1">
                  <a:lumMod val="50000"/>
                </a:schemeClr>
              </a:buClr>
              <a:buFont typeface="Wingdings" panose="05000000000000000000"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系统会为每个一成员函数</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自动添加</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a:p>
            <a:pPr marL="1023937" lvl="1" indent="-457200" eaLnBrk="0" hangingPunct="0">
              <a:lnSpc>
                <a:spcPct val="110000"/>
              </a:lnSpc>
              <a:spcBef>
                <a:spcPts val="1200"/>
              </a:spcBef>
              <a:buClr>
                <a:schemeClr val="accent1">
                  <a:lumMod val="50000"/>
                </a:schemeClr>
              </a:buClr>
              <a:buFont typeface="Wingdings" panose="05000000000000000000" pitchFamily="2" charset="2"/>
              <a:buChar char="Ø"/>
              <a:defRPr/>
            </a:pP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4" name="矩形 7"/>
          <p:cNvSpPr>
            <a:spLocks noChangeArrowheads="1"/>
          </p:cNvSpPr>
          <p:nvPr/>
        </p:nvSpPr>
        <p:spPr bwMode="auto">
          <a:xfrm>
            <a:off x="2200275" y="3019516"/>
            <a:ext cx="8321509" cy="584775"/>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spAutoFit/>
          </a:bodyPr>
          <a:lstStyle/>
          <a:p>
            <a:r>
              <a:rPr lang="en-US" altLang="zh-CN" sz="3200" b="1">
                <a:solidFill>
                  <a:schemeClr val="tx1">
                    <a:lumMod val="75000"/>
                    <a:lumOff val="25000"/>
                  </a:schemeClr>
                </a:solidFill>
                <a:latin typeface="Consolas" panose="020B0609020204030204" pitchFamily="49" charset="0"/>
                <a:cs typeface="Courier New" pitchFamily="49" charset="0"/>
              </a:rPr>
              <a:t>void Point::print(</a:t>
            </a:r>
            <a:r>
              <a:rPr lang="en-US" altLang="zh-CN" sz="3200" b="1" i="1">
                <a:solidFill>
                  <a:srgbClr val="C00000"/>
                </a:solidFill>
                <a:latin typeface="Consolas" panose="020B0609020204030204" pitchFamily="49" charset="0"/>
                <a:cs typeface="Courier New" pitchFamily="49" charset="0"/>
              </a:rPr>
              <a:t>Point *const this</a:t>
            </a:r>
            <a:r>
              <a:rPr lang="en-US" altLang="zh-CN" sz="3200" b="1">
                <a:solidFill>
                  <a:schemeClr val="tx1">
                    <a:lumMod val="75000"/>
                    <a:lumOff val="25000"/>
                  </a:schemeClr>
                </a:solidFill>
                <a:latin typeface="Consolas" panose="020B0609020204030204" pitchFamily="49" charset="0"/>
                <a:cs typeface="Courier New" pitchFamily="49" charset="0"/>
              </a:rPr>
              <a:t>)</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
        <p:nvSpPr>
          <p:cNvPr id="5" name="矩形 5"/>
          <p:cNvSpPr>
            <a:spLocks noChangeArrowheads="1"/>
          </p:cNvSpPr>
          <p:nvPr/>
        </p:nvSpPr>
        <p:spPr bwMode="auto">
          <a:xfrm>
            <a:off x="2200274" y="4791598"/>
            <a:ext cx="8321509" cy="584775"/>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r>
              <a:rPr lang="en-US" altLang="zh-CN" sz="3200" b="1">
                <a:solidFill>
                  <a:schemeClr val="tx1">
                    <a:lumMod val="75000"/>
                    <a:lumOff val="25000"/>
                  </a:schemeClr>
                </a:solidFill>
                <a:latin typeface="Consolas" panose="020B0609020204030204" pitchFamily="49" charset="0"/>
                <a:cs typeface="Courier New" pitchFamily="49" charset="0"/>
              </a:rPr>
              <a:t>a1.print</a:t>
            </a:r>
            <a:r>
              <a:rPr lang="en-US" altLang="zh-CN" sz="3200" b="1" smtClean="0">
                <a:solidFill>
                  <a:schemeClr val="tx1">
                    <a:lumMod val="75000"/>
                    <a:lumOff val="25000"/>
                  </a:schemeClr>
                </a:solidFill>
                <a:latin typeface="Consolas" panose="020B0609020204030204" pitchFamily="49" charset="0"/>
                <a:cs typeface="Courier New" pitchFamily="49" charset="0"/>
              </a:rPr>
              <a:t>();  </a:t>
            </a:r>
            <a:r>
              <a:rPr lang="en-US" altLang="zh-CN" sz="3200" b="1" smtClean="0">
                <a:solidFill>
                  <a:schemeClr val="tx1">
                    <a:lumMod val="75000"/>
                    <a:lumOff val="25000"/>
                  </a:schemeClr>
                </a:solidFill>
                <a:latin typeface="Consolas" panose="020B0609020204030204" pitchFamily="49" charset="0"/>
                <a:cs typeface="Courier New" pitchFamily="49" charset="0"/>
                <a:sym typeface="Wingdings" pitchFamily="2" charset="2"/>
              </a:rPr>
              <a:t>  Point</a:t>
            </a:r>
            <a:r>
              <a:rPr lang="en-US" altLang="zh-CN" sz="3200" b="1">
                <a:solidFill>
                  <a:schemeClr val="tx1">
                    <a:lumMod val="75000"/>
                    <a:lumOff val="25000"/>
                  </a:schemeClr>
                </a:solidFill>
                <a:latin typeface="Consolas" panose="020B0609020204030204" pitchFamily="49" charset="0"/>
                <a:cs typeface="Courier New" pitchFamily="49" charset="0"/>
                <a:sym typeface="Wingdings" pitchFamily="2" charset="2"/>
              </a:rPr>
              <a:t>::print(&amp;a1)</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415315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this</a:t>
            </a:r>
            <a:r>
              <a:rPr lang="zh-CN" altLang="en-US" smtClean="0"/>
              <a:t>指针</a:t>
            </a:r>
            <a:endParaRPr lang="zh-CN" altLang="en-US"/>
          </a:p>
        </p:txBody>
      </p:sp>
      <p:sp>
        <p:nvSpPr>
          <p:cNvPr id="8" name="Rectangle 3"/>
          <p:cNvSpPr txBox="1">
            <a:spLocks noChangeArrowheads="1"/>
          </p:cNvSpPr>
          <p:nvPr/>
        </p:nvSpPr>
        <p:spPr>
          <a:xfrm>
            <a:off x="742172" y="1186772"/>
            <a:ext cx="10615860" cy="4364942"/>
          </a:xfrm>
          <a:prstGeom prst="rect">
            <a:avLst/>
          </a:prstGeom>
        </p:spPr>
        <p:txBody>
          <a:bodyPr/>
          <a:lstStyle/>
          <a:p>
            <a:pPr marL="566737" indent="-457200" eaLnBrk="0" hangingPunct="0">
              <a:lnSpc>
                <a:spcPct val="150000"/>
              </a:lnSpc>
              <a:spcBef>
                <a:spcPts val="1200"/>
              </a:spcBef>
              <a:buClr>
                <a:schemeClr val="accent1">
                  <a:lumMod val="50000"/>
                </a:schemeClr>
              </a:buClr>
              <a:buFont typeface="Wingdings" panose="05000000000000000000"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通常编程者不必人为的在形参中添加</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指针，编译不必将</a:t>
            </a: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对象的</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地址传给</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endPar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566737" indent="-457200" eaLnBrk="0" hangingPunct="0">
              <a:lnSpc>
                <a:spcPct val="150000"/>
              </a:lnSpc>
              <a:spcBef>
                <a:spcPts val="1200"/>
              </a:spcBef>
              <a:buClr>
                <a:schemeClr val="accent1">
                  <a:lumMod val="50000"/>
                </a:schemeClr>
              </a:buClr>
              <a:buFont typeface="Wingdings" panose="05000000000000000000" pitchFamily="2" charset="2"/>
              <a:buChar char="Ø"/>
              <a:defRPr/>
            </a:pP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r>
              <a:rPr lang="zh-CN" altLang="en-US" sz="3600" kern="0">
                <a:solidFill>
                  <a:srgbClr val="C00000"/>
                </a:solidFill>
                <a:latin typeface="微软雅黑" panose="020B0503020204020204" pitchFamily="34" charset="-122"/>
                <a:ea typeface="微软雅黑" panose="020B0503020204020204" pitchFamily="34" charset="-122"/>
                <a:cs typeface="Courier New" pitchFamily="49" charset="0"/>
              </a:rPr>
              <a:t>不能显示的定义</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，我们只能使用它，通常如果希望成员函数返回本类对象或者本对象地址时显示的使用</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this</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指针</a:t>
            </a:r>
          </a:p>
        </p:txBody>
      </p:sp>
    </p:spTree>
    <p:extLst>
      <p:ext uri="{BB962C8B-B14F-4D97-AF65-F5344CB8AC3E}">
        <p14:creationId xmlns:p14="http://schemas.microsoft.com/office/powerpoint/2010/main" val="454966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922913"/>
            <a:ext cx="10512862" cy="1108502"/>
          </a:xfrm>
        </p:spPr>
        <p:txBody>
          <a:bodyPr>
            <a:noAutofit/>
          </a:bodyPr>
          <a:lstStyle/>
          <a:p>
            <a:pPr>
              <a:lnSpc>
                <a:spcPct val="100000"/>
              </a:lnSpc>
            </a:pPr>
            <a:r>
              <a:rPr lang="zh-CN" altLang="en-US" sz="3200">
                <a:solidFill>
                  <a:schemeClr val="tx1">
                    <a:lumMod val="75000"/>
                    <a:lumOff val="25000"/>
                  </a:schemeClr>
                </a:solidFill>
              </a:rPr>
              <a:t>如果成员函数返回本类对象的引用或指针则访问成员的方式有些特殊</a:t>
            </a:r>
          </a:p>
        </p:txBody>
      </p:sp>
      <p:sp>
        <p:nvSpPr>
          <p:cNvPr id="14" name="矩形 13"/>
          <p:cNvSpPr/>
          <p:nvPr/>
        </p:nvSpPr>
        <p:spPr>
          <a:xfrm>
            <a:off x="1239370" y="1960175"/>
            <a:ext cx="9880127" cy="464577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1278083" y="1960175"/>
            <a:ext cx="4773957" cy="4413516"/>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class </a:t>
            </a:r>
            <a:r>
              <a:rPr lang="en-US" altLang="zh-CN" sz="2400" b="1" smtClean="0">
                <a:solidFill>
                  <a:schemeClr val="tx1">
                    <a:lumMod val="75000"/>
                    <a:lumOff val="25000"/>
                  </a:schemeClr>
                </a:solidFill>
                <a:latin typeface="Consolas" panose="020B0609020204030204" pitchFamily="49" charset="0"/>
                <a:cs typeface="Courier New" pitchFamily="49" charset="0"/>
              </a:rPr>
              <a:t>Test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lnSpc>
                <a:spcPct val="90000"/>
              </a:lnSpc>
              <a:defRPr/>
            </a:pP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Test &amp;print1( </a:t>
            </a: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cout &lt;&lt; "print1</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return *this;</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Test *print2( </a:t>
            </a: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cout &lt;&lt; "print2</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return this;</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a:lnSpc>
                <a:spcPct val="90000"/>
              </a:lnSpc>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6" name="TextBox 4"/>
          <p:cNvSpPr txBox="1"/>
          <p:nvPr/>
        </p:nvSpPr>
        <p:spPr>
          <a:xfrm>
            <a:off x="6234946" y="1960175"/>
            <a:ext cx="4773957" cy="3416320"/>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int main(void)</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obj;</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obj.print1( ).print2(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obj.print2( </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-&gt;</a:t>
            </a:r>
            <a:r>
              <a:rPr lang="en-US" altLang="zh-CN" sz="2400" b="1">
                <a:solidFill>
                  <a:schemeClr val="tx1">
                    <a:lumMod val="75000"/>
                    <a:lumOff val="25000"/>
                  </a:schemeClr>
                </a:solidFill>
                <a:latin typeface="Consolas" panose="020B0609020204030204" pitchFamily="49" charset="0"/>
                <a:cs typeface="Courier New" pitchFamily="49" charset="0"/>
              </a:rPr>
              <a:t>print1( );</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a:endCxn id="14" idx="2"/>
          </p:cNvCxnSpPr>
          <p:nvPr/>
        </p:nvCxnSpPr>
        <p:spPr>
          <a:xfrm>
            <a:off x="6179434" y="1960175"/>
            <a:ext cx="0" cy="4645776"/>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799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1092729"/>
            <a:ext cx="10512862" cy="4276105"/>
          </a:xfrm>
        </p:spPr>
        <p:txBody>
          <a:bodyPr>
            <a:noAutofit/>
          </a:bodyPr>
          <a:lstStyle/>
          <a:p>
            <a:pPr>
              <a:lnSpc>
                <a:spcPct val="150000"/>
              </a:lnSpc>
              <a:spcBef>
                <a:spcPts val="1800"/>
              </a:spcBef>
            </a:pPr>
            <a:r>
              <a:rPr lang="en-US" altLang="zh-CN" sz="3600">
                <a:solidFill>
                  <a:schemeClr val="tx1">
                    <a:lumMod val="75000"/>
                    <a:lumOff val="25000"/>
                  </a:schemeClr>
                </a:solidFill>
              </a:rPr>
              <a:t>this</a:t>
            </a:r>
            <a:r>
              <a:rPr lang="zh-CN" altLang="en-US" sz="3600">
                <a:solidFill>
                  <a:schemeClr val="tx1">
                    <a:lumMod val="75000"/>
                    <a:lumOff val="25000"/>
                  </a:schemeClr>
                </a:solidFill>
              </a:rPr>
              <a:t>指针与静态成员</a:t>
            </a:r>
            <a:r>
              <a:rPr lang="zh-CN" altLang="en-US" sz="3600" smtClean="0">
                <a:solidFill>
                  <a:schemeClr val="tx1">
                    <a:lumMod val="75000"/>
                    <a:lumOff val="25000"/>
                  </a:schemeClr>
                </a:solidFill>
              </a:rPr>
              <a:t>函数</a:t>
            </a:r>
            <a:endParaRPr lang="en-US" altLang="zh-CN" sz="3600" smtClean="0">
              <a:solidFill>
                <a:schemeClr val="tx1">
                  <a:lumMod val="75000"/>
                  <a:lumOff val="25000"/>
                </a:schemeClr>
              </a:solidFill>
            </a:endParaRPr>
          </a:p>
          <a:p>
            <a:pPr marL="0" indent="0">
              <a:lnSpc>
                <a:spcPct val="150000"/>
              </a:lnSpc>
              <a:spcBef>
                <a:spcPts val="1200"/>
              </a:spcBef>
              <a:buNone/>
            </a:pPr>
            <a:r>
              <a:rPr lang="zh-CN" altLang="en-US" sz="3600" smtClean="0">
                <a:solidFill>
                  <a:schemeClr val="tx1">
                    <a:lumMod val="75000"/>
                    <a:lumOff val="25000"/>
                  </a:schemeClr>
                </a:solidFill>
              </a:rPr>
              <a:t>    类</a:t>
            </a:r>
            <a:r>
              <a:rPr lang="zh-CN" altLang="en-US" sz="3600">
                <a:solidFill>
                  <a:schemeClr val="tx1">
                    <a:lumMod val="75000"/>
                    <a:lumOff val="25000"/>
                  </a:schemeClr>
                </a:solidFill>
              </a:rPr>
              <a:t>的静态成员函数与静态数据成员都是属于类的，不是属于对象的，其不含有</a:t>
            </a:r>
            <a:r>
              <a:rPr lang="en-US" altLang="zh-CN" sz="3600">
                <a:solidFill>
                  <a:schemeClr val="tx1">
                    <a:lumMod val="75000"/>
                    <a:lumOff val="25000"/>
                  </a:schemeClr>
                </a:solidFill>
              </a:rPr>
              <a:t>this</a:t>
            </a:r>
            <a:r>
              <a:rPr lang="zh-CN" altLang="en-US" sz="3600">
                <a:solidFill>
                  <a:schemeClr val="tx1">
                    <a:lumMod val="75000"/>
                    <a:lumOff val="25000"/>
                  </a:schemeClr>
                </a:solidFill>
              </a:rPr>
              <a:t>指针，所以也就无法访问非静态数据成员</a:t>
            </a:r>
            <a:r>
              <a:rPr lang="en-US" altLang="zh-CN" sz="3600">
                <a:solidFill>
                  <a:schemeClr val="tx1">
                    <a:lumMod val="75000"/>
                    <a:lumOff val="25000"/>
                  </a:schemeClr>
                </a:solidFill>
              </a:rPr>
              <a:t>(</a:t>
            </a:r>
            <a:r>
              <a:rPr lang="zh-CN" altLang="en-US" sz="3600">
                <a:solidFill>
                  <a:schemeClr val="tx1">
                    <a:lumMod val="75000"/>
                    <a:lumOff val="25000"/>
                  </a:schemeClr>
                </a:solidFill>
              </a:rPr>
              <a:t>为什么静态成员函数不能调用非静态数据成员</a:t>
            </a:r>
            <a:r>
              <a:rPr lang="en-US" altLang="zh-CN" sz="3600">
                <a:solidFill>
                  <a:schemeClr val="tx1">
                    <a:lumMod val="75000"/>
                    <a:lumOff val="25000"/>
                  </a:schemeClr>
                </a:solidFill>
              </a:rPr>
              <a:t>)</a:t>
            </a:r>
            <a:r>
              <a:rPr lang="zh-CN" altLang="en-US" sz="3600">
                <a:solidFill>
                  <a:schemeClr val="tx1">
                    <a:lumMod val="75000"/>
                    <a:lumOff val="25000"/>
                  </a:schemeClr>
                </a:solidFill>
              </a:rPr>
              <a:t>。</a:t>
            </a:r>
          </a:p>
          <a:p>
            <a:pPr marL="0" indent="0">
              <a:lnSpc>
                <a:spcPct val="150000"/>
              </a:lnSpc>
              <a:spcBef>
                <a:spcPts val="1800"/>
              </a:spcBef>
              <a:buNone/>
            </a:pPr>
            <a:endParaRPr lang="zh-CN" altLang="en-US" sz="3200">
              <a:solidFill>
                <a:schemeClr val="tx1">
                  <a:lumMod val="75000"/>
                  <a:lumOff val="25000"/>
                </a:schemeClr>
              </a:solidFill>
            </a:endParaRPr>
          </a:p>
        </p:txBody>
      </p:sp>
    </p:spTree>
    <p:extLst>
      <p:ext uri="{BB962C8B-B14F-4D97-AF65-F5344CB8AC3E}">
        <p14:creationId xmlns:p14="http://schemas.microsoft.com/office/powerpoint/2010/main" val="1271955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876939" y="1057893"/>
            <a:ext cx="4773957"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class </a:t>
            </a:r>
            <a:r>
              <a:rPr lang="en-US" altLang="zh-CN" sz="2400" b="1">
                <a:solidFill>
                  <a:schemeClr val="tx1">
                    <a:lumMod val="75000"/>
                    <a:lumOff val="25000"/>
                  </a:schemeClr>
                </a:solidFill>
                <a:latin typeface="Consolas" panose="020B0609020204030204" pitchFamily="49" charset="0"/>
                <a:cs typeface="Courier New" pitchFamily="49" charset="0"/>
              </a:rPr>
              <a:t>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static void print();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show</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static int m_iCount;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m_iY</a:t>
            </a:r>
            <a:r>
              <a:rPr lang="en-US" altLang="zh-CN" sz="2400" b="1" smtClean="0">
                <a:solidFill>
                  <a:schemeClr val="tx1">
                    <a:lumMod val="75000"/>
                    <a:lumOff val="25000"/>
                  </a:schemeClr>
                </a:solidFill>
                <a:latin typeface="Consolas" panose="020B0609020204030204" pitchFamily="49" charset="0"/>
                <a:cs typeface="Courier New" pitchFamily="49" charset="0"/>
              </a:rPr>
              <a: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int Point::m_iCount = 0;</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p:txBody>
      </p:sp>
      <p:sp>
        <p:nvSpPr>
          <p:cNvPr id="16" name="TextBox 4"/>
          <p:cNvSpPr txBox="1"/>
          <p:nvPr/>
        </p:nvSpPr>
        <p:spPr>
          <a:xfrm>
            <a:off x="5082154" y="1176203"/>
            <a:ext cx="6758197"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a:t>
            </a:r>
            <a:r>
              <a:rPr lang="en-US" altLang="zh-CN" sz="2400" b="1" smtClean="0">
                <a:solidFill>
                  <a:schemeClr val="tx1">
                    <a:lumMod val="75000"/>
                    <a:lumOff val="25000"/>
                  </a:schemeClr>
                </a:solidFill>
                <a:latin typeface="Consolas" panose="020B0609020204030204" pitchFamily="49" charset="0"/>
                <a:cs typeface="Courier New" pitchFamily="49" charset="0"/>
              </a:rPr>
              <a:t>::show() {</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cout </a:t>
            </a:r>
            <a:r>
              <a:rPr lang="en-US" altLang="zh-CN" sz="2400" b="1">
                <a:solidFill>
                  <a:schemeClr val="tx1">
                    <a:lumMod val="75000"/>
                    <a:lumOff val="25000"/>
                  </a:schemeClr>
                </a:solidFill>
                <a:latin typeface="Consolas" panose="020B0609020204030204" pitchFamily="49" charset="0"/>
                <a:cs typeface="Courier New" pitchFamily="49" charset="0"/>
              </a:rPr>
              <a:t>&lt;&lt; m_iX </a:t>
            </a:r>
            <a:r>
              <a:rPr lang="en-US" altLang="zh-CN" sz="2400" b="1" smtClean="0">
                <a:solidFill>
                  <a:schemeClr val="tx1">
                    <a:lumMod val="75000"/>
                    <a:lumOff val="25000"/>
                  </a:schemeClr>
                </a:solidFill>
                <a:latin typeface="Consolas" panose="020B0609020204030204" pitchFamily="49" charset="0"/>
                <a:cs typeface="Courier New" pitchFamily="49" charset="0"/>
              </a:rPr>
              <a:t>&lt;&lt; endl;</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cout </a:t>
            </a:r>
            <a:r>
              <a:rPr lang="en-US" altLang="zh-CN" sz="2400" b="1">
                <a:solidFill>
                  <a:schemeClr val="tx1">
                    <a:lumMod val="75000"/>
                    <a:lumOff val="25000"/>
                  </a:schemeClr>
                </a:solidFill>
                <a:latin typeface="Consolas" panose="020B0609020204030204" pitchFamily="49" charset="0"/>
                <a:cs typeface="Courier New" pitchFamily="49" charset="0"/>
              </a:rPr>
              <a:t>&lt;&lt; m_iY </a:t>
            </a:r>
            <a:r>
              <a:rPr lang="en-US" altLang="zh-CN" sz="2400" b="1" smtClean="0">
                <a:solidFill>
                  <a:schemeClr val="tx1">
                    <a:lumMod val="75000"/>
                    <a:lumOff val="25000"/>
                  </a:schemeClr>
                </a:solidFill>
                <a:latin typeface="Consolas" panose="020B0609020204030204" pitchFamily="49" charset="0"/>
                <a:cs typeface="Courier New" pitchFamily="49" charset="0"/>
              </a:rPr>
              <a:t>&lt;&lt; endl;</a:t>
            </a:r>
            <a:r>
              <a:rPr lang="en-US" altLang="zh-CN" sz="2400" b="1" smtClean="0">
                <a:solidFill>
                  <a:srgbClr val="C00000"/>
                </a:solidFill>
                <a:latin typeface="Consolas" panose="020B0609020204030204" pitchFamily="49" charset="0"/>
                <a:cs typeface="Courier New" pitchFamily="49" charset="0"/>
              </a:rPr>
              <a:t>     </a:t>
            </a:r>
            <a:endParaRPr lang="en-US" altLang="zh-CN" sz="2400" b="1">
              <a:solidFill>
                <a:srgbClr val="C00000"/>
              </a:solidFill>
              <a:latin typeface="Consolas" panose="020B0609020204030204" pitchFamily="49" charset="0"/>
              <a:cs typeface="Courier New" pitchFamily="49" charset="0"/>
            </a:endParaRP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void Point::print() {</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cout &lt;&lt; m_iCount &lt;&lt; endl;</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int main(void){</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Point point;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rgbClr val="C00000"/>
                </a:solidFill>
                <a:latin typeface="Consolas" panose="020B0609020204030204" pitchFamily="49" charset="0"/>
                <a:cs typeface="Courier New" pitchFamily="49" charset="0"/>
              </a:rPr>
              <a:t>point.print();</a:t>
            </a:r>
            <a:r>
              <a:rPr lang="en-US" altLang="zh-CN" sz="2400" b="1" smtClean="0">
                <a:solidFill>
                  <a:srgbClr val="00B050"/>
                </a:solidFill>
                <a:latin typeface="Consolas" panose="020B0609020204030204" pitchFamily="49" charset="0"/>
                <a:cs typeface="Courier New" pitchFamily="49" charset="0"/>
                <a:sym typeface="Wingdings" panose="05000000000000000000" pitchFamily="2" charset="2"/>
              </a:rPr>
              <a:t>&lt;-</a:t>
            </a:r>
            <a:r>
              <a:rPr lang="en-US" altLang="zh-CN" sz="2400" b="1" smtClean="0">
                <a:solidFill>
                  <a:srgbClr val="00B050"/>
                </a:solidFill>
                <a:latin typeface="Consolas" panose="020B0609020204030204" pitchFamily="49" charset="0"/>
                <a:cs typeface="Courier New" pitchFamily="49" charset="0"/>
              </a:rPr>
              <a:t>&gt;Point::print();</a:t>
            </a:r>
          </a:p>
          <a:p>
            <a:pPr>
              <a:defRPr/>
            </a:pPr>
            <a:r>
              <a:rPr lang="en-US" altLang="zh-CN" sz="2400" b="1" smtClean="0">
                <a:solidFill>
                  <a:srgbClr val="C00000"/>
                </a:solidFill>
                <a:latin typeface="Consolas" panose="020B0609020204030204" pitchFamily="49" charset="0"/>
                <a:cs typeface="Courier New" pitchFamily="49" charset="0"/>
              </a:rPr>
              <a:t>    point.show();</a:t>
            </a:r>
          </a:p>
          <a:p>
            <a:pPr>
              <a:defRPr/>
            </a:pPr>
            <a:r>
              <a:rPr lang="en-US" altLang="zh-CN" sz="2400" b="1" smtClean="0">
                <a:solidFill>
                  <a:srgbClr val="C00000"/>
                </a:solidFill>
                <a:latin typeface="Consolas" panose="020B0609020204030204" pitchFamily="49" charset="0"/>
                <a:cs typeface="Courier New" pitchFamily="49" charset="0"/>
              </a:rPr>
              <a:t>    </a:t>
            </a:r>
            <a:r>
              <a:rPr lang="en-US" altLang="zh-CN" sz="2400" b="1" smtClean="0">
                <a:solidFill>
                  <a:srgbClr val="00B050"/>
                </a:solidFill>
                <a:latin typeface="Consolas" panose="020B0609020204030204" pitchFamily="49" charset="0"/>
                <a:cs typeface="Courier New" pitchFamily="49" charset="0"/>
              </a:rPr>
              <a:t>&lt;-&gt;  Point</a:t>
            </a:r>
            <a:r>
              <a:rPr lang="en-US" altLang="zh-CN" sz="2400" b="1">
                <a:solidFill>
                  <a:srgbClr val="00B050"/>
                </a:solidFill>
                <a:latin typeface="Consolas" panose="020B0609020204030204" pitchFamily="49" charset="0"/>
                <a:cs typeface="Courier New" pitchFamily="49" charset="0"/>
              </a:rPr>
              <a:t>::show(&amp;point</a:t>
            </a:r>
            <a:r>
              <a:rPr lang="en-US" altLang="zh-CN" sz="2400" b="1" smtClean="0">
                <a:solidFill>
                  <a:srgbClr val="00B050"/>
                </a:solidFill>
                <a:latin typeface="Consolas" panose="020B0609020204030204" pitchFamily="49" charset="0"/>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return 0;</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p:txBody>
      </p:sp>
      <p:cxnSp>
        <p:nvCxnSpPr>
          <p:cNvPr id="5" name="直接连接符 4"/>
          <p:cNvCxnSpPr/>
          <p:nvPr/>
        </p:nvCxnSpPr>
        <p:spPr>
          <a:xfrm>
            <a:off x="5055326" y="1057893"/>
            <a:ext cx="26828" cy="554805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7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725376" y="2462438"/>
            <a:ext cx="4951524" cy="3970318"/>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a:solidFill>
                  <a:schemeClr val="tx1">
                    <a:lumMod val="75000"/>
                    <a:lumOff val="25000"/>
                  </a:schemeClr>
                </a:solidFill>
                <a:latin typeface="Consolas" panose="020B0609020204030204" pitchFamily="49" charset="0"/>
                <a:cs typeface="Courier New" pitchFamily="49" charset="0"/>
              </a:rPr>
              <a:t>class </a:t>
            </a:r>
            <a:r>
              <a:rPr lang="en-US" altLang="zh-CN" sz="2800" b="1" smtClean="0">
                <a:solidFill>
                  <a:schemeClr val="tx1">
                    <a:lumMod val="75000"/>
                    <a:lumOff val="25000"/>
                  </a:schemeClr>
                </a:solidFill>
                <a:latin typeface="Consolas" panose="020B0609020204030204" pitchFamily="49" charset="0"/>
                <a:cs typeface="Courier New" pitchFamily="49" charset="0"/>
              </a:rPr>
              <a:t>Point {</a:t>
            </a:r>
            <a:endParaRPr lang="en-US" altLang="zh-CN" sz="2800" b="1">
              <a:solidFill>
                <a:schemeClr val="tx1">
                  <a:lumMod val="75000"/>
                  <a:lumOff val="25000"/>
                </a:schemeClr>
              </a:solidFill>
              <a:latin typeface="Consolas" panose="020B0609020204030204" pitchFamily="49" charset="0"/>
              <a:cs typeface="Courier New" pitchFamily="49" charset="0"/>
            </a:endParaRPr>
          </a:p>
          <a:p>
            <a:r>
              <a:rPr lang="en-US" altLang="zh-CN" sz="2800" b="1">
                <a:solidFill>
                  <a:schemeClr val="tx1">
                    <a:lumMod val="75000"/>
                    <a:lumOff val="25000"/>
                  </a:schemeClr>
                </a:solidFill>
                <a:latin typeface="Consolas" panose="020B0609020204030204" pitchFamily="49" charset="0"/>
                <a:cs typeface="Courier New" pitchFamily="49" charset="0"/>
              </a:rPr>
              <a:t>public:</a:t>
            </a:r>
          </a:p>
          <a:p>
            <a:r>
              <a:rPr lang="en-US" altLang="zh-CN" sz="2800" b="1">
                <a:solidFill>
                  <a:schemeClr val="tx1">
                    <a:lumMod val="75000"/>
                    <a:lumOff val="25000"/>
                  </a:schemeClr>
                </a:solidFill>
                <a:latin typeface="Consolas" panose="020B0609020204030204" pitchFamily="49" charset="0"/>
                <a:cs typeface="Courier New" pitchFamily="49" charset="0"/>
              </a:rPr>
              <a:t>    static void print();</a:t>
            </a:r>
          </a:p>
          <a:p>
            <a:r>
              <a:rPr lang="en-US" altLang="zh-CN" sz="2800" b="1">
                <a:solidFill>
                  <a:schemeClr val="tx1">
                    <a:lumMod val="75000"/>
                    <a:lumOff val="25000"/>
                  </a:schemeClr>
                </a:solidFill>
                <a:latin typeface="Consolas" panose="020B0609020204030204" pitchFamily="49" charset="0"/>
                <a:cs typeface="Courier New" pitchFamily="49" charset="0"/>
              </a:rPr>
              <a:t>    void show();</a:t>
            </a:r>
          </a:p>
          <a:p>
            <a:r>
              <a:rPr lang="en-US" altLang="zh-CN" sz="2800" b="1">
                <a:solidFill>
                  <a:schemeClr val="tx1">
                    <a:lumMod val="75000"/>
                    <a:lumOff val="25000"/>
                  </a:schemeClr>
                </a:solidFill>
                <a:latin typeface="Consolas" panose="020B0609020204030204" pitchFamily="49" charset="0"/>
                <a:cs typeface="Courier New" pitchFamily="49" charset="0"/>
              </a:rPr>
              <a:t>private:</a:t>
            </a:r>
          </a:p>
          <a:p>
            <a:r>
              <a:rPr lang="en-US" altLang="zh-CN" sz="2800" b="1">
                <a:solidFill>
                  <a:schemeClr val="tx1">
                    <a:lumMod val="75000"/>
                    <a:lumOff val="25000"/>
                  </a:schemeClr>
                </a:solidFill>
                <a:latin typeface="Consolas" panose="020B0609020204030204" pitchFamily="49" charset="0"/>
                <a:cs typeface="Courier New" pitchFamily="49" charset="0"/>
              </a:rPr>
              <a:t>    static int m_iCount;</a:t>
            </a:r>
          </a:p>
          <a:p>
            <a:r>
              <a:rPr lang="en-US" altLang="zh-CN" sz="2800" b="1">
                <a:solidFill>
                  <a:schemeClr val="tx1">
                    <a:lumMod val="75000"/>
                    <a:lumOff val="25000"/>
                  </a:schemeClr>
                </a:solidFill>
                <a:latin typeface="Consolas" panose="020B0609020204030204" pitchFamily="49" charset="0"/>
                <a:cs typeface="Courier New" pitchFamily="49" charset="0"/>
              </a:rPr>
              <a:t>    int m_iX;</a:t>
            </a:r>
          </a:p>
          <a:p>
            <a:r>
              <a:rPr lang="en-US" altLang="zh-CN" sz="2800" b="1">
                <a:solidFill>
                  <a:schemeClr val="tx1">
                    <a:lumMod val="75000"/>
                    <a:lumOff val="25000"/>
                  </a:schemeClr>
                </a:solidFill>
                <a:latin typeface="Consolas" panose="020B0609020204030204" pitchFamily="49" charset="0"/>
                <a:cs typeface="Courier New" pitchFamily="49" charset="0"/>
              </a:rPr>
              <a:t>    int m_iY</a:t>
            </a:r>
            <a:r>
              <a:rPr lang="en-US" altLang="zh-CN" sz="2800" b="1" smtClean="0">
                <a:solidFill>
                  <a:schemeClr val="tx1">
                    <a:lumMod val="75000"/>
                    <a:lumOff val="25000"/>
                  </a:schemeClr>
                </a:solidFill>
                <a:latin typeface="Consolas" panose="020B0609020204030204" pitchFamily="49" charset="0"/>
                <a:cs typeface="Courier New" pitchFamily="49" charset="0"/>
              </a:rPr>
              <a:t>;   </a:t>
            </a:r>
            <a:endParaRPr lang="en-US" altLang="zh-CN" sz="2800" b="1">
              <a:solidFill>
                <a:schemeClr val="tx1">
                  <a:lumMod val="75000"/>
                  <a:lumOff val="25000"/>
                </a:schemeClr>
              </a:solidFill>
              <a:latin typeface="Consolas" panose="020B0609020204030204" pitchFamily="49" charset="0"/>
              <a:cs typeface="Courier New" pitchFamily="49" charset="0"/>
            </a:endParaRPr>
          </a:p>
          <a:p>
            <a:r>
              <a:rPr lang="en-US" altLang="zh-CN" sz="2800" b="1">
                <a:solidFill>
                  <a:schemeClr val="tx1">
                    <a:lumMod val="75000"/>
                    <a:lumOff val="25000"/>
                  </a:schemeClr>
                </a:solidFill>
                <a:latin typeface="Consolas" panose="020B0609020204030204" pitchFamily="49" charset="0"/>
                <a:cs typeface="Courier New" pitchFamily="49" charset="0"/>
              </a:rPr>
              <a:t>};</a:t>
            </a:r>
          </a:p>
        </p:txBody>
      </p:sp>
      <p:sp>
        <p:nvSpPr>
          <p:cNvPr id="7" name="矩形 6"/>
          <p:cNvSpPr/>
          <p:nvPr/>
        </p:nvSpPr>
        <p:spPr>
          <a:xfrm>
            <a:off x="4350986" y="1293157"/>
            <a:ext cx="7421914" cy="95410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a:solidFill>
                  <a:schemeClr val="tx1">
                    <a:lumMod val="75000"/>
                    <a:lumOff val="25000"/>
                  </a:schemeClr>
                </a:solidFill>
                <a:latin typeface="Consolas" panose="020B0609020204030204" pitchFamily="49" charset="0"/>
                <a:cs typeface="Courier New" pitchFamily="49" charset="0"/>
              </a:rPr>
              <a:t>void Point::print();</a:t>
            </a:r>
          </a:p>
          <a:p>
            <a:r>
              <a:rPr lang="en-US" altLang="zh-CN" sz="2800" b="1">
                <a:solidFill>
                  <a:schemeClr val="tx1">
                    <a:lumMod val="75000"/>
                    <a:lumOff val="25000"/>
                  </a:schemeClr>
                </a:solidFill>
                <a:latin typeface="Consolas" panose="020B0609020204030204" pitchFamily="49" charset="0"/>
                <a:cs typeface="Courier New" pitchFamily="49" charset="0"/>
              </a:rPr>
              <a:t>void Point::show(</a:t>
            </a:r>
            <a:r>
              <a:rPr lang="en-US" altLang="zh-CN" sz="2800" b="1">
                <a:solidFill>
                  <a:srgbClr val="C00000"/>
                </a:solidFill>
                <a:latin typeface="Consolas" panose="020B0609020204030204" pitchFamily="49" charset="0"/>
                <a:cs typeface="Courier New" pitchFamily="49" charset="0"/>
              </a:rPr>
              <a:t>Point * const this</a:t>
            </a:r>
            <a:r>
              <a:rPr lang="en-US" altLang="zh-CN" sz="2800" b="1">
                <a:solidFill>
                  <a:schemeClr val="tx1">
                    <a:lumMod val="75000"/>
                    <a:lumOff val="25000"/>
                  </a:schemeClr>
                </a:solidFill>
                <a:latin typeface="Consolas" panose="020B0609020204030204" pitchFamily="49" charset="0"/>
                <a:cs typeface="Courier New" pitchFamily="49" charset="0"/>
              </a:rPr>
              <a:t>);</a:t>
            </a:r>
          </a:p>
        </p:txBody>
      </p:sp>
      <p:sp>
        <p:nvSpPr>
          <p:cNvPr id="8" name="矩形 7"/>
          <p:cNvSpPr/>
          <p:nvPr/>
        </p:nvSpPr>
        <p:spPr>
          <a:xfrm>
            <a:off x="6105174" y="2833475"/>
            <a:ext cx="5235926" cy="353943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b="1">
                <a:solidFill>
                  <a:schemeClr val="tx1">
                    <a:lumMod val="75000"/>
                    <a:lumOff val="25000"/>
                  </a:schemeClr>
                </a:solidFill>
                <a:latin typeface="Consolas" panose="020B0609020204030204" pitchFamily="49" charset="0"/>
                <a:cs typeface="Courier New" pitchFamily="49" charset="0"/>
              </a:rPr>
              <a:t>int </a:t>
            </a:r>
            <a:r>
              <a:rPr lang="en-US" altLang="zh-CN" sz="2800" b="1" smtClean="0">
                <a:solidFill>
                  <a:schemeClr val="tx1">
                    <a:lumMod val="75000"/>
                    <a:lumOff val="25000"/>
                  </a:schemeClr>
                </a:solidFill>
                <a:latin typeface="Consolas" panose="020B0609020204030204" pitchFamily="49" charset="0"/>
                <a:cs typeface="Courier New" pitchFamily="49" charset="0"/>
              </a:rPr>
              <a:t>main(void) {</a:t>
            </a:r>
            <a:endParaRPr lang="en-US" altLang="zh-CN" sz="2800" b="1">
              <a:solidFill>
                <a:schemeClr val="tx1">
                  <a:lumMod val="75000"/>
                  <a:lumOff val="25000"/>
                </a:schemeClr>
              </a:solidFill>
              <a:latin typeface="Consolas" panose="020B0609020204030204" pitchFamily="49" charset="0"/>
              <a:cs typeface="Courier New" pitchFamily="49" charset="0"/>
            </a:endParaRPr>
          </a:p>
          <a:p>
            <a:r>
              <a:rPr lang="en-US" altLang="zh-CN" sz="2800" b="1">
                <a:solidFill>
                  <a:schemeClr val="tx1">
                    <a:lumMod val="75000"/>
                    <a:lumOff val="25000"/>
                  </a:schemeClr>
                </a:solidFill>
                <a:latin typeface="Consolas" panose="020B0609020204030204" pitchFamily="49" charset="0"/>
                <a:cs typeface="Courier New" pitchFamily="49" charset="0"/>
              </a:rPr>
              <a:t>    Point point;</a:t>
            </a:r>
          </a:p>
          <a:p>
            <a:r>
              <a:rPr lang="en-US" altLang="zh-CN" sz="2800" b="1">
                <a:solidFill>
                  <a:schemeClr val="tx1">
                    <a:lumMod val="75000"/>
                    <a:lumOff val="25000"/>
                  </a:schemeClr>
                </a:solidFill>
                <a:latin typeface="Consolas" panose="020B0609020204030204" pitchFamily="49" charset="0"/>
                <a:cs typeface="Courier New" pitchFamily="49" charset="0"/>
              </a:rPr>
              <a:t>    </a:t>
            </a:r>
            <a:r>
              <a:rPr lang="en-US" altLang="zh-CN" sz="2800" b="1">
                <a:solidFill>
                  <a:srgbClr val="C00000"/>
                </a:solidFill>
                <a:latin typeface="Consolas" panose="020B0609020204030204" pitchFamily="49" charset="0"/>
                <a:cs typeface="Courier New" pitchFamily="49" charset="0"/>
              </a:rPr>
              <a:t>point::print();</a:t>
            </a:r>
          </a:p>
          <a:p>
            <a:r>
              <a:rPr lang="en-US" altLang="zh-CN" sz="2800" b="1">
                <a:solidFill>
                  <a:schemeClr val="tx1">
                    <a:lumMod val="75000"/>
                    <a:lumOff val="25000"/>
                  </a:schemeClr>
                </a:solidFill>
                <a:latin typeface="Consolas" panose="020B0609020204030204" pitchFamily="49" charset="0"/>
                <a:cs typeface="Courier New" pitchFamily="49" charset="0"/>
              </a:rPr>
              <a:t>    point.show();</a:t>
            </a:r>
          </a:p>
          <a:p>
            <a:r>
              <a:rPr lang="en-US" altLang="zh-CN" sz="2800" b="1" smtClean="0">
                <a:solidFill>
                  <a:srgbClr val="C00000"/>
                </a:solidFill>
                <a:latin typeface="Consolas" panose="020B0609020204030204" pitchFamily="49" charset="0"/>
                <a:cs typeface="Courier New" pitchFamily="49" charset="0"/>
              </a:rPr>
              <a:t>-&gt;  </a:t>
            </a:r>
            <a:r>
              <a:rPr lang="en-US" altLang="zh-CN" sz="2800" b="1">
                <a:solidFill>
                  <a:srgbClr val="C00000"/>
                </a:solidFill>
                <a:latin typeface="Consolas" panose="020B0609020204030204" pitchFamily="49" charset="0"/>
                <a:cs typeface="Courier New" pitchFamily="49" charset="0"/>
              </a:rPr>
              <a:t>Point::show(&amp;point);</a:t>
            </a:r>
            <a:r>
              <a:rPr lang="en-US" altLang="zh-CN" sz="2800" b="1">
                <a:solidFill>
                  <a:schemeClr val="tx1">
                    <a:lumMod val="75000"/>
                    <a:lumOff val="25000"/>
                  </a:schemeClr>
                </a:solidFill>
                <a:latin typeface="Consolas" panose="020B0609020204030204" pitchFamily="49" charset="0"/>
                <a:cs typeface="Courier New" pitchFamily="49" charset="0"/>
              </a:rPr>
              <a:t>  </a:t>
            </a:r>
          </a:p>
          <a:p>
            <a:r>
              <a:rPr lang="en-US" altLang="zh-CN" sz="2800" b="1" smtClean="0">
                <a:solidFill>
                  <a:schemeClr val="tx1">
                    <a:lumMod val="75000"/>
                    <a:lumOff val="25000"/>
                  </a:schemeClr>
                </a:solidFill>
                <a:latin typeface="Consolas" panose="020B0609020204030204" pitchFamily="49" charset="0"/>
                <a:cs typeface="Courier New" pitchFamily="49" charset="0"/>
              </a:rPr>
              <a:t> </a:t>
            </a:r>
            <a:endParaRPr lang="en-US" altLang="zh-CN" sz="2800" b="1">
              <a:solidFill>
                <a:schemeClr val="tx1">
                  <a:lumMod val="75000"/>
                  <a:lumOff val="25000"/>
                </a:schemeClr>
              </a:solidFill>
              <a:latin typeface="Consolas" panose="020B0609020204030204" pitchFamily="49" charset="0"/>
              <a:cs typeface="Courier New" pitchFamily="49" charset="0"/>
            </a:endParaRPr>
          </a:p>
          <a:p>
            <a:r>
              <a:rPr lang="en-US" altLang="zh-CN" sz="2800" b="1">
                <a:solidFill>
                  <a:schemeClr val="tx1">
                    <a:lumMod val="75000"/>
                    <a:lumOff val="25000"/>
                  </a:schemeClr>
                </a:solidFill>
                <a:latin typeface="Consolas" panose="020B0609020204030204" pitchFamily="49" charset="0"/>
                <a:cs typeface="Courier New" pitchFamily="49" charset="0"/>
              </a:rPr>
              <a:t>    return 0;</a:t>
            </a:r>
          </a:p>
          <a:p>
            <a:r>
              <a:rPr lang="en-US" altLang="zh-CN" sz="2800" b="1">
                <a:solidFill>
                  <a:schemeClr val="tx1">
                    <a:lumMod val="75000"/>
                    <a:lumOff val="25000"/>
                  </a:schemeClr>
                </a:solidFill>
                <a:latin typeface="Consolas" panose="020B0609020204030204" pitchFamily="49" charset="0"/>
                <a:cs typeface="Courier New" pitchFamily="49" charset="0"/>
              </a:rPr>
              <a:t>}</a:t>
            </a:r>
          </a:p>
        </p:txBody>
      </p:sp>
      <p:sp>
        <p:nvSpPr>
          <p:cNvPr id="9" name="内容占位符 3"/>
          <p:cNvSpPr>
            <a:spLocks noGrp="1"/>
          </p:cNvSpPr>
          <p:nvPr>
            <p:ph idx="1"/>
          </p:nvPr>
        </p:nvSpPr>
        <p:spPr>
          <a:xfrm>
            <a:off x="2297865" y="1430950"/>
            <a:ext cx="1607931" cy="801385"/>
          </a:xfrm>
        </p:spPr>
        <p:txBody>
          <a:bodyPr>
            <a:noAutofit/>
          </a:bodyPr>
          <a:lstStyle/>
          <a:p>
            <a:pPr marL="0" indent="0">
              <a:lnSpc>
                <a:spcPct val="150000"/>
              </a:lnSpc>
              <a:spcBef>
                <a:spcPts val="1800"/>
              </a:spcBef>
              <a:buNone/>
            </a:pPr>
            <a:r>
              <a:rPr lang="zh-CN" altLang="en-US" sz="3200">
                <a:solidFill>
                  <a:schemeClr val="tx1">
                    <a:lumMod val="75000"/>
                    <a:lumOff val="25000"/>
                  </a:schemeClr>
                </a:solidFill>
              </a:rPr>
              <a:t>编译前</a:t>
            </a:r>
          </a:p>
        </p:txBody>
      </p:sp>
      <p:sp>
        <p:nvSpPr>
          <p:cNvPr id="10" name="内容占位符 3"/>
          <p:cNvSpPr txBox="1">
            <a:spLocks/>
          </p:cNvSpPr>
          <p:nvPr/>
        </p:nvSpPr>
        <p:spPr>
          <a:xfrm>
            <a:off x="7807054" y="488632"/>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smtClean="0">
                <a:solidFill>
                  <a:schemeClr val="tx1">
                    <a:lumMod val="75000"/>
                    <a:lumOff val="25000"/>
                  </a:schemeClr>
                </a:solidFill>
              </a:rPr>
              <a:t>编译</a:t>
            </a:r>
            <a:r>
              <a:rPr lang="zh-CN" altLang="en-US" sz="3200">
                <a:solidFill>
                  <a:schemeClr val="tx1">
                    <a:lumMod val="75000"/>
                    <a:lumOff val="25000"/>
                  </a:schemeClr>
                </a:solidFill>
              </a:rPr>
              <a:t>后</a:t>
            </a:r>
          </a:p>
        </p:txBody>
      </p:sp>
      <p:sp>
        <p:nvSpPr>
          <p:cNvPr id="11" name="内容占位符 3"/>
          <p:cNvSpPr txBox="1">
            <a:spLocks/>
          </p:cNvSpPr>
          <p:nvPr/>
        </p:nvSpPr>
        <p:spPr>
          <a:xfrm>
            <a:off x="7799323" y="2061746"/>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调用时</a:t>
            </a:r>
          </a:p>
        </p:txBody>
      </p:sp>
    </p:spTree>
    <p:extLst>
      <p:ext uri="{BB962C8B-B14F-4D97-AF65-F5344CB8AC3E}">
        <p14:creationId xmlns:p14="http://schemas.microsoft.com/office/powerpoint/2010/main" val="3106934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4" name="内容占位符 3"/>
          <p:cNvSpPr>
            <a:spLocks noGrp="1"/>
          </p:cNvSpPr>
          <p:nvPr>
            <p:ph idx="1"/>
          </p:nvPr>
        </p:nvSpPr>
        <p:spPr>
          <a:xfrm>
            <a:off x="978515" y="1092729"/>
            <a:ext cx="10512862" cy="4276105"/>
          </a:xfrm>
        </p:spPr>
        <p:txBody>
          <a:bodyPr>
            <a:noAutofit/>
          </a:bodyPr>
          <a:lstStyle/>
          <a:p>
            <a:pPr>
              <a:lnSpc>
                <a:spcPct val="150000"/>
              </a:lnSpc>
              <a:spcBef>
                <a:spcPts val="1800"/>
              </a:spcBef>
            </a:pPr>
            <a:r>
              <a:rPr lang="en-US" altLang="zh-CN" sz="3600">
                <a:solidFill>
                  <a:schemeClr val="tx1">
                    <a:lumMod val="75000"/>
                    <a:lumOff val="25000"/>
                  </a:schemeClr>
                </a:solidFill>
              </a:rPr>
              <a:t>this</a:t>
            </a:r>
            <a:r>
              <a:rPr lang="zh-CN" altLang="en-US" sz="3600">
                <a:solidFill>
                  <a:schemeClr val="tx1">
                    <a:lumMod val="75000"/>
                    <a:lumOff val="25000"/>
                  </a:schemeClr>
                </a:solidFill>
              </a:rPr>
              <a:t>指针与</a:t>
            </a:r>
            <a:r>
              <a:rPr lang="en-US" altLang="zh-CN" sz="3600" smtClean="0">
                <a:solidFill>
                  <a:schemeClr val="tx1">
                    <a:lumMod val="75000"/>
                    <a:lumOff val="25000"/>
                  </a:schemeClr>
                </a:solidFill>
              </a:rPr>
              <a:t>const</a:t>
            </a:r>
            <a:r>
              <a:rPr lang="zh-CN" altLang="en-US" sz="3600" smtClean="0">
                <a:solidFill>
                  <a:schemeClr val="tx1">
                    <a:lumMod val="75000"/>
                    <a:lumOff val="25000"/>
                  </a:schemeClr>
                </a:solidFill>
              </a:rPr>
              <a:t>函数</a:t>
            </a:r>
            <a:endParaRPr lang="zh-CN" altLang="en-US" sz="3600">
              <a:solidFill>
                <a:schemeClr val="tx1">
                  <a:lumMod val="75000"/>
                  <a:lumOff val="25000"/>
                </a:schemeClr>
              </a:solidFill>
            </a:endParaRPr>
          </a:p>
          <a:p>
            <a:pPr marL="0" indent="0">
              <a:lnSpc>
                <a:spcPct val="150000"/>
              </a:lnSpc>
              <a:spcBef>
                <a:spcPts val="1800"/>
              </a:spcBef>
              <a:buNone/>
            </a:pPr>
            <a:r>
              <a:rPr lang="zh-CN" altLang="en-US" sz="3600" smtClean="0">
                <a:solidFill>
                  <a:schemeClr val="tx1">
                    <a:lumMod val="75000"/>
                    <a:lumOff val="25000"/>
                  </a:schemeClr>
                </a:solidFill>
              </a:rPr>
              <a:t>      非</a:t>
            </a:r>
            <a:r>
              <a:rPr lang="zh-CN" altLang="en-US" sz="3600">
                <a:solidFill>
                  <a:schemeClr val="tx1">
                    <a:lumMod val="75000"/>
                    <a:lumOff val="25000"/>
                  </a:schemeClr>
                </a:solidFill>
              </a:rPr>
              <a:t>静态</a:t>
            </a:r>
            <a:r>
              <a:rPr lang="en-US" altLang="zh-CN" sz="3600">
                <a:solidFill>
                  <a:schemeClr val="tx1">
                    <a:lumMod val="75000"/>
                    <a:lumOff val="25000"/>
                  </a:schemeClr>
                </a:solidFill>
              </a:rPr>
              <a:t>const</a:t>
            </a:r>
            <a:r>
              <a:rPr lang="zh-CN" altLang="en-US" sz="3600">
                <a:solidFill>
                  <a:schemeClr val="tx1">
                    <a:lumMod val="75000"/>
                    <a:lumOff val="25000"/>
                  </a:schemeClr>
                </a:solidFill>
              </a:rPr>
              <a:t>成员函数的</a:t>
            </a:r>
            <a:r>
              <a:rPr lang="en-US" altLang="zh-CN" sz="3600">
                <a:solidFill>
                  <a:schemeClr val="tx1">
                    <a:lumMod val="75000"/>
                    <a:lumOff val="25000"/>
                  </a:schemeClr>
                </a:solidFill>
              </a:rPr>
              <a:t>const</a:t>
            </a:r>
            <a:r>
              <a:rPr lang="zh-CN" altLang="en-US" sz="3600">
                <a:solidFill>
                  <a:schemeClr val="tx1">
                    <a:lumMod val="75000"/>
                    <a:lumOff val="25000"/>
                  </a:schemeClr>
                </a:solidFill>
              </a:rPr>
              <a:t>修饰不是修饰该函数的，而是修饰隐式</a:t>
            </a:r>
            <a:r>
              <a:rPr lang="en-US" altLang="zh-CN" sz="3600">
                <a:solidFill>
                  <a:schemeClr val="tx1">
                    <a:lumMod val="75000"/>
                    <a:lumOff val="25000"/>
                  </a:schemeClr>
                </a:solidFill>
              </a:rPr>
              <a:t>this</a:t>
            </a:r>
            <a:r>
              <a:rPr lang="zh-CN" altLang="en-US" sz="3600">
                <a:solidFill>
                  <a:schemeClr val="tx1">
                    <a:lumMod val="75000"/>
                    <a:lumOff val="25000"/>
                  </a:schemeClr>
                </a:solidFill>
              </a:rPr>
              <a:t>指针的，全局函数没有</a:t>
            </a:r>
            <a:r>
              <a:rPr lang="en-US" altLang="zh-CN" sz="3600">
                <a:solidFill>
                  <a:schemeClr val="tx1">
                    <a:lumMod val="75000"/>
                    <a:lumOff val="25000"/>
                  </a:schemeClr>
                </a:solidFill>
              </a:rPr>
              <a:t>this</a:t>
            </a:r>
            <a:r>
              <a:rPr lang="zh-CN" altLang="en-US" sz="3600">
                <a:solidFill>
                  <a:schemeClr val="tx1">
                    <a:lumMod val="75000"/>
                    <a:lumOff val="25000"/>
                  </a:schemeClr>
                </a:solidFill>
              </a:rPr>
              <a:t>指针，</a:t>
            </a:r>
            <a:r>
              <a:rPr lang="zh-CN" altLang="en-US" sz="3600" smtClean="0">
                <a:solidFill>
                  <a:schemeClr val="tx1">
                    <a:lumMod val="75000"/>
                    <a:lumOff val="25000"/>
                  </a:schemeClr>
                </a:solidFill>
              </a:rPr>
              <a:t>自然不能在其后</a:t>
            </a:r>
            <a:r>
              <a:rPr lang="zh-CN" altLang="en-US" sz="3600">
                <a:solidFill>
                  <a:schemeClr val="tx1">
                    <a:lumMod val="75000"/>
                    <a:lumOff val="25000"/>
                  </a:schemeClr>
                </a:solidFill>
              </a:rPr>
              <a:t>加</a:t>
            </a:r>
            <a:r>
              <a:rPr lang="en-US" altLang="zh-CN" sz="3600">
                <a:solidFill>
                  <a:schemeClr val="tx1">
                    <a:lumMod val="75000"/>
                    <a:lumOff val="25000"/>
                  </a:schemeClr>
                </a:solidFill>
              </a:rPr>
              <a:t>const</a:t>
            </a:r>
            <a:r>
              <a:rPr lang="zh-CN" altLang="en-US" sz="3600">
                <a:solidFill>
                  <a:schemeClr val="tx1">
                    <a:lumMod val="75000"/>
                    <a:lumOff val="25000"/>
                  </a:schemeClr>
                </a:solidFill>
              </a:rPr>
              <a:t>修饰</a:t>
            </a:r>
            <a:r>
              <a:rPr lang="zh-CN" altLang="en-US" sz="3600" smtClean="0">
                <a:solidFill>
                  <a:schemeClr val="tx1">
                    <a:lumMod val="75000"/>
                    <a:lumOff val="25000"/>
                  </a:schemeClr>
                </a:solidFill>
              </a:rPr>
              <a:t>。</a:t>
            </a:r>
            <a:endParaRPr lang="zh-CN" altLang="en-US" sz="3600">
              <a:solidFill>
                <a:schemeClr val="tx1">
                  <a:lumMod val="75000"/>
                  <a:lumOff val="25000"/>
                </a:schemeClr>
              </a:solidFill>
            </a:endParaRPr>
          </a:p>
        </p:txBody>
      </p:sp>
    </p:spTree>
    <p:extLst>
      <p:ext uri="{BB962C8B-B14F-4D97-AF65-F5344CB8AC3E}">
        <p14:creationId xmlns:p14="http://schemas.microsoft.com/office/powerpoint/2010/main" val="3603251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中对象数组的使用</a:t>
            </a:r>
          </a:p>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a:t>
            </a:r>
            <a:r>
              <a:rPr lang="en-US" altLang="zh-CN" sz="3000">
                <a:solidFill>
                  <a:schemeClr val="tx1">
                    <a:lumMod val="75000"/>
                    <a:lumOff val="25000"/>
                  </a:schemeClr>
                </a:solidFill>
              </a:rPr>
              <a:t>this</a:t>
            </a:r>
            <a:r>
              <a:rPr lang="zh-CN" altLang="en-US" sz="3000">
                <a:solidFill>
                  <a:schemeClr val="tx1">
                    <a:lumMod val="75000"/>
                    <a:lumOff val="25000"/>
                  </a:schemeClr>
                </a:solidFill>
              </a:rPr>
              <a:t>指针的含义及使用</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中对象引用的</a:t>
            </a:r>
            <a:r>
              <a:rPr lang="zh-CN" altLang="en-US" sz="3000" smtClean="0">
                <a:solidFill>
                  <a:schemeClr val="tx1">
                    <a:lumMod val="75000"/>
                    <a:lumOff val="25000"/>
                  </a:schemeClr>
                </a:solidFill>
              </a:rPr>
              <a:t>使用</a:t>
            </a: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087785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936506" y="1215590"/>
            <a:ext cx="482513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class Point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void print</a:t>
            </a:r>
            <a:r>
              <a:rPr lang="en-US" altLang="zh-CN" sz="2400" b="1">
                <a:solidFill>
                  <a:schemeClr val="tx1">
                    <a:lumMod val="75000"/>
                    <a:lumOff val="25000"/>
                  </a:schemeClr>
                </a:solidFill>
                <a:latin typeface="Consolas" panose="020B0609020204030204" pitchFamily="49" charset="0"/>
                <a:cs typeface="Courier New" pitchFamily="49" charset="0"/>
              </a:rPr>
              <a:t>() const;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void </a:t>
            </a:r>
            <a:r>
              <a:rPr lang="en-US" altLang="zh-CN" sz="2400" b="1">
                <a:solidFill>
                  <a:schemeClr val="tx1">
                    <a:lumMod val="75000"/>
                    <a:lumOff val="25000"/>
                  </a:schemeClr>
                </a:solidFill>
                <a:latin typeface="Consolas" panose="020B0609020204030204" pitchFamily="49" charset="0"/>
                <a:cs typeface="Courier New" pitchFamily="49" charset="0"/>
              </a:rPr>
              <a:t>set(int </a:t>
            </a:r>
            <a:r>
              <a:rPr lang="en-US" altLang="zh-CN" sz="2400" b="1" smtClean="0">
                <a:solidFill>
                  <a:schemeClr val="tx1">
                    <a:lumMod val="75000"/>
                    <a:lumOff val="25000"/>
                  </a:schemeClr>
                </a:solidFill>
                <a:latin typeface="Consolas" panose="020B0609020204030204" pitchFamily="49" charset="0"/>
                <a:cs typeface="Courier New" pitchFamily="49" charset="0"/>
              </a:rPr>
              <a:t>aX=0</a:t>
            </a:r>
            <a:r>
              <a:rPr lang="en-US" altLang="zh-CN" sz="2400" b="1">
                <a:solidFill>
                  <a:schemeClr val="tx1">
                    <a:lumMod val="75000"/>
                    <a:lumOff val="25000"/>
                  </a:schemeClr>
                </a:solidFill>
                <a:latin typeface="Consolas" panose="020B0609020204030204" pitchFamily="49" charset="0"/>
                <a:cs typeface="Courier New" pitchFamily="49" charset="0"/>
              </a:rPr>
              <a:t>, </a:t>
            </a:r>
            <a:endParaRPr lang="en-US" altLang="zh-CN" sz="2400" b="1" smtClean="0">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int aY=0);</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m_iY; </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void Point::print() </a:t>
            </a:r>
            <a:r>
              <a:rPr lang="en-US" altLang="zh-CN" sz="2400" b="1" smtClean="0">
                <a:solidFill>
                  <a:srgbClr val="C00000"/>
                </a:solidFill>
                <a:latin typeface="Consolas" panose="020B0609020204030204" pitchFamily="49" charset="0"/>
                <a:cs typeface="Courier New" pitchFamily="49" charset="0"/>
              </a:rPr>
              <a:t>const </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m_iX &lt;&lt; " " </a:t>
            </a:r>
            <a:endParaRPr lang="en-US" altLang="zh-CN" sz="2400" b="1" smtClean="0">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&lt;&lt; </a:t>
            </a:r>
            <a:r>
              <a:rPr lang="en-US" altLang="zh-CN" sz="2400" b="1">
                <a:solidFill>
                  <a:schemeClr val="tx1">
                    <a:lumMod val="75000"/>
                    <a:lumOff val="25000"/>
                  </a:schemeClr>
                </a:solidFill>
                <a:latin typeface="Consolas" panose="020B0609020204030204" pitchFamily="49" charset="0"/>
                <a:cs typeface="Courier New" pitchFamily="49" charset="0"/>
              </a:rPr>
              <a:t>m_iY &lt;&lt; endl;</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p:txBody>
      </p:sp>
      <p:sp>
        <p:nvSpPr>
          <p:cNvPr id="16" name="TextBox 4"/>
          <p:cNvSpPr txBox="1"/>
          <p:nvPr/>
        </p:nvSpPr>
        <p:spPr>
          <a:xfrm>
            <a:off x="6322423" y="1190209"/>
            <a:ext cx="471569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void Point::set(int aX,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int aY)</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m_iX = aX;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m_iY = aY;</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int main(void)</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 point;</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point.set(5, 10);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point.print</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    return </a:t>
            </a:r>
            <a:r>
              <a:rPr lang="en-US" altLang="zh-CN" sz="2400" b="1">
                <a:solidFill>
                  <a:schemeClr val="tx1">
                    <a:lumMod val="75000"/>
                    <a:lumOff val="25000"/>
                  </a:schemeClr>
                </a:solidFill>
                <a:latin typeface="Consolas" panose="020B0609020204030204" pitchFamily="49" charset="0"/>
                <a:cs typeface="Courier New" pitchFamily="49" charset="0"/>
              </a:rPr>
              <a:t>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p:cNvCxnSpPr>
          <p:nvPr/>
        </p:nvCxnSpPr>
        <p:spPr>
          <a:xfrm>
            <a:off x="6127401" y="1057893"/>
            <a:ext cx="0" cy="5508671"/>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86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this</a:t>
            </a:r>
            <a:r>
              <a:rPr lang="zh-CN" altLang="en-US"/>
              <a:t>指针</a:t>
            </a:r>
          </a:p>
        </p:txBody>
      </p:sp>
      <p:sp>
        <p:nvSpPr>
          <p:cNvPr id="14" name="矩形 13"/>
          <p:cNvSpPr/>
          <p:nvPr/>
        </p:nvSpPr>
        <p:spPr>
          <a:xfrm>
            <a:off x="607744" y="1521661"/>
            <a:ext cx="5014298" cy="341632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class Point</a:t>
            </a:r>
          </a:p>
          <a:p>
            <a:r>
              <a:rPr lang="en-US" altLang="zh-CN" sz="2400" b="1">
                <a:solidFill>
                  <a:schemeClr val="tx1">
                    <a:lumMod val="75000"/>
                    <a:lumOff val="25000"/>
                  </a:schemeClr>
                </a:solidFill>
                <a:latin typeface="Consolas" panose="020B0609020204030204" pitchFamily="49" charset="0"/>
                <a:cs typeface="Courier New" pitchFamily="49" charset="0"/>
              </a:rPr>
              <a:t>{</a:t>
            </a:r>
          </a:p>
          <a:p>
            <a:r>
              <a:rPr lang="en-US" altLang="zh-CN" sz="2400" b="1">
                <a:solidFill>
                  <a:schemeClr val="tx1">
                    <a:lumMod val="75000"/>
                    <a:lumOff val="25000"/>
                  </a:schemeClr>
                </a:solidFill>
                <a:latin typeface="Consolas" panose="020B0609020204030204" pitchFamily="49" charset="0"/>
                <a:cs typeface="Courier New" pitchFamily="49" charset="0"/>
              </a:rPr>
              <a:t>public:</a:t>
            </a:r>
          </a:p>
          <a:p>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void print() const;</a:t>
            </a:r>
          </a:p>
          <a:p>
            <a:r>
              <a:rPr lang="en-US" altLang="zh-CN" sz="2400" b="1">
                <a:solidFill>
                  <a:srgbClr val="C00000"/>
                </a:solidFill>
                <a:latin typeface="Consolas" panose="020B0609020204030204" pitchFamily="49" charset="0"/>
                <a:cs typeface="Courier New" pitchFamily="49" charset="0"/>
              </a:rPr>
              <a:t>    void set(int </a:t>
            </a:r>
            <a:r>
              <a:rPr lang="en-US" altLang="zh-CN" sz="2400" b="1" smtClean="0">
                <a:solidFill>
                  <a:srgbClr val="C00000"/>
                </a:solidFill>
                <a:latin typeface="Consolas" panose="020B0609020204030204" pitchFamily="49" charset="0"/>
                <a:cs typeface="Courier New" pitchFamily="49" charset="0"/>
              </a:rPr>
              <a:t>aX,int aY);</a:t>
            </a:r>
            <a:endParaRPr lang="en-US" altLang="zh-CN" sz="2400" b="1">
              <a:solidFill>
                <a:srgbClr val="C00000"/>
              </a:solidFill>
              <a:latin typeface="Consolas" panose="020B0609020204030204" pitchFamily="49" charset="0"/>
              <a:cs typeface="Courier New" pitchFamily="49" charset="0"/>
            </a:endParaRPr>
          </a:p>
          <a:p>
            <a:r>
              <a:rPr lang="en-US" altLang="zh-CN" sz="2400" b="1">
                <a:solidFill>
                  <a:schemeClr val="tx1">
                    <a:lumMod val="75000"/>
                    <a:lumOff val="25000"/>
                  </a:schemeClr>
                </a:solidFill>
                <a:latin typeface="Consolas" panose="020B0609020204030204" pitchFamily="49" charset="0"/>
                <a:cs typeface="Courier New" pitchFamily="49" charset="0"/>
              </a:rPr>
              <a:t>private:</a:t>
            </a:r>
          </a:p>
          <a:p>
            <a:r>
              <a:rPr lang="en-US" altLang="zh-CN" sz="2400" b="1">
                <a:solidFill>
                  <a:schemeClr val="tx1">
                    <a:lumMod val="75000"/>
                    <a:lumOff val="25000"/>
                  </a:schemeClr>
                </a:solidFill>
                <a:latin typeface="Consolas" panose="020B0609020204030204" pitchFamily="49" charset="0"/>
                <a:cs typeface="Courier New" pitchFamily="49" charset="0"/>
              </a:rPr>
              <a:t>    int m_iX;</a:t>
            </a:r>
          </a:p>
          <a:p>
            <a:r>
              <a:rPr lang="en-US" altLang="zh-CN" sz="2400" b="1">
                <a:solidFill>
                  <a:schemeClr val="tx1">
                    <a:lumMod val="75000"/>
                    <a:lumOff val="25000"/>
                  </a:schemeClr>
                </a:solidFill>
                <a:latin typeface="Consolas" panose="020B0609020204030204" pitchFamily="49" charset="0"/>
                <a:cs typeface="Courier New" pitchFamily="49" charset="0"/>
              </a:rPr>
              <a:t>    int m_iY; </a:t>
            </a:r>
          </a:p>
          <a:p>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7" name="矩形 6"/>
          <p:cNvSpPr/>
          <p:nvPr/>
        </p:nvSpPr>
        <p:spPr>
          <a:xfrm>
            <a:off x="607744" y="5570317"/>
            <a:ext cx="9058770" cy="83099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void </a:t>
            </a:r>
            <a:r>
              <a:rPr lang="en-US" altLang="zh-CN" sz="2400" b="1" smtClean="0">
                <a:solidFill>
                  <a:schemeClr val="tx1">
                    <a:lumMod val="75000"/>
                    <a:lumOff val="25000"/>
                  </a:schemeClr>
                </a:solidFill>
                <a:latin typeface="Consolas" panose="020B0609020204030204" pitchFamily="49" charset="0"/>
                <a:cs typeface="Courier New" pitchFamily="49" charset="0"/>
              </a:rPr>
              <a:t>Point::print(</a:t>
            </a:r>
            <a:r>
              <a:rPr lang="en-US" altLang="zh-CN" sz="2400" b="1" smtClean="0">
                <a:solidFill>
                  <a:srgbClr val="C00000"/>
                </a:solidFill>
                <a:latin typeface="Consolas" panose="020B0609020204030204" pitchFamily="49" charset="0"/>
                <a:cs typeface="Courier New" pitchFamily="49" charset="0"/>
              </a:rPr>
              <a:t>const Point * const this</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r>
              <a:rPr lang="en-US" altLang="zh-CN" sz="2400" b="1" smtClean="0">
                <a:solidFill>
                  <a:schemeClr val="tx1">
                    <a:lumMod val="75000"/>
                    <a:lumOff val="25000"/>
                  </a:schemeClr>
                </a:solidFill>
                <a:latin typeface="Consolas" panose="020B0609020204030204" pitchFamily="49" charset="0"/>
                <a:cs typeface="Courier New" pitchFamily="49" charset="0"/>
              </a:rPr>
              <a:t>void Point::set(</a:t>
            </a:r>
            <a:r>
              <a:rPr lang="en-US" altLang="zh-CN" sz="2400" b="1" smtClean="0">
                <a:solidFill>
                  <a:srgbClr val="C00000"/>
                </a:solidFill>
                <a:latin typeface="Consolas" panose="020B0609020204030204" pitchFamily="49" charset="0"/>
                <a:cs typeface="Courier New" pitchFamily="49" charset="0"/>
              </a:rPr>
              <a:t>Point * const this</a:t>
            </a:r>
            <a:r>
              <a:rPr lang="en-US" altLang="zh-CN" sz="2400" b="1" smtClean="0">
                <a:solidFill>
                  <a:schemeClr val="tx1">
                    <a:lumMod val="75000"/>
                    <a:lumOff val="25000"/>
                  </a:schemeClr>
                </a:solidFill>
                <a:latin typeface="Consolas" panose="020B0609020204030204" pitchFamily="49" charset="0"/>
                <a:cs typeface="Courier New" pitchFamily="49" charset="0"/>
              </a:rPr>
              <a:t>, int </a:t>
            </a:r>
            <a:r>
              <a:rPr lang="en-US" altLang="zh-CN" sz="2400" b="1">
                <a:solidFill>
                  <a:schemeClr val="tx1">
                    <a:lumMod val="75000"/>
                    <a:lumOff val="25000"/>
                  </a:schemeClr>
                </a:solidFill>
                <a:latin typeface="Consolas" panose="020B0609020204030204" pitchFamily="49" charset="0"/>
                <a:cs typeface="Courier New" pitchFamily="49" charset="0"/>
              </a:rPr>
              <a:t>aX,int aY);</a:t>
            </a:r>
          </a:p>
        </p:txBody>
      </p:sp>
      <p:sp>
        <p:nvSpPr>
          <p:cNvPr id="8" name="矩形 7"/>
          <p:cNvSpPr/>
          <p:nvPr/>
        </p:nvSpPr>
        <p:spPr>
          <a:xfrm>
            <a:off x="6083087" y="1809068"/>
            <a:ext cx="5558922" cy="3046988"/>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a:solidFill>
                  <a:schemeClr val="tx1">
                    <a:lumMod val="75000"/>
                    <a:lumOff val="25000"/>
                  </a:schemeClr>
                </a:solidFill>
                <a:latin typeface="Consolas" panose="020B0609020204030204" pitchFamily="49" charset="0"/>
                <a:cs typeface="Courier New" pitchFamily="49" charset="0"/>
              </a:rPr>
              <a:t>int main(void)</a:t>
            </a:r>
          </a:p>
          <a:p>
            <a:r>
              <a:rPr lang="en-US" altLang="zh-CN" sz="2400" b="1">
                <a:solidFill>
                  <a:schemeClr val="tx1">
                    <a:lumMod val="75000"/>
                    <a:lumOff val="25000"/>
                  </a:schemeClr>
                </a:solidFill>
                <a:latin typeface="Consolas" panose="020B0609020204030204" pitchFamily="49" charset="0"/>
                <a:cs typeface="Courier New" pitchFamily="49" charset="0"/>
              </a:rPr>
              <a:t>{</a:t>
            </a:r>
          </a:p>
          <a:p>
            <a:r>
              <a:rPr lang="en-US" altLang="zh-CN" sz="2400" b="1">
                <a:solidFill>
                  <a:schemeClr val="tx1">
                    <a:lumMod val="75000"/>
                    <a:lumOff val="25000"/>
                  </a:schemeClr>
                </a:solidFill>
                <a:latin typeface="Consolas" panose="020B0609020204030204" pitchFamily="49" charset="0"/>
                <a:cs typeface="Courier New" pitchFamily="49" charset="0"/>
              </a:rPr>
              <a:t>    Point point;</a:t>
            </a:r>
          </a:p>
          <a:p>
            <a:r>
              <a:rPr lang="en-US" altLang="zh-CN" sz="2400" b="1">
                <a:solidFill>
                  <a:schemeClr val="tx1">
                    <a:lumMod val="75000"/>
                    <a:lumOff val="25000"/>
                  </a:schemeClr>
                </a:solidFill>
                <a:latin typeface="Consolas" panose="020B0609020204030204" pitchFamily="49" charset="0"/>
                <a:cs typeface="Courier New" pitchFamily="49" charset="0"/>
              </a:rPr>
              <a:t>    point.set</a:t>
            </a:r>
            <a:r>
              <a:rPr lang="en-US" altLang="zh-CN" sz="2400" b="1" smtClean="0">
                <a:solidFill>
                  <a:schemeClr val="tx1">
                    <a:lumMod val="75000"/>
                    <a:lumOff val="25000"/>
                  </a:schemeClr>
                </a:solidFill>
                <a:latin typeface="Consolas" panose="020B0609020204030204" pitchFamily="49" charset="0"/>
                <a:cs typeface="Courier New" pitchFamily="49" charset="0"/>
              </a:rPr>
              <a:t>(</a:t>
            </a:r>
            <a:r>
              <a:rPr lang="en-US" altLang="zh-CN" sz="2400" b="1" smtClean="0">
                <a:solidFill>
                  <a:srgbClr val="C00000"/>
                </a:solidFill>
                <a:latin typeface="Consolas" panose="020B0609020204030204" pitchFamily="49" charset="0"/>
                <a:cs typeface="Courier New" pitchFamily="49" charset="0"/>
              </a:rPr>
              <a:t>&amp;point</a:t>
            </a:r>
            <a:r>
              <a:rPr lang="en-US" altLang="zh-CN" sz="2400" b="1" smtClean="0">
                <a:solidFill>
                  <a:schemeClr val="tx1">
                    <a:lumMod val="75000"/>
                    <a:lumOff val="25000"/>
                  </a:schemeClr>
                </a:solidFill>
                <a:latin typeface="Consolas" panose="020B0609020204030204" pitchFamily="49" charset="0"/>
                <a:cs typeface="Courier New" pitchFamily="49" charset="0"/>
              </a:rPr>
              <a:t>, 5</a:t>
            </a:r>
            <a:r>
              <a:rPr lang="en-US" altLang="zh-CN" sz="2400" b="1">
                <a:solidFill>
                  <a:schemeClr val="tx1">
                    <a:lumMod val="75000"/>
                    <a:lumOff val="25000"/>
                  </a:schemeClr>
                </a:solidFill>
                <a:latin typeface="Consolas" panose="020B0609020204030204" pitchFamily="49" charset="0"/>
                <a:cs typeface="Courier New" pitchFamily="49" charset="0"/>
              </a:rPr>
              <a:t>, 10);</a:t>
            </a:r>
          </a:p>
          <a:p>
            <a:r>
              <a:rPr lang="en-US" altLang="zh-CN" sz="2400" b="1">
                <a:solidFill>
                  <a:schemeClr val="tx1">
                    <a:lumMod val="75000"/>
                    <a:lumOff val="25000"/>
                  </a:schemeClr>
                </a:solidFill>
                <a:latin typeface="Consolas" panose="020B0609020204030204" pitchFamily="49" charset="0"/>
                <a:cs typeface="Courier New" pitchFamily="49" charset="0"/>
              </a:rPr>
              <a:t>    point.print</a:t>
            </a:r>
            <a:r>
              <a:rPr lang="en-US" altLang="zh-CN" sz="2400" b="1" smtClean="0">
                <a:solidFill>
                  <a:schemeClr val="tx1">
                    <a:lumMod val="75000"/>
                    <a:lumOff val="25000"/>
                  </a:schemeClr>
                </a:solidFill>
                <a:latin typeface="Consolas" panose="020B0609020204030204" pitchFamily="49" charset="0"/>
                <a:cs typeface="Courier New" pitchFamily="49" charset="0"/>
              </a:rPr>
              <a:t>(</a:t>
            </a:r>
            <a:r>
              <a:rPr lang="en-US" altLang="zh-CN" sz="2400" b="1" smtClean="0">
                <a:solidFill>
                  <a:srgbClr val="C00000"/>
                </a:solidFill>
                <a:latin typeface="Consolas" panose="020B0609020204030204" pitchFamily="49" charset="0"/>
                <a:cs typeface="Courier New" pitchFamily="49" charset="0"/>
              </a:rPr>
              <a:t>&amp;point</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endParaRPr lang="en-US" altLang="zh-CN" sz="2400" b="1">
              <a:solidFill>
                <a:schemeClr val="tx1">
                  <a:lumMod val="75000"/>
                  <a:lumOff val="25000"/>
                </a:schemeClr>
              </a:solidFill>
              <a:latin typeface="Consolas" panose="020B0609020204030204" pitchFamily="49" charset="0"/>
              <a:cs typeface="Courier New" pitchFamily="49" charset="0"/>
            </a:endParaRPr>
          </a:p>
          <a:p>
            <a:r>
              <a:rPr lang="en-US" altLang="zh-CN" sz="2400" b="1">
                <a:solidFill>
                  <a:schemeClr val="tx1">
                    <a:lumMod val="75000"/>
                    <a:lumOff val="25000"/>
                  </a:schemeClr>
                </a:solidFill>
                <a:latin typeface="Consolas" panose="020B0609020204030204" pitchFamily="49" charset="0"/>
                <a:cs typeface="Courier New" pitchFamily="49" charset="0"/>
              </a:rPr>
              <a:t>    return 0;</a:t>
            </a:r>
          </a:p>
          <a:p>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9" name="内容占位符 3"/>
          <p:cNvSpPr>
            <a:spLocks noGrp="1"/>
          </p:cNvSpPr>
          <p:nvPr>
            <p:ph idx="1"/>
          </p:nvPr>
        </p:nvSpPr>
        <p:spPr>
          <a:xfrm>
            <a:off x="1395188" y="720276"/>
            <a:ext cx="1607931" cy="801385"/>
          </a:xfrm>
        </p:spPr>
        <p:txBody>
          <a:bodyPr>
            <a:noAutofit/>
          </a:bodyPr>
          <a:lstStyle/>
          <a:p>
            <a:pPr marL="0" indent="0">
              <a:lnSpc>
                <a:spcPct val="150000"/>
              </a:lnSpc>
              <a:spcBef>
                <a:spcPts val="1800"/>
              </a:spcBef>
              <a:buNone/>
            </a:pPr>
            <a:r>
              <a:rPr lang="zh-CN" altLang="en-US" sz="3200">
                <a:solidFill>
                  <a:schemeClr val="tx1">
                    <a:lumMod val="75000"/>
                    <a:lumOff val="25000"/>
                  </a:schemeClr>
                </a:solidFill>
              </a:rPr>
              <a:t>编译前</a:t>
            </a:r>
          </a:p>
        </p:txBody>
      </p:sp>
      <p:sp>
        <p:nvSpPr>
          <p:cNvPr id="10" name="内容占位符 3"/>
          <p:cNvSpPr txBox="1">
            <a:spLocks/>
          </p:cNvSpPr>
          <p:nvPr/>
        </p:nvSpPr>
        <p:spPr>
          <a:xfrm>
            <a:off x="1395187" y="4768932"/>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smtClean="0">
                <a:solidFill>
                  <a:schemeClr val="tx1">
                    <a:lumMod val="75000"/>
                    <a:lumOff val="25000"/>
                  </a:schemeClr>
                </a:solidFill>
              </a:rPr>
              <a:t>编译</a:t>
            </a:r>
            <a:r>
              <a:rPr lang="zh-CN" altLang="en-US" sz="3200">
                <a:solidFill>
                  <a:schemeClr val="tx1">
                    <a:lumMod val="75000"/>
                    <a:lumOff val="25000"/>
                  </a:schemeClr>
                </a:solidFill>
              </a:rPr>
              <a:t>后</a:t>
            </a:r>
          </a:p>
        </p:txBody>
      </p:sp>
      <p:sp>
        <p:nvSpPr>
          <p:cNvPr id="11" name="内容占位符 3"/>
          <p:cNvSpPr txBox="1">
            <a:spLocks/>
          </p:cNvSpPr>
          <p:nvPr/>
        </p:nvSpPr>
        <p:spPr>
          <a:xfrm>
            <a:off x="8058583" y="948504"/>
            <a:ext cx="1607931" cy="801385"/>
          </a:xfrm>
          <a:prstGeom prst="rect">
            <a:avLst/>
          </a:prstGeom>
        </p:spPr>
        <p:txBody>
          <a:bodyPr vert="horz" lIns="91440" tIns="45720" rIns="91440" bIns="45720" rtlCol="0">
            <a:noAutofit/>
          </a:bodyPr>
          <a:lstStyle>
            <a:lvl1pPr marL="228531" indent="-228531" algn="l" defTabSz="914126" rtl="0" eaLnBrk="1" latinLnBrk="0" hangingPunct="1">
              <a:lnSpc>
                <a:spcPct val="90000"/>
              </a:lnSpc>
              <a:spcBef>
                <a:spcPts val="1000"/>
              </a:spcBef>
              <a:buClr>
                <a:srgbClr val="0070C0"/>
              </a:buClr>
              <a:buFont typeface="Wingdings" panose="05000000000000000000" pitchFamily="2" charset="2"/>
              <a:buChar char="v"/>
              <a:defRPr sz="2799" kern="1200">
                <a:solidFill>
                  <a:schemeClr val="tx1"/>
                </a:solidFill>
                <a:latin typeface="微软雅黑" panose="020B0503020204020204" pitchFamily="34" charset="-122"/>
                <a:ea typeface="微软雅黑" panose="020B0503020204020204" pitchFamily="34" charset="-122"/>
                <a:cs typeface="+mn-cs"/>
              </a:defRPr>
            </a:lvl1pPr>
            <a:lvl2pPr marL="685594" indent="-228531" algn="l" defTabSz="914126" rtl="0" eaLnBrk="1" latinLnBrk="0" hangingPunct="1">
              <a:lnSpc>
                <a:spcPct val="90000"/>
              </a:lnSpc>
              <a:spcBef>
                <a:spcPts val="500"/>
              </a:spcBef>
              <a:buClr>
                <a:srgbClr val="0070C0"/>
              </a:buClr>
              <a:buFont typeface="Wingdings" panose="05000000000000000000" pitchFamily="2" charset="2"/>
              <a:buChar char="Ø"/>
              <a:defRPr sz="2399" kern="1200">
                <a:solidFill>
                  <a:schemeClr val="tx1"/>
                </a:solidFill>
                <a:latin typeface="微软雅黑" panose="020B0503020204020204" pitchFamily="34" charset="-122"/>
                <a:ea typeface="微软雅黑" panose="020B0503020204020204" pitchFamily="34" charset="-122"/>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微软雅黑" panose="020B0503020204020204" pitchFamily="34" charset="-122"/>
                <a:ea typeface="微软雅黑" panose="020B0503020204020204" pitchFamily="34" charset="-122"/>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微软雅黑" panose="020B0503020204020204" pitchFamily="34" charset="-122"/>
                <a:ea typeface="微软雅黑" panose="020B0503020204020204" pitchFamily="34" charset="-122"/>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50000"/>
              </a:lnSpc>
              <a:spcBef>
                <a:spcPts val="1800"/>
              </a:spcBef>
              <a:buFont typeface="Wingdings" panose="05000000000000000000" pitchFamily="2" charset="2"/>
              <a:buNone/>
            </a:pPr>
            <a:r>
              <a:rPr lang="zh-CN" altLang="en-US" sz="3200">
                <a:solidFill>
                  <a:schemeClr val="tx1">
                    <a:lumMod val="75000"/>
                    <a:lumOff val="25000"/>
                  </a:schemeClr>
                </a:solidFill>
              </a:rPr>
              <a:t>调用时</a:t>
            </a:r>
          </a:p>
        </p:txBody>
      </p:sp>
      <p:cxnSp>
        <p:nvCxnSpPr>
          <p:cNvPr id="4" name="肘形连接符 3"/>
          <p:cNvCxnSpPr/>
          <p:nvPr/>
        </p:nvCxnSpPr>
        <p:spPr>
          <a:xfrm rot="16200000" flipH="1">
            <a:off x="3897491" y="3574461"/>
            <a:ext cx="2696491" cy="1295223"/>
          </a:xfrm>
          <a:prstGeom prst="bentConnector3">
            <a:avLst>
              <a:gd name="adj1" fmla="val 587"/>
            </a:avLst>
          </a:prstGeom>
          <a:ln w="38100">
            <a:solidFill>
              <a:srgbClr val="C0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114893" y="3332562"/>
            <a:ext cx="1" cy="2653253"/>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556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2434060" y="1115186"/>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22" name="组合 21"/>
          <p:cNvGrpSpPr/>
          <p:nvPr/>
        </p:nvGrpSpPr>
        <p:grpSpPr>
          <a:xfrm>
            <a:off x="2434060" y="3118497"/>
            <a:ext cx="6697730" cy="623976"/>
            <a:chOff x="4714851" y="493943"/>
            <a:chExt cx="6697730" cy="623976"/>
          </a:xfrm>
        </p:grpSpPr>
        <p:sp>
          <p:nvSpPr>
            <p:cNvPr id="23" name="矩形 2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对象引用及对象的常引用</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714851" y="493943"/>
              <a:ext cx="984021" cy="419684"/>
              <a:chOff x="1485616" y="1015069"/>
              <a:chExt cx="1557519" cy="790575"/>
            </a:xfrm>
            <a:solidFill>
              <a:srgbClr val="0070C0"/>
            </a:solidFill>
          </p:grpSpPr>
          <p:sp>
            <p:nvSpPr>
              <p:cNvPr id="25" name="等腰三角形 2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434060" y="2127969"/>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及对象成员与指针</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77" name="组合 76"/>
          <p:cNvGrpSpPr/>
          <p:nvPr/>
        </p:nvGrpSpPr>
        <p:grpSpPr>
          <a:xfrm>
            <a:off x="2434060" y="4141474"/>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2660626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引用及对象的常引用</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回忆</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内置类型的引用</a:t>
            </a:r>
          </a:p>
        </p:txBody>
      </p:sp>
      <p:sp>
        <p:nvSpPr>
          <p:cNvPr id="4" name="TextBox 2"/>
          <p:cNvSpPr txBox="1"/>
          <p:nvPr/>
        </p:nvSpPr>
        <p:spPr>
          <a:xfrm>
            <a:off x="1526165" y="1758512"/>
            <a:ext cx="8754304" cy="156966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val = 3;</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val;</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 = Kval</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3200" smtClean="0">
                <a:solidFill>
                  <a:srgbClr val="00B050"/>
                </a:solidFill>
                <a:latin typeface="Consolas" panose="020B0609020204030204" pitchFamily="49" charset="0"/>
                <a:ea typeface="微软雅黑" panose="020B0503020204020204" pitchFamily="34" charset="-122"/>
                <a:cs typeface="Courier New" pitchFamily="49" charset="0"/>
              </a:rPr>
              <a:t>//</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可以给别名起别名</a:t>
            </a:r>
          </a:p>
        </p:txBody>
      </p:sp>
      <p:sp>
        <p:nvSpPr>
          <p:cNvPr id="11" name="TextBox 2"/>
          <p:cNvSpPr txBox="1"/>
          <p:nvPr/>
        </p:nvSpPr>
        <p:spPr>
          <a:xfrm>
            <a:off x="1526165" y="3589281"/>
            <a:ext cx="8754304" cy="1569660"/>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val = 3;</a:t>
            </a:r>
          </a:p>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&amp;Kval = val</a:t>
            </a:r>
            <a:r>
              <a:rPr lang="nn-NO"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3200" b="1" smtClean="0">
                <a:solidFill>
                  <a:srgbClr val="C00000"/>
                </a:solidFill>
                <a:latin typeface="Consolas" panose="020B0609020204030204" pitchFamily="49" charset="0"/>
                <a:ea typeface="微软雅黑" panose="020B0503020204020204" pitchFamily="34" charset="-122"/>
                <a:cs typeface="Courier New" pitchFamily="49" charset="0"/>
              </a:rPr>
              <a:t>//</a:t>
            </a:r>
            <a:r>
              <a:rPr lang="nn-NO" altLang="zh-CN" sz="3200" b="1">
                <a:solidFill>
                  <a:srgbClr val="C00000"/>
                </a:solidFill>
                <a:latin typeface="Consolas" panose="020B0609020204030204" pitchFamily="49" charset="0"/>
                <a:ea typeface="微软雅黑" panose="020B0503020204020204" pitchFamily="34" charset="-122"/>
                <a:cs typeface="Courier New" pitchFamily="49" charset="0"/>
              </a:rPr>
              <a:t>ERROR</a:t>
            </a:r>
          </a:p>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val;</a:t>
            </a:r>
          </a:p>
        </p:txBody>
      </p:sp>
      <p:sp>
        <p:nvSpPr>
          <p:cNvPr id="12" name="TextBox 2"/>
          <p:cNvSpPr txBox="1"/>
          <p:nvPr/>
        </p:nvSpPr>
        <p:spPr>
          <a:xfrm>
            <a:off x="1526165" y="5420050"/>
            <a:ext cx="8754304" cy="58477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 int &amp;Kval = 3;</a:t>
            </a:r>
          </a:p>
        </p:txBody>
      </p:sp>
      <p:sp>
        <p:nvSpPr>
          <p:cNvPr id="5" name="圆角矩形标注 4"/>
          <p:cNvSpPr/>
          <p:nvPr/>
        </p:nvSpPr>
        <p:spPr>
          <a:xfrm>
            <a:off x="7557372" y="1258528"/>
            <a:ext cx="4247095" cy="1370514"/>
          </a:xfrm>
          <a:prstGeom prst="wedgeRoundRectCallout">
            <a:avLst>
              <a:gd name="adj1" fmla="val -64314"/>
              <a:gd name="adj2" fmla="val 5484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必须初始化，不能再作为其它变量的引用</a:t>
            </a:r>
          </a:p>
        </p:txBody>
      </p:sp>
      <p:sp>
        <p:nvSpPr>
          <p:cNvPr id="13" name="圆角矩形标注 12"/>
          <p:cNvSpPr/>
          <p:nvPr/>
        </p:nvSpPr>
        <p:spPr>
          <a:xfrm>
            <a:off x="7557372" y="3454461"/>
            <a:ext cx="4247095" cy="1370514"/>
          </a:xfrm>
          <a:prstGeom prst="wedgeRoundRectCallout">
            <a:avLst>
              <a:gd name="adj1" fmla="val -59700"/>
              <a:gd name="adj2" fmla="val 1862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常变量只能被</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指针或引用指向</a:t>
            </a:r>
          </a:p>
        </p:txBody>
      </p:sp>
      <p:sp>
        <p:nvSpPr>
          <p:cNvPr id="14" name="圆角矩形标注 13"/>
          <p:cNvSpPr/>
          <p:nvPr/>
        </p:nvSpPr>
        <p:spPr>
          <a:xfrm>
            <a:off x="7557372" y="5027180"/>
            <a:ext cx="4247095" cy="1370514"/>
          </a:xfrm>
          <a:prstGeom prst="wedgeRoundRectCallout">
            <a:avLst>
              <a:gd name="adj1" fmla="val -70773"/>
              <a:gd name="adj2" fmla="val 623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引用可以指向字面值常量</a:t>
            </a:r>
          </a:p>
        </p:txBody>
      </p:sp>
    </p:spTree>
    <p:extLst>
      <p:ext uri="{BB962C8B-B14F-4D97-AF65-F5344CB8AC3E}">
        <p14:creationId xmlns:p14="http://schemas.microsoft.com/office/powerpoint/2010/main" val="1890968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14" name="矩形 13"/>
          <p:cNvSpPr/>
          <p:nvPr/>
        </p:nvSpPr>
        <p:spPr>
          <a:xfrm>
            <a:off x="850924" y="1057893"/>
            <a:ext cx="10552954" cy="550867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endParaRPr lang="zh-CN" altLang="en-US" sz="2800" b="1">
              <a:solidFill>
                <a:schemeClr val="dk1"/>
              </a:solidFill>
              <a:latin typeface="Consolas" panose="020B0609020204030204" pitchFamily="49" charset="0"/>
              <a:cs typeface="Courier New" pitchFamily="49" charset="0"/>
            </a:endParaRPr>
          </a:p>
        </p:txBody>
      </p:sp>
      <p:sp>
        <p:nvSpPr>
          <p:cNvPr id="15" name="TextBox 4"/>
          <p:cNvSpPr txBox="1"/>
          <p:nvPr/>
        </p:nvSpPr>
        <p:spPr>
          <a:xfrm>
            <a:off x="888913" y="1057893"/>
            <a:ext cx="4825131" cy="5262979"/>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class </a:t>
            </a:r>
            <a:r>
              <a:rPr lang="en-US" altLang="zh-CN" sz="2400" b="1" smtClean="0">
                <a:solidFill>
                  <a:schemeClr val="tx1">
                    <a:lumMod val="75000"/>
                    <a:lumOff val="25000"/>
                  </a:schemeClr>
                </a:solidFill>
                <a:latin typeface="Consolas" panose="020B0609020204030204" pitchFamily="49" charset="0"/>
                <a:cs typeface="Courier New" pitchFamily="49" charset="0"/>
              </a:rPr>
              <a:t>Test </a:t>
            </a:r>
          </a:p>
          <a:p>
            <a:pPr>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Test(int aX = 0)</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m_iVal = aX;</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cout &lt;&lt; </a:t>
            </a:r>
            <a:r>
              <a:rPr lang="en-US" altLang="zh-CN" sz="2400" b="1" smtClean="0">
                <a:solidFill>
                  <a:schemeClr val="tx1">
                    <a:lumMod val="75000"/>
                    <a:lumOff val="25000"/>
                  </a:schemeClr>
                </a:solidFill>
                <a:latin typeface="Consolas" panose="020B0609020204030204" pitchFamily="49" charset="0"/>
                <a:cs typeface="Courier New" pitchFamily="49" charset="0"/>
              </a:rPr>
              <a:t>m_iVal;</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6" name="TextBox 4"/>
          <p:cNvSpPr txBox="1"/>
          <p:nvPr/>
        </p:nvSpPr>
        <p:spPr>
          <a:xfrm>
            <a:off x="6196991" y="1057893"/>
            <a:ext cx="5206887" cy="4524315"/>
          </a:xfrm>
          <a:prstGeom prst="rect">
            <a:avLst/>
          </a:prstGeom>
          <a:noFill/>
          <a:ln w="38100">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a:solidFill>
                  <a:schemeClr val="tx1">
                    <a:lumMod val="75000"/>
                    <a:lumOff val="25000"/>
                  </a:schemeClr>
                </a:solidFill>
                <a:latin typeface="Consolas" panose="020B0609020204030204" pitchFamily="49" charset="0"/>
                <a:cs typeface="Courier New" pitchFamily="49" charset="0"/>
              </a:rPr>
              <a:t>int </a:t>
            </a:r>
            <a:r>
              <a:rPr lang="en-US" altLang="zh-CN" sz="2400" b="1" smtClean="0">
                <a:solidFill>
                  <a:schemeClr val="tx1">
                    <a:lumMod val="75000"/>
                    <a:lumOff val="25000"/>
                  </a:schemeClr>
                </a:solidFill>
                <a:latin typeface="Consolas" panose="020B0609020204030204" pitchFamily="49" charset="0"/>
                <a:cs typeface="Courier New" pitchFamily="49" charset="0"/>
              </a:rPr>
              <a:t>main(void) {</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obj1;</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&amp;ref = obj1;</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&amp;KRef = obj1</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obj2;</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const Test &amp;KRef1 = obj2</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rgbClr val="C00000"/>
                </a:solidFill>
                <a:latin typeface="Consolas" panose="020B0609020204030204" pitchFamily="49" charset="0"/>
                <a:cs typeface="Courier New" pitchFamily="49" charset="0"/>
              </a:rPr>
              <a:t>// </a:t>
            </a:r>
            <a:r>
              <a:rPr lang="zh-CN" altLang="en-US" sz="2400" b="1" smtClean="0">
                <a:solidFill>
                  <a:srgbClr val="C00000"/>
                </a:solidFill>
                <a:latin typeface="Consolas" panose="020B0609020204030204" pitchFamily="49" charset="0"/>
                <a:cs typeface="Courier New" pitchFamily="49" charset="0"/>
              </a:rPr>
              <a:t>下面</a:t>
            </a:r>
            <a:r>
              <a:rPr lang="zh-CN" altLang="en-US" sz="2400" b="1">
                <a:solidFill>
                  <a:srgbClr val="C00000"/>
                </a:solidFill>
                <a:latin typeface="Consolas" panose="020B0609020204030204" pitchFamily="49" charset="0"/>
                <a:cs typeface="Courier New" pitchFamily="49" charset="0"/>
              </a:rPr>
              <a:t>哪个对？</a:t>
            </a:r>
          </a:p>
          <a:p>
            <a:pPr>
              <a:defRPr/>
            </a:pPr>
            <a:r>
              <a:rPr lang="zh-CN" altLang="en-US"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const Test </a:t>
            </a:r>
            <a:r>
              <a:rPr lang="en-US" altLang="zh-CN" sz="2400" b="1" smtClean="0">
                <a:solidFill>
                  <a:schemeClr val="tx1">
                    <a:lumMod val="75000"/>
                    <a:lumOff val="25000"/>
                  </a:schemeClr>
                </a:solidFill>
                <a:latin typeface="Consolas" panose="020B0609020204030204" pitchFamily="49" charset="0"/>
                <a:cs typeface="Courier New" pitchFamily="49" charset="0"/>
              </a:rPr>
              <a:t>* KP </a:t>
            </a:r>
            <a:r>
              <a:rPr lang="en-US" altLang="zh-CN" sz="2400" b="1">
                <a:solidFill>
                  <a:schemeClr val="tx1">
                    <a:lumMod val="75000"/>
                    <a:lumOff val="25000"/>
                  </a:schemeClr>
                </a:solidFill>
                <a:latin typeface="Consolas" panose="020B0609020204030204" pitchFamily="49" charset="0"/>
                <a:cs typeface="Courier New" pitchFamily="49" charset="0"/>
              </a:rPr>
              <a:t>= &amp;obj2;</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a:t>
            </a:r>
            <a:r>
              <a:rPr lang="en-US" altLang="zh-CN" sz="2400" b="1" smtClean="0">
                <a:solidFill>
                  <a:schemeClr val="tx1">
                    <a:lumMod val="75000"/>
                    <a:lumOff val="25000"/>
                  </a:schemeClr>
                </a:solidFill>
                <a:latin typeface="Consolas" panose="020B0609020204030204" pitchFamily="49" charset="0"/>
                <a:cs typeface="Courier New" pitchFamily="49" charset="0"/>
              </a:rPr>
              <a:t>* const </a:t>
            </a:r>
            <a:r>
              <a:rPr lang="en-US" altLang="zh-CN" sz="2400" b="1">
                <a:solidFill>
                  <a:schemeClr val="tx1">
                    <a:lumMod val="75000"/>
                    <a:lumOff val="25000"/>
                  </a:schemeClr>
                </a:solidFill>
                <a:latin typeface="Consolas" panose="020B0609020204030204" pitchFamily="49" charset="0"/>
                <a:cs typeface="Courier New" pitchFamily="49" charset="0"/>
              </a:rPr>
              <a:t>KP = &amp;obj2</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cs typeface="Courier New" pitchFamily="49" charset="0"/>
              </a:rPr>
              <a:t>    Test &amp;ref2 = obj2;</a:t>
            </a:r>
            <a:r>
              <a:rPr lang="en-US" altLang="zh-CN" sz="2400" b="1">
                <a:solidFill>
                  <a:srgbClr val="C00000"/>
                </a:solidFill>
                <a:latin typeface="Consolas" panose="020B0609020204030204" pitchFamily="49" charset="0"/>
                <a:cs typeface="Courier New" pitchFamily="49" charset="0"/>
              </a:rPr>
              <a:t>//Error</a:t>
            </a:r>
          </a:p>
          <a:p>
            <a:pPr>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5" name="直接连接符 4"/>
          <p:cNvCxnSpPr>
            <a:stCxn id="14" idx="0"/>
          </p:cNvCxnSpPr>
          <p:nvPr/>
        </p:nvCxnSpPr>
        <p:spPr>
          <a:xfrm>
            <a:off x="6127401" y="1057893"/>
            <a:ext cx="0" cy="5508671"/>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6452180" y="5519215"/>
            <a:ext cx="4696508" cy="1110343"/>
          </a:xfrm>
          <a:prstGeom prst="wedgeRoundRectCallout">
            <a:avLst>
              <a:gd name="adj1" fmla="val -22110"/>
              <a:gd name="adj2" fmla="val -74316"/>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obj2</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只能被</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引用或</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指针指向</a:t>
            </a:r>
          </a:p>
        </p:txBody>
      </p:sp>
    </p:spTree>
    <p:extLst>
      <p:ext uri="{BB962C8B-B14F-4D97-AF65-F5344CB8AC3E}">
        <p14:creationId xmlns:p14="http://schemas.microsoft.com/office/powerpoint/2010/main" val="939760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4" name="TextBox 2"/>
          <p:cNvSpPr txBox="1"/>
          <p:nvPr/>
        </p:nvSpPr>
        <p:spPr>
          <a:xfrm>
            <a:off x="978515" y="889325"/>
            <a:ext cx="10314193" cy="5632311"/>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Point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p1(10,20</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p2(30,40);   Point &amp; pr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p1;</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f</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"p1="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p1.GetX</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p1.GetY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  ";</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"p2="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p2.GetX</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p2.GetY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"pr="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pr.GetX</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pr.GetY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main(void) {</a:t>
            </a:r>
            <a:endPar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"original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pr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p2;</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"after pr=p2,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 = Point(100,200);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"after pr=Point(100,200),  p1,p2,pr:" &lt;&lt; endl;</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f();</a:t>
            </a:r>
          </a:p>
          <a:p>
            <a:pPr>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Tree>
    <p:extLst>
      <p:ext uri="{BB962C8B-B14F-4D97-AF65-F5344CB8AC3E}">
        <p14:creationId xmlns:p14="http://schemas.microsoft.com/office/powerpoint/2010/main" val="117036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对象引用及对象的常引用</a:t>
            </a:r>
          </a:p>
        </p:txBody>
      </p:sp>
      <p:sp>
        <p:nvSpPr>
          <p:cNvPr id="4" name="TextBox 2"/>
          <p:cNvSpPr txBox="1"/>
          <p:nvPr/>
        </p:nvSpPr>
        <p:spPr>
          <a:xfrm>
            <a:off x="1823667" y="1111394"/>
            <a:ext cx="8975382" cy="4924425"/>
          </a:xfrm>
          <a:prstGeom prst="rect">
            <a:avLst/>
          </a:prstGeom>
          <a:solidFill>
            <a:schemeClr val="tx1">
              <a:lumMod val="75000"/>
              <a:lumOff val="25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original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p1=10,20  p2=30,40  </a:t>
            </a:r>
            <a:r>
              <a:rPr lang="en-US" altLang="zh-CN" sz="3200" b="1" smtClean="0">
                <a:solidFill>
                  <a:schemeClr val="bg1">
                    <a:lumMod val="95000"/>
                  </a:schemeClr>
                </a:solidFill>
                <a:latin typeface="Consolas" panose="020B0609020204030204" pitchFamily="49" charset="0"/>
                <a:ea typeface="微软雅黑" panose="020B0503020204020204" pitchFamily="34" charset="-122"/>
                <a:cs typeface="Courier New" pitchFamily="49" charset="0"/>
              </a:rPr>
              <a:t>pr=10,20</a:t>
            </a:r>
            <a:endPar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endParaRPr>
          </a:p>
          <a:p>
            <a:pPr>
              <a:spcBef>
                <a:spcPts val="30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after pr=p2,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p1=30,40  p2=30,40  </a:t>
            </a:r>
            <a:r>
              <a:rPr lang="en-US" altLang="zh-CN" sz="3200" b="1" smtClean="0">
                <a:solidFill>
                  <a:schemeClr val="bg1">
                    <a:lumMod val="95000"/>
                  </a:schemeClr>
                </a:solidFill>
                <a:latin typeface="Consolas" panose="020B0609020204030204" pitchFamily="49" charset="0"/>
                <a:ea typeface="微软雅黑" panose="020B0503020204020204" pitchFamily="34" charset="-122"/>
                <a:cs typeface="Courier New" pitchFamily="49" charset="0"/>
              </a:rPr>
              <a:t>pr=30,40</a:t>
            </a:r>
            <a:endPar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endParaRPr>
          </a:p>
          <a:p>
            <a:pPr>
              <a:spcBef>
                <a:spcPts val="30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after pr=Point(100,200),  p1,p2,pr:</a:t>
            </a:r>
          </a:p>
          <a:p>
            <a:pPr>
              <a:spcBef>
                <a:spcPts val="600"/>
              </a:spcBef>
              <a:defRPr/>
            </a:pP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p1=100,200  p2=30,40  </a:t>
            </a:r>
            <a:r>
              <a:rPr lang="en-US" altLang="zh-CN" sz="3200" b="1" smtClean="0">
                <a:solidFill>
                  <a:schemeClr val="bg1">
                    <a:lumMod val="95000"/>
                  </a:schemeClr>
                </a:solidFill>
                <a:latin typeface="Consolas" panose="020B0609020204030204" pitchFamily="49" charset="0"/>
                <a:ea typeface="微软雅黑" panose="020B0503020204020204" pitchFamily="34" charset="-122"/>
                <a:cs typeface="Courier New" pitchFamily="49" charset="0"/>
              </a:rPr>
              <a:t>pr=100,200</a:t>
            </a:r>
          </a:p>
          <a:p>
            <a:pPr>
              <a:spcBef>
                <a:spcPts val="3000"/>
              </a:spcBef>
              <a:defRPr/>
            </a:pPr>
            <a:r>
              <a:rPr lang="zh-CN" altLang="en-US" sz="3200" b="1" smtClean="0">
                <a:solidFill>
                  <a:schemeClr val="bg1">
                    <a:lumMod val="95000"/>
                  </a:schemeClr>
                </a:solidFill>
                <a:latin typeface="Consolas" panose="020B0609020204030204" pitchFamily="49" charset="0"/>
                <a:ea typeface="微软雅黑" panose="020B0503020204020204" pitchFamily="34" charset="-122"/>
                <a:cs typeface="Courier New" pitchFamily="49" charset="0"/>
              </a:rPr>
              <a:t>请</a:t>
            </a:r>
            <a:r>
              <a:rPr lang="zh-CN" altLang="en-US"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按任意键继续</a:t>
            </a:r>
            <a:r>
              <a:rPr lang="en-US" altLang="zh-CN" sz="3200" b="1">
                <a:solidFill>
                  <a:schemeClr val="bg1">
                    <a:lumMod val="95000"/>
                  </a:schemeClr>
                </a:solidFill>
                <a:latin typeface="Consolas" panose="020B0609020204030204" pitchFamily="49" charset="0"/>
                <a:ea typeface="微软雅黑" panose="020B0503020204020204" pitchFamily="34" charset="-122"/>
                <a:cs typeface="Courier New" pitchFamily="49" charset="0"/>
              </a:rPr>
              <a:t>. . .</a:t>
            </a:r>
          </a:p>
        </p:txBody>
      </p:sp>
    </p:spTree>
    <p:extLst>
      <p:ext uri="{BB962C8B-B14F-4D97-AF65-F5344CB8AC3E}">
        <p14:creationId xmlns:p14="http://schemas.microsoft.com/office/powerpoint/2010/main" val="42798659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3244430" y="5179073"/>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对象引用作函数参数</a:t>
              </a:r>
              <a:endPar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3256364" y="3858458"/>
            <a:ext cx="6022182" cy="488552"/>
            <a:chOff x="2336959" y="2178704"/>
            <a:chExt cx="6022182" cy="488552"/>
          </a:xfrm>
        </p:grpSpPr>
        <p:sp>
          <p:nvSpPr>
            <p:cNvPr id="73" name="矩形 72"/>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对象作函数</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参数</a:t>
              </a:r>
            </a:p>
          </p:txBody>
        </p:sp>
        <p:sp>
          <p:nvSpPr>
            <p:cNvPr id="74" name="等腰三角形 73"/>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5" name="等腰三角形 74"/>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6" name="矩形 75"/>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7" name="组合 46"/>
          <p:cNvGrpSpPr/>
          <p:nvPr/>
        </p:nvGrpSpPr>
        <p:grpSpPr>
          <a:xfrm>
            <a:off x="3250397" y="4499125"/>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指针作函数参数</a:t>
              </a: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对象作为函数参数</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237665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作函数参数</a:t>
            </a:r>
          </a:p>
        </p:txBody>
      </p:sp>
      <p:sp>
        <p:nvSpPr>
          <p:cNvPr id="19" name="矩形 3"/>
          <p:cNvSpPr>
            <a:spLocks noChangeArrowheads="1"/>
          </p:cNvSpPr>
          <p:nvPr/>
        </p:nvSpPr>
        <p:spPr bwMode="auto">
          <a:xfrm>
            <a:off x="1095001" y="771760"/>
            <a:ext cx="9701193"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回忆变量作为函数</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传递</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5490484" y="2249088"/>
            <a:ext cx="5965641"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aX, int aY</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aX;</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aX = 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aY = temp;</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val1 = 3</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val2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swap(val1,val2</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5" name="TextBox 6"/>
          <p:cNvSpPr txBox="1"/>
          <p:nvPr/>
        </p:nvSpPr>
        <p:spPr>
          <a:xfrm>
            <a:off x="4078742"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6" name="TextBox 7"/>
          <p:cNvSpPr txBox="1"/>
          <p:nvPr/>
        </p:nvSpPr>
        <p:spPr>
          <a:xfrm>
            <a:off x="2142171"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7" name="TextBox 8"/>
          <p:cNvSpPr txBox="1"/>
          <p:nvPr/>
        </p:nvSpPr>
        <p:spPr>
          <a:xfrm>
            <a:off x="4078742"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6" idx="0"/>
            <a:endCxn id="10" idx="2"/>
          </p:cNvCxnSpPr>
          <p:nvPr/>
        </p:nvCxnSpPr>
        <p:spPr bwMode="auto">
          <a:xfrm flipV="1">
            <a:off x="2535078"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7" idx="0"/>
            <a:endCxn id="15" idx="2"/>
          </p:cNvCxnSpPr>
          <p:nvPr/>
        </p:nvCxnSpPr>
        <p:spPr bwMode="auto">
          <a:xfrm flipV="1">
            <a:off x="4471649"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1589539" y="2872083"/>
            <a:ext cx="642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aX</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2" name="TextBox 13"/>
          <p:cNvSpPr txBox="1">
            <a:spLocks noChangeArrowheads="1"/>
          </p:cNvSpPr>
          <p:nvPr/>
        </p:nvSpPr>
        <p:spPr bwMode="auto">
          <a:xfrm>
            <a:off x="3484835" y="2886370"/>
            <a:ext cx="642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aY</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3" name="TextBox 14"/>
          <p:cNvSpPr txBox="1">
            <a:spLocks noChangeArrowheads="1"/>
          </p:cNvSpPr>
          <p:nvPr/>
        </p:nvSpPr>
        <p:spPr bwMode="auto">
          <a:xfrm>
            <a:off x="1197427" y="434845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val1</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24" name="TextBox 15"/>
          <p:cNvSpPr txBox="1">
            <a:spLocks noChangeArrowheads="1"/>
          </p:cNvSpPr>
          <p:nvPr/>
        </p:nvSpPr>
        <p:spPr bwMode="auto">
          <a:xfrm>
            <a:off x="3133998" y="434210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val2</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996856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作函数参数</a:t>
            </a:r>
          </a:p>
        </p:txBody>
      </p:sp>
      <p:sp>
        <p:nvSpPr>
          <p:cNvPr id="19" name="矩形 3"/>
          <p:cNvSpPr>
            <a:spLocks noChangeArrowheads="1"/>
          </p:cNvSpPr>
          <p:nvPr/>
        </p:nvSpPr>
        <p:spPr bwMode="auto">
          <a:xfrm>
            <a:off x="326923" y="865042"/>
            <a:ext cx="9701193"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对象作为函数参数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传递</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调用拷贝构造</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485356" y="865042"/>
            <a:ext cx="5199157" cy="529375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swap(Atest aObj1, </a:t>
            </a:r>
            <a:endPar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aObj2</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aObj1;</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aObj1 = aObj2;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aObj2 = temp;</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obj2(5</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swap(obj1</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5" name="TextBox 6"/>
          <p:cNvSpPr txBox="1"/>
          <p:nvPr/>
        </p:nvSpPr>
        <p:spPr>
          <a:xfrm>
            <a:off x="4679633" y="28581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16" name="TextBox 7"/>
          <p:cNvSpPr txBox="1"/>
          <p:nvPr/>
        </p:nvSpPr>
        <p:spPr>
          <a:xfrm>
            <a:off x="2142171"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7" name="TextBox 8"/>
          <p:cNvSpPr txBox="1"/>
          <p:nvPr/>
        </p:nvSpPr>
        <p:spPr>
          <a:xfrm>
            <a:off x="4679633" y="428690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6" idx="0"/>
            <a:endCxn id="10" idx="2"/>
          </p:cNvCxnSpPr>
          <p:nvPr/>
        </p:nvCxnSpPr>
        <p:spPr bwMode="auto">
          <a:xfrm flipV="1">
            <a:off x="2535078"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7" idx="0"/>
            <a:endCxn id="15" idx="2"/>
          </p:cNvCxnSpPr>
          <p:nvPr/>
        </p:nvCxnSpPr>
        <p:spPr bwMode="auto">
          <a:xfrm flipV="1">
            <a:off x="5072540" y="3442928"/>
            <a:ext cx="0" cy="843975"/>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978515" y="2872083"/>
            <a:ext cx="1253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aObj1</a:t>
            </a:r>
          </a:p>
        </p:txBody>
      </p:sp>
      <p:sp>
        <p:nvSpPr>
          <p:cNvPr id="22" name="TextBox 13"/>
          <p:cNvSpPr txBox="1">
            <a:spLocks noChangeArrowheads="1"/>
          </p:cNvSpPr>
          <p:nvPr/>
        </p:nvSpPr>
        <p:spPr bwMode="auto">
          <a:xfrm>
            <a:off x="3528875" y="2886370"/>
            <a:ext cx="11997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aobj2</a:t>
            </a:r>
          </a:p>
        </p:txBody>
      </p:sp>
      <p:sp>
        <p:nvSpPr>
          <p:cNvPr id="23" name="TextBox 14"/>
          <p:cNvSpPr txBox="1">
            <a:spLocks noChangeArrowheads="1"/>
          </p:cNvSpPr>
          <p:nvPr/>
        </p:nvSpPr>
        <p:spPr bwMode="auto">
          <a:xfrm>
            <a:off x="1197427" y="434845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Obj1</a:t>
            </a:r>
          </a:p>
        </p:txBody>
      </p:sp>
      <p:sp>
        <p:nvSpPr>
          <p:cNvPr id="24" name="TextBox 15"/>
          <p:cNvSpPr txBox="1">
            <a:spLocks noChangeArrowheads="1"/>
          </p:cNvSpPr>
          <p:nvPr/>
        </p:nvSpPr>
        <p:spPr bwMode="auto">
          <a:xfrm>
            <a:off x="3734889" y="4342108"/>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obj2</a:t>
            </a:r>
          </a:p>
        </p:txBody>
      </p:sp>
      <p:sp>
        <p:nvSpPr>
          <p:cNvPr id="25" name="TextBox 19"/>
          <p:cNvSpPr txBox="1">
            <a:spLocks noChangeArrowheads="1"/>
          </p:cNvSpPr>
          <p:nvPr/>
        </p:nvSpPr>
        <p:spPr bwMode="auto">
          <a:xfrm>
            <a:off x="1877616" y="5130878"/>
            <a:ext cx="371454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buClr>
                <a:schemeClr val="accent1">
                  <a:lumMod val="50000"/>
                </a:schemeClr>
              </a:buClr>
              <a:buFont typeface="Wingdings" panose="05000000000000000000" pitchFamily="2" charset="2"/>
              <a:buChar char="u"/>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特点：值传递</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eaLnBrk="1" hangingPunct="1">
              <a:buClr>
                <a:schemeClr val="accent1">
                  <a:lumMod val="50000"/>
                </a:schemeClr>
              </a:buClr>
              <a:buFont typeface="Wingdings" panose="05000000000000000000" pitchFamily="2" charset="2"/>
              <a:buChar char="u"/>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缺点：开销大</a:t>
            </a:r>
          </a:p>
        </p:txBody>
      </p:sp>
    </p:spTree>
    <p:extLst>
      <p:ext uri="{BB962C8B-B14F-4D97-AF65-F5344CB8AC3E}">
        <p14:creationId xmlns:p14="http://schemas.microsoft.com/office/powerpoint/2010/main" val="355890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40027" y="1121217"/>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对象数组</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5" name="组合 54"/>
          <p:cNvGrpSpPr/>
          <p:nvPr/>
        </p:nvGrpSpPr>
        <p:grpSpPr>
          <a:xfrm>
            <a:off x="2434060" y="3134721"/>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434060" y="2127969"/>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及对象成员与指针</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77" name="组合 76"/>
          <p:cNvGrpSpPr/>
          <p:nvPr/>
        </p:nvGrpSpPr>
        <p:grpSpPr>
          <a:xfrm>
            <a:off x="2434060" y="4141474"/>
            <a:ext cx="6697730" cy="623976"/>
            <a:chOff x="2054383" y="4853049"/>
            <a:chExt cx="6697730" cy="623976"/>
          </a:xfrm>
        </p:grpSpPr>
        <p:sp>
          <p:nvSpPr>
            <p:cNvPr id="78" name="矩形 77"/>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作为函数参数</a:t>
              </a:r>
            </a:p>
          </p:txBody>
        </p:sp>
        <p:grpSp>
          <p:nvGrpSpPr>
            <p:cNvPr id="79" name="组合 78"/>
            <p:cNvGrpSpPr/>
            <p:nvPr/>
          </p:nvGrpSpPr>
          <p:grpSpPr>
            <a:xfrm>
              <a:off x="2054383" y="4853049"/>
              <a:ext cx="984021" cy="419684"/>
              <a:chOff x="1485616" y="1015069"/>
              <a:chExt cx="1557519" cy="790575"/>
            </a:xfrm>
          </p:grpSpPr>
          <p:sp>
            <p:nvSpPr>
              <p:cNvPr id="80" name="等腰三角形 7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8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874809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3244430" y="5168619"/>
            <a:ext cx="6022182" cy="488552"/>
            <a:chOff x="2336959" y="3045629"/>
            <a:chExt cx="6022182" cy="488552"/>
          </a:xfrm>
        </p:grpSpPr>
        <p:sp>
          <p:nvSpPr>
            <p:cNvPr id="73" name="矩形 7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对象引用作函数参数</a:t>
              </a:r>
            </a:p>
          </p:txBody>
        </p:sp>
        <p:sp>
          <p:nvSpPr>
            <p:cNvPr id="74" name="等腰三角形 7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5" name="等腰三角形 74"/>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6" name="矩形 75"/>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37" name="组合 36"/>
          <p:cNvGrpSpPr/>
          <p:nvPr/>
        </p:nvGrpSpPr>
        <p:grpSpPr>
          <a:xfrm>
            <a:off x="3250397" y="4499811"/>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对象指针作函数</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参数</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52" name="组合 51"/>
          <p:cNvGrpSpPr/>
          <p:nvPr/>
        </p:nvGrpSpPr>
        <p:grpSpPr>
          <a:xfrm>
            <a:off x="3256364" y="3848649"/>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对象作函数参数</a:t>
              </a:r>
              <a:endPar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对象作为函数参数</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69364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指针作函数参数</a:t>
            </a:r>
          </a:p>
        </p:txBody>
      </p:sp>
      <p:sp>
        <p:nvSpPr>
          <p:cNvPr id="19" name="矩形 3"/>
          <p:cNvSpPr>
            <a:spLocks noChangeArrowheads="1"/>
          </p:cNvSpPr>
          <p:nvPr/>
        </p:nvSpPr>
        <p:spPr bwMode="auto">
          <a:xfrm>
            <a:off x="533299" y="842066"/>
            <a:ext cx="641614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回忆指针变量作为函数参数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传递变量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地址</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形参开辟内存单元，值传递</a:t>
            </a:r>
          </a:p>
          <a:p>
            <a:pPr marL="1028700" lvl="1" indent="-571500">
              <a:buClr>
                <a:schemeClr val="accent1">
                  <a:lumMod val="50000"/>
                </a:schemeClr>
              </a:buClr>
              <a:buFont typeface="Wingdings" panose="05000000000000000000" pitchFamily="2" charset="2"/>
              <a:buChar char="Ø"/>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727807" y="889325"/>
            <a:ext cx="5077367"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aPx</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 aPy)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aPx</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*aPx = *aPy;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*aPy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val1 = 3;</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val2 =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swap(&amp;val1</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&amp;</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val2);</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0" name="TextBox 5"/>
          <p:cNvSpPr txBox="1"/>
          <p:nvPr/>
        </p:nvSpPr>
        <p:spPr>
          <a:xfrm>
            <a:off x="2142171" y="2947053"/>
            <a:ext cx="1342664"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&amp;ival1</a:t>
            </a:r>
            <a:endParaRPr lang="en-US" altLang="zh-CN" sz="3200" dirty="0">
              <a:solidFill>
                <a:schemeClr val="tx1">
                  <a:lumMod val="75000"/>
                  <a:lumOff val="25000"/>
                </a:schemeClr>
              </a:solidFill>
            </a:endParaRPr>
          </a:p>
        </p:txBody>
      </p:sp>
      <p:sp>
        <p:nvSpPr>
          <p:cNvPr id="15" name="TextBox 6"/>
          <p:cNvSpPr txBox="1"/>
          <p:nvPr/>
        </p:nvSpPr>
        <p:spPr>
          <a:xfrm>
            <a:off x="4733982" y="2947053"/>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smtClean="0">
                <a:solidFill>
                  <a:schemeClr val="tx1">
                    <a:lumMod val="75000"/>
                    <a:lumOff val="25000"/>
                  </a:schemeClr>
                </a:solidFill>
              </a:rPr>
              <a:t>3</a:t>
            </a:r>
            <a:endParaRPr lang="zh-CN" altLang="en-US" sz="3200" dirty="0">
              <a:solidFill>
                <a:schemeClr val="tx1">
                  <a:lumMod val="75000"/>
                  <a:lumOff val="25000"/>
                </a:schemeClr>
              </a:solidFill>
            </a:endParaRPr>
          </a:p>
        </p:txBody>
      </p:sp>
      <p:sp>
        <p:nvSpPr>
          <p:cNvPr id="16" name="TextBox 7"/>
          <p:cNvSpPr txBox="1"/>
          <p:nvPr/>
        </p:nvSpPr>
        <p:spPr>
          <a:xfrm>
            <a:off x="2144210" y="4569228"/>
            <a:ext cx="1338586"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&amp;ival2</a:t>
            </a:r>
            <a:endParaRPr lang="en-US" altLang="zh-CN" sz="3200" dirty="0">
              <a:solidFill>
                <a:schemeClr val="tx1">
                  <a:lumMod val="75000"/>
                  <a:lumOff val="25000"/>
                </a:schemeClr>
              </a:solidFill>
            </a:endParaRPr>
          </a:p>
        </p:txBody>
      </p:sp>
      <p:sp>
        <p:nvSpPr>
          <p:cNvPr id="17" name="TextBox 8"/>
          <p:cNvSpPr txBox="1"/>
          <p:nvPr/>
        </p:nvSpPr>
        <p:spPr>
          <a:xfrm>
            <a:off x="4752307" y="4572940"/>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3200" dirty="0">
                <a:solidFill>
                  <a:schemeClr val="tx1">
                    <a:lumMod val="75000"/>
                    <a:lumOff val="25000"/>
                  </a:schemeClr>
                </a:solidFill>
              </a:rPr>
              <a:t>5</a:t>
            </a:r>
            <a:endParaRPr lang="zh-CN" altLang="en-US" sz="3200" dirty="0">
              <a:solidFill>
                <a:schemeClr val="tx1">
                  <a:lumMod val="75000"/>
                  <a:lumOff val="25000"/>
                </a:schemeClr>
              </a:solidFill>
            </a:endParaRPr>
          </a:p>
        </p:txBody>
      </p:sp>
      <p:cxnSp>
        <p:nvCxnSpPr>
          <p:cNvPr id="18" name="直接箭头连接符 10"/>
          <p:cNvCxnSpPr>
            <a:cxnSpLocks noChangeShapeType="1"/>
            <a:stCxn id="10" idx="3"/>
            <a:endCxn id="15" idx="1"/>
          </p:cNvCxnSpPr>
          <p:nvPr/>
        </p:nvCxnSpPr>
        <p:spPr bwMode="auto">
          <a:xfrm>
            <a:off x="3484835" y="3239441"/>
            <a:ext cx="124914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直接箭头连接符 11"/>
          <p:cNvCxnSpPr>
            <a:cxnSpLocks noChangeShapeType="1"/>
            <a:stCxn id="16" idx="3"/>
            <a:endCxn id="17" idx="1"/>
          </p:cNvCxnSpPr>
          <p:nvPr/>
        </p:nvCxnSpPr>
        <p:spPr bwMode="auto">
          <a:xfrm>
            <a:off x="3482796" y="4861616"/>
            <a:ext cx="1269511" cy="3712"/>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TextBox 12"/>
          <p:cNvSpPr txBox="1">
            <a:spLocks noChangeArrowheads="1"/>
          </p:cNvSpPr>
          <p:nvPr/>
        </p:nvSpPr>
        <p:spPr bwMode="auto">
          <a:xfrm>
            <a:off x="2453262" y="3506664"/>
            <a:ext cx="82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aPx</a:t>
            </a:r>
          </a:p>
        </p:txBody>
      </p:sp>
      <p:sp>
        <p:nvSpPr>
          <p:cNvPr id="22" name="TextBox 13"/>
          <p:cNvSpPr txBox="1">
            <a:spLocks noChangeArrowheads="1"/>
          </p:cNvSpPr>
          <p:nvPr/>
        </p:nvSpPr>
        <p:spPr bwMode="auto">
          <a:xfrm>
            <a:off x="4681045" y="3506664"/>
            <a:ext cx="110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val1</a:t>
            </a:r>
          </a:p>
        </p:txBody>
      </p:sp>
      <p:sp>
        <p:nvSpPr>
          <p:cNvPr id="23" name="TextBox 14"/>
          <p:cNvSpPr txBox="1">
            <a:spLocks noChangeArrowheads="1"/>
          </p:cNvSpPr>
          <p:nvPr/>
        </p:nvSpPr>
        <p:spPr bwMode="auto">
          <a:xfrm>
            <a:off x="2438768" y="5168547"/>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aPy</a:t>
            </a:r>
          </a:p>
        </p:txBody>
      </p:sp>
      <p:sp>
        <p:nvSpPr>
          <p:cNvPr id="24" name="TextBox 15"/>
          <p:cNvSpPr txBox="1">
            <a:spLocks noChangeArrowheads="1"/>
          </p:cNvSpPr>
          <p:nvPr/>
        </p:nvSpPr>
        <p:spPr bwMode="auto">
          <a:xfrm>
            <a:off x="4681045" y="5180924"/>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val2</a:t>
            </a: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082176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对象指针作函数参数</a:t>
            </a:r>
          </a:p>
        </p:txBody>
      </p:sp>
      <p:sp>
        <p:nvSpPr>
          <p:cNvPr id="19" name="矩形 3"/>
          <p:cNvSpPr>
            <a:spLocks noChangeArrowheads="1"/>
          </p:cNvSpPr>
          <p:nvPr/>
        </p:nvSpPr>
        <p:spPr bwMode="auto">
          <a:xfrm>
            <a:off x="326923" y="865042"/>
            <a:ext cx="61584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对象指针作为函数参数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传递对象地址</a:t>
            </a: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形参开辟内存单元，值</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传递</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不会调用拷贝构造</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485356" y="865042"/>
            <a:ext cx="5199157" cy="5293757"/>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swap(Atest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aP1</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 aP2) {</a:t>
            </a:r>
            <a:endPar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*aP1;</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*aP1 = *aP2;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*aP2 = temp;</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a:t>
            </a: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obj2(5</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swap(&amp;obj1, &amp;obj2);</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6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6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26" name="TextBox 5"/>
          <p:cNvSpPr txBox="1"/>
          <p:nvPr/>
        </p:nvSpPr>
        <p:spPr>
          <a:xfrm>
            <a:off x="1855280" y="3490608"/>
            <a:ext cx="1342664"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&amp;obj1</a:t>
            </a:r>
          </a:p>
        </p:txBody>
      </p:sp>
      <p:sp>
        <p:nvSpPr>
          <p:cNvPr id="27" name="TextBox 6"/>
          <p:cNvSpPr txBox="1"/>
          <p:nvPr/>
        </p:nvSpPr>
        <p:spPr>
          <a:xfrm>
            <a:off x="4447091" y="3490608"/>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sp>
        <p:nvSpPr>
          <p:cNvPr id="28" name="TextBox 7"/>
          <p:cNvSpPr txBox="1"/>
          <p:nvPr/>
        </p:nvSpPr>
        <p:spPr>
          <a:xfrm>
            <a:off x="1857319" y="4960383"/>
            <a:ext cx="1338586"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200">
                <a:solidFill>
                  <a:schemeClr val="tx1">
                    <a:lumMod val="75000"/>
                    <a:lumOff val="25000"/>
                  </a:schemeClr>
                </a:solidFill>
              </a:rPr>
              <a:t>&amp;</a:t>
            </a:r>
            <a:r>
              <a:rPr lang="en-US" altLang="zh-CN" sz="3200" smtClean="0">
                <a:solidFill>
                  <a:schemeClr val="tx1">
                    <a:lumMod val="75000"/>
                    <a:lumOff val="25000"/>
                  </a:schemeClr>
                </a:solidFill>
              </a:rPr>
              <a:t>obj2</a:t>
            </a:r>
            <a:endParaRPr lang="en-US" altLang="zh-CN" sz="3200">
              <a:solidFill>
                <a:schemeClr val="tx1">
                  <a:lumMod val="75000"/>
                  <a:lumOff val="25000"/>
                </a:schemeClr>
              </a:solidFill>
            </a:endParaRPr>
          </a:p>
        </p:txBody>
      </p:sp>
      <p:sp>
        <p:nvSpPr>
          <p:cNvPr id="29" name="TextBox 8"/>
          <p:cNvSpPr txBox="1"/>
          <p:nvPr/>
        </p:nvSpPr>
        <p:spPr>
          <a:xfrm>
            <a:off x="4465416" y="4964095"/>
            <a:ext cx="785813" cy="584775"/>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lgn="ctr">
              <a:defRPr/>
            </a:pPr>
            <a:endParaRPr lang="zh-CN" altLang="en-US" sz="3200" dirty="0">
              <a:solidFill>
                <a:schemeClr val="tx1">
                  <a:lumMod val="75000"/>
                  <a:lumOff val="25000"/>
                </a:schemeClr>
              </a:solidFill>
            </a:endParaRPr>
          </a:p>
        </p:txBody>
      </p:sp>
      <p:cxnSp>
        <p:nvCxnSpPr>
          <p:cNvPr id="30" name="直接箭头连接符 10"/>
          <p:cNvCxnSpPr>
            <a:cxnSpLocks noChangeShapeType="1"/>
            <a:stCxn id="26" idx="3"/>
            <a:endCxn id="27" idx="1"/>
          </p:cNvCxnSpPr>
          <p:nvPr/>
        </p:nvCxnSpPr>
        <p:spPr bwMode="auto">
          <a:xfrm>
            <a:off x="3197944" y="3782996"/>
            <a:ext cx="1249147" cy="0"/>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直接箭头连接符 11"/>
          <p:cNvCxnSpPr>
            <a:cxnSpLocks noChangeShapeType="1"/>
            <a:stCxn id="28" idx="3"/>
            <a:endCxn id="29" idx="1"/>
          </p:cNvCxnSpPr>
          <p:nvPr/>
        </p:nvCxnSpPr>
        <p:spPr bwMode="auto">
          <a:xfrm>
            <a:off x="3195905" y="5252771"/>
            <a:ext cx="1269511" cy="3712"/>
          </a:xfrm>
          <a:prstGeom prst="straightConnector1">
            <a:avLst/>
          </a:prstGeom>
          <a:noFill/>
          <a:ln w="38100" algn="ctr">
            <a:solidFill>
              <a:schemeClr val="accent1">
                <a:lumMod val="50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2" name="TextBox 12"/>
          <p:cNvSpPr txBox="1">
            <a:spLocks noChangeArrowheads="1"/>
          </p:cNvSpPr>
          <p:nvPr/>
        </p:nvSpPr>
        <p:spPr bwMode="auto">
          <a:xfrm>
            <a:off x="2166371" y="4050219"/>
            <a:ext cx="82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smtClean="0">
                <a:solidFill>
                  <a:schemeClr val="tx1">
                    <a:lumMod val="75000"/>
                    <a:lumOff val="25000"/>
                  </a:schemeClr>
                </a:solidFill>
                <a:latin typeface="Consolas" panose="020B0609020204030204" pitchFamily="49" charset="0"/>
                <a:cs typeface="Courier New" pitchFamily="49" charset="0"/>
              </a:rPr>
              <a:t>aP1</a:t>
            </a:r>
            <a:endParaRPr lang="en-US" altLang="zh-CN" sz="2800" b="1">
              <a:solidFill>
                <a:schemeClr val="tx1">
                  <a:lumMod val="75000"/>
                  <a:lumOff val="25000"/>
                </a:schemeClr>
              </a:solidFill>
              <a:latin typeface="Consolas" panose="020B0609020204030204" pitchFamily="49" charset="0"/>
              <a:cs typeface="Courier New" pitchFamily="49" charset="0"/>
            </a:endParaRPr>
          </a:p>
        </p:txBody>
      </p:sp>
      <p:sp>
        <p:nvSpPr>
          <p:cNvPr id="33" name="TextBox 13"/>
          <p:cNvSpPr txBox="1">
            <a:spLocks noChangeArrowheads="1"/>
          </p:cNvSpPr>
          <p:nvPr/>
        </p:nvSpPr>
        <p:spPr bwMode="auto">
          <a:xfrm>
            <a:off x="4394154" y="4050219"/>
            <a:ext cx="110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tx1">
                    <a:lumMod val="75000"/>
                    <a:lumOff val="25000"/>
                  </a:schemeClr>
                </a:solidFill>
                <a:latin typeface="Consolas" panose="020B0609020204030204" pitchFamily="49" charset="0"/>
                <a:cs typeface="Courier New" pitchFamily="49" charset="0"/>
              </a:rPr>
              <a:t>obj1</a:t>
            </a:r>
          </a:p>
        </p:txBody>
      </p:sp>
      <p:sp>
        <p:nvSpPr>
          <p:cNvPr id="34" name="TextBox 14"/>
          <p:cNvSpPr txBox="1">
            <a:spLocks noChangeArrowheads="1"/>
          </p:cNvSpPr>
          <p:nvPr/>
        </p:nvSpPr>
        <p:spPr bwMode="auto">
          <a:xfrm>
            <a:off x="2151877" y="5559702"/>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smtClean="0">
                <a:solidFill>
                  <a:schemeClr val="tx1">
                    <a:lumMod val="75000"/>
                    <a:lumOff val="25000"/>
                  </a:schemeClr>
                </a:solidFill>
                <a:latin typeface="Consolas" panose="020B0609020204030204" pitchFamily="49" charset="0"/>
                <a:cs typeface="Courier New" pitchFamily="49" charset="0"/>
              </a:rPr>
              <a:t>aP2</a:t>
            </a:r>
            <a:endParaRPr lang="en-US" altLang="zh-CN" sz="2800" b="1">
              <a:solidFill>
                <a:schemeClr val="tx1">
                  <a:lumMod val="75000"/>
                  <a:lumOff val="25000"/>
                </a:schemeClr>
              </a:solidFill>
              <a:latin typeface="Consolas" panose="020B0609020204030204" pitchFamily="49" charset="0"/>
              <a:cs typeface="Courier New" pitchFamily="49" charset="0"/>
            </a:endParaRPr>
          </a:p>
        </p:txBody>
      </p:sp>
      <p:sp>
        <p:nvSpPr>
          <p:cNvPr id="35" name="TextBox 15"/>
          <p:cNvSpPr txBox="1">
            <a:spLocks noChangeArrowheads="1"/>
          </p:cNvSpPr>
          <p:nvPr/>
        </p:nvSpPr>
        <p:spPr bwMode="auto">
          <a:xfrm>
            <a:off x="4394154" y="5572079"/>
            <a:ext cx="1214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smtClean="0">
                <a:solidFill>
                  <a:schemeClr val="tx1">
                    <a:lumMod val="75000"/>
                    <a:lumOff val="25000"/>
                  </a:schemeClr>
                </a:solidFill>
                <a:latin typeface="Consolas" panose="020B0609020204030204" pitchFamily="49" charset="0"/>
                <a:cs typeface="Courier New" pitchFamily="49" charset="0"/>
              </a:rPr>
              <a:t>obj2</a:t>
            </a:r>
            <a:endParaRPr lang="en-US" altLang="zh-CN" sz="28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1402509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580816" y="1364723"/>
            <a:ext cx="6697730" cy="623976"/>
            <a:chOff x="2054383" y="4853049"/>
            <a:chExt cx="6697730" cy="623976"/>
          </a:xfrm>
        </p:grpSpPr>
        <p:sp>
          <p:nvSpPr>
            <p:cNvPr id="63" name="矩形 62"/>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对象及对象成员与指针</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2054383" y="4853049"/>
              <a:ext cx="984021" cy="419684"/>
              <a:chOff x="1485616" y="1015069"/>
              <a:chExt cx="1557519" cy="790575"/>
            </a:xfrm>
          </p:grpSpPr>
          <p:sp>
            <p:nvSpPr>
              <p:cNvPr id="70" name="等腰三角形 69"/>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7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2</a:t>
                </a:r>
                <a:endParaRPr lang="zh-CN" altLang="en-US" sz="3200" kern="0">
                  <a:solidFill>
                    <a:prstClr val="white"/>
                  </a:solidFill>
                  <a:latin typeface="Lucida Calligraphy" panose="03010101010101010101" pitchFamily="66" charset="0"/>
                </a:endParaRPr>
              </a:p>
            </p:txBody>
          </p:sp>
        </p:grpSp>
      </p:grpSp>
      <p:grpSp>
        <p:nvGrpSpPr>
          <p:cNvPr id="37" name="组合 36"/>
          <p:cNvGrpSpPr/>
          <p:nvPr/>
        </p:nvGrpSpPr>
        <p:grpSpPr>
          <a:xfrm>
            <a:off x="3244430" y="5168274"/>
            <a:ext cx="6022182" cy="488552"/>
            <a:chOff x="2336959" y="2178704"/>
            <a:chExt cx="6022182" cy="488552"/>
          </a:xfrm>
        </p:grpSpPr>
        <p:sp>
          <p:nvSpPr>
            <p:cNvPr id="38" name="矩形 37"/>
            <p:cNvSpPr/>
            <p:nvPr/>
          </p:nvSpPr>
          <p:spPr>
            <a:xfrm>
              <a:off x="2348893" y="2231038"/>
              <a:ext cx="6010248" cy="382622"/>
            </a:xfrm>
            <a:prstGeom prst="rect">
              <a:avLst/>
            </a:prstGeom>
            <a:solidFill>
              <a:schemeClr val="accent1">
                <a:lumMod val="60000"/>
                <a:lumOff val="4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对象引用作函数</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参数</a:t>
              </a:r>
            </a:p>
          </p:txBody>
        </p:sp>
        <p:sp>
          <p:nvSpPr>
            <p:cNvPr id="39" name="等腰三角形 38"/>
            <p:cNvSpPr/>
            <p:nvPr/>
          </p:nvSpPr>
          <p:spPr>
            <a:xfrm>
              <a:off x="2656528" y="2183657"/>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0" name="等腰三角形 39"/>
            <p:cNvSpPr/>
            <p:nvPr/>
          </p:nvSpPr>
          <p:spPr>
            <a:xfrm flipV="1">
              <a:off x="2656527" y="2613167"/>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1" name="矩形 40"/>
            <p:cNvSpPr/>
            <p:nvPr/>
          </p:nvSpPr>
          <p:spPr>
            <a:xfrm>
              <a:off x="2336959" y="2178704"/>
              <a:ext cx="370232" cy="487049"/>
            </a:xfrm>
            <a:prstGeom prst="rect">
              <a:avLst/>
            </a:prstGeom>
            <a:solidFill>
              <a:schemeClr val="accent1">
                <a:lumMod val="75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2580816" y="2223488"/>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引用及对象的常</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引用</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3</a:t>
                </a:r>
                <a:endParaRPr lang="zh-CN" altLang="en-US" sz="3200" kern="0">
                  <a:solidFill>
                    <a:prstClr val="white"/>
                  </a:solidFill>
                  <a:latin typeface="Lucida Calligraphy" panose="03010101010101010101" pitchFamily="66" charset="0"/>
                </a:endParaRPr>
              </a:p>
            </p:txBody>
          </p:sp>
        </p:grpSp>
      </p:grpSp>
      <p:grpSp>
        <p:nvGrpSpPr>
          <p:cNvPr id="65" name="组合 64"/>
          <p:cNvGrpSpPr/>
          <p:nvPr/>
        </p:nvGrpSpPr>
        <p:grpSpPr>
          <a:xfrm>
            <a:off x="2580816" y="50700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对象数组</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1</a:t>
                </a:r>
                <a:endParaRPr lang="zh-CN" altLang="en-US" sz="3200" kern="0">
                  <a:solidFill>
                    <a:prstClr val="white"/>
                  </a:solidFill>
                  <a:latin typeface="Lucida Calligraphy" panose="03010101010101010101" pitchFamily="66" charset="0"/>
                </a:endParaRPr>
              </a:p>
            </p:txBody>
          </p:sp>
        </p:grpSp>
      </p:grpSp>
      <p:grpSp>
        <p:nvGrpSpPr>
          <p:cNvPr id="47" name="组合 46"/>
          <p:cNvGrpSpPr/>
          <p:nvPr/>
        </p:nvGrpSpPr>
        <p:grpSpPr>
          <a:xfrm>
            <a:off x="3250397" y="4499125"/>
            <a:ext cx="6022182" cy="488552"/>
            <a:chOff x="2336959" y="3045629"/>
            <a:chExt cx="6022182" cy="488552"/>
          </a:xfrm>
        </p:grpSpPr>
        <p:sp>
          <p:nvSpPr>
            <p:cNvPr id="48" name="矩形 47"/>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a:t>
              </a:r>
              <a:r>
                <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rPr>
                <a:t>指针作函数参数</a:t>
              </a:r>
            </a:p>
          </p:txBody>
        </p:sp>
        <p:sp>
          <p:nvSpPr>
            <p:cNvPr id="49" name="等腰三角形 48"/>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0" name="等腰三角形 4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1" name="矩形 5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256364" y="3848649"/>
            <a:ext cx="6022182" cy="488552"/>
            <a:chOff x="2336959" y="3045629"/>
            <a:chExt cx="6022182" cy="488552"/>
          </a:xfrm>
        </p:grpSpPr>
        <p:sp>
          <p:nvSpPr>
            <p:cNvPr id="53" name="矩形 52"/>
            <p:cNvSpPr/>
            <p:nvPr/>
          </p:nvSpPr>
          <p:spPr>
            <a:xfrm>
              <a:off x="2348893" y="3097963"/>
              <a:ext cx="6010248" cy="38262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000" b="1" kern="0" smtClean="0">
                  <a:solidFill>
                    <a:schemeClr val="tx1">
                      <a:lumMod val="65000"/>
                      <a:lumOff val="35000"/>
                    </a:schemeClr>
                  </a:solidFill>
                  <a:latin typeface="微软雅黑" panose="020B0503020204020204" pitchFamily="34" charset="-122"/>
                  <a:ea typeface="微软雅黑" panose="020B0503020204020204" pitchFamily="34" charset="-122"/>
                </a:rPr>
                <a:t>      对象作函数参数</a:t>
              </a:r>
              <a:endParaRPr lang="zh-CN" altLang="en-US" sz="20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等腰三角形 53"/>
            <p:cNvSpPr/>
            <p:nvPr/>
          </p:nvSpPr>
          <p:spPr>
            <a:xfrm>
              <a:off x="2656528" y="3050582"/>
              <a:ext cx="106085" cy="4571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0" name="等腰三角形 59"/>
            <p:cNvSpPr/>
            <p:nvPr/>
          </p:nvSpPr>
          <p:spPr>
            <a:xfrm flipV="1">
              <a:off x="2656527" y="3480092"/>
              <a:ext cx="106085" cy="54089"/>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1" name="矩形 60"/>
            <p:cNvSpPr/>
            <p:nvPr/>
          </p:nvSpPr>
          <p:spPr>
            <a:xfrm>
              <a:off x="2336959" y="3045629"/>
              <a:ext cx="370232" cy="487049"/>
            </a:xfrm>
            <a:prstGeom prst="rect">
              <a:avLst/>
            </a:prstGeom>
            <a:solidFill>
              <a:schemeClr val="bg2">
                <a:lumMod val="50000"/>
              </a:schemeClr>
            </a:solidFill>
            <a:ln w="31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580816" y="3082253"/>
            <a:ext cx="6697730" cy="623976"/>
            <a:chOff x="4714851" y="493943"/>
            <a:chExt cx="6697730" cy="623976"/>
          </a:xfrm>
        </p:grpSpPr>
        <p:sp>
          <p:nvSpPr>
            <p:cNvPr id="43" name="矩形 42"/>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对象作为函数参数</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4714851" y="493943"/>
              <a:ext cx="984021" cy="419684"/>
              <a:chOff x="1485616" y="1015069"/>
              <a:chExt cx="1557519" cy="790575"/>
            </a:xfrm>
            <a:solidFill>
              <a:srgbClr val="0070C0"/>
            </a:solidFill>
          </p:grpSpPr>
          <p:sp>
            <p:nvSpPr>
              <p:cNvPr id="45" name="等腰三角形 44"/>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46"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a:solidFill>
                      <a:prstClr val="white"/>
                    </a:solidFill>
                    <a:latin typeface="Lucida Calligraphy" panose="03010101010101010101" pitchFamily="66" charset="0"/>
                  </a:rPr>
                  <a:t>4</a:t>
                </a:r>
                <a:endParaRPr lang="zh-CN" altLang="en-US" sz="3200" kern="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1393871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引用作函数参数</a:t>
            </a:r>
          </a:p>
        </p:txBody>
      </p:sp>
      <p:sp>
        <p:nvSpPr>
          <p:cNvPr id="19" name="矩形 3"/>
          <p:cNvSpPr>
            <a:spLocks noChangeArrowheads="1"/>
          </p:cNvSpPr>
          <p:nvPr/>
        </p:nvSpPr>
        <p:spPr bwMode="auto">
          <a:xfrm>
            <a:off x="533299" y="842066"/>
            <a:ext cx="641614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回忆变量引用作为函数参数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形参不开辟</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内存</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755249" y="842066"/>
            <a:ext cx="4630091" cy="526297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 aX</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&amp; aY)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aX;</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aX = 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aY = temp;</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val1 =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3</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val2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5;</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swap(val1,val2);</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5" name="TextBox 6"/>
          <p:cNvSpPr txBox="1"/>
          <p:nvPr/>
        </p:nvSpPr>
        <p:spPr>
          <a:xfrm>
            <a:off x="2004779" y="3110124"/>
            <a:ext cx="1122475"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smtClean="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7" name="TextBox 8"/>
          <p:cNvSpPr txBox="1"/>
          <p:nvPr/>
        </p:nvSpPr>
        <p:spPr>
          <a:xfrm>
            <a:off x="4072570" y="3110125"/>
            <a:ext cx="1041139"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dirty="0">
                <a:solidFill>
                  <a:schemeClr val="tx1">
                    <a:lumMod val="75000"/>
                    <a:lumOff val="25000"/>
                  </a:schemeClr>
                </a:solidFill>
              </a:rPr>
              <a:t>5</a:t>
            </a:r>
            <a:endParaRPr lang="zh-CN" altLang="en-US" sz="3600" dirty="0">
              <a:solidFill>
                <a:schemeClr val="tx1">
                  <a:lumMod val="75000"/>
                  <a:lumOff val="25000"/>
                </a:schemeClr>
              </a:solidFill>
            </a:endParaRPr>
          </a:p>
        </p:txBody>
      </p:sp>
      <p:sp>
        <p:nvSpPr>
          <p:cNvPr id="21" name="TextBox 12"/>
          <p:cNvSpPr txBox="1">
            <a:spLocks noChangeArrowheads="1"/>
          </p:cNvSpPr>
          <p:nvPr/>
        </p:nvSpPr>
        <p:spPr bwMode="auto">
          <a:xfrm>
            <a:off x="2085350" y="2419617"/>
            <a:ext cx="105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aPx</a:t>
            </a:r>
          </a:p>
        </p:txBody>
      </p:sp>
      <p:sp>
        <p:nvSpPr>
          <p:cNvPr id="22" name="TextBox 13"/>
          <p:cNvSpPr txBox="1">
            <a:spLocks noChangeArrowheads="1"/>
          </p:cNvSpPr>
          <p:nvPr/>
        </p:nvSpPr>
        <p:spPr bwMode="auto">
          <a:xfrm>
            <a:off x="2013941" y="3862187"/>
            <a:ext cx="110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val1</a:t>
            </a:r>
          </a:p>
        </p:txBody>
      </p:sp>
      <p:sp>
        <p:nvSpPr>
          <p:cNvPr id="23" name="TextBox 14"/>
          <p:cNvSpPr txBox="1">
            <a:spLocks noChangeArrowheads="1"/>
          </p:cNvSpPr>
          <p:nvPr/>
        </p:nvSpPr>
        <p:spPr bwMode="auto">
          <a:xfrm>
            <a:off x="4092383" y="2416867"/>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aPy</a:t>
            </a:r>
          </a:p>
        </p:txBody>
      </p:sp>
      <p:sp>
        <p:nvSpPr>
          <p:cNvPr id="24" name="TextBox 15"/>
          <p:cNvSpPr txBox="1">
            <a:spLocks noChangeArrowheads="1"/>
          </p:cNvSpPr>
          <p:nvPr/>
        </p:nvSpPr>
        <p:spPr bwMode="auto">
          <a:xfrm>
            <a:off x="4072570" y="3862187"/>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val2</a:t>
            </a:r>
            <a:endParaRPr lang="zh-CN" altLang="en-US" sz="3200" b="1">
              <a:solidFill>
                <a:schemeClr val="tx1">
                  <a:lumMod val="75000"/>
                  <a:lumOff val="25000"/>
                </a:schemeClr>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663186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引用作函数参数</a:t>
            </a:r>
          </a:p>
        </p:txBody>
      </p:sp>
      <p:sp>
        <p:nvSpPr>
          <p:cNvPr id="19" name="矩形 3"/>
          <p:cNvSpPr>
            <a:spLocks noChangeArrowheads="1"/>
          </p:cNvSpPr>
          <p:nvPr/>
        </p:nvSpPr>
        <p:spPr bwMode="auto">
          <a:xfrm>
            <a:off x="533299" y="842066"/>
            <a:ext cx="641614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对象引用作函数参数</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形参不开辟</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内存</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不会调用拷贝构造</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推荐使用</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buClr>
                <a:schemeClr val="accent1">
                  <a:lumMod val="50000"/>
                </a:schemeClr>
              </a:buClr>
              <a:buFont typeface="Wingdings" panose="05000000000000000000" pitchFamily="2" charset="2"/>
              <a:buChar char="Ø"/>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2"/>
          <p:cNvSpPr txBox="1"/>
          <p:nvPr/>
        </p:nvSpPr>
        <p:spPr>
          <a:xfrm>
            <a:off x="6404604" y="397566"/>
            <a:ext cx="5462557" cy="569386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swap(Atest &amp;aD1,  </a:t>
            </a:r>
            <a:endPar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&amp;aD2</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temp =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aD1;</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aD1 = aD2;</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aD2 = temp;</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Atest obj1(3</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obj2(5</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swap(obj1</a:t>
            </a: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obj1.display();</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obj2.display();</a:t>
            </a:r>
          </a:p>
          <a:p>
            <a:pPr>
              <a:defRPr/>
            </a:pPr>
            <a:r>
              <a:rPr lang="nn-NO"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a:t>
            </a: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a:defRPr/>
            </a:pPr>
            <a:r>
              <a:rPr lang="nn-NO"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5" name="TextBox 6"/>
          <p:cNvSpPr txBox="1"/>
          <p:nvPr/>
        </p:nvSpPr>
        <p:spPr>
          <a:xfrm>
            <a:off x="1880125" y="4179666"/>
            <a:ext cx="1122475"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smtClean="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7" name="TextBox 8"/>
          <p:cNvSpPr txBox="1"/>
          <p:nvPr/>
        </p:nvSpPr>
        <p:spPr>
          <a:xfrm>
            <a:off x="3947916" y="4179667"/>
            <a:ext cx="1041139" cy="646331"/>
          </a:xfrm>
          <a:prstGeom prst="rect">
            <a:avLst/>
          </a:prstGeom>
          <a:solidFill>
            <a:schemeClr val="tx2">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3600" dirty="0">
                <a:solidFill>
                  <a:schemeClr val="tx1">
                    <a:lumMod val="75000"/>
                    <a:lumOff val="25000"/>
                  </a:schemeClr>
                </a:solidFill>
              </a:rPr>
              <a:t>5</a:t>
            </a:r>
            <a:endParaRPr lang="zh-CN" altLang="en-US" sz="3600" dirty="0">
              <a:solidFill>
                <a:schemeClr val="tx1">
                  <a:lumMod val="75000"/>
                  <a:lumOff val="25000"/>
                </a:schemeClr>
              </a:solidFill>
            </a:endParaRPr>
          </a:p>
        </p:txBody>
      </p:sp>
      <p:sp>
        <p:nvSpPr>
          <p:cNvPr id="21" name="TextBox 12"/>
          <p:cNvSpPr txBox="1">
            <a:spLocks noChangeArrowheads="1"/>
          </p:cNvSpPr>
          <p:nvPr/>
        </p:nvSpPr>
        <p:spPr bwMode="auto">
          <a:xfrm>
            <a:off x="1960696" y="3489159"/>
            <a:ext cx="1051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aD1</a:t>
            </a:r>
          </a:p>
        </p:txBody>
      </p:sp>
      <p:sp>
        <p:nvSpPr>
          <p:cNvPr id="22" name="TextBox 13"/>
          <p:cNvSpPr txBox="1">
            <a:spLocks noChangeArrowheads="1"/>
          </p:cNvSpPr>
          <p:nvPr/>
        </p:nvSpPr>
        <p:spPr bwMode="auto">
          <a:xfrm>
            <a:off x="1889287" y="4931729"/>
            <a:ext cx="110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obj1</a:t>
            </a:r>
          </a:p>
        </p:txBody>
      </p:sp>
      <p:sp>
        <p:nvSpPr>
          <p:cNvPr id="23" name="TextBox 14"/>
          <p:cNvSpPr txBox="1">
            <a:spLocks noChangeArrowheads="1"/>
          </p:cNvSpPr>
          <p:nvPr/>
        </p:nvSpPr>
        <p:spPr bwMode="auto">
          <a:xfrm>
            <a:off x="3967729" y="3486409"/>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aD2</a:t>
            </a:r>
          </a:p>
        </p:txBody>
      </p:sp>
      <p:sp>
        <p:nvSpPr>
          <p:cNvPr id="24" name="TextBox 15"/>
          <p:cNvSpPr txBox="1">
            <a:spLocks noChangeArrowheads="1"/>
          </p:cNvSpPr>
          <p:nvPr/>
        </p:nvSpPr>
        <p:spPr bwMode="auto">
          <a:xfrm>
            <a:off x="3947916" y="4931729"/>
            <a:ext cx="1214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tx1">
                    <a:lumMod val="75000"/>
                    <a:lumOff val="25000"/>
                  </a:schemeClr>
                </a:solidFill>
                <a:latin typeface="Consolas" panose="020B0609020204030204" pitchFamily="49" charset="0"/>
                <a:cs typeface="Courier New" pitchFamily="49" charset="0"/>
              </a:rPr>
              <a:t>obj2</a:t>
            </a:r>
          </a:p>
        </p:txBody>
      </p:sp>
    </p:spTree>
    <p:extLst>
      <p:ext uri="{BB962C8B-B14F-4D97-AF65-F5344CB8AC3E}">
        <p14:creationId xmlns:p14="http://schemas.microsoft.com/office/powerpoint/2010/main" val="38147794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中对象数组的使用</a:t>
            </a:r>
          </a:p>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a:t>
            </a:r>
            <a:r>
              <a:rPr lang="en-US" altLang="zh-CN" sz="3000">
                <a:solidFill>
                  <a:schemeClr val="tx1">
                    <a:lumMod val="75000"/>
                    <a:lumOff val="25000"/>
                  </a:schemeClr>
                </a:solidFill>
              </a:rPr>
              <a:t>this</a:t>
            </a:r>
            <a:r>
              <a:rPr lang="zh-CN" altLang="en-US" sz="3000">
                <a:solidFill>
                  <a:schemeClr val="tx1">
                    <a:lumMod val="75000"/>
                    <a:lumOff val="25000"/>
                  </a:schemeClr>
                </a:solidFill>
              </a:rPr>
              <a:t>指针的含义及使用</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中对象引用的</a:t>
            </a:r>
            <a:r>
              <a:rPr lang="zh-CN" altLang="en-US" sz="3000" smtClean="0">
                <a:solidFill>
                  <a:schemeClr val="tx1">
                    <a:lumMod val="75000"/>
                    <a:lumOff val="25000"/>
                  </a:schemeClr>
                </a:solidFill>
              </a:rPr>
              <a:t>使用</a:t>
            </a: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5939078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数组</a:t>
            </a:r>
          </a:p>
        </p:txBody>
      </p:sp>
      <p:sp>
        <p:nvSpPr>
          <p:cNvPr id="19" name="矩形 3"/>
          <p:cNvSpPr>
            <a:spLocks noChangeArrowheads="1"/>
          </p:cNvSpPr>
          <p:nvPr/>
        </p:nvSpPr>
        <p:spPr bwMode="auto">
          <a:xfrm>
            <a:off x="1095001" y="889325"/>
            <a:ext cx="9701193"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回忆我们曾经学过的数组</a:t>
            </a:r>
          </a:p>
        </p:txBody>
      </p:sp>
      <p:sp>
        <p:nvSpPr>
          <p:cNvPr id="4" name="TextBox 2"/>
          <p:cNvSpPr txBox="1"/>
          <p:nvPr/>
        </p:nvSpPr>
        <p:spPr>
          <a:xfrm>
            <a:off x="1565353" y="1977071"/>
            <a:ext cx="6715047" cy="3170099"/>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arr[3</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struct student arr[3</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*p[3</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((*p)[3])[5</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(*p[5])( int x,int y );</a:t>
            </a:r>
          </a:p>
        </p:txBody>
      </p:sp>
      <p:sp>
        <p:nvSpPr>
          <p:cNvPr id="5" name="圆角矩形标注 4"/>
          <p:cNvSpPr/>
          <p:nvPr/>
        </p:nvSpPr>
        <p:spPr>
          <a:xfrm>
            <a:off x="7964000" y="2191606"/>
            <a:ext cx="3113780" cy="1370514"/>
          </a:xfrm>
          <a:prstGeom prst="wedgeRoundRectCallout">
            <a:avLst>
              <a:gd name="adj1" fmla="val -69033"/>
              <a:gd name="adj2" fmla="val 2844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类型相同的变量的集合</a:t>
            </a:r>
          </a:p>
        </p:txBody>
      </p:sp>
    </p:spTree>
    <p:extLst>
      <p:ext uri="{BB962C8B-B14F-4D97-AF65-F5344CB8AC3E}">
        <p14:creationId xmlns:p14="http://schemas.microsoft.com/office/powerpoint/2010/main" val="290299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数组</a:t>
            </a:r>
          </a:p>
        </p:txBody>
      </p:sp>
      <p:sp>
        <p:nvSpPr>
          <p:cNvPr id="19" name="矩形 3"/>
          <p:cNvSpPr>
            <a:spLocks noChangeArrowheads="1"/>
          </p:cNvSpPr>
          <p:nvPr/>
        </p:nvSpPr>
        <p:spPr bwMode="auto">
          <a:xfrm>
            <a:off x="1095001" y="889325"/>
            <a:ext cx="970119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对象</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数组的概念</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如果</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数组元素都为类类型，我们把这样的数组称为对象</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数组。</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2124153" y="3720870"/>
            <a:ext cx="6308647" cy="58477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string  arr[9];</a:t>
            </a:r>
          </a:p>
        </p:txBody>
      </p:sp>
    </p:spTree>
    <p:extLst>
      <p:ext uri="{BB962C8B-B14F-4D97-AF65-F5344CB8AC3E}">
        <p14:creationId xmlns:p14="http://schemas.microsoft.com/office/powerpoint/2010/main" val="845823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数组</a:t>
            </a:r>
          </a:p>
        </p:txBody>
      </p:sp>
      <p:sp>
        <p:nvSpPr>
          <p:cNvPr id="19" name="矩形 3"/>
          <p:cNvSpPr>
            <a:spLocks noChangeArrowheads="1"/>
          </p:cNvSpPr>
          <p:nvPr/>
        </p:nvSpPr>
        <p:spPr bwMode="auto">
          <a:xfrm>
            <a:off x="1095001" y="889325"/>
            <a:ext cx="97011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声明格式</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和普通数组</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相同。</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2"/>
          <p:cNvSpPr txBox="1"/>
          <p:nvPr/>
        </p:nvSpPr>
        <p:spPr>
          <a:xfrm>
            <a:off x="2124153" y="2650743"/>
            <a:ext cx="6715047" cy="1231106"/>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defRPr/>
            </a:pP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类名  数组名</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元素个数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spcBef>
                <a:spcPts val="1200"/>
              </a:spcBef>
              <a:defRPr/>
            </a:pP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类名  数组名</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行数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列数</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5" name="圆角矩形标注 4"/>
          <p:cNvSpPr/>
          <p:nvPr/>
        </p:nvSpPr>
        <p:spPr>
          <a:xfrm>
            <a:off x="7062302" y="4215039"/>
            <a:ext cx="3113780" cy="1370514"/>
          </a:xfrm>
          <a:prstGeom prst="wedgeRoundRectCallout">
            <a:avLst>
              <a:gd name="adj1" fmla="val -33549"/>
              <a:gd name="adj2" fmla="val -82752"/>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pPr algn="ct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多维数组的格式与此类似</a:t>
            </a:r>
          </a:p>
        </p:txBody>
      </p:sp>
    </p:spTree>
    <p:extLst>
      <p:ext uri="{BB962C8B-B14F-4D97-AF65-F5344CB8AC3E}">
        <p14:creationId xmlns:p14="http://schemas.microsoft.com/office/powerpoint/2010/main" val="686719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数组</a:t>
            </a:r>
          </a:p>
        </p:txBody>
      </p:sp>
      <p:sp>
        <p:nvSpPr>
          <p:cNvPr id="19" name="矩形 3"/>
          <p:cNvSpPr>
            <a:spLocks noChangeArrowheads="1"/>
          </p:cNvSpPr>
          <p:nvPr/>
        </p:nvSpPr>
        <p:spPr bwMode="auto">
          <a:xfrm>
            <a:off x="1095001" y="768922"/>
            <a:ext cx="9701193"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初始化：</a:t>
            </a:r>
          </a:p>
          <a:p>
            <a:pPr marL="1028700" lvl="1" indent="-571500">
              <a:buClr>
                <a:schemeClr val="accent1">
                  <a:lumMod val="50000"/>
                </a:schemeClr>
              </a:buClr>
              <a:buFont typeface="Wingdings" panose="05000000000000000000" pitchFamily="2" charset="2"/>
              <a:buChar char="Ø"/>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回忆</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内置类型数组的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初始化</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lnSpc>
                <a:spcPct val="150000"/>
              </a:lnSpc>
              <a:buClr>
                <a:schemeClr val="accent1">
                  <a:lumMod val="50000"/>
                </a:schemeClr>
              </a:buClr>
              <a:buFont typeface="Wingdings" panose="05000000000000000000" pitchFamily="2" charset="2"/>
              <a:buChar char="Ø"/>
            </a:pPr>
            <a:endParaRPr lang="en-US" altLang="zh-CN" sz="360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buClr>
                <a:schemeClr val="accent1">
                  <a:lumMod val="50000"/>
                </a:schemeClr>
              </a:buClr>
            </a:pPr>
            <a:endParaRPr lang="en-US" altLang="zh-CN" sz="36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28700" lvl="1" indent="-571500">
              <a:lnSpc>
                <a:spcPct val="150000"/>
              </a:lnSpc>
              <a:spcBef>
                <a:spcPts val="1200"/>
              </a:spcBef>
              <a:buClr>
                <a:schemeClr val="accent1">
                  <a:lumMod val="50000"/>
                </a:schemeClr>
              </a:buClr>
              <a:buFont typeface="Wingdings" panose="05000000000000000000" pitchFamily="2" charset="2"/>
              <a:buChar char="Ø"/>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对象</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数组的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初始化</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25154482"/>
              </p:ext>
            </p:extLst>
          </p:nvPr>
        </p:nvGraphicFramePr>
        <p:xfrm>
          <a:off x="2446338" y="1982788"/>
          <a:ext cx="7715250" cy="176811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500192">
                  <a:extLst>
                    <a:ext uri="{9D8B030D-6E8A-4147-A177-3AD203B41FA5}">
                      <a16:colId xmlns="" xmlns:a16="http://schemas.microsoft.com/office/drawing/2014/main" val="20000"/>
                    </a:ext>
                  </a:extLst>
                </a:gridCol>
                <a:gridCol w="6215058">
                  <a:extLst>
                    <a:ext uri="{9D8B030D-6E8A-4147-A177-3AD203B41FA5}">
                      <a16:colId xmlns="" xmlns:a16="http://schemas.microsoft.com/office/drawing/2014/main" val="20001"/>
                    </a:ext>
                  </a:extLst>
                </a:gridCol>
              </a:tblGrid>
              <a:tr h="396404">
                <a:tc>
                  <a:txBody>
                    <a:bodyPr/>
                    <a:lstStyle/>
                    <a:p>
                      <a:pPr algn="ct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方式</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例</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37099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全部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baseline="0" dirty="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a[3] = { 1,2,3 };</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7608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部分</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dirty="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aseline="0" dirty="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a[3] = { 1,2 };</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2"/>
                  </a:ext>
                </a:extLst>
              </a:tr>
              <a:tr h="37099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省略长度</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39" marB="45739">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l"/>
                      <a:r>
                        <a:rPr lang="en-US" altLang="zh-CN" sz="2400" dirty="0" err="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2400" dirty="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 = {1,2,3};</a:t>
                      </a:r>
                      <a:endParaRPr lang="zh-CN" altLang="en-US" sz="2400"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txBody>
                  <a:tcPr marT="45739" marB="45739">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53061816"/>
              </p:ext>
            </p:extLst>
          </p:nvPr>
        </p:nvGraphicFramePr>
        <p:xfrm>
          <a:off x="1666479" y="4498396"/>
          <a:ext cx="9274968" cy="1768046"/>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803471">
                  <a:extLst>
                    <a:ext uri="{9D8B030D-6E8A-4147-A177-3AD203B41FA5}">
                      <a16:colId xmlns="" xmlns:a16="http://schemas.microsoft.com/office/drawing/2014/main" val="20000"/>
                    </a:ext>
                  </a:extLst>
                </a:gridCol>
                <a:gridCol w="7471497">
                  <a:extLst>
                    <a:ext uri="{9D8B030D-6E8A-4147-A177-3AD203B41FA5}">
                      <a16:colId xmlns="" xmlns:a16="http://schemas.microsoft.com/office/drawing/2014/main" val="20001"/>
                    </a:ext>
                  </a:extLst>
                </a:gridCol>
              </a:tblGrid>
              <a:tr h="396404">
                <a:tc>
                  <a:txBody>
                    <a:bodyPr/>
                    <a:lstStyle/>
                    <a:p>
                      <a:pPr algn="ct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方式</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tc>
                  <a:txBody>
                    <a:bodyPr/>
                    <a:lstStyle/>
                    <a:p>
                      <a:pPr algn="ct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例</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37099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全部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a[3] = { </a:t>
                      </a:r>
                      <a:r>
                        <a:rPr lang="en-US" altLang="zh-CN" sz="2400" baseline="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 Point(3,3</a:t>
                      </a: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37608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部分</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a[3] = { </a:t>
                      </a:r>
                      <a:r>
                        <a:rPr lang="en-US" altLang="zh-CN" sz="2400" baseline="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a:t>
                      </a: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2"/>
                  </a:ext>
                </a:extLst>
              </a:tr>
              <a:tr h="370994">
                <a:tc>
                  <a:txBody>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省略长度</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 a[] = { </a:t>
                      </a:r>
                      <a:r>
                        <a:rPr lang="en-US" altLang="zh-CN" sz="2400" baseline="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Point(1,1), Point(2,2), Point(3,3</a:t>
                      </a:r>
                      <a:r>
                        <a:rPr lang="en-US" altLang="zh-CN" sz="24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txBody>
                  <a:tcPr marT="45727" marB="45727">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711505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对象</a:t>
            </a:r>
            <a:r>
              <a:rPr lang="zh-CN" altLang="en-US"/>
              <a:t>数组</a:t>
            </a:r>
          </a:p>
        </p:txBody>
      </p:sp>
      <p:sp>
        <p:nvSpPr>
          <p:cNvPr id="19" name="矩形 3"/>
          <p:cNvSpPr>
            <a:spLocks noChangeArrowheads="1"/>
          </p:cNvSpPr>
          <p:nvPr/>
        </p:nvSpPr>
        <p:spPr bwMode="auto">
          <a:xfrm>
            <a:off x="812801" y="1054425"/>
            <a:ext cx="115189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smtClean="0">
                <a:solidFill>
                  <a:srgbClr val="C00000"/>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注意</a:t>
            </a:r>
            <a:r>
              <a:rPr lang="en-US" altLang="zh-CN" sz="3200" smtClean="0">
                <a:solidFill>
                  <a:srgbClr val="C00000"/>
                </a:solidFill>
                <a:latin typeface="微软雅黑" panose="020B0503020204020204" pitchFamily="34" charset="-122"/>
                <a:ea typeface="微软雅黑" panose="020B0503020204020204" pitchFamily="34" charset="-122"/>
              </a:rPr>
              <a:t>]</a:t>
            </a:r>
          </a:p>
          <a:p>
            <a:pPr>
              <a:lnSpc>
                <a:spcPct val="150000"/>
              </a:lnSpc>
              <a:buClr>
                <a:schemeClr val="accent1">
                  <a:lumMod val="50000"/>
                </a:schemeClr>
              </a:buClr>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Consolas" panose="020B0609020204030204" pitchFamily="49" charset="0"/>
                <a:ea typeface="微软雅黑" panose="020B0503020204020204" pitchFamily="34" charset="-122"/>
              </a:rPr>
              <a:t>int </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arr[3];</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r>
            <a:b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内置</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类型的数组不赋初值则不初始化</a:t>
            </a:r>
          </a:p>
          <a:p>
            <a:pPr>
              <a:lnSpc>
                <a:spcPct val="150000"/>
              </a:lnSpc>
              <a:buClr>
                <a:schemeClr val="accent1">
                  <a:lumMod val="50000"/>
                </a:schemeClr>
              </a:buClr>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Consolas" panose="020B0609020204030204" pitchFamily="49" charset="0"/>
                <a:ea typeface="微软雅黑" panose="020B0503020204020204" pitchFamily="34" charset="-122"/>
              </a:rPr>
              <a:t>Point </a:t>
            </a: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arr[3];</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r>
            <a:b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对象</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数组如果不赋初值则</a:t>
            </a:r>
            <a:r>
              <a:rPr lang="zh-CN" altLang="en-US" sz="3200">
                <a:solidFill>
                  <a:srgbClr val="C00000"/>
                </a:solidFill>
                <a:latin typeface="微软雅黑" panose="020B0503020204020204" pitchFamily="34" charset="-122"/>
                <a:ea typeface="微软雅黑" panose="020B0503020204020204" pitchFamily="34" charset="-122"/>
              </a:rPr>
              <a:t>自动调用默认构造函数</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初始化！</a:t>
            </a:r>
          </a:p>
          <a:p>
            <a:pPr>
              <a:lnSpc>
                <a:spcPct val="150000"/>
              </a:lnSpc>
              <a:buClr>
                <a:schemeClr val="accent1">
                  <a:lumMod val="50000"/>
                </a:schemeClr>
              </a:buClr>
            </a:pP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264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3552</TotalTime>
  <Words>2854</Words>
  <Application>Microsoft Office PowerPoint</Application>
  <PresentationFormat>自定义</PresentationFormat>
  <Paragraphs>617</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PowerPoint 演示文稿</vt:lpstr>
      <vt:lpstr>上一讲教学目标</vt:lpstr>
      <vt:lpstr>本讲教学目标</vt:lpstr>
      <vt:lpstr>PowerPoint 演示文稿</vt:lpstr>
      <vt:lpstr>对象数组</vt:lpstr>
      <vt:lpstr>对象数组</vt:lpstr>
      <vt:lpstr>对象数组</vt:lpstr>
      <vt:lpstr>对象数组</vt:lpstr>
      <vt:lpstr>对象数组</vt:lpstr>
      <vt:lpstr>PowerPoint 演示文稿</vt:lpstr>
      <vt:lpstr>指向对象的指针</vt:lpstr>
      <vt:lpstr>指向对象的指针</vt:lpstr>
      <vt:lpstr>指向对象的指针</vt:lpstr>
      <vt:lpstr>指向对象的指针</vt:lpstr>
      <vt:lpstr>指向对象的指针</vt:lpstr>
      <vt:lpstr>指向对象的指针</vt:lpstr>
      <vt:lpstr>PowerPoint 演示文稿</vt:lpstr>
      <vt:lpstr>对象的const指针</vt:lpstr>
      <vt:lpstr>PowerPoint 演示文稿</vt:lpstr>
      <vt:lpstr>this指针</vt:lpstr>
      <vt:lpstr>this指针</vt:lpstr>
      <vt:lpstr>this指针</vt:lpstr>
      <vt:lpstr>this指针</vt:lpstr>
      <vt:lpstr>this指针</vt:lpstr>
      <vt:lpstr>this指针</vt:lpstr>
      <vt:lpstr>this指针</vt:lpstr>
      <vt:lpstr>this指针</vt:lpstr>
      <vt:lpstr>this指针</vt:lpstr>
      <vt:lpstr>this指针</vt:lpstr>
      <vt:lpstr>this指针</vt:lpstr>
      <vt:lpstr>this指针</vt:lpstr>
      <vt:lpstr>PowerPoint 演示文稿</vt:lpstr>
      <vt:lpstr>对象引用及对象的常引用</vt:lpstr>
      <vt:lpstr>对象引用及对象的常引用</vt:lpstr>
      <vt:lpstr>对象引用及对象的常引用</vt:lpstr>
      <vt:lpstr>对象引用及对象的常引用</vt:lpstr>
      <vt:lpstr>PowerPoint 演示文稿</vt:lpstr>
      <vt:lpstr>对象作函数参数</vt:lpstr>
      <vt:lpstr>对象作函数参数</vt:lpstr>
      <vt:lpstr>PowerPoint 演示文稿</vt:lpstr>
      <vt:lpstr>对象指针作函数参数</vt:lpstr>
      <vt:lpstr>对象指针作函数参数</vt:lpstr>
      <vt:lpstr>PowerPoint 演示文稿</vt:lpstr>
      <vt:lpstr>对象引用作函数参数</vt:lpstr>
      <vt:lpstr>对象引用作函数参数</vt:lpstr>
      <vt:lpstr>本讲教学目标</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微软用户</cp:lastModifiedBy>
  <cp:revision>854</cp:revision>
  <dcterms:created xsi:type="dcterms:W3CDTF">2016-06-30T08:41:47Z</dcterms:created>
  <dcterms:modified xsi:type="dcterms:W3CDTF">2017-08-19T09:44:31Z</dcterms:modified>
</cp:coreProperties>
</file>