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</p:sldMasterIdLst>
  <p:notesMasterIdLst>
    <p:notesMasterId r:id="rId51"/>
  </p:notesMasterIdLst>
  <p:sldIdLst>
    <p:sldId id="256" r:id="rId2"/>
    <p:sldId id="262" r:id="rId3"/>
    <p:sldId id="306" r:id="rId4"/>
    <p:sldId id="533" r:id="rId5"/>
    <p:sldId id="618" r:id="rId6"/>
    <p:sldId id="619" r:id="rId7"/>
    <p:sldId id="620" r:id="rId8"/>
    <p:sldId id="621" r:id="rId9"/>
    <p:sldId id="622" r:id="rId10"/>
    <p:sldId id="623" r:id="rId11"/>
    <p:sldId id="625" r:id="rId12"/>
    <p:sldId id="624" r:id="rId13"/>
    <p:sldId id="626" r:id="rId14"/>
    <p:sldId id="581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8" r:id="rId26"/>
    <p:sldId id="637" r:id="rId27"/>
    <p:sldId id="639" r:id="rId28"/>
    <p:sldId id="582" r:id="rId29"/>
    <p:sldId id="640" r:id="rId30"/>
    <p:sldId id="641" r:id="rId31"/>
    <p:sldId id="642" r:id="rId32"/>
    <p:sldId id="644" r:id="rId33"/>
    <p:sldId id="643" r:id="rId34"/>
    <p:sldId id="645" r:id="rId35"/>
    <p:sldId id="646" r:id="rId36"/>
    <p:sldId id="647" r:id="rId37"/>
    <p:sldId id="648" r:id="rId38"/>
    <p:sldId id="649" r:id="rId39"/>
    <p:sldId id="650" r:id="rId40"/>
    <p:sldId id="651" r:id="rId41"/>
    <p:sldId id="652" r:id="rId42"/>
    <p:sldId id="653" r:id="rId43"/>
    <p:sldId id="654" r:id="rId44"/>
    <p:sldId id="655" r:id="rId45"/>
    <p:sldId id="656" r:id="rId46"/>
    <p:sldId id="657" r:id="rId47"/>
    <p:sldId id="658" r:id="rId48"/>
    <p:sldId id="576" r:id="rId49"/>
    <p:sldId id="258" r:id="rId50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AB"/>
    <a:srgbClr val="A5DEE4"/>
    <a:srgbClr val="0091DA"/>
    <a:srgbClr val="2EA7E0"/>
    <a:srgbClr val="004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322" autoAdjust="0"/>
  </p:normalViewPr>
  <p:slideViewPr>
    <p:cSldViewPr snapToGrid="0">
      <p:cViewPr varScale="1">
        <p:scale>
          <a:sx n="119" d="100"/>
          <a:sy n="119" d="100"/>
        </p:scale>
        <p:origin x="-96" y="-23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63DE-CC84-4058-BD62-4687DC7FF9D4}" type="datetimeFigureOut">
              <a:rPr lang="zh-CN" altLang="en-US" smtClean="0"/>
              <a:t>2017/8/19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DC4C-6597-443E-8B9D-3AD9126E8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0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515" y="230189"/>
            <a:ext cx="9934167" cy="659136"/>
          </a:xfrm>
        </p:spPr>
        <p:txBody>
          <a:bodyPr/>
          <a:lstStyle>
            <a:lvl1pPr>
              <a:defRPr b="1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310470"/>
            <a:ext cx="10512862" cy="4351338"/>
          </a:xfrm>
        </p:spPr>
        <p:txBody>
          <a:bodyPr/>
          <a:lstStyle>
            <a:lvl1pPr marL="228531" indent="-228531">
              <a:buClr>
                <a:srgbClr val="0070C0"/>
              </a:buClr>
              <a:buFont typeface="Wingdings" panose="05000000000000000000" pitchFamily="2" charset="2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594" indent="-228531">
              <a:buClr>
                <a:srgbClr val="0070C0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2784" y="230189"/>
            <a:ext cx="495198" cy="659137"/>
          </a:xfrm>
          <a:prstGeom prst="rect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70259" y="230191"/>
            <a:ext cx="50221" cy="659134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08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41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411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787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2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2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9051" y="2491562"/>
            <a:ext cx="12189600" cy="2016224"/>
          </a:xfrm>
          <a:prstGeom prst="rect">
            <a:avLst/>
          </a:prstGeom>
          <a:solidFill>
            <a:srgbClr val="2EA7E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3259845">
            <a:off x="10280732" y="1478551"/>
            <a:ext cx="1007242" cy="671846"/>
          </a:xfrm>
          <a:prstGeom prst="triangle">
            <a:avLst/>
          </a:prstGeom>
          <a:solidFill>
            <a:srgbClr val="007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2513373" y="2789840"/>
            <a:ext cx="6434946" cy="11551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9459845">
            <a:off x="1329478" y="4411663"/>
            <a:ext cx="410711" cy="706424"/>
          </a:xfrm>
          <a:prstGeom prst="rect">
            <a:avLst/>
          </a:prstGeom>
          <a:noFill/>
          <a:ln>
            <a:solidFill>
              <a:srgbClr val="2EA7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任意多边形 10"/>
          <p:cNvSpPr/>
          <p:nvPr userDrawn="1"/>
        </p:nvSpPr>
        <p:spPr>
          <a:xfrm rot="3259845">
            <a:off x="10392373" y="1922799"/>
            <a:ext cx="503622" cy="671847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516049" y="4570995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基础课教研室</a:t>
            </a:r>
            <a:r>
              <a:rPr lang="en-US" altLang="zh-CN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400" b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400" b="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275074" y="4197385"/>
            <a:ext cx="4673246" cy="3272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 rot="8972468">
            <a:off x="9055692" y="5121180"/>
            <a:ext cx="352670" cy="519781"/>
          </a:xfrm>
          <a:prstGeom prst="rect">
            <a:avLst/>
          </a:prstGeom>
          <a:noFill/>
          <a:ln>
            <a:solidFill>
              <a:srgbClr val="0073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任意多边形 14"/>
          <p:cNvSpPr/>
          <p:nvPr userDrawn="1"/>
        </p:nvSpPr>
        <p:spPr>
          <a:xfrm rot="20711973">
            <a:off x="4880354" y="813107"/>
            <a:ext cx="362983" cy="467720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A5DE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任意多边形 15"/>
          <p:cNvSpPr/>
          <p:nvPr userDrawn="1"/>
        </p:nvSpPr>
        <p:spPr>
          <a:xfrm rot="3259845">
            <a:off x="3650150" y="4955664"/>
            <a:ext cx="422380" cy="575464"/>
          </a:xfrm>
          <a:custGeom>
            <a:avLst/>
            <a:gdLst>
              <a:gd name="connsiteX0" fmla="*/ 0 w 470364"/>
              <a:gd name="connsiteY0" fmla="*/ 769750 h 769750"/>
              <a:gd name="connsiteX1" fmla="*/ 0 w 470364"/>
              <a:gd name="connsiteY1" fmla="*/ 3 h 769750"/>
              <a:gd name="connsiteX2" fmla="*/ 1 w 470364"/>
              <a:gd name="connsiteY2" fmla="*/ 0 h 769750"/>
              <a:gd name="connsiteX3" fmla="*/ 470364 w 470364"/>
              <a:gd name="connsiteY3" fmla="*/ 769750 h 76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64" h="769750">
                <a:moveTo>
                  <a:pt x="0" y="769750"/>
                </a:moveTo>
                <a:lnTo>
                  <a:pt x="0" y="3"/>
                </a:lnTo>
                <a:lnTo>
                  <a:pt x="1" y="0"/>
                </a:lnTo>
                <a:lnTo>
                  <a:pt x="470364" y="769750"/>
                </a:lnTo>
                <a:close/>
              </a:path>
            </a:pathLst>
          </a:cu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362632" y="361767"/>
            <a:ext cx="35696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0" b="1" smtClean="0">
                <a:solidFill>
                  <a:srgbClr val="0073AB"/>
                </a:solidFill>
                <a:latin typeface="Buxton Sketch" panose="03080500000500000004" pitchFamily="66" charset="0"/>
                <a:ea typeface="微软雅黑" panose="020B0503020204020204" pitchFamily="34" charset="-122"/>
              </a:rPr>
              <a:t>C++</a:t>
            </a:r>
            <a:endParaRPr lang="zh-CN" altLang="en-US" sz="16000" b="1">
              <a:solidFill>
                <a:srgbClr val="0073AB"/>
              </a:solidFill>
              <a:latin typeface="Buxton Sketch" panose="030805000005000000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88" y="158510"/>
            <a:ext cx="3815430" cy="717271"/>
          </a:xfrm>
          <a:prstGeom prst="rect">
            <a:avLst/>
          </a:prstGeom>
        </p:spPr>
      </p:pic>
      <p:sp>
        <p:nvSpPr>
          <p:cNvPr id="19" name="文本占位符 42"/>
          <p:cNvSpPr>
            <a:spLocks noGrp="1"/>
          </p:cNvSpPr>
          <p:nvPr>
            <p:ph type="body" sz="quarter" idx="13"/>
          </p:nvPr>
        </p:nvSpPr>
        <p:spPr>
          <a:xfrm>
            <a:off x="3072451" y="3168007"/>
            <a:ext cx="5670027" cy="751698"/>
          </a:xfrm>
        </p:spPr>
        <p:txBody>
          <a:bodyPr>
            <a:noAutofit/>
          </a:bodyPr>
          <a:lstStyle>
            <a:lvl1pPr marL="109537" indent="0" algn="ctr">
              <a:buNone/>
              <a:defRPr kumimoji="1" lang="zh-CN" altLang="en-US" sz="5000" b="1" kern="1200" smtClean="0">
                <a:solidFill>
                  <a:schemeClr val="accent5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48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1087210" y="6301088"/>
            <a:ext cx="100515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1087210" y="6530936"/>
            <a:ext cx="101095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角星 8"/>
          <p:cNvSpPr/>
          <p:nvPr userDrawn="1"/>
        </p:nvSpPr>
        <p:spPr>
          <a:xfrm rot="21066148">
            <a:off x="3357600" y="5557252"/>
            <a:ext cx="194049" cy="202027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Freeform 69"/>
          <p:cNvSpPr>
            <a:spLocks/>
          </p:cNvSpPr>
          <p:nvPr userDrawn="1"/>
        </p:nvSpPr>
        <p:spPr bwMode="auto">
          <a:xfrm>
            <a:off x="8324945" y="513879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69"/>
          <p:cNvSpPr>
            <a:spLocks/>
          </p:cNvSpPr>
          <p:nvPr userDrawn="1"/>
        </p:nvSpPr>
        <p:spPr bwMode="auto">
          <a:xfrm>
            <a:off x="7394880" y="310890"/>
            <a:ext cx="1414411" cy="872588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1" h="43">
                <a:moveTo>
                  <a:pt x="65" y="21"/>
                </a:moveTo>
                <a:cubicBezTo>
                  <a:pt x="65" y="14"/>
                  <a:pt x="60" y="8"/>
                  <a:pt x="52" y="8"/>
                </a:cubicBezTo>
                <a:cubicBezTo>
                  <a:pt x="52" y="8"/>
                  <a:pt x="51" y="8"/>
                  <a:pt x="51" y="8"/>
                </a:cubicBezTo>
                <a:cubicBezTo>
                  <a:pt x="48" y="3"/>
                  <a:pt x="42" y="0"/>
                  <a:pt x="36" y="0"/>
                </a:cubicBezTo>
                <a:cubicBezTo>
                  <a:pt x="28" y="0"/>
                  <a:pt x="21" y="6"/>
                  <a:pt x="20" y="13"/>
                </a:cubicBezTo>
                <a:cubicBezTo>
                  <a:pt x="19" y="13"/>
                  <a:pt x="19" y="13"/>
                  <a:pt x="18" y="13"/>
                </a:cubicBezTo>
                <a:cubicBezTo>
                  <a:pt x="14" y="13"/>
                  <a:pt x="10" y="16"/>
                  <a:pt x="9" y="20"/>
                </a:cubicBezTo>
                <a:cubicBezTo>
                  <a:pt x="4" y="21"/>
                  <a:pt x="0" y="26"/>
                  <a:pt x="0" y="31"/>
                </a:cubicBezTo>
                <a:cubicBezTo>
                  <a:pt x="0" y="38"/>
                  <a:pt x="6" y="43"/>
                  <a:pt x="12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6" y="43"/>
                  <a:pt x="71" y="38"/>
                  <a:pt x="71" y="31"/>
                </a:cubicBezTo>
                <a:cubicBezTo>
                  <a:pt x="71" y="27"/>
                  <a:pt x="69" y="23"/>
                  <a:pt x="65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101"/>
          <p:cNvSpPr>
            <a:spLocks noEditPoints="1"/>
          </p:cNvSpPr>
          <p:nvPr userDrawn="1"/>
        </p:nvSpPr>
        <p:spPr bwMode="auto">
          <a:xfrm>
            <a:off x="9593454" y="355319"/>
            <a:ext cx="718365" cy="738194"/>
          </a:xfrm>
          <a:prstGeom prst="sun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5" name="文本框 14"/>
          <p:cNvSpPr txBox="1"/>
          <p:nvPr userDrawn="1"/>
        </p:nvSpPr>
        <p:spPr>
          <a:xfrm rot="21136248">
            <a:off x="6375910" y="1803955"/>
            <a:ext cx="48433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0" b="1" smtClean="0">
                <a:solidFill>
                  <a:srgbClr val="2EA7E0"/>
                </a:solidFill>
                <a:latin typeface="Chiller" panose="04020404031007020602" pitchFamily="82" charset="0"/>
              </a:rPr>
              <a:t>THANKS</a:t>
            </a:r>
            <a:endParaRPr lang="zh-CN" altLang="en-US" sz="13000" b="1">
              <a:solidFill>
                <a:srgbClr val="2EA7E0"/>
              </a:solidFill>
              <a:latin typeface="Chiller" panose="04020404031007020602" pitchFamily="82" charset="0"/>
            </a:endParaRPr>
          </a:p>
        </p:txBody>
      </p:sp>
      <p:grpSp>
        <p:nvGrpSpPr>
          <p:cNvPr id="39" name="组合 38"/>
          <p:cNvGrpSpPr/>
          <p:nvPr userDrawn="1"/>
        </p:nvGrpSpPr>
        <p:grpSpPr>
          <a:xfrm rot="21392231">
            <a:off x="1935272" y="2125015"/>
            <a:ext cx="3639666" cy="3236937"/>
            <a:chOff x="1935775" y="1614348"/>
            <a:chExt cx="4506668" cy="3747604"/>
          </a:xfrm>
        </p:grpSpPr>
        <p:sp>
          <p:nvSpPr>
            <p:cNvPr id="8" name="矩形 3"/>
            <p:cNvSpPr/>
            <p:nvPr userDrawn="1"/>
          </p:nvSpPr>
          <p:spPr>
            <a:xfrm>
              <a:off x="1935775" y="4282449"/>
              <a:ext cx="4506668" cy="1079503"/>
            </a:xfrm>
            <a:custGeom>
              <a:avLst/>
              <a:gdLst>
                <a:gd name="connsiteX0" fmla="*/ 0 w 725862"/>
                <a:gd name="connsiteY0" fmla="*/ 0 h 520880"/>
                <a:gd name="connsiteX1" fmla="*/ 725862 w 725862"/>
                <a:gd name="connsiteY1" fmla="*/ 0 h 520880"/>
                <a:gd name="connsiteX2" fmla="*/ 725862 w 725862"/>
                <a:gd name="connsiteY2" fmla="*/ 520880 h 520880"/>
                <a:gd name="connsiteX3" fmla="*/ 0 w 725862"/>
                <a:gd name="connsiteY3" fmla="*/ 520880 h 520880"/>
                <a:gd name="connsiteX4" fmla="*/ 0 w 725862"/>
                <a:gd name="connsiteY4" fmla="*/ 0 h 520880"/>
                <a:gd name="connsiteX0" fmla="*/ 0 w 725862"/>
                <a:gd name="connsiteY0" fmla="*/ 0 h 520880"/>
                <a:gd name="connsiteX1" fmla="*/ 725862 w 725862"/>
                <a:gd name="connsiteY1" fmla="*/ 520880 h 520880"/>
                <a:gd name="connsiteX2" fmla="*/ 0 w 725862"/>
                <a:gd name="connsiteY2" fmla="*/ 520880 h 520880"/>
                <a:gd name="connsiteX3" fmla="*/ 0 w 725862"/>
                <a:gd name="connsiteY3" fmla="*/ 0 h 520880"/>
                <a:gd name="connsiteX0" fmla="*/ 0 w 1165420"/>
                <a:gd name="connsiteY0" fmla="*/ 0 h 311948"/>
                <a:gd name="connsiteX1" fmla="*/ 1165420 w 1165420"/>
                <a:gd name="connsiteY1" fmla="*/ 311948 h 311948"/>
                <a:gd name="connsiteX2" fmla="*/ 439558 w 1165420"/>
                <a:gd name="connsiteY2" fmla="*/ 311948 h 311948"/>
                <a:gd name="connsiteX3" fmla="*/ 0 w 1165420"/>
                <a:gd name="connsiteY3" fmla="*/ 0 h 311948"/>
                <a:gd name="connsiteX0" fmla="*/ 0 w 1165420"/>
                <a:gd name="connsiteY0" fmla="*/ 0 h 311948"/>
                <a:gd name="connsiteX1" fmla="*/ 690720 w 1165420"/>
                <a:gd name="connsiteY1" fmla="*/ 175061 h 311948"/>
                <a:gd name="connsiteX2" fmla="*/ 1165420 w 1165420"/>
                <a:gd name="connsiteY2" fmla="*/ 311948 h 311948"/>
                <a:gd name="connsiteX3" fmla="*/ 439558 w 1165420"/>
                <a:gd name="connsiteY3" fmla="*/ 311948 h 311948"/>
                <a:gd name="connsiteX4" fmla="*/ 0 w 1165420"/>
                <a:gd name="connsiteY4" fmla="*/ 0 h 311948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165420 w 2221033"/>
                <a:gd name="connsiteY2" fmla="*/ 353024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221033"/>
                <a:gd name="connsiteY0" fmla="*/ 41076 h 353024"/>
                <a:gd name="connsiteX1" fmla="*/ 2221033 w 2221033"/>
                <a:gd name="connsiteY1" fmla="*/ 0 h 353024"/>
                <a:gd name="connsiteX2" fmla="*/ 1246819 w 2221033"/>
                <a:gd name="connsiteY2" fmla="*/ 237751 h 353024"/>
                <a:gd name="connsiteX3" fmla="*/ 439558 w 2221033"/>
                <a:gd name="connsiteY3" fmla="*/ 353024 h 353024"/>
                <a:gd name="connsiteX4" fmla="*/ 0 w 2221033"/>
                <a:gd name="connsiteY4" fmla="*/ 41076 h 353024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246819 w 2302433"/>
                <a:gd name="connsiteY2" fmla="*/ 468297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302433"/>
                <a:gd name="connsiteY0" fmla="*/ 271622 h 583570"/>
                <a:gd name="connsiteX1" fmla="*/ 2302433 w 2302433"/>
                <a:gd name="connsiteY1" fmla="*/ 0 h 583570"/>
                <a:gd name="connsiteX2" fmla="*/ 1352638 w 2302433"/>
                <a:gd name="connsiteY2" fmla="*/ 525934 h 583570"/>
                <a:gd name="connsiteX3" fmla="*/ 439558 w 2302433"/>
                <a:gd name="connsiteY3" fmla="*/ 583570 h 583570"/>
                <a:gd name="connsiteX4" fmla="*/ 0 w 2302433"/>
                <a:gd name="connsiteY4" fmla="*/ 271622 h 583570"/>
                <a:gd name="connsiteX0" fmla="*/ 0 w 2587332"/>
                <a:gd name="connsiteY0" fmla="*/ 278827 h 583570"/>
                <a:gd name="connsiteX1" fmla="*/ 2587332 w 2587332"/>
                <a:gd name="connsiteY1" fmla="*/ 0 h 583570"/>
                <a:gd name="connsiteX2" fmla="*/ 1637537 w 2587332"/>
                <a:gd name="connsiteY2" fmla="*/ 525934 h 583570"/>
                <a:gd name="connsiteX3" fmla="*/ 724457 w 2587332"/>
                <a:gd name="connsiteY3" fmla="*/ 583570 h 583570"/>
                <a:gd name="connsiteX4" fmla="*/ 0 w 2587332"/>
                <a:gd name="connsiteY4" fmla="*/ 278827 h 583570"/>
                <a:gd name="connsiteX0" fmla="*/ 0 w 2579192"/>
                <a:gd name="connsiteY0" fmla="*/ 329259 h 583570"/>
                <a:gd name="connsiteX1" fmla="*/ 2579192 w 2579192"/>
                <a:gd name="connsiteY1" fmla="*/ 0 h 583570"/>
                <a:gd name="connsiteX2" fmla="*/ 1629397 w 2579192"/>
                <a:gd name="connsiteY2" fmla="*/ 525934 h 583570"/>
                <a:gd name="connsiteX3" fmla="*/ 716317 w 2579192"/>
                <a:gd name="connsiteY3" fmla="*/ 583570 h 583570"/>
                <a:gd name="connsiteX4" fmla="*/ 0 w 2579192"/>
                <a:gd name="connsiteY4" fmla="*/ 329259 h 583570"/>
                <a:gd name="connsiteX0" fmla="*/ 0 w 2798971"/>
                <a:gd name="connsiteY0" fmla="*/ 358077 h 612388"/>
                <a:gd name="connsiteX1" fmla="*/ 2798971 w 2798971"/>
                <a:gd name="connsiteY1" fmla="*/ 0 h 612388"/>
                <a:gd name="connsiteX2" fmla="*/ 1629397 w 2798971"/>
                <a:gd name="connsiteY2" fmla="*/ 554752 h 612388"/>
                <a:gd name="connsiteX3" fmla="*/ 716317 w 2798971"/>
                <a:gd name="connsiteY3" fmla="*/ 612388 h 612388"/>
                <a:gd name="connsiteX4" fmla="*/ 0 w 2798971"/>
                <a:gd name="connsiteY4" fmla="*/ 358077 h 612388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29397 w 2888511"/>
                <a:gd name="connsiteY2" fmla="*/ 561957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9593"/>
                <a:gd name="connsiteX1" fmla="*/ 2888511 w 2888511"/>
                <a:gd name="connsiteY1" fmla="*/ 0 h 619593"/>
                <a:gd name="connsiteX2" fmla="*/ 1637537 w 2888511"/>
                <a:gd name="connsiteY2" fmla="*/ 612389 h 619593"/>
                <a:gd name="connsiteX3" fmla="*/ 716317 w 2888511"/>
                <a:gd name="connsiteY3" fmla="*/ 619593 h 619593"/>
                <a:gd name="connsiteX4" fmla="*/ 0 w 2888511"/>
                <a:gd name="connsiteY4" fmla="*/ 365282 h 619593"/>
                <a:gd name="connsiteX0" fmla="*/ 0 w 2888511"/>
                <a:gd name="connsiteY0" fmla="*/ 365282 h 612389"/>
                <a:gd name="connsiteX1" fmla="*/ 2888511 w 2888511"/>
                <a:gd name="connsiteY1" fmla="*/ 0 h 612389"/>
                <a:gd name="connsiteX2" fmla="*/ 1637537 w 2888511"/>
                <a:gd name="connsiteY2" fmla="*/ 612389 h 612389"/>
                <a:gd name="connsiteX3" fmla="*/ 529098 w 2888511"/>
                <a:gd name="connsiteY3" fmla="*/ 612388 h 612389"/>
                <a:gd name="connsiteX4" fmla="*/ 0 w 2888511"/>
                <a:gd name="connsiteY4" fmla="*/ 365282 h 612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8511" h="612389">
                  <a:moveTo>
                    <a:pt x="0" y="365282"/>
                  </a:moveTo>
                  <a:lnTo>
                    <a:pt x="2888511" y="0"/>
                  </a:lnTo>
                  <a:cubicBezTo>
                    <a:pt x="2780839" y="437077"/>
                    <a:pt x="2013828" y="549949"/>
                    <a:pt x="1637537" y="612389"/>
                  </a:cubicBezTo>
                  <a:lnTo>
                    <a:pt x="529098" y="612388"/>
                  </a:lnTo>
                  <a:lnTo>
                    <a:pt x="0" y="365282"/>
                  </a:lnTo>
                  <a:close/>
                </a:path>
              </a:pathLst>
            </a:cu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4" name="矩形 13"/>
            <p:cNvSpPr/>
            <p:nvPr userDrawn="1"/>
          </p:nvSpPr>
          <p:spPr>
            <a:xfrm rot="21088230">
              <a:off x="3495778" y="1798134"/>
              <a:ext cx="142504" cy="2885775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6" name="流程图: 资料带 15"/>
            <p:cNvSpPr/>
            <p:nvPr userDrawn="1"/>
          </p:nvSpPr>
          <p:spPr>
            <a:xfrm rot="21079964">
              <a:off x="3508813" y="1614348"/>
              <a:ext cx="1699419" cy="1149474"/>
            </a:xfrm>
            <a:prstGeom prst="flowChartPunchedTape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7" name="Freeform 69"/>
          <p:cNvSpPr>
            <a:spLocks/>
          </p:cNvSpPr>
          <p:nvPr userDrawn="1"/>
        </p:nvSpPr>
        <p:spPr bwMode="auto">
          <a:xfrm>
            <a:off x="207921" y="5164401"/>
            <a:ext cx="11844344" cy="1466322"/>
          </a:xfrm>
          <a:custGeom>
            <a:avLst/>
            <a:gdLst>
              <a:gd name="T0" fmla="*/ 65 w 71"/>
              <a:gd name="T1" fmla="*/ 21 h 43"/>
              <a:gd name="T2" fmla="*/ 52 w 71"/>
              <a:gd name="T3" fmla="*/ 8 h 43"/>
              <a:gd name="T4" fmla="*/ 51 w 71"/>
              <a:gd name="T5" fmla="*/ 8 h 43"/>
              <a:gd name="T6" fmla="*/ 36 w 71"/>
              <a:gd name="T7" fmla="*/ 0 h 43"/>
              <a:gd name="T8" fmla="*/ 20 w 71"/>
              <a:gd name="T9" fmla="*/ 13 h 43"/>
              <a:gd name="T10" fmla="*/ 18 w 71"/>
              <a:gd name="T11" fmla="*/ 13 h 43"/>
              <a:gd name="T12" fmla="*/ 9 w 71"/>
              <a:gd name="T13" fmla="*/ 20 h 43"/>
              <a:gd name="T14" fmla="*/ 0 w 71"/>
              <a:gd name="T15" fmla="*/ 31 h 43"/>
              <a:gd name="T16" fmla="*/ 12 w 71"/>
              <a:gd name="T17" fmla="*/ 43 h 43"/>
              <a:gd name="T18" fmla="*/ 60 w 71"/>
              <a:gd name="T19" fmla="*/ 43 h 43"/>
              <a:gd name="T20" fmla="*/ 71 w 71"/>
              <a:gd name="T21" fmla="*/ 31 h 43"/>
              <a:gd name="T22" fmla="*/ 65 w 71"/>
              <a:gd name="T23" fmla="*/ 21 h 43"/>
              <a:gd name="connsiteX0" fmla="*/ 9155 w 10000"/>
              <a:gd name="connsiteY0" fmla="*/ 4884 h 10000"/>
              <a:gd name="connsiteX1" fmla="*/ 7324 w 10000"/>
              <a:gd name="connsiteY1" fmla="*/ 1860 h 10000"/>
              <a:gd name="connsiteX2" fmla="*/ 7183 w 10000"/>
              <a:gd name="connsiteY2" fmla="*/ 1860 h 10000"/>
              <a:gd name="connsiteX3" fmla="*/ 5070 w 10000"/>
              <a:gd name="connsiteY3" fmla="*/ 0 h 10000"/>
              <a:gd name="connsiteX4" fmla="*/ 2817 w 10000"/>
              <a:gd name="connsiteY4" fmla="*/ 3023 h 10000"/>
              <a:gd name="connsiteX5" fmla="*/ 1798 w 10000"/>
              <a:gd name="connsiteY5" fmla="*/ 939 h 10000"/>
              <a:gd name="connsiteX6" fmla="*/ 1268 w 10000"/>
              <a:gd name="connsiteY6" fmla="*/ 4651 h 10000"/>
              <a:gd name="connsiteX7" fmla="*/ 0 w 10000"/>
              <a:gd name="connsiteY7" fmla="*/ 7209 h 10000"/>
              <a:gd name="connsiteX8" fmla="*/ 1690 w 10000"/>
              <a:gd name="connsiteY8" fmla="*/ 10000 h 10000"/>
              <a:gd name="connsiteX9" fmla="*/ 8451 w 10000"/>
              <a:gd name="connsiteY9" fmla="*/ 10000 h 10000"/>
              <a:gd name="connsiteX10" fmla="*/ 10000 w 10000"/>
              <a:gd name="connsiteY10" fmla="*/ 7209 h 10000"/>
              <a:gd name="connsiteX11" fmla="*/ 9155 w 10000"/>
              <a:gd name="connsiteY11" fmla="*/ 4884 h 10000"/>
              <a:gd name="connsiteX0" fmla="*/ 9155 w 10000"/>
              <a:gd name="connsiteY0" fmla="*/ 5039 h 10155"/>
              <a:gd name="connsiteX1" fmla="*/ 7324 w 10000"/>
              <a:gd name="connsiteY1" fmla="*/ 2015 h 10155"/>
              <a:gd name="connsiteX2" fmla="*/ 7183 w 10000"/>
              <a:gd name="connsiteY2" fmla="*/ 2015 h 10155"/>
              <a:gd name="connsiteX3" fmla="*/ 5070 w 10000"/>
              <a:gd name="connsiteY3" fmla="*/ 155 h 10155"/>
              <a:gd name="connsiteX4" fmla="*/ 2823 w 10000"/>
              <a:gd name="connsiteY4" fmla="*/ 1210 h 10155"/>
              <a:gd name="connsiteX5" fmla="*/ 1798 w 10000"/>
              <a:gd name="connsiteY5" fmla="*/ 1094 h 10155"/>
              <a:gd name="connsiteX6" fmla="*/ 1268 w 10000"/>
              <a:gd name="connsiteY6" fmla="*/ 4806 h 10155"/>
              <a:gd name="connsiteX7" fmla="*/ 0 w 10000"/>
              <a:gd name="connsiteY7" fmla="*/ 7364 h 10155"/>
              <a:gd name="connsiteX8" fmla="*/ 1690 w 10000"/>
              <a:gd name="connsiteY8" fmla="*/ 10155 h 10155"/>
              <a:gd name="connsiteX9" fmla="*/ 8451 w 10000"/>
              <a:gd name="connsiteY9" fmla="*/ 10155 h 10155"/>
              <a:gd name="connsiteX10" fmla="*/ 10000 w 10000"/>
              <a:gd name="connsiteY10" fmla="*/ 7364 h 10155"/>
              <a:gd name="connsiteX11" fmla="*/ 9155 w 10000"/>
              <a:gd name="connsiteY11" fmla="*/ 5039 h 10155"/>
              <a:gd name="connsiteX0" fmla="*/ 9155 w 10000"/>
              <a:gd name="connsiteY0" fmla="*/ 4918 h 10034"/>
              <a:gd name="connsiteX1" fmla="*/ 7324 w 10000"/>
              <a:gd name="connsiteY1" fmla="*/ 1894 h 10034"/>
              <a:gd name="connsiteX2" fmla="*/ 7183 w 10000"/>
              <a:gd name="connsiteY2" fmla="*/ 1894 h 10034"/>
              <a:gd name="connsiteX3" fmla="*/ 5070 w 10000"/>
              <a:gd name="connsiteY3" fmla="*/ 34 h 10034"/>
              <a:gd name="connsiteX4" fmla="*/ 2823 w 10000"/>
              <a:gd name="connsiteY4" fmla="*/ 1089 h 10034"/>
              <a:gd name="connsiteX5" fmla="*/ 1798 w 10000"/>
              <a:gd name="connsiteY5" fmla="*/ 973 h 10034"/>
              <a:gd name="connsiteX6" fmla="*/ 1268 w 10000"/>
              <a:gd name="connsiteY6" fmla="*/ 4685 h 10034"/>
              <a:gd name="connsiteX7" fmla="*/ 0 w 10000"/>
              <a:gd name="connsiteY7" fmla="*/ 7243 h 10034"/>
              <a:gd name="connsiteX8" fmla="*/ 1690 w 10000"/>
              <a:gd name="connsiteY8" fmla="*/ 10034 h 10034"/>
              <a:gd name="connsiteX9" fmla="*/ 8451 w 10000"/>
              <a:gd name="connsiteY9" fmla="*/ 10034 h 10034"/>
              <a:gd name="connsiteX10" fmla="*/ 10000 w 10000"/>
              <a:gd name="connsiteY10" fmla="*/ 7243 h 10034"/>
              <a:gd name="connsiteX11" fmla="*/ 9155 w 10000"/>
              <a:gd name="connsiteY11" fmla="*/ 4918 h 10034"/>
              <a:gd name="connsiteX0" fmla="*/ 9175 w 10020"/>
              <a:gd name="connsiteY0" fmla="*/ 4918 h 10034"/>
              <a:gd name="connsiteX1" fmla="*/ 7344 w 10020"/>
              <a:gd name="connsiteY1" fmla="*/ 1894 h 10034"/>
              <a:gd name="connsiteX2" fmla="*/ 7203 w 10020"/>
              <a:gd name="connsiteY2" fmla="*/ 1894 h 10034"/>
              <a:gd name="connsiteX3" fmla="*/ 5090 w 10020"/>
              <a:gd name="connsiteY3" fmla="*/ 34 h 10034"/>
              <a:gd name="connsiteX4" fmla="*/ 2843 w 10020"/>
              <a:gd name="connsiteY4" fmla="*/ 1089 h 10034"/>
              <a:gd name="connsiteX5" fmla="*/ 1818 w 10020"/>
              <a:gd name="connsiteY5" fmla="*/ 973 h 10034"/>
              <a:gd name="connsiteX6" fmla="*/ 1005 w 10020"/>
              <a:gd name="connsiteY6" fmla="*/ 3527 h 10034"/>
              <a:gd name="connsiteX7" fmla="*/ 20 w 10020"/>
              <a:gd name="connsiteY7" fmla="*/ 7243 h 10034"/>
              <a:gd name="connsiteX8" fmla="*/ 1710 w 10020"/>
              <a:gd name="connsiteY8" fmla="*/ 10034 h 10034"/>
              <a:gd name="connsiteX9" fmla="*/ 8471 w 10020"/>
              <a:gd name="connsiteY9" fmla="*/ 10034 h 10034"/>
              <a:gd name="connsiteX10" fmla="*/ 10020 w 10020"/>
              <a:gd name="connsiteY10" fmla="*/ 7243 h 10034"/>
              <a:gd name="connsiteX11" fmla="*/ 9175 w 10020"/>
              <a:gd name="connsiteY11" fmla="*/ 4918 h 10034"/>
              <a:gd name="connsiteX0" fmla="*/ 9175 w 10020"/>
              <a:gd name="connsiteY0" fmla="*/ 4918 h 10597"/>
              <a:gd name="connsiteX1" fmla="*/ 7344 w 10020"/>
              <a:gd name="connsiteY1" fmla="*/ 1894 h 10597"/>
              <a:gd name="connsiteX2" fmla="*/ 7203 w 10020"/>
              <a:gd name="connsiteY2" fmla="*/ 1894 h 10597"/>
              <a:gd name="connsiteX3" fmla="*/ 5090 w 10020"/>
              <a:gd name="connsiteY3" fmla="*/ 34 h 10597"/>
              <a:gd name="connsiteX4" fmla="*/ 2843 w 10020"/>
              <a:gd name="connsiteY4" fmla="*/ 1089 h 10597"/>
              <a:gd name="connsiteX5" fmla="*/ 1818 w 10020"/>
              <a:gd name="connsiteY5" fmla="*/ 973 h 10597"/>
              <a:gd name="connsiteX6" fmla="*/ 1005 w 10020"/>
              <a:gd name="connsiteY6" fmla="*/ 3527 h 10597"/>
              <a:gd name="connsiteX7" fmla="*/ 20 w 10020"/>
              <a:gd name="connsiteY7" fmla="*/ 10138 h 10597"/>
              <a:gd name="connsiteX8" fmla="*/ 1710 w 10020"/>
              <a:gd name="connsiteY8" fmla="*/ 10034 h 10597"/>
              <a:gd name="connsiteX9" fmla="*/ 8471 w 10020"/>
              <a:gd name="connsiteY9" fmla="*/ 10034 h 10597"/>
              <a:gd name="connsiteX10" fmla="*/ 10020 w 10020"/>
              <a:gd name="connsiteY10" fmla="*/ 7243 h 10597"/>
              <a:gd name="connsiteX11" fmla="*/ 9175 w 10020"/>
              <a:gd name="connsiteY11" fmla="*/ 4918 h 10597"/>
              <a:gd name="connsiteX0" fmla="*/ 9237 w 10082"/>
              <a:gd name="connsiteY0" fmla="*/ 4918 h 10156"/>
              <a:gd name="connsiteX1" fmla="*/ 7406 w 10082"/>
              <a:gd name="connsiteY1" fmla="*/ 1894 h 10156"/>
              <a:gd name="connsiteX2" fmla="*/ 7265 w 10082"/>
              <a:gd name="connsiteY2" fmla="*/ 1894 h 10156"/>
              <a:gd name="connsiteX3" fmla="*/ 5152 w 10082"/>
              <a:gd name="connsiteY3" fmla="*/ 34 h 10156"/>
              <a:gd name="connsiteX4" fmla="*/ 2905 w 10082"/>
              <a:gd name="connsiteY4" fmla="*/ 1089 h 10156"/>
              <a:gd name="connsiteX5" fmla="*/ 1880 w 10082"/>
              <a:gd name="connsiteY5" fmla="*/ 973 h 10156"/>
              <a:gd name="connsiteX6" fmla="*/ 1067 w 10082"/>
              <a:gd name="connsiteY6" fmla="*/ 3527 h 10156"/>
              <a:gd name="connsiteX7" fmla="*/ 82 w 10082"/>
              <a:gd name="connsiteY7" fmla="*/ 10138 h 10156"/>
              <a:gd name="connsiteX8" fmla="*/ 1772 w 10082"/>
              <a:gd name="connsiteY8" fmla="*/ 10034 h 10156"/>
              <a:gd name="connsiteX9" fmla="*/ 8533 w 10082"/>
              <a:gd name="connsiteY9" fmla="*/ 10034 h 10156"/>
              <a:gd name="connsiteX10" fmla="*/ 10082 w 10082"/>
              <a:gd name="connsiteY10" fmla="*/ 7243 h 10156"/>
              <a:gd name="connsiteX11" fmla="*/ 9237 w 10082"/>
              <a:gd name="connsiteY11" fmla="*/ 4918 h 10156"/>
              <a:gd name="connsiteX0" fmla="*/ 9201 w 10046"/>
              <a:gd name="connsiteY0" fmla="*/ 4918 h 10435"/>
              <a:gd name="connsiteX1" fmla="*/ 7370 w 10046"/>
              <a:gd name="connsiteY1" fmla="*/ 1894 h 10435"/>
              <a:gd name="connsiteX2" fmla="*/ 7229 w 10046"/>
              <a:gd name="connsiteY2" fmla="*/ 1894 h 10435"/>
              <a:gd name="connsiteX3" fmla="*/ 5116 w 10046"/>
              <a:gd name="connsiteY3" fmla="*/ 34 h 10435"/>
              <a:gd name="connsiteX4" fmla="*/ 2869 w 10046"/>
              <a:gd name="connsiteY4" fmla="*/ 1089 h 10435"/>
              <a:gd name="connsiteX5" fmla="*/ 1844 w 10046"/>
              <a:gd name="connsiteY5" fmla="*/ 973 h 10435"/>
              <a:gd name="connsiteX6" fmla="*/ 1031 w 10046"/>
              <a:gd name="connsiteY6" fmla="*/ 3527 h 10435"/>
              <a:gd name="connsiteX7" fmla="*/ 86 w 10046"/>
              <a:gd name="connsiteY7" fmla="*/ 10427 h 10435"/>
              <a:gd name="connsiteX8" fmla="*/ 1736 w 10046"/>
              <a:gd name="connsiteY8" fmla="*/ 10034 h 10435"/>
              <a:gd name="connsiteX9" fmla="*/ 8497 w 10046"/>
              <a:gd name="connsiteY9" fmla="*/ 10034 h 10435"/>
              <a:gd name="connsiteX10" fmla="*/ 10046 w 10046"/>
              <a:gd name="connsiteY10" fmla="*/ 7243 h 10435"/>
              <a:gd name="connsiteX11" fmla="*/ 9201 w 10046"/>
              <a:gd name="connsiteY11" fmla="*/ 4918 h 1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46" h="10435">
                <a:moveTo>
                  <a:pt x="9201" y="4918"/>
                </a:moveTo>
                <a:cubicBezTo>
                  <a:pt x="9201" y="3290"/>
                  <a:pt x="8497" y="1894"/>
                  <a:pt x="7370" y="1894"/>
                </a:cubicBezTo>
                <a:lnTo>
                  <a:pt x="7229" y="1894"/>
                </a:lnTo>
                <a:cubicBezTo>
                  <a:pt x="6807" y="732"/>
                  <a:pt x="5843" y="168"/>
                  <a:pt x="5116" y="34"/>
                </a:cubicBezTo>
                <a:cubicBezTo>
                  <a:pt x="4389" y="-100"/>
                  <a:pt x="3159" y="156"/>
                  <a:pt x="2869" y="1089"/>
                </a:cubicBezTo>
                <a:cubicBezTo>
                  <a:pt x="2728" y="1089"/>
                  <a:pt x="2150" y="567"/>
                  <a:pt x="1844" y="973"/>
                </a:cubicBezTo>
                <a:cubicBezTo>
                  <a:pt x="1538" y="1379"/>
                  <a:pt x="1171" y="2597"/>
                  <a:pt x="1031" y="3527"/>
                </a:cubicBezTo>
                <a:cubicBezTo>
                  <a:pt x="326" y="3760"/>
                  <a:pt x="-217" y="10356"/>
                  <a:pt x="86" y="10427"/>
                </a:cubicBezTo>
                <a:cubicBezTo>
                  <a:pt x="389" y="10498"/>
                  <a:pt x="334" y="10099"/>
                  <a:pt x="1736" y="10034"/>
                </a:cubicBezTo>
                <a:cubicBezTo>
                  <a:pt x="3138" y="9969"/>
                  <a:pt x="6243" y="10034"/>
                  <a:pt x="8497" y="10034"/>
                </a:cubicBezTo>
                <a:cubicBezTo>
                  <a:pt x="9342" y="10034"/>
                  <a:pt x="10046" y="8871"/>
                  <a:pt x="10046" y="7243"/>
                </a:cubicBezTo>
                <a:cubicBezTo>
                  <a:pt x="10046" y="6313"/>
                  <a:pt x="9764" y="5383"/>
                  <a:pt x="9201" y="49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18" name="组合 17"/>
          <p:cNvGrpSpPr/>
          <p:nvPr userDrawn="1"/>
        </p:nvGrpSpPr>
        <p:grpSpPr>
          <a:xfrm rot="1561518">
            <a:off x="5541513" y="4565539"/>
            <a:ext cx="1133989" cy="781551"/>
            <a:chOff x="6497824" y="4671147"/>
            <a:chExt cx="1134284" cy="781551"/>
          </a:xfrm>
          <a:solidFill>
            <a:srgbClr val="2EA7E0"/>
          </a:solidFill>
        </p:grpSpPr>
        <p:sp>
          <p:nvSpPr>
            <p:cNvPr id="19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0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2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3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19741630">
            <a:off x="1267271" y="5220819"/>
            <a:ext cx="832513" cy="573772"/>
            <a:chOff x="6497824" y="4671147"/>
            <a:chExt cx="1134284" cy="781551"/>
          </a:xfrm>
        </p:grpSpPr>
        <p:sp>
          <p:nvSpPr>
            <p:cNvPr id="26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7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8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9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0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1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 userDrawn="1"/>
        </p:nvGrpSpPr>
        <p:grpSpPr>
          <a:xfrm rot="20127201">
            <a:off x="7687101" y="4981814"/>
            <a:ext cx="645629" cy="457628"/>
            <a:chOff x="6497824" y="4671147"/>
            <a:chExt cx="1134284" cy="781551"/>
          </a:xfrm>
        </p:grpSpPr>
        <p:sp>
          <p:nvSpPr>
            <p:cNvPr id="33" name="泪滴形 54"/>
            <p:cNvSpPr/>
            <p:nvPr/>
          </p:nvSpPr>
          <p:spPr>
            <a:xfrm rot="2870668">
              <a:off x="6577789" y="4927649"/>
              <a:ext cx="238777" cy="39870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4" name="泪滴形 54"/>
            <p:cNvSpPr/>
            <p:nvPr/>
          </p:nvSpPr>
          <p:spPr>
            <a:xfrm rot="5988478">
              <a:off x="6785284" y="4780527"/>
              <a:ext cx="168020" cy="280557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5" name="泪滴形 54"/>
            <p:cNvSpPr/>
            <p:nvPr/>
          </p:nvSpPr>
          <p:spPr>
            <a:xfrm rot="7257765" flipV="1">
              <a:off x="7228512" y="4849558"/>
              <a:ext cx="306118" cy="365871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92526"/>
                <a:gd name="connsiteY0" fmla="*/ 278505 h 391977"/>
                <a:gd name="connsiteX1" fmla="*/ 93775 w 292526"/>
                <a:gd name="connsiteY1" fmla="*/ 113052 h 391977"/>
                <a:gd name="connsiteX2" fmla="*/ 292526 w 292526"/>
                <a:gd name="connsiteY2" fmla="*/ 0 h 391977"/>
                <a:gd name="connsiteX3" fmla="*/ 198346 w 292526"/>
                <a:gd name="connsiteY3" fmla="*/ 226985 h 391977"/>
                <a:gd name="connsiteX4" fmla="*/ 85983 w 292526"/>
                <a:gd name="connsiteY4" fmla="*/ 391300 h 391977"/>
                <a:gd name="connsiteX5" fmla="*/ 23 w 292526"/>
                <a:gd name="connsiteY5" fmla="*/ 278505 h 391977"/>
                <a:gd name="connsiteX0" fmla="*/ 21 w 292524"/>
                <a:gd name="connsiteY0" fmla="*/ 278505 h 391599"/>
                <a:gd name="connsiteX1" fmla="*/ 93773 w 292524"/>
                <a:gd name="connsiteY1" fmla="*/ 113052 h 391599"/>
                <a:gd name="connsiteX2" fmla="*/ 292524 w 292524"/>
                <a:gd name="connsiteY2" fmla="*/ 0 h 391599"/>
                <a:gd name="connsiteX3" fmla="*/ 165271 w 292524"/>
                <a:gd name="connsiteY3" fmla="*/ 245405 h 391599"/>
                <a:gd name="connsiteX4" fmla="*/ 85981 w 292524"/>
                <a:gd name="connsiteY4" fmla="*/ 391300 h 391599"/>
                <a:gd name="connsiteX5" fmla="*/ 21 w 292524"/>
                <a:gd name="connsiteY5" fmla="*/ 278505 h 391599"/>
                <a:gd name="connsiteX0" fmla="*/ 154 w 292657"/>
                <a:gd name="connsiteY0" fmla="*/ 278505 h 388229"/>
                <a:gd name="connsiteX1" fmla="*/ 93906 w 292657"/>
                <a:gd name="connsiteY1" fmla="*/ 113052 h 388229"/>
                <a:gd name="connsiteX2" fmla="*/ 292657 w 292657"/>
                <a:gd name="connsiteY2" fmla="*/ 0 h 388229"/>
                <a:gd name="connsiteX3" fmla="*/ 165404 w 292657"/>
                <a:gd name="connsiteY3" fmla="*/ 245405 h 388229"/>
                <a:gd name="connsiteX4" fmla="*/ 74230 w 292657"/>
                <a:gd name="connsiteY4" fmla="*/ 387919 h 388229"/>
                <a:gd name="connsiteX5" fmla="*/ 154 w 292657"/>
                <a:gd name="connsiteY5" fmla="*/ 278505 h 388229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26 w 306219"/>
                <a:gd name="connsiteY0" fmla="*/ 266074 h 388027"/>
                <a:gd name="connsiteX1" fmla="*/ 107468 w 306219"/>
                <a:gd name="connsiteY1" fmla="*/ 113052 h 388027"/>
                <a:gd name="connsiteX2" fmla="*/ 306219 w 306219"/>
                <a:gd name="connsiteY2" fmla="*/ 0 h 388027"/>
                <a:gd name="connsiteX3" fmla="*/ 178966 w 306219"/>
                <a:gd name="connsiteY3" fmla="*/ 245405 h 388027"/>
                <a:gd name="connsiteX4" fmla="*/ 87792 w 306219"/>
                <a:gd name="connsiteY4" fmla="*/ 387919 h 388027"/>
                <a:gd name="connsiteX5" fmla="*/ 126 w 306219"/>
                <a:gd name="connsiteY5" fmla="*/ 266074 h 388027"/>
                <a:gd name="connsiteX0" fmla="*/ 131 w 306224"/>
                <a:gd name="connsiteY0" fmla="*/ 266074 h 388386"/>
                <a:gd name="connsiteX1" fmla="*/ 107473 w 306224"/>
                <a:gd name="connsiteY1" fmla="*/ 113052 h 388386"/>
                <a:gd name="connsiteX2" fmla="*/ 306224 w 306224"/>
                <a:gd name="connsiteY2" fmla="*/ 0 h 388386"/>
                <a:gd name="connsiteX3" fmla="*/ 192238 w 306224"/>
                <a:gd name="connsiteY3" fmla="*/ 221348 h 388386"/>
                <a:gd name="connsiteX4" fmla="*/ 87797 w 306224"/>
                <a:gd name="connsiteY4" fmla="*/ 387919 h 388386"/>
                <a:gd name="connsiteX5" fmla="*/ 131 w 306224"/>
                <a:gd name="connsiteY5" fmla="*/ 266074 h 388386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  <a:gd name="connsiteX0" fmla="*/ 25 w 306118"/>
                <a:gd name="connsiteY0" fmla="*/ 266074 h 365871"/>
                <a:gd name="connsiteX1" fmla="*/ 107367 w 306118"/>
                <a:gd name="connsiteY1" fmla="*/ 113052 h 365871"/>
                <a:gd name="connsiteX2" fmla="*/ 306118 w 306118"/>
                <a:gd name="connsiteY2" fmla="*/ 0 h 365871"/>
                <a:gd name="connsiteX3" fmla="*/ 192132 w 306118"/>
                <a:gd name="connsiteY3" fmla="*/ 221348 h 365871"/>
                <a:gd name="connsiteX4" fmla="*/ 98414 w 306118"/>
                <a:gd name="connsiteY4" fmla="*/ 365280 h 365871"/>
                <a:gd name="connsiteX5" fmla="*/ 25 w 306118"/>
                <a:gd name="connsiteY5" fmla="*/ 266074 h 365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118" h="365871">
                  <a:moveTo>
                    <a:pt x="25" y="266074"/>
                  </a:moveTo>
                  <a:cubicBezTo>
                    <a:pt x="1517" y="224036"/>
                    <a:pt x="44736" y="164979"/>
                    <a:pt x="107367" y="113052"/>
                  </a:cubicBezTo>
                  <a:lnTo>
                    <a:pt x="306118" y="0"/>
                  </a:lnTo>
                  <a:cubicBezTo>
                    <a:pt x="269304" y="64632"/>
                    <a:pt x="215586" y="85258"/>
                    <a:pt x="192132" y="221348"/>
                  </a:cubicBezTo>
                  <a:cubicBezTo>
                    <a:pt x="171779" y="329909"/>
                    <a:pt x="130432" y="357826"/>
                    <a:pt x="98414" y="365280"/>
                  </a:cubicBezTo>
                  <a:cubicBezTo>
                    <a:pt x="66396" y="372734"/>
                    <a:pt x="-1467" y="308112"/>
                    <a:pt x="25" y="266074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6" name="泪滴形 54"/>
            <p:cNvSpPr/>
            <p:nvPr/>
          </p:nvSpPr>
          <p:spPr>
            <a:xfrm rot="13874597" flipH="1">
              <a:off x="7088039" y="4714431"/>
              <a:ext cx="127428" cy="216255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777" h="398707">
                  <a:moveTo>
                    <a:pt x="23" y="285235"/>
                  </a:moveTo>
                  <a:cubicBezTo>
                    <a:pt x="1322" y="238860"/>
                    <a:pt x="31144" y="171709"/>
                    <a:pt x="93775" y="119782"/>
                  </a:cubicBezTo>
                  <a:lnTo>
                    <a:pt x="238777" y="0"/>
                  </a:lnTo>
                  <a:cubicBezTo>
                    <a:pt x="201963" y="64632"/>
                    <a:pt x="203187" y="147992"/>
                    <a:pt x="198346" y="233715"/>
                  </a:cubicBezTo>
                  <a:cubicBezTo>
                    <a:pt x="198346" y="330940"/>
                    <a:pt x="119037" y="389443"/>
                    <a:pt x="85983" y="398030"/>
                  </a:cubicBezTo>
                  <a:cubicBezTo>
                    <a:pt x="52929" y="406617"/>
                    <a:pt x="-1276" y="331610"/>
                    <a:pt x="23" y="285235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7" name="泪滴形 54"/>
            <p:cNvSpPr/>
            <p:nvPr/>
          </p:nvSpPr>
          <p:spPr>
            <a:xfrm rot="16562978" flipH="1">
              <a:off x="7385214" y="4654409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38" name="泪滴形 54"/>
            <p:cNvSpPr/>
            <p:nvPr/>
          </p:nvSpPr>
          <p:spPr>
            <a:xfrm rot="20773938" flipH="1">
              <a:off x="7333024" y="5189066"/>
              <a:ext cx="230155" cy="263632"/>
            </a:xfrm>
            <a:custGeom>
              <a:avLst/>
              <a:gdLst>
                <a:gd name="connsiteX0" fmla="*/ 0 w 198822"/>
                <a:gd name="connsiteY0" fmla="*/ 176041 h 352082"/>
                <a:gd name="connsiteX1" fmla="*/ 99411 w 198822"/>
                <a:gd name="connsiteY1" fmla="*/ 0 h 352082"/>
                <a:gd name="connsiteX2" fmla="*/ 198822 w 198822"/>
                <a:gd name="connsiteY2" fmla="*/ 0 h 352082"/>
                <a:gd name="connsiteX3" fmla="*/ 198822 w 198822"/>
                <a:gd name="connsiteY3" fmla="*/ 176041 h 352082"/>
                <a:gd name="connsiteX4" fmla="*/ 99411 w 198822"/>
                <a:gd name="connsiteY4" fmla="*/ 352082 h 352082"/>
                <a:gd name="connsiteX5" fmla="*/ 0 w 198822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6 w 198848"/>
                <a:gd name="connsiteY0" fmla="*/ 176041 h 352082"/>
                <a:gd name="connsiteX1" fmla="*/ 107229 w 198848"/>
                <a:gd name="connsiteY1" fmla="*/ 73834 h 352082"/>
                <a:gd name="connsiteX2" fmla="*/ 198848 w 198848"/>
                <a:gd name="connsiteY2" fmla="*/ 0 h 352082"/>
                <a:gd name="connsiteX3" fmla="*/ 198848 w 198848"/>
                <a:gd name="connsiteY3" fmla="*/ 176041 h 352082"/>
                <a:gd name="connsiteX4" fmla="*/ 99437 w 198848"/>
                <a:gd name="connsiteY4" fmla="*/ 352082 h 352082"/>
                <a:gd name="connsiteX5" fmla="*/ 26 w 198848"/>
                <a:gd name="connsiteY5" fmla="*/ 176041 h 352082"/>
                <a:gd name="connsiteX0" fmla="*/ 23 w 185394"/>
                <a:gd name="connsiteY0" fmla="*/ 239287 h 353061"/>
                <a:gd name="connsiteX1" fmla="*/ 93775 w 185394"/>
                <a:gd name="connsiteY1" fmla="*/ 73834 h 353061"/>
                <a:gd name="connsiteX2" fmla="*/ 185394 w 185394"/>
                <a:gd name="connsiteY2" fmla="*/ 0 h 353061"/>
                <a:gd name="connsiteX3" fmla="*/ 185394 w 185394"/>
                <a:gd name="connsiteY3" fmla="*/ 176041 h 353061"/>
                <a:gd name="connsiteX4" fmla="*/ 85983 w 185394"/>
                <a:gd name="connsiteY4" fmla="*/ 352082 h 353061"/>
                <a:gd name="connsiteX5" fmla="*/ 23 w 185394"/>
                <a:gd name="connsiteY5" fmla="*/ 239287 h 353061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9009"/>
                <a:gd name="connsiteX1" fmla="*/ 93775 w 238777"/>
                <a:gd name="connsiteY1" fmla="*/ 119782 h 399009"/>
                <a:gd name="connsiteX2" fmla="*/ 238777 w 238777"/>
                <a:gd name="connsiteY2" fmla="*/ 0 h 399009"/>
                <a:gd name="connsiteX3" fmla="*/ 185394 w 238777"/>
                <a:gd name="connsiteY3" fmla="*/ 221989 h 399009"/>
                <a:gd name="connsiteX4" fmla="*/ 85983 w 238777"/>
                <a:gd name="connsiteY4" fmla="*/ 398030 h 399009"/>
                <a:gd name="connsiteX5" fmla="*/ 23 w 238777"/>
                <a:gd name="connsiteY5" fmla="*/ 285235 h 399009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23 w 238777"/>
                <a:gd name="connsiteY0" fmla="*/ 285235 h 398707"/>
                <a:gd name="connsiteX1" fmla="*/ 93775 w 238777"/>
                <a:gd name="connsiteY1" fmla="*/ 119782 h 398707"/>
                <a:gd name="connsiteX2" fmla="*/ 238777 w 238777"/>
                <a:gd name="connsiteY2" fmla="*/ 0 h 398707"/>
                <a:gd name="connsiteX3" fmla="*/ 198346 w 238777"/>
                <a:gd name="connsiteY3" fmla="*/ 233715 h 398707"/>
                <a:gd name="connsiteX4" fmla="*/ 85983 w 238777"/>
                <a:gd name="connsiteY4" fmla="*/ 398030 h 398707"/>
                <a:gd name="connsiteX5" fmla="*/ 23 w 238777"/>
                <a:gd name="connsiteY5" fmla="*/ 285235 h 398707"/>
                <a:gd name="connsiteX0" fmla="*/ 17 w 256933"/>
                <a:gd name="connsiteY0" fmla="*/ 318451 h 400568"/>
                <a:gd name="connsiteX1" fmla="*/ 111931 w 256933"/>
                <a:gd name="connsiteY1" fmla="*/ 119782 h 400568"/>
                <a:gd name="connsiteX2" fmla="*/ 256933 w 256933"/>
                <a:gd name="connsiteY2" fmla="*/ 0 h 400568"/>
                <a:gd name="connsiteX3" fmla="*/ 216502 w 256933"/>
                <a:gd name="connsiteY3" fmla="*/ 233715 h 400568"/>
                <a:gd name="connsiteX4" fmla="*/ 104139 w 256933"/>
                <a:gd name="connsiteY4" fmla="*/ 398030 h 400568"/>
                <a:gd name="connsiteX5" fmla="*/ 17 w 256933"/>
                <a:gd name="connsiteY5" fmla="*/ 318451 h 400568"/>
                <a:gd name="connsiteX0" fmla="*/ 4528 w 261444"/>
                <a:gd name="connsiteY0" fmla="*/ 318451 h 401274"/>
                <a:gd name="connsiteX1" fmla="*/ 116442 w 261444"/>
                <a:gd name="connsiteY1" fmla="*/ 119782 h 401274"/>
                <a:gd name="connsiteX2" fmla="*/ 261444 w 261444"/>
                <a:gd name="connsiteY2" fmla="*/ 0 h 401274"/>
                <a:gd name="connsiteX3" fmla="*/ 221013 w 261444"/>
                <a:gd name="connsiteY3" fmla="*/ 233715 h 401274"/>
                <a:gd name="connsiteX4" fmla="*/ 108650 w 261444"/>
                <a:gd name="connsiteY4" fmla="*/ 398030 h 401274"/>
                <a:gd name="connsiteX5" fmla="*/ 4528 w 261444"/>
                <a:gd name="connsiteY5" fmla="*/ 318451 h 401274"/>
                <a:gd name="connsiteX0" fmla="*/ 825 w 257741"/>
                <a:gd name="connsiteY0" fmla="*/ 318451 h 401551"/>
                <a:gd name="connsiteX1" fmla="*/ 112739 w 257741"/>
                <a:gd name="connsiteY1" fmla="*/ 119782 h 401551"/>
                <a:gd name="connsiteX2" fmla="*/ 257741 w 257741"/>
                <a:gd name="connsiteY2" fmla="*/ 0 h 401551"/>
                <a:gd name="connsiteX3" fmla="*/ 217310 w 257741"/>
                <a:gd name="connsiteY3" fmla="*/ 233715 h 401551"/>
                <a:gd name="connsiteX4" fmla="*/ 104947 w 257741"/>
                <a:gd name="connsiteY4" fmla="*/ 398030 h 401551"/>
                <a:gd name="connsiteX5" fmla="*/ 825 w 257741"/>
                <a:gd name="connsiteY5" fmla="*/ 318451 h 401551"/>
                <a:gd name="connsiteX0" fmla="*/ 825 w 257741"/>
                <a:gd name="connsiteY0" fmla="*/ 318451 h 401351"/>
                <a:gd name="connsiteX1" fmla="*/ 112739 w 257741"/>
                <a:gd name="connsiteY1" fmla="*/ 119782 h 401351"/>
                <a:gd name="connsiteX2" fmla="*/ 257741 w 257741"/>
                <a:gd name="connsiteY2" fmla="*/ 0 h 401351"/>
                <a:gd name="connsiteX3" fmla="*/ 167159 w 257741"/>
                <a:gd name="connsiteY3" fmla="*/ 237184 h 401351"/>
                <a:gd name="connsiteX4" fmla="*/ 104947 w 257741"/>
                <a:gd name="connsiteY4" fmla="*/ 398030 h 401351"/>
                <a:gd name="connsiteX5" fmla="*/ 825 w 257741"/>
                <a:gd name="connsiteY5" fmla="*/ 318451 h 401351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825 w 297804"/>
                <a:gd name="connsiteY0" fmla="*/ 281993 h 364893"/>
                <a:gd name="connsiteX1" fmla="*/ 112739 w 297804"/>
                <a:gd name="connsiteY1" fmla="*/ 83324 h 364893"/>
                <a:gd name="connsiteX2" fmla="*/ 297804 w 297804"/>
                <a:gd name="connsiteY2" fmla="*/ 0 h 364893"/>
                <a:gd name="connsiteX3" fmla="*/ 167159 w 297804"/>
                <a:gd name="connsiteY3" fmla="*/ 200726 h 364893"/>
                <a:gd name="connsiteX4" fmla="*/ 104947 w 297804"/>
                <a:gd name="connsiteY4" fmla="*/ 361572 h 364893"/>
                <a:gd name="connsiteX5" fmla="*/ 825 w 297804"/>
                <a:gd name="connsiteY5" fmla="*/ 281993 h 364893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3 w 297002"/>
                <a:gd name="connsiteY0" fmla="*/ 281993 h 363976"/>
                <a:gd name="connsiteX1" fmla="*/ 97764 w 297002"/>
                <a:gd name="connsiteY1" fmla="*/ 78893 h 363976"/>
                <a:gd name="connsiteX2" fmla="*/ 297002 w 297002"/>
                <a:gd name="connsiteY2" fmla="*/ 0 h 363976"/>
                <a:gd name="connsiteX3" fmla="*/ 166357 w 297002"/>
                <a:gd name="connsiteY3" fmla="*/ 200726 h 363976"/>
                <a:gd name="connsiteX4" fmla="*/ 104145 w 297002"/>
                <a:gd name="connsiteY4" fmla="*/ 361572 h 363976"/>
                <a:gd name="connsiteX5" fmla="*/ 23 w 297002"/>
                <a:gd name="connsiteY5" fmla="*/ 281993 h 363976"/>
                <a:gd name="connsiteX0" fmla="*/ 2782 w 299761"/>
                <a:gd name="connsiteY0" fmla="*/ 281993 h 365986"/>
                <a:gd name="connsiteX1" fmla="*/ 100523 w 299761"/>
                <a:gd name="connsiteY1" fmla="*/ 78893 h 365986"/>
                <a:gd name="connsiteX2" fmla="*/ 299761 w 299761"/>
                <a:gd name="connsiteY2" fmla="*/ 0 h 365986"/>
                <a:gd name="connsiteX3" fmla="*/ 169116 w 299761"/>
                <a:gd name="connsiteY3" fmla="*/ 200726 h 365986"/>
                <a:gd name="connsiteX4" fmla="*/ 106904 w 299761"/>
                <a:gd name="connsiteY4" fmla="*/ 361572 h 365986"/>
                <a:gd name="connsiteX5" fmla="*/ 2782 w 299761"/>
                <a:gd name="connsiteY5" fmla="*/ 281993 h 365986"/>
                <a:gd name="connsiteX0" fmla="*/ 2782 w 299761"/>
                <a:gd name="connsiteY0" fmla="*/ 281993 h 372805"/>
                <a:gd name="connsiteX1" fmla="*/ 100523 w 299761"/>
                <a:gd name="connsiteY1" fmla="*/ 78893 h 372805"/>
                <a:gd name="connsiteX2" fmla="*/ 299761 w 299761"/>
                <a:gd name="connsiteY2" fmla="*/ 0 h 372805"/>
                <a:gd name="connsiteX3" fmla="*/ 169116 w 299761"/>
                <a:gd name="connsiteY3" fmla="*/ 200726 h 372805"/>
                <a:gd name="connsiteX4" fmla="*/ 106904 w 299761"/>
                <a:gd name="connsiteY4" fmla="*/ 361572 h 372805"/>
                <a:gd name="connsiteX5" fmla="*/ 2782 w 299761"/>
                <a:gd name="connsiteY5" fmla="*/ 281993 h 372805"/>
                <a:gd name="connsiteX0" fmla="*/ 1978 w 325722"/>
                <a:gd name="connsiteY0" fmla="*/ 299878 h 370277"/>
                <a:gd name="connsiteX1" fmla="*/ 126484 w 325722"/>
                <a:gd name="connsiteY1" fmla="*/ 78893 h 370277"/>
                <a:gd name="connsiteX2" fmla="*/ 325722 w 325722"/>
                <a:gd name="connsiteY2" fmla="*/ 0 h 370277"/>
                <a:gd name="connsiteX3" fmla="*/ 195077 w 325722"/>
                <a:gd name="connsiteY3" fmla="*/ 200726 h 370277"/>
                <a:gd name="connsiteX4" fmla="*/ 132865 w 325722"/>
                <a:gd name="connsiteY4" fmla="*/ 361572 h 370277"/>
                <a:gd name="connsiteX5" fmla="*/ 1978 w 325722"/>
                <a:gd name="connsiteY5" fmla="*/ 299878 h 370277"/>
                <a:gd name="connsiteX0" fmla="*/ 1978 w 325722"/>
                <a:gd name="connsiteY0" fmla="*/ 299878 h 370471"/>
                <a:gd name="connsiteX1" fmla="*/ 126484 w 325722"/>
                <a:gd name="connsiteY1" fmla="*/ 78893 h 370471"/>
                <a:gd name="connsiteX2" fmla="*/ 325722 w 325722"/>
                <a:gd name="connsiteY2" fmla="*/ 0 h 370471"/>
                <a:gd name="connsiteX3" fmla="*/ 170489 w 325722"/>
                <a:gd name="connsiteY3" fmla="*/ 198120 h 370471"/>
                <a:gd name="connsiteX4" fmla="*/ 132865 w 325722"/>
                <a:gd name="connsiteY4" fmla="*/ 361572 h 370471"/>
                <a:gd name="connsiteX5" fmla="*/ 1978 w 325722"/>
                <a:gd name="connsiteY5" fmla="*/ 299878 h 37047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  <a:gd name="connsiteX0" fmla="*/ 1978 w 325722"/>
                <a:gd name="connsiteY0" fmla="*/ 299878 h 373101"/>
                <a:gd name="connsiteX1" fmla="*/ 126484 w 325722"/>
                <a:gd name="connsiteY1" fmla="*/ 78893 h 373101"/>
                <a:gd name="connsiteX2" fmla="*/ 325722 w 325722"/>
                <a:gd name="connsiteY2" fmla="*/ 0 h 373101"/>
                <a:gd name="connsiteX3" fmla="*/ 186691 w 325722"/>
                <a:gd name="connsiteY3" fmla="*/ 162536 h 373101"/>
                <a:gd name="connsiteX4" fmla="*/ 132865 w 325722"/>
                <a:gd name="connsiteY4" fmla="*/ 361572 h 373101"/>
                <a:gd name="connsiteX5" fmla="*/ 1978 w 325722"/>
                <a:gd name="connsiteY5" fmla="*/ 299878 h 37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22" h="373101">
                  <a:moveTo>
                    <a:pt x="1978" y="299878"/>
                  </a:moveTo>
                  <a:cubicBezTo>
                    <a:pt x="-13390" y="221965"/>
                    <a:pt x="63853" y="130820"/>
                    <a:pt x="126484" y="78893"/>
                  </a:cubicBezTo>
                  <a:cubicBezTo>
                    <a:pt x="191547" y="19264"/>
                    <a:pt x="257188" y="9480"/>
                    <a:pt x="325722" y="0"/>
                  </a:cubicBezTo>
                  <a:cubicBezTo>
                    <a:pt x="264073" y="50286"/>
                    <a:pt x="195442" y="39928"/>
                    <a:pt x="186691" y="162536"/>
                  </a:cubicBezTo>
                  <a:cubicBezTo>
                    <a:pt x="204388" y="249204"/>
                    <a:pt x="163650" y="338682"/>
                    <a:pt x="132865" y="361572"/>
                  </a:cubicBezTo>
                  <a:cubicBezTo>
                    <a:pt x="102080" y="384462"/>
                    <a:pt x="17346" y="377791"/>
                    <a:pt x="1978" y="299878"/>
                  </a:cubicBezTo>
                  <a:close/>
                </a:path>
              </a:pathLst>
            </a:cu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8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2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62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53" presetClass="entr" presetSubtype="16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3" grpId="0" animBg="1"/>
      <p:bldP spid="13" grpId="1" animBg="1"/>
      <p:bldP spid="1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68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6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4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539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0625792" y="6318976"/>
            <a:ext cx="145010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470A38C-1EF0-478B-A03D-85A53F03CA29}" type="slidenum">
              <a:rPr lang="zh-CN" altLang="en-US" sz="16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zh-CN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4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0000"/>
                <a:lumOff val="80000"/>
              </a:schemeClr>
            </a:gs>
            <a:gs pos="5800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0A38C-1EF0-478B-A03D-85A53F03CA2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27540" y="6669362"/>
            <a:ext cx="12216365" cy="195043"/>
            <a:chOff x="-27547" y="6669361"/>
            <a:chExt cx="9171546" cy="195044"/>
          </a:xfrm>
        </p:grpSpPr>
        <p:sp>
          <p:nvSpPr>
            <p:cNvPr id="9" name="矩形 8"/>
            <p:cNvSpPr/>
            <p:nvPr userDrawn="1"/>
          </p:nvSpPr>
          <p:spPr>
            <a:xfrm>
              <a:off x="-27547" y="6669361"/>
              <a:ext cx="3087260" cy="195044"/>
            </a:xfrm>
            <a:prstGeom prst="rect">
              <a:avLst/>
            </a:prstGeom>
            <a:solidFill>
              <a:srgbClr val="0073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3011311" y="6669361"/>
              <a:ext cx="3087260" cy="195044"/>
            </a:xfrm>
            <a:prstGeom prst="rect">
              <a:avLst/>
            </a:prstGeom>
            <a:solidFill>
              <a:srgbClr val="2EA7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6056739" y="6669361"/>
              <a:ext cx="3087260" cy="195044"/>
            </a:xfrm>
            <a:prstGeom prst="rect">
              <a:avLst/>
            </a:prstGeom>
            <a:solidFill>
              <a:srgbClr val="A5D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8485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3" r:id="rId2"/>
    <p:sldLayoutId id="2147483674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547446" y="3168007"/>
            <a:ext cx="8850923" cy="751698"/>
          </a:xfrm>
        </p:spPr>
        <p:txBody>
          <a:bodyPr/>
          <a:lstStyle/>
          <a:p>
            <a:r>
              <a:rPr lang="zh-CN" altLang="en-US" smtClean="0"/>
              <a:t>第十一讲 继承与派生（一）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4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单重继承和多重继承</a:t>
            </a: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只有一个基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有多个基类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8251844" y="4681810"/>
            <a:ext cx="2138605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水陆两用车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9321147" y="4247816"/>
            <a:ext cx="924074" cy="433994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453627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潜水艇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>
            <a:stCxn id="4" idx="0"/>
            <a:endCxn id="10" idx="2"/>
          </p:cNvCxnSpPr>
          <p:nvPr/>
        </p:nvCxnSpPr>
        <p:spPr>
          <a:xfrm flipH="1" flipV="1">
            <a:off x="8181772" y="4247815"/>
            <a:ext cx="1139375" cy="43399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390178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坦克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1343736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2135330" y="4247816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1343736" y="357978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66"/>
          <p:cNvSpPr>
            <a:spLocks noChangeArrowheads="1"/>
          </p:cNvSpPr>
          <p:nvPr/>
        </p:nvSpPr>
        <p:spPr bwMode="auto">
          <a:xfrm>
            <a:off x="3447742" y="479126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stCxn id="24" idx="0"/>
            <a:endCxn id="26" idx="2"/>
          </p:cNvCxnSpPr>
          <p:nvPr/>
        </p:nvCxnSpPr>
        <p:spPr>
          <a:xfrm flipV="1">
            <a:off x="4239336" y="4247815"/>
            <a:ext cx="916617" cy="543446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66"/>
          <p:cNvSpPr>
            <a:spLocks noChangeArrowheads="1"/>
          </p:cNvSpPr>
          <p:nvPr/>
        </p:nvSpPr>
        <p:spPr bwMode="auto">
          <a:xfrm>
            <a:off x="4364359" y="357978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66"/>
          <p:cNvSpPr>
            <a:spLocks noChangeArrowheads="1"/>
          </p:cNvSpPr>
          <p:nvPr/>
        </p:nvSpPr>
        <p:spPr bwMode="auto">
          <a:xfrm>
            <a:off x="5226025" y="4791260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9" name="直接箭头连接符 28"/>
          <p:cNvCxnSpPr>
            <a:stCxn id="28" idx="0"/>
            <a:endCxn id="26" idx="2"/>
          </p:cNvCxnSpPr>
          <p:nvPr/>
        </p:nvCxnSpPr>
        <p:spPr>
          <a:xfrm flipH="1" flipV="1">
            <a:off x="5155953" y="4247815"/>
            <a:ext cx="861666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102610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单级继承与多级继承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类之间的继承关系只有两层时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类之间的继承关系超过两层时</a:t>
            </a: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6912867" y="55710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7704461" y="50276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6912867" y="43596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7704461" y="38161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6912867" y="31481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  <p:sp>
        <p:nvSpPr>
          <p:cNvPr id="21" name="矩形 66"/>
          <p:cNvSpPr>
            <a:spLocks noChangeArrowheads="1"/>
          </p:cNvSpPr>
          <p:nvPr/>
        </p:nvSpPr>
        <p:spPr bwMode="auto">
          <a:xfrm>
            <a:off x="2663084" y="4693637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22" name="直接箭头连接符 21"/>
          <p:cNvCxnSpPr>
            <a:stCxn id="21" idx="0"/>
            <a:endCxn id="23" idx="2"/>
          </p:cNvCxnSpPr>
          <p:nvPr/>
        </p:nvCxnSpPr>
        <p:spPr>
          <a:xfrm flipV="1">
            <a:off x="3454678" y="4150192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66"/>
          <p:cNvSpPr>
            <a:spLocks noChangeArrowheads="1"/>
          </p:cNvSpPr>
          <p:nvPr/>
        </p:nvSpPr>
        <p:spPr bwMode="auto">
          <a:xfrm>
            <a:off x="2663084" y="348216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7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51608" y="889325"/>
            <a:ext cx="812390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基类与派生类的关系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派生类与基类存在是一种的关系，即派生类是基类的一种（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a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派生类是基类的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特化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，而基类是派生类的</a:t>
            </a: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基类和派生类是相对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66"/>
          <p:cNvSpPr>
            <a:spLocks noChangeArrowheads="1"/>
          </p:cNvSpPr>
          <p:nvPr/>
        </p:nvSpPr>
        <p:spPr bwMode="auto">
          <a:xfrm>
            <a:off x="9329495" y="4484611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</a:t>
            </a:r>
          </a:p>
        </p:txBody>
      </p:sp>
      <p:cxnSp>
        <p:nvCxnSpPr>
          <p:cNvPr id="5" name="直接箭头连接符 4"/>
          <p:cNvCxnSpPr>
            <a:stCxn id="4" idx="0"/>
            <a:endCxn id="6" idx="2"/>
          </p:cNvCxnSpPr>
          <p:nvPr/>
        </p:nvCxnSpPr>
        <p:spPr>
          <a:xfrm flipV="1">
            <a:off x="10121089" y="3876548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66"/>
          <p:cNvSpPr>
            <a:spLocks noChangeArrowheads="1"/>
          </p:cNvSpPr>
          <p:nvPr/>
        </p:nvSpPr>
        <p:spPr bwMode="auto">
          <a:xfrm>
            <a:off x="9329495" y="3064129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本科生</a:t>
            </a:r>
          </a:p>
        </p:txBody>
      </p:sp>
      <p:cxnSp>
        <p:nvCxnSpPr>
          <p:cNvPr id="7" name="直接箭头连接符 6"/>
          <p:cNvCxnSpPr>
            <a:stCxn id="6" idx="0"/>
            <a:endCxn id="10" idx="2"/>
          </p:cNvCxnSpPr>
          <p:nvPr/>
        </p:nvCxnSpPr>
        <p:spPr>
          <a:xfrm flipV="1">
            <a:off x="10121089" y="2456066"/>
            <a:ext cx="0" cy="608063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9329495" y="1643647"/>
            <a:ext cx="1583187" cy="812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7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943027" y="2201984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派生类的声明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64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547440" y="705243"/>
            <a:ext cx="928996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声明方式：</a:t>
            </a: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单重继承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1718338" y="1987133"/>
            <a:ext cx="9420338" cy="16927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 </a:t>
            </a:r>
            <a:r>
              <a:rPr lang="en-US" altLang="zh-CN" sz="2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 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705638" y="4365331"/>
            <a:ext cx="9432262" cy="209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>
            <a:spAutoFit/>
          </a:bodyPr>
          <a:lstStyle/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class &lt;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派生类名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   </a:t>
            </a:r>
            <a:r>
              <a:rPr lang="en-US" altLang="zh-CN" sz="2600" b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: 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[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1&gt;</a:t>
            </a:r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6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,[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继承方式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]&lt;</a:t>
            </a:r>
            <a:r>
              <a:rPr lang="zh-CN" altLang="en-US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基类名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2</a:t>
            </a:r>
            <a:r>
              <a:rPr lang="en-US" altLang="zh-CN" sz="2600" b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 ,[... </a:t>
            </a:r>
            <a:r>
              <a:rPr lang="en-US" altLang="zh-CN" sz="2600" b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...]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派生类新增加的成员</a:t>
            </a:r>
          </a:p>
          <a:p>
            <a:r>
              <a:rPr lang="en-US" altLang="zh-CN"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547440" y="3625483"/>
            <a:ext cx="9289968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028700" lvl="1" indent="-5715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4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440572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 : </a:t>
            </a:r>
            <a:r>
              <a:rPr lang="en-US" altLang="zh-CN" sz="3200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275567"/>
            <a:ext cx="6191795" cy="32075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 :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A,</a:t>
            </a:r>
            <a:r>
              <a:rPr lang="en-US" altLang="zh-CN" sz="32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B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{……};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1797516" y="3867175"/>
            <a:ext cx="3113780" cy="1231849"/>
          </a:xfrm>
          <a:prstGeom prst="wedgeRoundRectCallout">
            <a:avLst>
              <a:gd name="adj1" fmla="val 22574"/>
              <a:gd name="adj2" fmla="val -1191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单继承只有一个父类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775916" y="4640743"/>
            <a:ext cx="4285784" cy="1334582"/>
          </a:xfrm>
          <a:prstGeom prst="wedgeRoundRectCallout">
            <a:avLst>
              <a:gd name="adj1" fmla="val 20500"/>
              <a:gd name="adj2" fmla="val -10777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多重继承时继承方式不能被多个基类共享！</a:t>
            </a:r>
          </a:p>
        </p:txBody>
      </p:sp>
    </p:spTree>
    <p:extLst>
      <p:ext uri="{BB962C8B-B14F-4D97-AF65-F5344CB8AC3E}">
        <p14:creationId xmlns:p14="http://schemas.microsoft.com/office/powerpoint/2010/main" val="76692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689708" y="775025"/>
            <a:ext cx="10892692" cy="358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有三种继承方式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public,private,protected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继承方式是可以省略的，如果省略则采用默认继承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 （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默认继承方式取决于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struct,class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1028700" lvl="1" indent="-571500">
              <a:lnSpc>
                <a:spcPct val="12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声明类的区别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93512"/>
              </p:ext>
            </p:extLst>
          </p:nvPr>
        </p:nvGraphicFramePr>
        <p:xfrm>
          <a:off x="1914891" y="4357543"/>
          <a:ext cx="8442326" cy="200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88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19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942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声明类的关键字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默认访问声明符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默认继承方式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struct </a:t>
                      </a:r>
                      <a:r>
                        <a:rPr lang="en-US" altLang="zh-CN" sz="2800" b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//</a:t>
                      </a:r>
                      <a:r>
                        <a:rPr lang="zh-CN" altLang="en-US" sz="2800" b="0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不推荐</a:t>
                      </a:r>
                      <a:endParaRPr lang="zh-CN" altLang="en-US" sz="2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838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class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8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275567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210300" y="1275567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42020" y="3942242"/>
            <a:ext cx="4377680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210300" y="3942242"/>
            <a:ext cx="5572397" cy="228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struct Student: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 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Undergrad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int  m_ival;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void get() const;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1" name="左右箭头 7"/>
          <p:cNvSpPr>
            <a:spLocks noChangeArrowheads="1"/>
          </p:cNvSpPr>
          <p:nvPr/>
        </p:nvSpPr>
        <p:spPr bwMode="auto">
          <a:xfrm>
            <a:off x="5322094" y="2213215"/>
            <a:ext cx="785812" cy="428625"/>
          </a:xfrm>
          <a:prstGeom prst="leftRightArrow">
            <a:avLst>
              <a:gd name="adj1" fmla="val 50000"/>
              <a:gd name="adj2" fmla="val 50001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279232" y="1711565"/>
            <a:ext cx="928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  <p:sp>
        <p:nvSpPr>
          <p:cNvPr id="13" name="左右箭头 11"/>
          <p:cNvSpPr>
            <a:spLocks noChangeArrowheads="1"/>
          </p:cNvSpPr>
          <p:nvPr/>
        </p:nvSpPr>
        <p:spPr bwMode="auto">
          <a:xfrm>
            <a:off x="5322094" y="4867190"/>
            <a:ext cx="857250" cy="42862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279231" y="4378240"/>
            <a:ext cx="92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</a:t>
            </a:r>
          </a:p>
        </p:txBody>
      </p:sp>
    </p:spTree>
    <p:extLst>
      <p:ext uri="{BB962C8B-B14F-4D97-AF65-F5344CB8AC3E}">
        <p14:creationId xmlns:p14="http://schemas.microsoft.com/office/powerpoint/2010/main" val="143681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5215" y="2222500"/>
            <a:ext cx="10156180" cy="4170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A {    int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 </a:t>
            </a:r>
            <a:r>
              <a:rPr lang="en-US" altLang="zh-CN" sz="28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A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double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m_iVal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a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    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 b;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&lt;&lt; sizeof(a) &lt;&lt; " " &lt;&lt; sizeof(b) &lt;&lt; endl;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return 0;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689708" y="889325"/>
            <a:ext cx="108926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派生类内只能定义派生类新增加的成员而不能定义基类成员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6323305" y="2748790"/>
            <a:ext cx="5314484" cy="1955800"/>
          </a:xfrm>
          <a:prstGeom prst="wedgeRoundRectCallout">
            <a:avLst>
              <a:gd name="adj1" fmla="val -66802"/>
              <a:gd name="adj2" fmla="val -1521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试图修改基类中的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变为</a:t>
            </a:r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不可能的，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中有两个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m_iVal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，关于更多内容后面介绍！</a:t>
            </a:r>
          </a:p>
        </p:txBody>
      </p:sp>
    </p:spTree>
    <p:extLst>
      <p:ext uri="{BB962C8B-B14F-4D97-AF65-F5344CB8AC3E}">
        <p14:creationId xmlns:p14="http://schemas.microsoft.com/office/powerpoint/2010/main" val="78457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037046" y="1070126"/>
            <a:ext cx="4506686" cy="3185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Person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内容占位符 3"/>
          <p:cNvSpPr txBox="1">
            <a:spLocks/>
          </p:cNvSpPr>
          <p:nvPr/>
        </p:nvSpPr>
        <p:spPr>
          <a:xfrm>
            <a:off x="5974265" y="1070127"/>
            <a:ext cx="5430335" cy="3185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Teacher: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void displayEx()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m_strAddr;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string m_strMajor;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int m_iSalary;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内容占位符 3"/>
          <p:cNvSpPr>
            <a:spLocks noGrp="1"/>
          </p:cNvSpPr>
          <p:nvPr>
            <p:ph idx="1"/>
          </p:nvPr>
        </p:nvSpPr>
        <p:spPr>
          <a:xfrm>
            <a:off x="1097279" y="4436823"/>
            <a:ext cx="10314922" cy="14937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通过单继承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Person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类，我们实现了一个新类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Teacher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类的结构又是怎样的呢？都有那几部分组成呢</a:t>
            </a:r>
          </a:p>
        </p:txBody>
      </p:sp>
    </p:spTree>
    <p:extLst>
      <p:ext uri="{BB962C8B-B14F-4D97-AF65-F5344CB8AC3E}">
        <p14:creationId xmlns:p14="http://schemas.microsoft.com/office/powerpoint/2010/main" val="40508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上</a:t>
            </a:r>
            <a:r>
              <a:rPr lang="zh-CN" altLang="en-US" smtClean="0"/>
              <a:t>一讲</a:t>
            </a:r>
            <a:r>
              <a:rPr lang="zh-CN" altLang="en-US"/>
              <a:t>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5"/>
            <a:ext cx="10516799" cy="50119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中嵌套类的使用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中局部类的使用</a:t>
            </a:r>
          </a:p>
        </p:txBody>
      </p:sp>
    </p:spTree>
    <p:extLst>
      <p:ext uri="{BB962C8B-B14F-4D97-AF65-F5344CB8AC3E}">
        <p14:creationId xmlns:p14="http://schemas.microsoft.com/office/powerpoint/2010/main" val="2298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94433"/>
              </p:ext>
            </p:extLst>
          </p:nvPr>
        </p:nvGraphicFramePr>
        <p:xfrm>
          <a:off x="3450546" y="1711033"/>
          <a:ext cx="2000250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8671"/>
              </p:ext>
            </p:extLst>
          </p:nvPr>
        </p:nvGraphicFramePr>
        <p:xfrm>
          <a:off x="7379609" y="1708311"/>
          <a:ext cx="2313577" cy="41146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13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+display()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m_strName</a:t>
                      </a:r>
                      <a:endParaRPr lang="zh-CN" altLang="en-US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m_bSex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displayEx</a:t>
                      </a:r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()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m_strAddr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m_strMajor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urier New" pitchFamily="49" charset="0"/>
                        </a:rPr>
                        <a:t>m_iSalary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59170" y="1093934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7903982" y="1093934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1258548" y="2075270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15" name="左大括号 12"/>
          <p:cNvSpPr>
            <a:spLocks/>
          </p:cNvSpPr>
          <p:nvPr/>
        </p:nvSpPr>
        <p:spPr bwMode="auto">
          <a:xfrm>
            <a:off x="6994639" y="2336880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箭头连接符 14"/>
          <p:cNvCxnSpPr>
            <a:cxnSpLocks noChangeShapeType="1"/>
          </p:cNvCxnSpPr>
          <p:nvPr/>
        </p:nvCxnSpPr>
        <p:spPr bwMode="auto">
          <a:xfrm rot="10800000">
            <a:off x="5606473" y="3069003"/>
            <a:ext cx="1222375" cy="158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5517164" y="2562647"/>
            <a:ext cx="14415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5232401" y="4689771"/>
            <a:ext cx="19146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新增成员</a:t>
            </a:r>
          </a:p>
        </p:txBody>
      </p:sp>
      <p:sp>
        <p:nvSpPr>
          <p:cNvPr id="19" name="左大括号 12"/>
          <p:cNvSpPr>
            <a:spLocks/>
          </p:cNvSpPr>
          <p:nvPr/>
        </p:nvSpPr>
        <p:spPr bwMode="auto">
          <a:xfrm>
            <a:off x="6968843" y="4263159"/>
            <a:ext cx="321469" cy="1454616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" name="左大括号 12"/>
          <p:cNvSpPr>
            <a:spLocks/>
          </p:cNvSpPr>
          <p:nvPr/>
        </p:nvSpPr>
        <p:spPr bwMode="auto">
          <a:xfrm>
            <a:off x="2929223" y="2746604"/>
            <a:ext cx="321469" cy="1224303"/>
          </a:xfrm>
          <a:prstGeom prst="leftBrace">
            <a:avLst>
              <a:gd name="adj1" fmla="val 44904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1292107" y="3042192"/>
            <a:ext cx="2092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1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877676" y="1029025"/>
            <a:ext cx="8426742" cy="5397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Person( string aName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="",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bool aSex=true, int aAge=0 )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: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m_strName(aName), m_bSex(aSex), m_iAge(aAge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){}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void display()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const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m_strName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if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( m_bSex )  sex = "male";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else 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sex = "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female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sex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m_iAge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bool m_bSex;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int m_iAge;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1781997" y="927425"/>
            <a:ext cx="8593903" cy="561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Teacher: public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Person {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Teacher(string aName, int aSex,      int aAge,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    string aAddr, string aMajor, int aSalary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 </a:t>
            </a:r>
            <a:endParaRPr lang="en-US" altLang="zh-CN" sz="2000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  :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Person(aName,aSex,aAge)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, m_strAddr(aAddr),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m_strMajor(aMajor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),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 m_iSalary(aSalary)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{}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void displayEx() const{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display</a:t>
            </a:r>
            <a:r>
              <a:rPr lang="en-US" altLang="zh-CN" sz="20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m_strAddr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m_strMajor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cout 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&lt;&lt; m_iSalary &lt;&lt; endl;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protected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string </a:t>
            </a:r>
            <a:r>
              <a:rPr lang="en-US" altLang="zh-CN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m_strAddr;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string m_strMajor;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0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int 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m_iSalary;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派生类的声明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5352" y="1001655"/>
            <a:ext cx="11182947" cy="531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过程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吸收基类成员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派生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类把基类全部的成员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不包括构造函数和析构函数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接收过来。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调整基类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成员的访问权限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隐藏同名基类成员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增加子类成员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微软雅黑" panose="020B0503020204020204" pitchFamily="34" charset="-122"/>
              <a:buChar char="-"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这部分内容是很重要的，是派生类对基类功能的扩展。要根据需要仔细考虑应当增加哪些成员。在声明派生类时，一般还应当自己定义派生类的构造函数和析构函数，因为构造函数和析构函数是不能从基类继承的。</a:t>
            </a:r>
          </a:p>
        </p:txBody>
      </p:sp>
    </p:spTree>
    <p:extLst>
      <p:ext uri="{BB962C8B-B14F-4D97-AF65-F5344CB8AC3E}">
        <p14:creationId xmlns:p14="http://schemas.microsoft.com/office/powerpoint/2010/main" val="15243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2943027" y="220161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派生类的声明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943027" y="3207151"/>
            <a:ext cx="6697730" cy="623976"/>
            <a:chOff x="4714851" y="493943"/>
            <a:chExt cx="6697730" cy="623976"/>
          </a:xfrm>
        </p:grpSpPr>
        <p:sp>
          <p:nvSpPr>
            <p:cNvPr id="28" name="矩形 27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继承方式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30" name="等腰三角形 29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31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2943027" y="1191194"/>
            <a:ext cx="6697730" cy="623976"/>
            <a:chOff x="2054383" y="4853049"/>
            <a:chExt cx="6697730" cy="623976"/>
          </a:xfrm>
        </p:grpSpPr>
        <p:sp>
          <p:nvSpPr>
            <p:cNvPr id="23" name="矩形 22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为什么要使用继承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26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继承方式 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8677" y="1040844"/>
            <a:ext cx="9403859" cy="50595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(public)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(protected)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(private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36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不同继承方式的影响主要体现在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派生类对基类成员的访问控制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派生类对象对基类成员的访问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控制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9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继承方式 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40844"/>
            <a:ext cx="9403859" cy="827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类成员的访问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属性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609397"/>
              </p:ext>
            </p:extLst>
          </p:nvPr>
        </p:nvGraphicFramePr>
        <p:xfrm>
          <a:off x="1699397" y="2019508"/>
          <a:ext cx="8959896" cy="285300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3500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6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9861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访问声明符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本类成员函数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类作用域外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友元</a:t>
                      </a:r>
                      <a:endParaRPr lang="en-US" altLang="zh-CN" sz="2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3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public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Y</a:t>
                      </a:r>
                      <a:endParaRPr lang="zh-CN" altLang="en-US" sz="2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46" marR="91446" marT="45700" marB="457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4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83326" y="975529"/>
            <a:ext cx="11705499" cy="52555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如果以公有方式继承则基类中的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在派生类中保持不变，私有成员在派生类中为不可访问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(inaccessible) 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说明：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inaccessible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成员不能被子类成员函数直接访问，但可通过基类成员函数间接访问</a:t>
            </a:r>
          </a:p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27511"/>
              </p:ext>
            </p:extLst>
          </p:nvPr>
        </p:nvGraphicFramePr>
        <p:xfrm>
          <a:off x="1946775" y="22043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公有继承（</a:t>
                      </a:r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</a:t>
            </a:r>
            <a:r>
              <a:rPr lang="zh-CN" altLang="en-US" smtClean="0"/>
              <a:t>方式 </a:t>
            </a:r>
            <a:r>
              <a:rPr lang="en-US" altLang="zh-CN" smtClean="0"/>
              <a:t>- </a:t>
            </a:r>
            <a:r>
              <a:rPr lang="zh-CN" altLang="en-US" smtClean="0"/>
              <a:t>公有</a:t>
            </a:r>
            <a:r>
              <a:rPr lang="zh-CN" altLang="en-US"/>
              <a:t>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z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23711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  a;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a.displayA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b;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b.displayB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b.x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b.y</a:t>
            </a:r>
            <a:endParaRPr lang="en-US" altLang="zh-CN" b="1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b.k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b.m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/>
            </a:r>
            <a:b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</a:b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&lt;&lt; b.n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B:public </a:t>
            </a:r>
            <a:r>
              <a:rPr lang="en-US" altLang="zh-CN" b="1" smtClean="0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k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505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87330"/>
              </p:ext>
            </p:extLst>
          </p:nvPr>
        </p:nvGraphicFramePr>
        <p:xfrm>
          <a:off x="10389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3191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1277"/>
              </p:ext>
            </p:extLst>
          </p:nvPr>
        </p:nvGraphicFramePr>
        <p:xfrm>
          <a:off x="56410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7399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572203" y="2903709"/>
            <a:ext cx="1567733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8213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4967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8505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8505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6769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6769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6769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20568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70144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969601" y="1928269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6769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6769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6769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2226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7216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1812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044310" y="1976836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5733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4324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969601" y="2521994"/>
            <a:ext cx="10476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9314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7265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61100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48" name="TextBox 12"/>
          <p:cNvSpPr txBox="1"/>
          <p:nvPr/>
        </p:nvSpPr>
        <p:spPr>
          <a:xfrm>
            <a:off x="8563717" y="3722721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10155302" y="2999751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20"/>
          <p:cNvSpPr txBox="1">
            <a:spLocks noChangeArrowheads="1"/>
          </p:cNvSpPr>
          <p:nvPr/>
        </p:nvSpPr>
        <p:spPr bwMode="auto">
          <a:xfrm>
            <a:off x="10167394" y="3767320"/>
            <a:ext cx="14226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0877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公有继承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继承保持了基类中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属性不变，最大限度的保持了基类的原态，在实际开发中常常使用这种继承。</a:t>
            </a:r>
          </a:p>
        </p:txBody>
      </p:sp>
    </p:spTree>
    <p:extLst>
      <p:ext uri="{BB962C8B-B14F-4D97-AF65-F5344CB8AC3E}">
        <p14:creationId xmlns:p14="http://schemas.microsoft.com/office/powerpoint/2010/main" val="22847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继承方式 </a:t>
            </a:r>
            <a:r>
              <a:rPr lang="en-US" altLang="zh-CN" smtClean="0"/>
              <a:t>- </a:t>
            </a:r>
            <a:r>
              <a:rPr lang="zh-CN" altLang="en-US" smtClean="0"/>
              <a:t>保护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63341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访问控制符限定基类成员只能被派生类成员访问，类外不能访问保护成员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798854"/>
              </p:ext>
            </p:extLst>
          </p:nvPr>
        </p:nvGraphicFramePr>
        <p:xfrm>
          <a:off x="2057061" y="28901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保护继承（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2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protected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1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z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521437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protected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B:protected 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k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n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</a:t>
            </a: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；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9205"/>
              </p:ext>
            </p:extLst>
          </p:nvPr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65325"/>
              </p:ext>
            </p:extLst>
          </p:nvPr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9542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保护继承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保护继承的特点：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，如果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只是希望继承基类而不希望在派生类外访问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这时推荐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继承。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继承方式 </a:t>
            </a:r>
            <a:r>
              <a:rPr lang="en-US" altLang="zh-CN" smtClean="0"/>
              <a:t>- </a:t>
            </a:r>
            <a:r>
              <a:rPr lang="zh-CN" altLang="en-US" smtClean="0"/>
              <a:t>私有</a:t>
            </a:r>
            <a:r>
              <a:rPr lang="zh-CN" altLang="en-US"/>
              <a:t>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67527" y="1135186"/>
            <a:ext cx="10273574" cy="193821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如果采用私有继承，则基类的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inaccessble,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成员在派生类中均被继承且均为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3941"/>
              </p:ext>
            </p:extLst>
          </p:nvPr>
        </p:nvGraphicFramePr>
        <p:xfrm>
          <a:off x="2057061" y="3296557"/>
          <a:ext cx="8294505" cy="2346960"/>
        </p:xfrm>
        <a:graphic>
          <a:graphicData uri="http://schemas.openxmlformats.org/drawingml/2006/table">
            <a:tbl>
              <a:tblPr firstRow="1" bandRow="1"/>
              <a:tblGrid>
                <a:gridCol w="25589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236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11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基类成员访问控制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私有继承（</a:t>
                      </a:r>
                      <a:r>
                        <a:rPr lang="en-US" altLang="zh-CN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r>
                        <a:rPr lang="zh-CN" altLang="en-US" sz="20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</a:t>
                      </a:r>
                      <a:r>
                        <a:rPr lang="zh-CN" altLang="en-US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inaccessible</a:t>
                      </a:r>
                      <a:endParaRPr lang="zh-CN" altLang="en-US" sz="28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9" marR="91439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inaccessible</a:t>
                      </a:r>
                      <a:endParaRPr lang="zh-CN" altLang="en-US" sz="2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</a:endParaRPr>
                    </a:p>
                  </a:txBody>
                  <a:tcPr marL="91439" marR="91439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1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12" name="矩形 11"/>
          <p:cNvSpPr/>
          <p:nvPr/>
        </p:nvSpPr>
        <p:spPr>
          <a:xfrm>
            <a:off x="757014" y="970305"/>
            <a:ext cx="10928480" cy="55647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57014" y="970305"/>
            <a:ext cx="3740094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A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x;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y;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z;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z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8273028" y="947972"/>
            <a:ext cx="3412466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main(void) {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 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//b.displayA();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//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b.displayB( );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b.x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b.z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cout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b.k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b.m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b.n         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4470726" y="970305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497108" y="902772"/>
            <a:ext cx="377592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B:private A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{ 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k;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protected: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accent2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n;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displayB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 { 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k 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 &lt;&lt; n &lt;&lt; endl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cout </a:t>
            </a:r>
            <a:r>
              <a:rPr lang="en-US" altLang="zh-CN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x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y</a:t>
            </a: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   &lt;&lt; z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&lt;&lt;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endl;     </a:t>
            </a:r>
            <a:endParaRPr lang="en-US" altLang="zh-CN" b="1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}</a:t>
            </a:r>
            <a:endParaRPr lang="en-US" altLang="zh-CN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0" indent="0" eaLnBrk="1" hangingPunct="1">
              <a:buClr>
                <a:srgbClr val="00B0F0"/>
              </a:buClr>
            </a:pP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8213487" y="974788"/>
            <a:ext cx="0" cy="556477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710856" y="290477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99281" y="2903709"/>
          <a:ext cx="826944" cy="1371678"/>
        </p:xfrm>
        <a:graphic>
          <a:graphicData uri="http://schemas.openxmlformats.org/drawingml/2006/table">
            <a:tbl>
              <a:tblPr firstRow="1" firstCol="1" lastRow="1" lastCol="1" bandRow="1" bandCol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8269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a.x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a.y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a.z</a:t>
                      </a:r>
                      <a:endParaRPr lang="zh-CN" altLang="en-US" sz="24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179439" y="1963055"/>
            <a:ext cx="17091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501335" y="2646027"/>
          <a:ext cx="1056446" cy="27433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56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b.x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algn="ctr" defTabSz="914126" rtl="0" eaLnBrk="1" latinLnBrk="0" hangingPunct="1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b.y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b.z</a:t>
                      </a:r>
                      <a:endParaRPr lang="zh-CN" altLang="en-US" sz="2400" b="1" kern="1200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b.k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b.m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b.n</a:t>
                      </a:r>
                      <a:endParaRPr lang="zh-CN" altLang="en-US" sz="24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43" marR="91443"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/>
          <p:nvPr/>
        </p:nvSpPr>
        <p:spPr>
          <a:xfrm>
            <a:off x="3600245" y="2903709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8454071" y="2890157"/>
            <a:ext cx="1591584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displayB()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3681663" y="4569073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cxnSp>
        <p:nvCxnSpPr>
          <p:cNvPr id="20" name="直接连接符 17"/>
          <p:cNvCxnSpPr>
            <a:cxnSpLocks noChangeShapeType="1"/>
          </p:cNvCxnSpPr>
          <p:nvPr/>
        </p:nvCxnSpPr>
        <p:spPr bwMode="auto">
          <a:xfrm flipH="1" flipV="1">
            <a:off x="5357089" y="1053557"/>
            <a:ext cx="1372" cy="481384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9"/>
          <p:cNvSpPr txBox="1">
            <a:spLocks noChangeArrowheads="1"/>
          </p:cNvSpPr>
          <p:nvPr/>
        </p:nvSpPr>
        <p:spPr bwMode="auto">
          <a:xfrm>
            <a:off x="1710856" y="3380228"/>
            <a:ext cx="1861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1710856" y="3855683"/>
            <a:ext cx="1683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1"/>
          <p:cNvSpPr txBox="1">
            <a:spLocks noChangeArrowheads="1"/>
          </p:cNvSpPr>
          <p:nvPr/>
        </p:nvSpPr>
        <p:spPr bwMode="auto">
          <a:xfrm>
            <a:off x="6537281" y="268995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inaccssible</a:t>
            </a:r>
            <a:endParaRPr lang="zh-CN" alt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2"/>
          <p:cNvSpPr txBox="1">
            <a:spLocks noChangeArrowheads="1"/>
          </p:cNvSpPr>
          <p:nvPr/>
        </p:nvSpPr>
        <p:spPr bwMode="auto">
          <a:xfrm>
            <a:off x="6537281" y="3143997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6537281" y="3598043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917193" y="1342090"/>
            <a:ext cx="22982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6874738" y="1346389"/>
            <a:ext cx="2418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</a:p>
        </p:txBody>
      </p:sp>
      <p:cxnSp>
        <p:nvCxnSpPr>
          <p:cNvPr id="29" name="直接连接符 27"/>
          <p:cNvCxnSpPr>
            <a:cxnSpLocks noChangeShapeType="1"/>
          </p:cNvCxnSpPr>
          <p:nvPr/>
        </p:nvCxnSpPr>
        <p:spPr bwMode="auto">
          <a:xfrm>
            <a:off x="829901" y="1928269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8"/>
          <p:cNvSpPr txBox="1">
            <a:spLocks noChangeArrowheads="1"/>
          </p:cNvSpPr>
          <p:nvPr/>
        </p:nvSpPr>
        <p:spPr bwMode="auto">
          <a:xfrm>
            <a:off x="6537281" y="4052089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29"/>
          <p:cNvSpPr txBox="1">
            <a:spLocks noChangeArrowheads="1"/>
          </p:cNvSpPr>
          <p:nvPr/>
        </p:nvSpPr>
        <p:spPr bwMode="auto">
          <a:xfrm>
            <a:off x="6537281" y="4506135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protected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6537281" y="4960181"/>
            <a:ext cx="172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2"/>
          <p:cNvSpPr txBox="1">
            <a:spLocks noChangeArrowheads="1"/>
          </p:cNvSpPr>
          <p:nvPr/>
        </p:nvSpPr>
        <p:spPr bwMode="auto">
          <a:xfrm>
            <a:off x="1082928" y="4569072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6" name="TextBox 37"/>
          <p:cNvSpPr txBox="1">
            <a:spLocks noChangeArrowheads="1"/>
          </p:cNvSpPr>
          <p:nvPr/>
        </p:nvSpPr>
        <p:spPr bwMode="auto">
          <a:xfrm>
            <a:off x="35819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sp>
        <p:nvSpPr>
          <p:cNvPr id="37" name="TextBox 38"/>
          <p:cNvSpPr txBox="1">
            <a:spLocks noChangeArrowheads="1"/>
          </p:cNvSpPr>
          <p:nvPr/>
        </p:nvSpPr>
        <p:spPr bwMode="auto">
          <a:xfrm>
            <a:off x="6041515" y="1963055"/>
            <a:ext cx="1723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</a:p>
        </p:txBody>
      </p:sp>
      <p:sp>
        <p:nvSpPr>
          <p:cNvPr id="38" name="TextBox 39"/>
          <p:cNvSpPr txBox="1">
            <a:spLocks noChangeArrowheads="1"/>
          </p:cNvSpPr>
          <p:nvPr/>
        </p:nvSpPr>
        <p:spPr bwMode="auto">
          <a:xfrm>
            <a:off x="9181804" y="1963055"/>
            <a:ext cx="171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</p:txBody>
      </p:sp>
      <p:cxnSp>
        <p:nvCxnSpPr>
          <p:cNvPr id="39" name="直接连接符 42"/>
          <p:cNvCxnSpPr>
            <a:cxnSpLocks noChangeShapeType="1"/>
          </p:cNvCxnSpPr>
          <p:nvPr/>
        </p:nvCxnSpPr>
        <p:spPr bwMode="auto">
          <a:xfrm>
            <a:off x="3433689" y="1928269"/>
            <a:ext cx="1299" cy="3878171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43"/>
          <p:cNvCxnSpPr>
            <a:cxnSpLocks noChangeShapeType="1"/>
          </p:cNvCxnSpPr>
          <p:nvPr/>
        </p:nvCxnSpPr>
        <p:spPr bwMode="auto">
          <a:xfrm flipH="1">
            <a:off x="8292737" y="1928269"/>
            <a:ext cx="1" cy="3878173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6"/>
          <p:cNvCxnSpPr>
            <a:cxnSpLocks noChangeShapeType="1"/>
          </p:cNvCxnSpPr>
          <p:nvPr/>
        </p:nvCxnSpPr>
        <p:spPr bwMode="auto">
          <a:xfrm>
            <a:off x="829901" y="2521994"/>
            <a:ext cx="10872000" cy="1587"/>
          </a:xfrm>
          <a:prstGeom prst="line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20"/>
          <p:cNvSpPr txBox="1">
            <a:spLocks noChangeArrowheads="1"/>
          </p:cNvSpPr>
          <p:nvPr/>
        </p:nvSpPr>
        <p:spPr bwMode="auto">
          <a:xfrm>
            <a:off x="3791742" y="3786873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8586852" y="4569072"/>
            <a:ext cx="1428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代码区</a:t>
            </a:r>
          </a:p>
        </p:txBody>
      </p:sp>
      <p:sp>
        <p:nvSpPr>
          <p:cNvPr id="47" name="TextBox 32"/>
          <p:cNvSpPr txBox="1">
            <a:spLocks noChangeArrowheads="1"/>
          </p:cNvSpPr>
          <p:nvPr/>
        </p:nvSpPr>
        <p:spPr bwMode="auto">
          <a:xfrm>
            <a:off x="5970333" y="5511829"/>
            <a:ext cx="1710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栈区</a:t>
            </a:r>
          </a:p>
        </p:txBody>
      </p:sp>
      <p:sp>
        <p:nvSpPr>
          <p:cNvPr id="33" name="TextBox 12"/>
          <p:cNvSpPr txBox="1"/>
          <p:nvPr/>
        </p:nvSpPr>
        <p:spPr>
          <a:xfrm>
            <a:off x="8454070" y="3736390"/>
            <a:ext cx="1591585" cy="707886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displayA()</a:t>
            </a:r>
          </a:p>
          <a:p>
            <a:pPr>
              <a:defRPr/>
            </a:pP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{...}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10027694" y="2993644"/>
            <a:ext cx="1265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0045655" y="3798098"/>
            <a:ext cx="1803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232903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/>
              <a:t>- </a:t>
            </a:r>
            <a:r>
              <a:rPr lang="zh-CN" altLang="en-US"/>
              <a:t>私有继承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56427" y="1178729"/>
            <a:ext cx="10070374" cy="27328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私有继承的特点：</a:t>
            </a:r>
          </a:p>
          <a:p>
            <a:pPr marL="0" indent="0">
              <a:lnSpc>
                <a:spcPct val="120000"/>
              </a:lnSpc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      private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继承使基类中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属性都变为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，实际上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私有继承很少使用！</a:t>
            </a:r>
          </a:p>
        </p:txBody>
      </p:sp>
    </p:spTree>
    <p:extLst>
      <p:ext uri="{BB962C8B-B14F-4D97-AF65-F5344CB8AC3E}">
        <p14:creationId xmlns:p14="http://schemas.microsoft.com/office/powerpoint/2010/main" val="38983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 smtClean="0"/>
              <a:t>- </a:t>
            </a:r>
            <a:r>
              <a:rPr lang="zh-CN" altLang="en-US" smtClean="0"/>
              <a:t>私有</a:t>
            </a:r>
            <a:r>
              <a:rPr lang="zh-CN" altLang="en-US"/>
              <a:t>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89325"/>
            <a:ext cx="10070374" cy="7111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组合表示的是“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has -a”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关系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797997" y="1600524"/>
            <a:ext cx="6409503" cy="355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Car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   Engine 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m_Engine</a:t>
            </a:r>
            <a:r>
              <a:rPr lang="en-US" altLang="zh-CN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; // </a:t>
            </a:r>
            <a:r>
              <a:rPr lang="zh-CN" altLang="en-US" sz="28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组合 </a:t>
            </a:r>
            <a:endParaRPr lang="zh-CN" altLang="en-US" sz="28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1197796" y="5237886"/>
            <a:ext cx="10206803" cy="1259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包含了一个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子对象，表示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有一个引擎部件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356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943027" y="1193950"/>
            <a:ext cx="6697730" cy="623976"/>
            <a:chOff x="4714851" y="493943"/>
            <a:chExt cx="6697730" cy="623976"/>
          </a:xfrm>
        </p:grpSpPr>
        <p:sp>
          <p:nvSpPr>
            <p:cNvPr id="9" name="矩形 8"/>
            <p:cNvSpPr/>
            <p:nvPr/>
          </p:nvSpPr>
          <p:spPr>
            <a:xfrm>
              <a:off x="4852604" y="557237"/>
              <a:ext cx="6559977" cy="560682"/>
            </a:xfrm>
            <a:prstGeom prst="rect">
              <a:avLst/>
            </a:prstGeom>
            <a:solidFill>
              <a:srgbClr val="0091DA"/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为什么</a:t>
              </a:r>
              <a:r>
                <a:rPr lang="zh-CN" altLang="en-US" sz="2400" b="1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要使用继承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714851" y="493943"/>
              <a:ext cx="984021" cy="419684"/>
              <a:chOff x="1485616" y="1015069"/>
              <a:chExt cx="1557519" cy="790575"/>
            </a:xfrm>
            <a:solidFill>
              <a:srgbClr val="0070C0"/>
            </a:solidFill>
          </p:grpSpPr>
          <p:sp>
            <p:nvSpPr>
              <p:cNvPr id="11" name="等腰三角形 10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12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1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2943027" y="3207454"/>
            <a:ext cx="6697730" cy="623976"/>
            <a:chOff x="2054383" y="4853049"/>
            <a:chExt cx="6697730" cy="623976"/>
          </a:xfrm>
        </p:grpSpPr>
        <p:sp>
          <p:nvSpPr>
            <p:cNvPr id="56" name="矩形 5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继承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方式</a:t>
              </a: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58" name="等腰三角形 5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5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3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  <p:grpSp>
        <p:nvGrpSpPr>
          <p:cNvPr id="65" name="组合 64"/>
          <p:cNvGrpSpPr/>
          <p:nvPr/>
        </p:nvGrpSpPr>
        <p:grpSpPr>
          <a:xfrm>
            <a:off x="2943027" y="2200702"/>
            <a:ext cx="6697730" cy="623976"/>
            <a:chOff x="2054383" y="4853049"/>
            <a:chExt cx="6697730" cy="623976"/>
          </a:xfrm>
        </p:grpSpPr>
        <p:sp>
          <p:nvSpPr>
            <p:cNvPr id="66" name="矩形 65"/>
            <p:cNvSpPr/>
            <p:nvPr/>
          </p:nvSpPr>
          <p:spPr>
            <a:xfrm>
              <a:off x="2192136" y="4916343"/>
              <a:ext cx="6559977" cy="5606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r>
                <a:rPr lang="zh-CN" altLang="en-US" sz="2400" b="1" kern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派生</a:t>
              </a:r>
              <a:r>
                <a:rPr lang="zh-CN" altLang="en-US" sz="2400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类的声明</a:t>
              </a: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2054383" y="4853049"/>
              <a:ext cx="984021" cy="419684"/>
              <a:chOff x="1485616" y="1015069"/>
              <a:chExt cx="1557519" cy="790575"/>
            </a:xfrm>
          </p:grpSpPr>
          <p:sp>
            <p:nvSpPr>
              <p:cNvPr id="68" name="等腰三角形 67"/>
              <p:cNvSpPr/>
              <p:nvPr/>
            </p:nvSpPr>
            <p:spPr>
              <a:xfrm>
                <a:off x="2875223" y="1015069"/>
                <a:ext cx="167912" cy="120650"/>
              </a:xfrm>
              <a:prstGeom prst="triangle">
                <a:avLst/>
              </a:prstGeom>
              <a:solidFill>
                <a:sysClr val="windowText" lastClr="000000">
                  <a:lumMod val="85000"/>
                  <a:lumOff val="1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485616" y="1015069"/>
                <a:ext cx="1473563" cy="790575"/>
              </a:xfrm>
              <a:custGeom>
                <a:avLst/>
                <a:gdLst>
                  <a:gd name="connsiteX0" fmla="*/ 0 w 1473563"/>
                  <a:gd name="connsiteY0" fmla="*/ 0 h 628650"/>
                  <a:gd name="connsiteX1" fmla="*/ 1473563 w 1473563"/>
                  <a:gd name="connsiteY1" fmla="*/ 0 h 628650"/>
                  <a:gd name="connsiteX2" fmla="*/ 1473563 w 1473563"/>
                  <a:gd name="connsiteY2" fmla="*/ 628650 h 628650"/>
                  <a:gd name="connsiteX3" fmla="*/ 0 w 1473563"/>
                  <a:gd name="connsiteY3" fmla="*/ 628650 h 628650"/>
                  <a:gd name="connsiteX4" fmla="*/ 0 w 1473563"/>
                  <a:gd name="connsiteY4" fmla="*/ 0 h 628650"/>
                  <a:gd name="connsiteX0" fmla="*/ 0 w 1473563"/>
                  <a:gd name="connsiteY0" fmla="*/ 0 h 790575"/>
                  <a:gd name="connsiteX1" fmla="*/ 1473563 w 1473563"/>
                  <a:gd name="connsiteY1" fmla="*/ 0 h 790575"/>
                  <a:gd name="connsiteX2" fmla="*/ 959213 w 1473563"/>
                  <a:gd name="connsiteY2" fmla="*/ 790575 h 790575"/>
                  <a:gd name="connsiteX3" fmla="*/ 0 w 1473563"/>
                  <a:gd name="connsiteY3" fmla="*/ 628650 h 790575"/>
                  <a:gd name="connsiteX4" fmla="*/ 0 w 1473563"/>
                  <a:gd name="connsiteY4" fmla="*/ 0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3563" h="790575">
                    <a:moveTo>
                      <a:pt x="0" y="0"/>
                    </a:moveTo>
                    <a:lnTo>
                      <a:pt x="1473563" y="0"/>
                    </a:lnTo>
                    <a:lnTo>
                      <a:pt x="959213" y="790575"/>
                    </a:lnTo>
                    <a:lnTo>
                      <a:pt x="0" y="6286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1280" tIns="40640" rIns="160000" bIns="9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3200" kern="0">
                    <a:solidFill>
                      <a:prstClr val="white"/>
                    </a:solidFill>
                    <a:latin typeface="Lucida Calligraphy" panose="03010101010101010101" pitchFamily="66" charset="0"/>
                  </a:rPr>
                  <a:t>2</a:t>
                </a:r>
                <a:endParaRPr lang="zh-CN" altLang="en-US" sz="3200" kern="0">
                  <a:solidFill>
                    <a:prstClr val="white"/>
                  </a:solidFill>
                  <a:latin typeface="Lucida Calligraphy" panose="03010101010101010101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48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 smtClean="0"/>
              <a:t>- </a:t>
            </a:r>
            <a:r>
              <a:rPr lang="zh-CN" altLang="en-US" smtClean="0"/>
              <a:t>私有</a:t>
            </a:r>
            <a:r>
              <a:rPr lang="zh-CN" altLang="en-US"/>
              <a:t>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079825"/>
            <a:ext cx="10070374" cy="18665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私有继承无法表示”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is a”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关系，私有继承和组合类似，通过继承在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里包含了所有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的成员，相当于包含了以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匿名对象。</a:t>
            </a: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2239197" y="3136900"/>
            <a:ext cx="7095303" cy="322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Car </a:t>
            </a: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: private Engine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9785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 </a:t>
            </a:r>
            <a:r>
              <a:rPr lang="en-US" altLang="zh-CN" smtClean="0"/>
              <a:t>- </a:t>
            </a:r>
            <a:r>
              <a:rPr lang="zh-CN" altLang="en-US" smtClean="0"/>
              <a:t>私有</a:t>
            </a:r>
            <a:r>
              <a:rPr lang="zh-CN" altLang="en-US"/>
              <a:t>继承和组合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私有继承和组合的区别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组合方式，在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Car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里，只能通过</a:t>
            </a:r>
            <a:r>
              <a:rPr lang="en-US" altLang="zh-CN" sz="3600">
                <a:solidFill>
                  <a:srgbClr val="C00000"/>
                </a:solidFill>
              </a:rPr>
              <a:t>m_Engine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对象访问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的成员，私有继承可以访问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Engine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在私有继承方式下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会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发生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同名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隐藏或覆盖，组合方式不会出现类似问题。</a:t>
            </a:r>
          </a:p>
        </p:txBody>
      </p:sp>
    </p:spTree>
    <p:extLst>
      <p:ext uri="{BB962C8B-B14F-4D97-AF65-F5344CB8AC3E}">
        <p14:creationId xmlns:p14="http://schemas.microsoft.com/office/powerpoint/2010/main" val="30151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</a:t>
            </a:r>
            <a:r>
              <a:rPr lang="zh-CN" altLang="en-US" smtClean="0"/>
              <a:t>方式</a:t>
            </a:r>
            <a:r>
              <a:rPr lang="en-US" altLang="zh-CN" smtClean="0"/>
              <a:t>(</a:t>
            </a:r>
            <a:r>
              <a:rPr lang="zh-CN" altLang="en-US" smtClean="0"/>
              <a:t>总结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3714" y="1117925"/>
            <a:ext cx="10972186" cy="47113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三种继承方式的总结：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公有继承方式下，基类的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成员在派生类中保持原访问属性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在保护继承方式下，基类的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成员在派生类中的访问属性均为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endParaRPr lang="en-US" altLang="zh-CN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7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4" y="1079825"/>
            <a:ext cx="10527685" cy="4711375"/>
          </a:xfrm>
        </p:spPr>
        <p:txBody>
          <a:bodyPr>
            <a:noAutofit/>
          </a:bodyPr>
          <a:lstStyle/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私有继承方式下，基类的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protected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成员在派生类中均为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，下面以表的形式再总结一遍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基类的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private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成员无论何种继承方式在派生类中均不可直接访问（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  <a:p>
            <a:pPr marL="1200013" lvl="1" indent="-742950">
              <a:lnSpc>
                <a:spcPct val="11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Font typeface="+mj-ea"/>
              <a:buAutoNum type="circleNumDbPlain" startAt="3"/>
            </a:pP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派生类无法直接访问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</a:rPr>
              <a:t>inaccessible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成员，只能通过继承来的基类成员函数间接访问！</a:t>
            </a:r>
          </a:p>
        </p:txBody>
      </p:sp>
    </p:spTree>
    <p:extLst>
      <p:ext uri="{BB962C8B-B14F-4D97-AF65-F5344CB8AC3E}">
        <p14:creationId xmlns:p14="http://schemas.microsoft.com/office/powerpoint/2010/main" val="29896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继承方式</a:t>
            </a:r>
            <a:r>
              <a:rPr lang="en-US" altLang="zh-CN"/>
              <a:t>(</a:t>
            </a:r>
            <a:r>
              <a:rPr lang="zh-CN" altLang="en-US"/>
              <a:t>总结</a:t>
            </a:r>
            <a:r>
              <a:rPr lang="en-US" altLang="zh-CN"/>
              <a:t>)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64372"/>
              </p:ext>
            </p:extLst>
          </p:nvPr>
        </p:nvGraphicFramePr>
        <p:xfrm>
          <a:off x="1873660" y="1096963"/>
          <a:ext cx="8616540" cy="4886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5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70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924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82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8931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</a:t>
                      </a:r>
                      <a:endParaRPr lang="zh-CN" altLang="en-US" sz="2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派生类内访问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类外访问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322">
                <a:tc gridSpan="2" vMerge="1">
                  <a:txBody>
                    <a:bodyPr/>
                    <a:lstStyle/>
                    <a:p>
                      <a:endParaRPr lang="zh-CN" altLang="en-US" sz="18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派生类成员函数</a:t>
                      </a: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基类成员函数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派生类对象</a:t>
                      </a: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对象指针</a:t>
                      </a: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/>
                      </a:r>
                      <a:b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对象引用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163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新增成员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45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7161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</a:t>
                      </a:r>
                      <a:r>
                        <a:rPr lang="zh-CN" altLang="en-US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类成员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9" marR="91439" marT="45716" marB="45716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public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protected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716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</a:rPr>
                        <a:t>inaccessble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√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×</a:t>
                      </a:r>
                      <a:endParaRPr lang="zh-CN" altLang="en-US" sz="24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39" marR="91439" marT="45716" marB="45716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6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</a:t>
            </a:r>
            <a:r>
              <a:rPr lang="zh-CN" altLang="en-US" smtClean="0"/>
              <a:t>方式</a:t>
            </a:r>
            <a:r>
              <a:rPr lang="en-US" altLang="zh-CN" smtClean="0"/>
              <a:t>(</a:t>
            </a:r>
            <a:r>
              <a:rPr lang="zh-CN" altLang="en-US" smtClean="0"/>
              <a:t>总结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838525"/>
            <a:ext cx="10972186" cy="17268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</a:t>
            </a:r>
            <a:r>
              <a:rPr lang="en-US" altLang="zh-CN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多级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继承下成员的访问属性是怎样的呢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5109467" y="5329796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单人床</a:t>
            </a: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5901061" y="4786351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5109467" y="4118322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床类</a:t>
            </a: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5901061" y="3574877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5109467" y="2906848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家具类</a:t>
            </a:r>
          </a:p>
        </p:txBody>
      </p:sp>
    </p:spTree>
    <p:extLst>
      <p:ext uri="{BB962C8B-B14F-4D97-AF65-F5344CB8AC3E}">
        <p14:creationId xmlns:p14="http://schemas.microsoft.com/office/powerpoint/2010/main" val="111416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</a:t>
            </a:r>
            <a:r>
              <a:rPr lang="zh-CN" altLang="en-US" smtClean="0"/>
              <a:t>方式</a:t>
            </a:r>
            <a:r>
              <a:rPr lang="en-US" altLang="zh-CN" smtClean="0"/>
              <a:t>(</a:t>
            </a:r>
            <a:r>
              <a:rPr lang="zh-CN" altLang="en-US" smtClean="0"/>
              <a:t>总结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矩形 66"/>
          <p:cNvSpPr>
            <a:spLocks noChangeArrowheads="1"/>
          </p:cNvSpPr>
          <p:nvPr/>
        </p:nvSpPr>
        <p:spPr bwMode="auto">
          <a:xfrm>
            <a:off x="410467" y="3943133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/>
          <p:cNvCxnSpPr>
            <a:stCxn id="5" idx="0"/>
            <a:endCxn id="7" idx="2"/>
          </p:cNvCxnSpPr>
          <p:nvPr/>
        </p:nvCxnSpPr>
        <p:spPr>
          <a:xfrm flipV="1">
            <a:off x="1202061" y="3399688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6"/>
          <p:cNvSpPr>
            <a:spLocks noChangeArrowheads="1"/>
          </p:cNvSpPr>
          <p:nvPr/>
        </p:nvSpPr>
        <p:spPr bwMode="auto">
          <a:xfrm>
            <a:off x="410467" y="273165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7" idx="0"/>
            <a:endCxn id="9" idx="2"/>
          </p:cNvCxnSpPr>
          <p:nvPr/>
        </p:nvCxnSpPr>
        <p:spPr>
          <a:xfrm flipV="1">
            <a:off x="1202061" y="218821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66"/>
          <p:cNvSpPr>
            <a:spLocks noChangeArrowheads="1"/>
          </p:cNvSpPr>
          <p:nvPr/>
        </p:nvSpPr>
        <p:spPr bwMode="auto">
          <a:xfrm>
            <a:off x="410467" y="152018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75898"/>
              </p:ext>
            </p:extLst>
          </p:nvPr>
        </p:nvGraphicFramePr>
        <p:xfrm>
          <a:off x="2366148" y="935936"/>
          <a:ext cx="9051151" cy="4652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56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11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3669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3669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52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继承方式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r>
                        <a:rPr lang="en-US" altLang="zh-CN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</a:t>
                      </a:r>
                      <a:r>
                        <a:rPr lang="zh-CN" alt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的成员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B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 C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520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 smtClean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520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inaccessible</a:t>
                      </a:r>
                      <a:endParaRPr lang="zh-CN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2" marR="91432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2203053" y="5638506"/>
            <a:ext cx="4257609" cy="1060053"/>
          </a:xfrm>
          <a:prstGeom prst="wedgeRoundRectCallout">
            <a:avLst>
              <a:gd name="adj1" fmla="val 47025"/>
              <a:gd name="adj2" fmla="val -8052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单级继承下私有继承和保护继承的区别无法体现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6874341" y="5688829"/>
            <a:ext cx="4451156" cy="1060053"/>
          </a:xfrm>
          <a:prstGeom prst="wedgeRoundRectCallout">
            <a:avLst>
              <a:gd name="adj1" fmla="val 18892"/>
              <a:gd name="adj2" fmla="val -7189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多级继承下私有继承和保护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区别显而易见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8834981" y="2459936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19475" y="2459935"/>
            <a:ext cx="2229259" cy="271462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>
              <a:solidFill>
                <a:schemeClr val="tx1"/>
              </a:solidFill>
              <a:latin typeface="Courier New" pitchFamily="49" charset="0"/>
              <a:ea typeface="华文楷体" pitchFamily="2" charset="-122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</a:t>
            </a:r>
            <a:r>
              <a:rPr lang="zh-CN" altLang="en-US" smtClean="0"/>
              <a:t>方式</a:t>
            </a:r>
            <a:r>
              <a:rPr lang="en-US" altLang="zh-CN" smtClean="0"/>
              <a:t>(</a:t>
            </a:r>
            <a:r>
              <a:rPr lang="zh-CN" altLang="en-US" smtClean="0"/>
              <a:t>总结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3464" y="903749"/>
            <a:ext cx="7157343" cy="10070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多级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继承下，当前类仅会继承直接基类的成员，不会继承间接基类的</a:t>
            </a: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10" name="矩形 66"/>
          <p:cNvSpPr>
            <a:spLocks noChangeArrowheads="1"/>
          </p:cNvSpPr>
          <p:nvPr/>
        </p:nvSpPr>
        <p:spPr bwMode="auto">
          <a:xfrm>
            <a:off x="7960799" y="2939379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>
            <a:stCxn id="10" idx="0"/>
            <a:endCxn id="12" idx="2"/>
          </p:cNvCxnSpPr>
          <p:nvPr/>
        </p:nvCxnSpPr>
        <p:spPr>
          <a:xfrm flipV="1">
            <a:off x="8752393" y="2395934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7960799" y="1727905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12" idx="0"/>
            <a:endCxn id="14" idx="2"/>
          </p:cNvCxnSpPr>
          <p:nvPr/>
        </p:nvCxnSpPr>
        <p:spPr>
          <a:xfrm flipV="1">
            <a:off x="8752393" y="1184460"/>
            <a:ext cx="0" cy="543445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66"/>
          <p:cNvSpPr>
            <a:spLocks noChangeArrowheads="1"/>
          </p:cNvSpPr>
          <p:nvPr/>
        </p:nvSpPr>
        <p:spPr bwMode="auto">
          <a:xfrm>
            <a:off x="7960799" y="516431"/>
            <a:ext cx="1583187" cy="6680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endParaRPr lang="zh-CN" altLang="en-US" sz="2800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9804545" y="523132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间接基类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9804545" y="1718555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直接基类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9804545" y="2946080"/>
            <a:ext cx="1743108" cy="661328"/>
          </a:xfrm>
          <a:prstGeom prst="wedgeRoundRectCallout">
            <a:avLst>
              <a:gd name="adj1" fmla="val -60889"/>
              <a:gd name="adj2" fmla="val 1823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</a:p>
        </p:txBody>
      </p:sp>
      <p:sp>
        <p:nvSpPr>
          <p:cNvPr id="18" name="内容占位符 3"/>
          <p:cNvSpPr txBox="1">
            <a:spLocks/>
          </p:cNvSpPr>
          <p:nvPr/>
        </p:nvSpPr>
        <p:spPr>
          <a:xfrm>
            <a:off x="1455630" y="2024742"/>
            <a:ext cx="5979093" cy="4558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2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23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A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private: int 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B : public A {</a:t>
            </a:r>
            <a:endParaRPr lang="en-US" altLang="zh-CN" sz="2400" b="1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protectd</a:t>
            </a:r>
            <a:r>
              <a:rPr lang="en-US" altLang="zh-CN" sz="2400" b="1" smtClean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: int b</a:t>
            </a: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 : public B {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void display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{cout &lt;&lt;a &lt;&lt;b &lt;&lt;c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&lt;&lt; endl; 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altLang="zh-CN" sz="2400" b="1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altLang="zh-CN" sz="2400" b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: int 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70430"/>
              </p:ext>
            </p:extLst>
          </p:nvPr>
        </p:nvGraphicFramePr>
        <p:xfrm>
          <a:off x="8157513" y="3779104"/>
          <a:ext cx="3294063" cy="274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656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80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类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成员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itchFamily="49" charset="0"/>
                        </a:rPr>
                        <a:t>属性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79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b="1" dirty="0">
                        <a:solidFill>
                          <a:srgbClr val="7030A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7030A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79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A::a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inaccessible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B::b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protected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795">
                <a:tc v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FF0000"/>
                        </a:solidFill>
                        <a:latin typeface="Courier New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c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华文楷体" pitchFamily="2" charset="-122"/>
                          <a:cs typeface="Courier New" pitchFamily="49" charset="0"/>
                        </a:rPr>
                        <a:t>private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华文楷体" pitchFamily="2" charset="-122"/>
                        <a:cs typeface="Courier New" pitchFamily="49" charset="0"/>
                      </a:endParaRPr>
                    </a:p>
                  </a:txBody>
                  <a:tcPr marL="91458" marR="91458" marT="45714" marB="45714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" name="圆角矩形标注 19"/>
          <p:cNvSpPr/>
          <p:nvPr/>
        </p:nvSpPr>
        <p:spPr>
          <a:xfrm>
            <a:off x="5091709" y="3167854"/>
            <a:ext cx="2603573" cy="1222500"/>
          </a:xfrm>
          <a:prstGeom prst="wedgeRoundRectCallout">
            <a:avLst>
              <a:gd name="adj1" fmla="val -64136"/>
              <a:gd name="adj2" fmla="val 3148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继承任何成员！</a:t>
            </a:r>
          </a:p>
        </p:txBody>
      </p:sp>
    </p:spTree>
    <p:extLst>
      <p:ext uri="{BB962C8B-B14F-4D97-AF65-F5344CB8AC3E}">
        <p14:creationId xmlns:p14="http://schemas.microsoft.com/office/powerpoint/2010/main" val="3232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本讲教学目标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8515" y="1192904"/>
            <a:ext cx="10268605" cy="50554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中继承的概念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掌握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中如何使用继承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理解</a:t>
            </a:r>
            <a:r>
              <a:rPr lang="en-US" altLang="zh-CN" sz="3000">
                <a:solidFill>
                  <a:schemeClr val="tx1">
                    <a:lumMod val="75000"/>
                    <a:lumOff val="25000"/>
                  </a:schemeClr>
                </a:solidFill>
              </a:rPr>
              <a:t>C++</a:t>
            </a:r>
            <a:r>
              <a:rPr lang="zh-CN" alt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中的三种继承方式</a:t>
            </a:r>
          </a:p>
        </p:txBody>
      </p:sp>
    </p:spTree>
    <p:extLst>
      <p:ext uri="{BB962C8B-B14F-4D97-AF65-F5344CB8AC3E}">
        <p14:creationId xmlns:p14="http://schemas.microsoft.com/office/powerpoint/2010/main" val="35939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9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为什么</a:t>
            </a:r>
            <a:r>
              <a:rPr lang="zh-CN" altLang="en-US"/>
              <a:t>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98080" y="902913"/>
            <a:ext cx="100706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个类中包含了若干数据成员和成员函数。在不同的类中，数据成员和成员函数是不相同的。但有时两个类的内容基本相同或有一部分相同。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320149" y="2499749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m_strName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m_bGender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en-US" altLang="zh-CN" sz="2400" b="1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m_iAge</a:t>
            </a: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479176" y="2486161"/>
            <a:ext cx="491163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Teacher {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teach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m_iSalary</a:t>
            </a:r>
            <a:r>
              <a:rPr lang="en-US" altLang="zh-CN" sz="2400" b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291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为什么</a:t>
            </a:r>
            <a:r>
              <a:rPr lang="zh-CN" altLang="en-US"/>
              <a:t>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889325"/>
            <a:ext cx="10070662" cy="13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中的部分成员是相同的，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有没有提供一种机制来实现代码的重用呢？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9195"/>
              </p:ext>
            </p:extLst>
          </p:nvPr>
        </p:nvGraphicFramePr>
        <p:xfrm>
          <a:off x="1939832" y="2841717"/>
          <a:ext cx="2690813" cy="274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Person</a:t>
                      </a:r>
                      <a:endParaRPr lang="zh-CN" alt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33" marB="45733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91663"/>
              </p:ext>
            </p:extLst>
          </p:nvPr>
        </p:nvGraphicFramePr>
        <p:xfrm>
          <a:off x="6377533" y="2384555"/>
          <a:ext cx="2690812" cy="36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latin typeface="Consolas" panose="020B0609020204030204" pitchFamily="49" charset="0"/>
                          <a:cs typeface="Courier New" pitchFamily="49" charset="0"/>
                        </a:rPr>
                        <a:t>Teacher</a:t>
                      </a:r>
                      <a:endParaRPr lang="zh-CN" altLang="en-US" sz="2400" b="1" dirty="0"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think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work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m_strName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m_bGender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m_iAge</a:t>
                      </a:r>
                      <a:endParaRPr lang="en-US" altLang="zh-CN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+ Teach</a:t>
                      </a:r>
                      <a:r>
                        <a:rPr lang="en-US" altLang="zh-CN" sz="2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  <a:cs typeface="Courier New" pitchFamily="49" charset="0"/>
                        </a:rPr>
                        <a:t>- m_iSalary</a:t>
                      </a:r>
                      <a:endParaRPr lang="en-US" altLang="zh-CN" sz="2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T="45725" marB="45725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为什么</a:t>
            </a:r>
            <a:r>
              <a:rPr lang="zh-CN" altLang="en-US"/>
              <a:t>要使用继承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842020" y="1072205"/>
            <a:ext cx="100706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通过继承实现代码复用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42020" y="1974067"/>
            <a:ext cx="4440572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Person {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think();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void work();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string m_strName;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bool m_bGender;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int m_iAge;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590902" y="1974067"/>
            <a:ext cx="6191795" cy="4087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Teacher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: public Person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{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void teach();    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en-US" altLang="zh-CN" sz="28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int m_iSalary;</a:t>
            </a:r>
          </a:p>
          <a:p>
            <a:pPr marL="365125" indent="-255588" eaLnBrk="0" hangingPunct="0"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978515" y="1189771"/>
            <a:ext cx="10587980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就是在一个已存在的类的基础上建立一个新的类。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已存在的类称为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(base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(father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1028700" lvl="1" indent="-5715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新建立的类称为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(derived class)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(son class)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spcBef>
                <a:spcPts val="18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就是从已有的类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</a:t>
            </a:r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产生一个新的子类</a:t>
            </a:r>
            <a:r>
              <a:rPr lang="zh-CN" altLang="en-US" sz="3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61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继承和派生的基本概念</a:t>
            </a:r>
          </a:p>
        </p:txBody>
      </p:sp>
      <p:sp>
        <p:nvSpPr>
          <p:cNvPr id="5" name="矩形 10"/>
          <p:cNvSpPr>
            <a:spLocks noChangeArrowheads="1"/>
          </p:cNvSpPr>
          <p:nvPr/>
        </p:nvSpPr>
        <p:spPr bwMode="auto">
          <a:xfrm>
            <a:off x="5806703" y="2022890"/>
            <a:ext cx="1469681" cy="4909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</a:t>
            </a:r>
          </a:p>
        </p:txBody>
      </p:sp>
      <p:sp>
        <p:nvSpPr>
          <p:cNvPr id="6" name="矩形 11"/>
          <p:cNvSpPr>
            <a:spLocks noChangeArrowheads="1"/>
          </p:cNvSpPr>
          <p:nvPr/>
        </p:nvSpPr>
        <p:spPr bwMode="auto">
          <a:xfrm>
            <a:off x="310572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工人</a:t>
            </a:r>
          </a:p>
        </p:txBody>
      </p:sp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914175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6392763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4721945" y="3254174"/>
            <a:ext cx="1404000" cy="540000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</a:t>
            </a:r>
          </a:p>
        </p:txBody>
      </p:sp>
      <p:sp>
        <p:nvSpPr>
          <p:cNvPr id="11" name="矩形 32"/>
          <p:cNvSpPr>
            <a:spLocks noChangeArrowheads="1"/>
          </p:cNvSpPr>
          <p:nvPr/>
        </p:nvSpPr>
        <p:spPr bwMode="auto">
          <a:xfrm>
            <a:off x="7013575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化学老师</a:t>
            </a:r>
          </a:p>
        </p:txBody>
      </p:sp>
      <p:sp>
        <p:nvSpPr>
          <p:cNvPr id="12" name="矩形 33"/>
          <p:cNvSpPr>
            <a:spLocks noChangeArrowheads="1"/>
          </p:cNvSpPr>
          <p:nvPr/>
        </p:nvSpPr>
        <p:spPr bwMode="auto">
          <a:xfrm>
            <a:off x="540443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语文老师</a:t>
            </a:r>
          </a:p>
        </p:txBody>
      </p:sp>
      <p:sp>
        <p:nvSpPr>
          <p:cNvPr id="13" name="矩形 34"/>
          <p:cNvSpPr>
            <a:spLocks noChangeArrowheads="1"/>
          </p:cNvSpPr>
          <p:nvPr/>
        </p:nvSpPr>
        <p:spPr bwMode="auto">
          <a:xfrm>
            <a:off x="3617869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农民工</a:t>
            </a:r>
          </a:p>
        </p:txBody>
      </p:sp>
      <p:sp>
        <p:nvSpPr>
          <p:cNvPr id="14" name="矩形 35"/>
          <p:cNvSpPr>
            <a:spLocks noChangeArrowheads="1"/>
          </p:cNvSpPr>
          <p:nvPr/>
        </p:nvSpPr>
        <p:spPr bwMode="auto">
          <a:xfrm>
            <a:off x="2008728" y="4534526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电工</a:t>
            </a:r>
          </a:p>
        </p:txBody>
      </p:sp>
      <p:sp>
        <p:nvSpPr>
          <p:cNvPr id="15" name="矩形 65"/>
          <p:cNvSpPr>
            <a:spLocks noChangeArrowheads="1"/>
          </p:cNvSpPr>
          <p:nvPr/>
        </p:nvSpPr>
        <p:spPr bwMode="auto">
          <a:xfrm>
            <a:off x="849988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小学生</a:t>
            </a:r>
          </a:p>
        </p:txBody>
      </p:sp>
      <p:sp>
        <p:nvSpPr>
          <p:cNvPr id="16" name="矩形 66"/>
          <p:cNvSpPr>
            <a:spLocks noChangeArrowheads="1"/>
          </p:cNvSpPr>
          <p:nvPr/>
        </p:nvSpPr>
        <p:spPr bwMode="auto">
          <a:xfrm>
            <a:off x="10109024" y="4548553"/>
            <a:ext cx="1332000" cy="61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中学生</a:t>
            </a:r>
          </a:p>
        </p:txBody>
      </p:sp>
      <p:sp>
        <p:nvSpPr>
          <p:cNvPr id="17" name="左大括号 26"/>
          <p:cNvSpPr>
            <a:spLocks/>
          </p:cNvSpPr>
          <p:nvPr/>
        </p:nvSpPr>
        <p:spPr bwMode="auto">
          <a:xfrm>
            <a:off x="1224746" y="1731518"/>
            <a:ext cx="693103" cy="3503423"/>
          </a:xfrm>
          <a:prstGeom prst="leftBrace">
            <a:avLst>
              <a:gd name="adj1" fmla="val 48160"/>
              <a:gd name="adj2" fmla="val 50000"/>
            </a:avLst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31"/>
          <p:cNvSpPr txBox="1">
            <a:spLocks noChangeArrowheads="1"/>
          </p:cNvSpPr>
          <p:nvPr/>
        </p:nvSpPr>
        <p:spPr bwMode="auto">
          <a:xfrm>
            <a:off x="562440" y="2384039"/>
            <a:ext cx="677108" cy="214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继承的层次</a:t>
            </a:r>
          </a:p>
        </p:txBody>
      </p:sp>
      <p:cxnSp>
        <p:nvCxnSpPr>
          <p:cNvPr id="19" name="直接箭头连接符 34"/>
          <p:cNvCxnSpPr>
            <a:cxnSpLocks noChangeShapeType="1"/>
          </p:cNvCxnSpPr>
          <p:nvPr/>
        </p:nvCxnSpPr>
        <p:spPr bwMode="auto">
          <a:xfrm rot="5400000" flipH="1" flipV="1">
            <a:off x="9997085" y="2943203"/>
            <a:ext cx="1428750" cy="0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35"/>
          <p:cNvSpPr txBox="1">
            <a:spLocks noChangeArrowheads="1"/>
          </p:cNvSpPr>
          <p:nvPr/>
        </p:nvSpPr>
        <p:spPr bwMode="auto">
          <a:xfrm>
            <a:off x="11030892" y="2002564"/>
            <a:ext cx="615553" cy="220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继承、父类</a:t>
            </a:r>
          </a:p>
        </p:txBody>
      </p:sp>
      <p:cxnSp>
        <p:nvCxnSpPr>
          <p:cNvPr id="21" name="直接箭头连接符 38"/>
          <p:cNvCxnSpPr>
            <a:cxnSpLocks noChangeShapeType="1"/>
          </p:cNvCxnSpPr>
          <p:nvPr/>
        </p:nvCxnSpPr>
        <p:spPr bwMode="auto">
          <a:xfrm flipH="1">
            <a:off x="2933268" y="2133705"/>
            <a:ext cx="26859" cy="1523873"/>
          </a:xfrm>
          <a:prstGeom prst="straightConnector1">
            <a:avLst/>
          </a:prstGeom>
          <a:noFill/>
          <a:ln w="38100" algn="ctr">
            <a:solidFill>
              <a:schemeClr val="accent1">
                <a:lumMod val="50000"/>
              </a:schemeClr>
            </a:solidFill>
            <a:round/>
            <a:headEnd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39"/>
          <p:cNvSpPr txBox="1">
            <a:spLocks noChangeArrowheads="1"/>
          </p:cNvSpPr>
          <p:nvPr/>
        </p:nvSpPr>
        <p:spPr bwMode="auto">
          <a:xfrm>
            <a:off x="2160082" y="2013404"/>
            <a:ext cx="615553" cy="216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派生、子类</a:t>
            </a:r>
          </a:p>
        </p:txBody>
      </p:sp>
      <p:cxnSp>
        <p:nvCxnSpPr>
          <p:cNvPr id="47" name="直接箭头连接符 46"/>
          <p:cNvCxnSpPr>
            <a:stCxn id="6" idx="0"/>
            <a:endCxn id="5" idx="2"/>
          </p:cNvCxnSpPr>
          <p:nvPr/>
        </p:nvCxnSpPr>
        <p:spPr>
          <a:xfrm flipV="1">
            <a:off x="3807725" y="2513822"/>
            <a:ext cx="27338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7" idx="0"/>
            <a:endCxn id="5" idx="2"/>
          </p:cNvCxnSpPr>
          <p:nvPr/>
        </p:nvCxnSpPr>
        <p:spPr>
          <a:xfrm flipH="1" flipV="1">
            <a:off x="6541544" y="2513822"/>
            <a:ext cx="3302211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0"/>
            <a:endCxn id="5" idx="2"/>
          </p:cNvCxnSpPr>
          <p:nvPr/>
        </p:nvCxnSpPr>
        <p:spPr>
          <a:xfrm flipH="1" flipV="1">
            <a:off x="6541544" y="2513822"/>
            <a:ext cx="55321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0"/>
            <a:endCxn id="5" idx="2"/>
          </p:cNvCxnSpPr>
          <p:nvPr/>
        </p:nvCxnSpPr>
        <p:spPr>
          <a:xfrm flipV="1">
            <a:off x="5423945" y="2513822"/>
            <a:ext cx="1117599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4" idx="0"/>
            <a:endCxn id="6" idx="2"/>
          </p:cNvCxnSpPr>
          <p:nvPr/>
        </p:nvCxnSpPr>
        <p:spPr>
          <a:xfrm flipV="1">
            <a:off x="2674728" y="3794174"/>
            <a:ext cx="1132997" cy="740352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3" idx="0"/>
            <a:endCxn id="10" idx="2"/>
          </p:cNvCxnSpPr>
          <p:nvPr/>
        </p:nvCxnSpPr>
        <p:spPr>
          <a:xfrm flipV="1">
            <a:off x="4283869" y="3794174"/>
            <a:ext cx="1140076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" idx="0"/>
            <a:endCxn id="9" idx="2"/>
          </p:cNvCxnSpPr>
          <p:nvPr/>
        </p:nvCxnSpPr>
        <p:spPr>
          <a:xfrm flipV="1">
            <a:off x="6070434" y="3794174"/>
            <a:ext cx="102432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1" idx="0"/>
            <a:endCxn id="9" idx="2"/>
          </p:cNvCxnSpPr>
          <p:nvPr/>
        </p:nvCxnSpPr>
        <p:spPr>
          <a:xfrm flipH="1" flipV="1">
            <a:off x="7094763" y="3794174"/>
            <a:ext cx="584812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5" idx="0"/>
            <a:endCxn id="7" idx="2"/>
          </p:cNvCxnSpPr>
          <p:nvPr/>
        </p:nvCxnSpPr>
        <p:spPr>
          <a:xfrm flipV="1">
            <a:off x="9165884" y="3794174"/>
            <a:ext cx="677871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6" idx="0"/>
            <a:endCxn id="7" idx="2"/>
          </p:cNvCxnSpPr>
          <p:nvPr/>
        </p:nvCxnSpPr>
        <p:spPr>
          <a:xfrm flipH="1" flipV="1">
            <a:off x="9843755" y="3794174"/>
            <a:ext cx="931269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3" idx="0"/>
            <a:endCxn id="6" idx="2"/>
          </p:cNvCxnSpPr>
          <p:nvPr/>
        </p:nvCxnSpPr>
        <p:spPr>
          <a:xfrm flipH="1" flipV="1">
            <a:off x="3807725" y="3794174"/>
            <a:ext cx="476144" cy="754379"/>
          </a:xfrm>
          <a:prstGeom prst="straightConnector1">
            <a:avLst/>
          </a:prstGeom>
          <a:ln w="38100" cmpd="sng">
            <a:solidFill>
              <a:schemeClr val="accent1">
                <a:lumMod val="50000"/>
              </a:schemeClr>
            </a:solidFill>
            <a:headEnd type="none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3006</Words>
  <Application>Microsoft Office PowerPoint</Application>
  <PresentationFormat>自定义</PresentationFormat>
  <Paragraphs>780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主题​​</vt:lpstr>
      <vt:lpstr>PowerPoint 演示文稿</vt:lpstr>
      <vt:lpstr>上一讲教学目标</vt:lpstr>
      <vt:lpstr>本讲教学目标</vt:lpstr>
      <vt:lpstr>PowerPoint 演示文稿</vt:lpstr>
      <vt:lpstr>为什么要使用继承</vt:lpstr>
      <vt:lpstr>为什么要使用继承</vt:lpstr>
      <vt:lpstr>为什么要使用继承</vt:lpstr>
      <vt:lpstr>继承和派生的基本概念</vt:lpstr>
      <vt:lpstr>继承和派生的基本概念</vt:lpstr>
      <vt:lpstr>继承和派生的基本概念</vt:lpstr>
      <vt:lpstr>继承和派生的基本概念</vt:lpstr>
      <vt:lpstr>继承和派生的基本概念</vt:lpstr>
      <vt:lpstr>PowerPoint 演示文稿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派生类的声明</vt:lpstr>
      <vt:lpstr>PowerPoint 演示文稿</vt:lpstr>
      <vt:lpstr>继承方式 </vt:lpstr>
      <vt:lpstr>继承方式 </vt:lpstr>
      <vt:lpstr>继承方式 - 公有继承</vt:lpstr>
      <vt:lpstr>继承方式 - 公有继承</vt:lpstr>
      <vt:lpstr>继承方式 - 公有继承</vt:lpstr>
      <vt:lpstr>继承方式 - 公有继承</vt:lpstr>
      <vt:lpstr>继承方式 - 保护继承</vt:lpstr>
      <vt:lpstr>继承方式 - 保护继承</vt:lpstr>
      <vt:lpstr>继承方式 - 保护继承</vt:lpstr>
      <vt:lpstr>继承方式 - 保护继承</vt:lpstr>
      <vt:lpstr>继承方式 - 私有继承</vt:lpstr>
      <vt:lpstr>继承方式 - 私有继承</vt:lpstr>
      <vt:lpstr>继承方式 - 私有继承</vt:lpstr>
      <vt:lpstr>继承方式 - 私有继承</vt:lpstr>
      <vt:lpstr>继承方式 - 私有继承和组合</vt:lpstr>
      <vt:lpstr>继承方式 - 私有继承和组合</vt:lpstr>
      <vt:lpstr>继承方式 - 私有继承和组合</vt:lpstr>
      <vt:lpstr>继承方式(总结)</vt:lpstr>
      <vt:lpstr>继承方式(总结)</vt:lpstr>
      <vt:lpstr>继承方式(总结)</vt:lpstr>
      <vt:lpstr>继承方式(总结)</vt:lpstr>
      <vt:lpstr>继承方式(总结)</vt:lpstr>
      <vt:lpstr>继承方式(总结)</vt:lpstr>
      <vt:lpstr>本讲教学目标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丁盟</dc:creator>
  <cp:lastModifiedBy>微软用户</cp:lastModifiedBy>
  <cp:revision>1105</cp:revision>
  <dcterms:created xsi:type="dcterms:W3CDTF">2016-06-30T08:41:47Z</dcterms:created>
  <dcterms:modified xsi:type="dcterms:W3CDTF">2017-08-19T09:45:27Z</dcterms:modified>
</cp:coreProperties>
</file>