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43"/>
  </p:notesMasterIdLst>
  <p:sldIdLst>
    <p:sldId id="256" r:id="rId2"/>
    <p:sldId id="259" r:id="rId3"/>
    <p:sldId id="262" r:id="rId4"/>
    <p:sldId id="306" r:id="rId5"/>
    <p:sldId id="270" r:id="rId6"/>
    <p:sldId id="623" r:id="rId7"/>
    <p:sldId id="624" r:id="rId8"/>
    <p:sldId id="625" r:id="rId9"/>
    <p:sldId id="626" r:id="rId10"/>
    <p:sldId id="627" r:id="rId11"/>
    <p:sldId id="628" r:id="rId12"/>
    <p:sldId id="629" r:id="rId13"/>
    <p:sldId id="630" r:id="rId14"/>
    <p:sldId id="620" r:id="rId15"/>
    <p:sldId id="631" r:id="rId16"/>
    <p:sldId id="632" r:id="rId17"/>
    <p:sldId id="633" r:id="rId18"/>
    <p:sldId id="634" r:id="rId19"/>
    <p:sldId id="635" r:id="rId20"/>
    <p:sldId id="636" r:id="rId21"/>
    <p:sldId id="637" r:id="rId22"/>
    <p:sldId id="638" r:id="rId23"/>
    <p:sldId id="639" r:id="rId24"/>
    <p:sldId id="640" r:id="rId25"/>
    <p:sldId id="641" r:id="rId26"/>
    <p:sldId id="622" r:id="rId27"/>
    <p:sldId id="644" r:id="rId28"/>
    <p:sldId id="645" r:id="rId29"/>
    <p:sldId id="646" r:id="rId30"/>
    <p:sldId id="647" r:id="rId31"/>
    <p:sldId id="648" r:id="rId32"/>
    <p:sldId id="649" r:id="rId33"/>
    <p:sldId id="650" r:id="rId34"/>
    <p:sldId id="651" r:id="rId35"/>
    <p:sldId id="652" r:id="rId36"/>
    <p:sldId id="653" r:id="rId37"/>
    <p:sldId id="654" r:id="rId38"/>
    <p:sldId id="655" r:id="rId39"/>
    <p:sldId id="656" r:id="rId40"/>
    <p:sldId id="559" r:id="rId41"/>
    <p:sldId id="258" r:id="rId42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6C"/>
    <a:srgbClr val="0073AB"/>
    <a:srgbClr val="A5DEE4"/>
    <a:srgbClr val="0091DA"/>
    <a:srgbClr val="2EA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322" autoAdjust="0"/>
  </p:normalViewPr>
  <p:slideViewPr>
    <p:cSldViewPr snapToGrid="0">
      <p:cViewPr varScale="1">
        <p:scale>
          <a:sx n="78" d="100"/>
          <a:sy n="78" d="100"/>
        </p:scale>
        <p:origin x="-84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2489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备课组 丁盟</a:t>
            </a:r>
            <a:endParaRPr lang="zh-CN" altLang="en-US" sz="24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 smtClean="0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 smtClean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9041532" cy="751698"/>
          </a:xfrm>
        </p:spPr>
        <p:txBody>
          <a:bodyPr/>
          <a:lstStyle/>
          <a:p>
            <a:r>
              <a:rPr lang="zh-CN" altLang="en-US" smtClean="0"/>
              <a:t>第十五讲 </a:t>
            </a:r>
            <a:r>
              <a:rPr lang="zh-CN" altLang="en-US"/>
              <a:t>虚</a:t>
            </a:r>
            <a:r>
              <a:rPr lang="zh-CN" altLang="en-US" smtClean="0"/>
              <a:t>函数与多态性（</a:t>
            </a:r>
            <a:r>
              <a:rPr lang="zh-CN" altLang="en-US"/>
              <a:t>一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240555" y="1094696"/>
            <a:ext cx="9410085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bObj;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*bp = &amp;bObj;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bp-&gt;get()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dObj;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 = &amp;dObj;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bp-&gt;get()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cout&lt;&lt;dObj.get()&lt;&lt;endl;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cout&lt;&lt;dObj.getParent()&lt;&lt;endl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9081953" y="2792241"/>
            <a:ext cx="1166947" cy="20621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3200" b="1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3200" b="1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320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3200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448812" y="418468"/>
            <a:ext cx="4079488" cy="1945170"/>
          </a:xfrm>
          <a:prstGeom prst="wedgeRoundRectCallout">
            <a:avLst>
              <a:gd name="adj1" fmla="val -68595"/>
              <a:gd name="adj2" fmla="val 4754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基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类指针无论指向的是基类的对象还是派生类的对象，总是调用基类的同名成员函数</a:t>
            </a:r>
          </a:p>
          <a:p>
            <a:pPr algn="ctr"/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651875" y="5580842"/>
            <a:ext cx="1876425" cy="655603"/>
          </a:xfrm>
          <a:prstGeom prst="wedgeRoundRectCallout">
            <a:avLst>
              <a:gd name="adj1" fmla="val -21467"/>
              <a:gd name="adj2" fmla="val 4799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静态绑定</a:t>
            </a:r>
          </a:p>
        </p:txBody>
      </p:sp>
    </p:spTree>
    <p:extLst>
      <p:ext uri="{BB962C8B-B14F-4D97-AF65-F5344CB8AC3E}">
        <p14:creationId xmlns:p14="http://schemas.microsoft.com/office/powerpoint/2010/main" val="15367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引述</a:t>
            </a:r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78515" y="1028929"/>
            <a:ext cx="10447617" cy="273027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动态多态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的效果是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：</a:t>
            </a:r>
            <a:endParaRPr lang="en-US" altLang="zh-CN" sz="3200" kern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基类指针（引用）指向基类对象时调用基类的同名函数；基类指针（引用）指向派生类对象时调用派生类的同名函数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0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545104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Base(double arg=0);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double get() 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Derived:public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Derived(double arg=1);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get() 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221254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234447" y="970305"/>
            <a:ext cx="546423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Base::Base(double arg)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: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m_dVal(arg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</a:t>
            </a:r>
            <a:r>
              <a:rPr lang="en-US" altLang="zh-CN" b="1">
                <a:solidFill>
                  <a:srgbClr val="00486C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Base::get()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00486C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return m_dVal;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Derived::Derived(double arg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m_dVall = arg;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Derived::get()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return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409700" y="2082800"/>
            <a:ext cx="1384300" cy="4445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118215" y="1129750"/>
            <a:ext cx="9410085" cy="483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bObj;</a:t>
            </a: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*bp = &amp;bObj;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bp-&gt;get()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endl;</a:t>
            </a:r>
          </a:p>
          <a:p>
            <a:pPr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dObj;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 = &amp;dObj;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bp-&gt;get()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endl;</a:t>
            </a:r>
          </a:p>
          <a:p>
            <a:pPr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8488556" y="3007187"/>
            <a:ext cx="1166947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3200" b="1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6448812" y="418468"/>
            <a:ext cx="4079488" cy="1945170"/>
          </a:xfrm>
          <a:prstGeom prst="wedgeRoundRectCallout">
            <a:avLst>
              <a:gd name="adj1" fmla="val -68595"/>
              <a:gd name="adj2" fmla="val 4754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类指针指向基类对象时调用基类的同名函数，指向派生类对象时调用派生类的同名函数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422650" y="2439838"/>
            <a:ext cx="19875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422650" y="4147030"/>
            <a:ext cx="19875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8540024" y="5176193"/>
            <a:ext cx="1876425" cy="655603"/>
          </a:xfrm>
          <a:prstGeom prst="wedgeRoundRectCallout">
            <a:avLst>
              <a:gd name="adj1" fmla="val -18760"/>
              <a:gd name="adj2" fmla="val 499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</a:p>
        </p:txBody>
      </p:sp>
      <p:cxnSp>
        <p:nvCxnSpPr>
          <p:cNvPr id="10" name="直接箭头连接符 9"/>
          <p:cNvCxnSpPr>
            <a:stCxn id="7" idx="3"/>
          </p:cNvCxnSpPr>
          <p:nvPr/>
        </p:nvCxnSpPr>
        <p:spPr>
          <a:xfrm>
            <a:off x="5410200" y="2686769"/>
            <a:ext cx="3078356" cy="5980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</p:cNvCxnSpPr>
          <p:nvPr/>
        </p:nvCxnSpPr>
        <p:spPr>
          <a:xfrm flipV="1">
            <a:off x="5410200" y="3793840"/>
            <a:ext cx="3066324" cy="6001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601779" y="1400364"/>
            <a:ext cx="6697730" cy="623976"/>
            <a:chOff x="2054383" y="4853049"/>
            <a:chExt cx="6697730" cy="623976"/>
          </a:xfrm>
        </p:grpSpPr>
        <p:sp>
          <p:nvSpPr>
            <p:cNvPr id="23" name="矩形 2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引述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601779" y="2299969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多态的核心虚函数 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670655" y="3233557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隐藏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、覆盖、重载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35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多态</a:t>
            </a:r>
            <a:r>
              <a:rPr lang="zh-CN" altLang="en-US"/>
              <a:t>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35302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虚函数的声明方法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：</a:t>
            </a:r>
            <a:endParaRPr lang="en-US" altLang="zh-CN" sz="3200" kern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en-US" altLang="zh-CN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endParaRPr lang="en-US" altLang="zh-CN" sz="3200" kern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：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lvl="1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声明时出现</a:t>
            </a:r>
          </a:p>
          <a:p>
            <a:pPr marL="566737" lvl="1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实现时</a:t>
            </a:r>
            <a:r>
              <a:rPr lang="zh-CN" altLang="en-US" sz="28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不能再有</a:t>
            </a: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/>
            </a:r>
            <a:b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zh-CN" altLang="en-US" sz="28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0" y="1650999"/>
            <a:ext cx="9537700" cy="8714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virtual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返回类型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成员函数名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&gt;(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形式参数表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4497866" y="2654462"/>
            <a:ext cx="6984385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get() const;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double Base::get()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m_dVal;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pic>
        <p:nvPicPr>
          <p:cNvPr id="11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463" y="5240271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2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多态</a:t>
            </a:r>
            <a:r>
              <a:rPr lang="zh-CN" altLang="en-US"/>
              <a:t>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8759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在基类中必须有，在派生类中可以省略</a:t>
            </a:r>
          </a:p>
        </p:txBody>
      </p:sp>
      <p:sp>
        <p:nvSpPr>
          <p:cNvPr id="7" name="矩形 6"/>
          <p:cNvSpPr/>
          <p:nvPr/>
        </p:nvSpPr>
        <p:spPr>
          <a:xfrm>
            <a:off x="880784" y="1765300"/>
            <a:ext cx="10601467" cy="3391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80783" y="1765300"/>
            <a:ext cx="4948517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Base(double arg=0);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double get</a:t>
            </a:r>
            <a:r>
              <a:rPr lang="en-US" altLang="zh-CN" sz="28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</a:t>
            </a:r>
            <a:endParaRPr lang="en-US" altLang="zh-CN" sz="28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double m_dVal;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760824" y="1765300"/>
            <a:ext cx="0" cy="339183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5774017" y="1765300"/>
            <a:ext cx="570823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Derived:public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Derived(double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arg=1);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sz="28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get</a:t>
            </a:r>
            <a:r>
              <a:rPr lang="en-US" altLang="zh-CN" sz="28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</a:t>
            </a:r>
            <a:endParaRPr lang="en-US" altLang="zh-CN" sz="28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double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6321217" y="5081878"/>
            <a:ext cx="3660388" cy="1131738"/>
          </a:xfrm>
          <a:prstGeom prst="wedgeRoundRectCallout">
            <a:avLst>
              <a:gd name="adj1" fmla="val -24531"/>
              <a:gd name="adj2" fmla="val -9609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为了增强可读性，不推荐在派生类中省略</a:t>
            </a:r>
          </a:p>
        </p:txBody>
      </p:sp>
    </p:spTree>
    <p:extLst>
      <p:ext uri="{BB962C8B-B14F-4D97-AF65-F5344CB8AC3E}">
        <p14:creationId xmlns:p14="http://schemas.microsoft.com/office/powerpoint/2010/main" val="28078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多态</a:t>
            </a:r>
            <a:r>
              <a:rPr lang="zh-CN" altLang="en-US"/>
              <a:t>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333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虚函数在基类和其各层派生类中的的原型要求</a:t>
            </a:r>
            <a:r>
              <a:rPr lang="zh-CN" altLang="en-US" sz="32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保持完全一致（返回值、函数名、参数表、</a:t>
            </a:r>
            <a:r>
              <a:rPr lang="en-US" altLang="zh-CN" sz="32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zh-CN" altLang="en-US" sz="32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578800" y="2171537"/>
            <a:ext cx="902763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 </a:t>
            </a:r>
            <a:r>
              <a:rPr lang="en-US" altLang="zh-CN" sz="28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get(int arg=3)const;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m_dVal;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1578800" y="4235340"/>
            <a:ext cx="902763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Derived:public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  </a:t>
            </a:r>
            <a:r>
              <a:rPr lang="en-US" altLang="zh-CN" sz="28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get(int arg=5)const;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double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m_dVall;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282950" y="2611016"/>
            <a:ext cx="70294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282950" y="4662119"/>
            <a:ext cx="70294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多态</a:t>
            </a:r>
            <a:r>
              <a:rPr lang="zh-CN" altLang="en-US"/>
              <a:t>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333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有一项不一致就不能实现动态多态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578800" y="1548461"/>
            <a:ext cx="902763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  </a:t>
            </a:r>
            <a:r>
              <a:rPr lang="en-US" altLang="zh-CN" sz="28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int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get() const;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 int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m_iVal;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1578800" y="3701940"/>
            <a:ext cx="902763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Derived:public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get() const;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 double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m_dVall;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448050" y="1975569"/>
            <a:ext cx="52260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448050" y="4141419"/>
            <a:ext cx="55308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6208608" y="5074760"/>
            <a:ext cx="5540583" cy="1131738"/>
          </a:xfrm>
          <a:prstGeom prst="wedgeRoundRectCallout">
            <a:avLst>
              <a:gd name="adj1" fmla="val -47453"/>
              <a:gd name="adj2" fmla="val -949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定义为虚函数时，若仅返回值不同是不允许的，将产生编译错误！</a:t>
            </a:r>
          </a:p>
        </p:txBody>
      </p:sp>
    </p:spTree>
    <p:extLst>
      <p:ext uri="{BB962C8B-B14F-4D97-AF65-F5344CB8AC3E}">
        <p14:creationId xmlns:p14="http://schemas.microsoft.com/office/powerpoint/2010/main" val="17749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多态</a:t>
            </a:r>
            <a:r>
              <a:rPr lang="zh-CN" altLang="en-US"/>
              <a:t>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7014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派生类必须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公有继承基类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，这是赋值兼容的前提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，派生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类只有公有继承基类，才允许基类的指针指向派生类对象，基类的引用才是派生类对象的别名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r>
              <a:rPr lang="en-US" altLang="zh-CN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8516" y="2768600"/>
            <a:ext cx="10601467" cy="3391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978515" y="2768600"/>
            <a:ext cx="530073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 :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Derived(double arg=1);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virtual double get() 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cxnSp>
        <p:nvCxnSpPr>
          <p:cNvPr id="12" name="直接连接符 11"/>
          <p:cNvCxnSpPr>
            <a:stCxn id="7" idx="0"/>
            <a:endCxn id="7" idx="2"/>
          </p:cNvCxnSpPr>
          <p:nvPr/>
        </p:nvCxnSpPr>
        <p:spPr>
          <a:xfrm>
            <a:off x="6279250" y="2768600"/>
            <a:ext cx="0" cy="339183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6279249" y="2756359"/>
            <a:ext cx="530073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bObj;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*bp = &amp;bObj;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bp-&gt;get() &lt;&lt; endl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dObj;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 = &amp;dObj;  //Error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bp-&gt;get() &lt;&lt; endl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pic>
        <p:nvPicPr>
          <p:cNvPr id="11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63" y="2768600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91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/>
              <a:t>自我介绍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3745" y="1485107"/>
            <a:ext cx="54104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丁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盟</a:t>
            </a:r>
            <a:endParaRPr lang="en-US" altLang="zh-CN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2622885094</a:t>
            </a:r>
            <a:endParaRPr lang="en-US" altLang="zh-CN" sz="4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C:\Users\Eetze\Desktop\1123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04" y="2205187"/>
            <a:ext cx="2840856" cy="353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6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多态</a:t>
            </a:r>
            <a:r>
              <a:rPr lang="zh-CN" altLang="en-US"/>
              <a:t>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7014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只有类的成员函数才能声明为虚函数。因为，虚函数仅适用于有继承关系的类，所以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普通函数不能声明为虚函数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903617" y="2730337"/>
            <a:ext cx="8378000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foo()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"foo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是全局函数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!" &lt;&lt; endl;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2246208" y="4931977"/>
            <a:ext cx="3519591" cy="1131738"/>
          </a:xfrm>
          <a:prstGeom prst="wedgeRoundRectCallout">
            <a:avLst>
              <a:gd name="adj1" fmla="val -20577"/>
              <a:gd name="adj2" fmla="val -949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会出现编译错误！</a:t>
            </a:r>
          </a:p>
        </p:txBody>
      </p:sp>
    </p:spTree>
    <p:extLst>
      <p:ext uri="{BB962C8B-B14F-4D97-AF65-F5344CB8AC3E}">
        <p14:creationId xmlns:p14="http://schemas.microsoft.com/office/powerpoint/2010/main" val="4430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多态</a:t>
            </a:r>
            <a:r>
              <a:rPr lang="zh-CN" altLang="en-US"/>
              <a:t>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7014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静态成员函数不能是虚函数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。因为，静态成员函数是属于类的而不受限于某个对象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1903617" y="2218884"/>
            <a:ext cx="83780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</a:t>
            </a: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static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get() const;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4332821" y="4773429"/>
            <a:ext cx="3519591" cy="1131738"/>
          </a:xfrm>
          <a:prstGeom prst="wedgeRoundRectCallout">
            <a:avLst>
              <a:gd name="adj1" fmla="val -20577"/>
              <a:gd name="adj2" fmla="val -949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会出现编译错误！</a:t>
            </a:r>
          </a:p>
        </p:txBody>
      </p:sp>
    </p:spTree>
    <p:extLst>
      <p:ext uri="{BB962C8B-B14F-4D97-AF65-F5344CB8AC3E}">
        <p14:creationId xmlns:p14="http://schemas.microsoft.com/office/powerpoint/2010/main" val="18849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多态</a:t>
            </a:r>
            <a:r>
              <a:rPr lang="zh-CN" altLang="en-US"/>
              <a:t>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7014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内联函数不能是虚函数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，即使虚函数在类的内部定义，编译时仍将其看作是非内联的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1903616" y="2218884"/>
            <a:ext cx="9009065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</a:t>
            </a: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Base(double arg=0);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inline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double get() const;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4205758" y="5245189"/>
            <a:ext cx="4404779" cy="996663"/>
          </a:xfrm>
          <a:prstGeom prst="wedgeRoundRectCallout">
            <a:avLst>
              <a:gd name="adj1" fmla="val -20577"/>
              <a:gd name="adj2" fmla="val -949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编译时视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不存在！</a:t>
            </a:r>
          </a:p>
        </p:txBody>
      </p:sp>
    </p:spTree>
    <p:extLst>
      <p:ext uri="{BB962C8B-B14F-4D97-AF65-F5344CB8AC3E}">
        <p14:creationId xmlns:p14="http://schemas.microsoft.com/office/powerpoint/2010/main" val="14207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多态</a:t>
            </a:r>
            <a:r>
              <a:rPr lang="zh-CN" altLang="en-US"/>
              <a:t>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7014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构造函数不能为虚函数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。构造函数的功能是初始化对象，因此语法上限制构造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函数不能为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虚函数。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632858" y="2218884"/>
            <a:ext cx="9279824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Base(double arg=0);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double get() const;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2677402" y="5265872"/>
            <a:ext cx="2351797" cy="996663"/>
          </a:xfrm>
          <a:prstGeom prst="wedgeRoundRectCallout">
            <a:avLst>
              <a:gd name="adj1" fmla="val -20577"/>
              <a:gd name="adj2" fmla="val -949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编译错误！</a:t>
            </a:r>
          </a:p>
        </p:txBody>
      </p:sp>
    </p:spTree>
    <p:extLst>
      <p:ext uri="{BB962C8B-B14F-4D97-AF65-F5344CB8AC3E}">
        <p14:creationId xmlns:p14="http://schemas.microsoft.com/office/powerpoint/2010/main" val="42416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90829"/>
            <a:ext cx="1077926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析构函数常常设置为虚函数</a:t>
            </a: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。如果基类的析构函数是虚函数，那基类的各级派生类的析构函数均自动成为虚函数（无论名字是否相同）。</a:t>
            </a:r>
          </a:p>
          <a:p>
            <a:pPr marL="566737" indent="-457200" eaLnBrk="0" hangingPunc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若基类指针指向派生类对象时，当删除该指针时，就会调用派生类的析构函数，而后派生类的析构函数又自动调用基类的析构函数，这样整个派生类的析构函数都被完全释放。</a:t>
            </a:r>
          </a:p>
        </p:txBody>
      </p:sp>
    </p:spTree>
    <p:extLst>
      <p:ext uri="{BB962C8B-B14F-4D97-AF65-F5344CB8AC3E}">
        <p14:creationId xmlns:p14="http://schemas.microsoft.com/office/powerpoint/2010/main" val="19274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多态</a:t>
            </a:r>
            <a:r>
              <a:rPr lang="zh-CN" altLang="en-US"/>
              <a:t>的核心虚函数 </a:t>
            </a:r>
          </a:p>
        </p:txBody>
      </p:sp>
      <p:sp>
        <p:nvSpPr>
          <p:cNvPr id="7" name="矩形 6"/>
          <p:cNvSpPr/>
          <p:nvPr/>
        </p:nvSpPr>
        <p:spPr>
          <a:xfrm>
            <a:off x="880783" y="1020718"/>
            <a:ext cx="10601467" cy="5003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80783" y="1075866"/>
            <a:ext cx="530073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~Base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"~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Derived:public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m_p = new char[1000];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cxnSp>
        <p:nvCxnSpPr>
          <p:cNvPr id="12" name="直接连接符 11"/>
          <p:cNvCxnSpPr>
            <a:stCxn id="7" idx="0"/>
            <a:endCxn id="7" idx="2"/>
          </p:cNvCxnSpPr>
          <p:nvPr/>
        </p:nvCxnSpPr>
        <p:spPr>
          <a:xfrm>
            <a:off x="6181517" y="1020718"/>
            <a:ext cx="0" cy="500394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181516" y="1075866"/>
            <a:ext cx="530073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~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delete [] m_p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"~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char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m_p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*bp = new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delete bp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2021355" y="3035981"/>
            <a:ext cx="3321354" cy="973416"/>
          </a:xfrm>
          <a:prstGeom prst="wedgeRoundRectCallout">
            <a:avLst>
              <a:gd name="adj1" fmla="val -48238"/>
              <a:gd name="adj2" fmla="val -10837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如果基类的析构函数不是虚函数会怎样？</a:t>
            </a:r>
          </a:p>
        </p:txBody>
      </p:sp>
      <p:sp>
        <p:nvSpPr>
          <p:cNvPr id="16" name="TextBox 8"/>
          <p:cNvSpPr txBox="1"/>
          <p:nvPr/>
        </p:nvSpPr>
        <p:spPr>
          <a:xfrm>
            <a:off x="9179801" y="5042981"/>
            <a:ext cx="2259872" cy="9541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~Base()</a:t>
            </a:r>
          </a:p>
          <a:p>
            <a:r>
              <a:rPr lang="en-US" altLang="zh-CN" sz="2800" b="1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~Derived()</a:t>
            </a:r>
          </a:p>
        </p:txBody>
      </p:sp>
    </p:spTree>
    <p:extLst>
      <p:ext uri="{BB962C8B-B14F-4D97-AF65-F5344CB8AC3E}">
        <p14:creationId xmlns:p14="http://schemas.microsoft.com/office/powerpoint/2010/main" val="4230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601779" y="1400364"/>
            <a:ext cx="6697730" cy="623976"/>
            <a:chOff x="2054383" y="4853049"/>
            <a:chExt cx="6697730" cy="623976"/>
          </a:xfrm>
        </p:grpSpPr>
        <p:sp>
          <p:nvSpPr>
            <p:cNvPr id="23" name="矩形 2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引述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586783" y="31892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隐藏、覆盖、重载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586783" y="2294681"/>
            <a:ext cx="6697730" cy="623976"/>
            <a:chOff x="2054383" y="4853049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多态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的核心虚函数 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04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隐藏</a:t>
            </a:r>
            <a:r>
              <a:rPr lang="zh-CN" altLang="en-US"/>
              <a:t>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2" y="990829"/>
            <a:ext cx="1095561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函数的</a:t>
            </a:r>
            <a:r>
              <a:rPr lang="zh-CN" altLang="en-US" sz="32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隐藏</a:t>
            </a:r>
            <a:endParaRPr lang="en-US" altLang="zh-CN" sz="3200" kern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隐藏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规则：</a:t>
            </a:r>
          </a:p>
          <a:p>
            <a:pPr marL="540000" lvl="1" indent="514350" eaLnBrk="0" hangingPunc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类的函数跟基类的函数同名，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其他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不完全相同，此时不论有没有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关键字，基类函数将被隐藏</a:t>
            </a: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。（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注意有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仅返回值类型不同的情况将产生编译错误）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类的函数跟基类的函数同名，且其余参数完全一致但基类没有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关键字，此时基类函数也将被隐藏。</a:t>
            </a:r>
          </a:p>
        </p:txBody>
      </p:sp>
    </p:spTree>
    <p:extLst>
      <p:ext uri="{BB962C8B-B14F-4D97-AF65-F5344CB8AC3E}">
        <p14:creationId xmlns:p14="http://schemas.microsoft.com/office/powerpoint/2010/main" val="22512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7" name="矩形 6"/>
          <p:cNvSpPr/>
          <p:nvPr/>
        </p:nvSpPr>
        <p:spPr>
          <a:xfrm>
            <a:off x="880783" y="1287419"/>
            <a:ext cx="10601467" cy="4452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80783" y="1342566"/>
            <a:ext cx="530073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void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g(float x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cout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"Base::g(float) "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h(float x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cout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"Base::h(float) "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cxnSp>
        <p:nvCxnSpPr>
          <p:cNvPr id="12" name="直接连接符 11"/>
          <p:cNvCxnSpPr>
            <a:stCxn id="7" idx="0"/>
          </p:cNvCxnSpPr>
          <p:nvPr/>
        </p:nvCxnSpPr>
        <p:spPr>
          <a:xfrm flipH="1">
            <a:off x="6181515" y="1287419"/>
            <a:ext cx="2" cy="44529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181516" y="1342566"/>
            <a:ext cx="530073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 : public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void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g(float x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cout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"Derived::g(int) "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h(float x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 &lt;&lt;"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Derived::h(float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)"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069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522006" y="1064223"/>
            <a:ext cx="9174776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d;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*pb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&amp;d;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*pd = &amp;d;   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pb-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&gt;g(3.14f);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Base::g(float) </a:t>
            </a:r>
            <a:endParaRPr lang="zh-CN" altLang="en-US" sz="2800" b="1" smtClean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pd-&gt;g(3.14f);   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Derived::g(int)</a:t>
            </a:r>
            <a:endParaRPr lang="zh-CN" altLang="en-US" sz="2800" b="1" smtClean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pd-&gt;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g(3.14f);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Base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::g(float)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pb-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&gt;h(3.14f);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Base::h(float)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pd-&gt;h(3.14f);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Derived::h(float)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pd-&gt;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h(3.14f);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Base::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h(float)</a:t>
            </a:r>
            <a:endParaRPr lang="en-US" altLang="zh-CN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02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</a:t>
            </a:r>
            <a:r>
              <a:rPr lang="zh-CN" altLang="en-US" smtClean="0"/>
              <a:t>一讲</a:t>
            </a:r>
            <a:r>
              <a:rPr lang="zh-CN" altLang="en-US"/>
              <a:t>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中运算符重载的含义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中常见的运算符的重载形式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中类类型转换的几种手段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隐藏</a:t>
            </a:r>
            <a:r>
              <a:rPr lang="zh-CN" altLang="en-US"/>
              <a:t>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2" y="990829"/>
            <a:ext cx="1095561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函数的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覆盖</a:t>
            </a: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覆盖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规则：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指派生类与基类的成员函数之间。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类函数必须有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关键字。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类和派生类同名函数的原型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完全相同（返回值、函数名、参数表、</a:t>
            </a:r>
            <a:r>
              <a:rPr lang="en-US" altLang="zh-CN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8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77583" y="1016325"/>
            <a:ext cx="10779268" cy="825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覆盖是通过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虚函数表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实现的，覆盖</a:t>
            </a: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也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称为</a:t>
            </a: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重写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699386" y="1739900"/>
            <a:ext cx="7711314" cy="483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func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vfunc1();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vfunc2();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vfunc3();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_data1;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_data2;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329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5964" y="1244925"/>
            <a:ext cx="10779268" cy="825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对象实例在内存中占据的空间是这样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</a:t>
            </a:r>
            <a:r>
              <a:rPr lang="en-US" altLang="zh-CN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</a:t>
            </a:r>
            <a:endParaRPr lang="en-US" altLang="zh-CN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29314"/>
              </p:ext>
            </p:extLst>
          </p:nvPr>
        </p:nvGraphicFramePr>
        <p:xfrm>
          <a:off x="978515" y="3241040"/>
          <a:ext cx="1701185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01185">
                  <a:extLst>
                    <a:ext uri="{9D8B030D-6E8A-4147-A177-3AD203B41FA5}">
                      <a16:colId xmlns:a16="http://schemas.microsoft.com/office/drawing/2014/main" xmlns="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vptr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_data1 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_data2 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452531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23192"/>
              </p:ext>
            </p:extLst>
          </p:nvPr>
        </p:nvGraphicFramePr>
        <p:xfrm>
          <a:off x="3536950" y="3241040"/>
          <a:ext cx="3403600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xmlns="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(*vfunc1)()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(*vfunc2)()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(*vfunc3)()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452531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63892"/>
              </p:ext>
            </p:extLst>
          </p:nvPr>
        </p:nvGraphicFramePr>
        <p:xfrm>
          <a:off x="7797800" y="3241040"/>
          <a:ext cx="3860800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60800">
                  <a:extLst>
                    <a:ext uri="{9D8B030D-6E8A-4147-A177-3AD203B41FA5}">
                      <a16:colId xmlns:a16="http://schemas.microsoft.com/office/drawing/2014/main" xmlns="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base::vfunc1()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base::vfunc2()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base::vfunc3()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452531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55964" y="2260600"/>
            <a:ext cx="27735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对象实例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3792" y="226059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虚函数表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79700" y="36195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940550" y="36195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940550" y="43180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40550" y="49911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6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5964" y="997113"/>
            <a:ext cx="10779268" cy="825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当派生类改写了虚函数时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虚函数表相应的被修改了</a:t>
            </a:r>
            <a:r>
              <a:rPr lang="en-US" altLang="zh-CN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</a:t>
            </a:r>
            <a:endParaRPr lang="en-US" altLang="zh-CN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851986"/>
              </p:ext>
            </p:extLst>
          </p:nvPr>
        </p:nvGraphicFramePr>
        <p:xfrm>
          <a:off x="800100" y="4142740"/>
          <a:ext cx="1485900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xmlns="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vptr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_data1 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_data2 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452531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221464"/>
              </p:ext>
            </p:extLst>
          </p:nvPr>
        </p:nvGraphicFramePr>
        <p:xfrm>
          <a:off x="2978150" y="4142740"/>
          <a:ext cx="3403600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xmlns="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(*vfunc1)()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(*vfunc2)()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(*vfunc3)()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452531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35845"/>
              </p:ext>
            </p:extLst>
          </p:nvPr>
        </p:nvGraphicFramePr>
        <p:xfrm>
          <a:off x="7239000" y="4142740"/>
          <a:ext cx="4546600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46600">
                  <a:extLst>
                    <a:ext uri="{9D8B030D-6E8A-4147-A177-3AD203B41FA5}">
                      <a16:colId xmlns:a16="http://schemas.microsoft.com/office/drawing/2014/main" xmlns="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base::vfunc1()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</a:t>
                      </a:r>
                      <a:r>
                        <a:rPr lang="en-US" altLang="zh-CN" sz="2800" b="1" kern="120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derived::vfunc2() </a:t>
                      </a:r>
                      <a:endParaRPr lang="zh-CN" altLang="en-US" sz="2800" b="1" kern="12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base::vfunc3()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452531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55964" y="3454400"/>
            <a:ext cx="27735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对象实例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3792" y="345439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虚函数表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286000" y="4521200"/>
            <a:ext cx="6921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381750" y="45212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381750" y="52197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381750" y="58928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"/>
          <p:cNvSpPr txBox="1"/>
          <p:nvPr/>
        </p:nvSpPr>
        <p:spPr>
          <a:xfrm>
            <a:off x="1829107" y="1562424"/>
            <a:ext cx="771131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 public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vfunc2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9660583" y="3172544"/>
            <a:ext cx="2351797" cy="866630"/>
          </a:xfrm>
          <a:prstGeom prst="wedgeRoundRectCallout">
            <a:avLst>
              <a:gd name="adj1" fmla="val 19924"/>
              <a:gd name="adj2" fmla="val 14243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这里变了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8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77583" y="1016325"/>
            <a:ext cx="10779268" cy="825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所以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当写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下如下程序的时候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318623" y="2057400"/>
            <a:ext cx="9505159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main(void)</a:t>
            </a: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d;</a:t>
            </a: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* pb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&amp;d;</a:t>
            </a: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pb-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&gt;vfunc2();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Derived::vfunc2(void)</a:t>
            </a: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隐藏</a:t>
            </a:r>
            <a:r>
              <a:rPr lang="zh-CN" altLang="en-US"/>
              <a:t>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2" y="990829"/>
            <a:ext cx="1095561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函数的</a:t>
            </a:r>
            <a:r>
              <a:rPr lang="zh-CN" altLang="en-US" sz="3200" kern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  <a:endParaRPr lang="zh-CN" altLang="en-US" sz="32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重载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规则：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相同的作用域（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不同类的同名函数不是重载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名相同。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个数、类型、顺序、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限定的指针或引用、是否为常成员函数。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en-US" altLang="zh-CN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及返回值等其他因素不能作为重载依据</a:t>
            </a:r>
          </a:p>
        </p:txBody>
      </p:sp>
    </p:spTree>
    <p:extLst>
      <p:ext uri="{BB962C8B-B14F-4D97-AF65-F5344CB8AC3E}">
        <p14:creationId xmlns:p14="http://schemas.microsoft.com/office/powerpoint/2010/main" val="8266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隐藏</a:t>
            </a:r>
            <a:r>
              <a:rPr lang="zh-CN" altLang="en-US"/>
              <a:t>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2" y="990829"/>
            <a:ext cx="8923618" cy="299697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重载性重载规则：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构造函数可以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析构函数不能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一般成员函数可以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</a:p>
        </p:txBody>
      </p:sp>
    </p:spTree>
    <p:extLst>
      <p:ext uri="{BB962C8B-B14F-4D97-AF65-F5344CB8AC3E}">
        <p14:creationId xmlns:p14="http://schemas.microsoft.com/office/powerpoint/2010/main" val="6208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622915" y="1067125"/>
            <a:ext cx="10946785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Person 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Person(string aName,bool aSex,int aAge);// </a:t>
            </a: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构造函数重载</a:t>
            </a:r>
          </a:p>
          <a:p>
            <a:pPr>
              <a:defRPr/>
            </a:pP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Person(string aName,bool aSex);</a:t>
            </a:r>
          </a:p>
          <a:p>
            <a:pPr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Person(string aName);</a:t>
            </a:r>
          </a:p>
          <a:p>
            <a:pPr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Person();</a:t>
            </a:r>
          </a:p>
          <a:p>
            <a:pPr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set(string aName,bool aSex,int aAge);// 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一般成员函数重载</a:t>
            </a:r>
          </a:p>
          <a:p>
            <a:pPr>
              <a:defRPr/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set(bool aSex,int aAge);</a:t>
            </a:r>
          </a:p>
          <a:p>
            <a:pPr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set(int aAge);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string m_sName; //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姓名</a:t>
            </a:r>
          </a:p>
          <a:p>
            <a:pPr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bool m_bSex; //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性别</a:t>
            </a:r>
          </a:p>
          <a:p>
            <a:pPr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m_iAge; //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年龄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203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622915" y="1067125"/>
            <a:ext cx="10946785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Person p1;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调用无参数的构造函数</a:t>
            </a:r>
          </a:p>
          <a:p>
            <a:pPr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p1.set("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张三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",true,22);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p1.display();</a:t>
            </a:r>
          </a:p>
          <a:p>
            <a:pPr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Person p2("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李四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",true);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调用带参数的构造函数</a:t>
            </a:r>
          </a:p>
          <a:p>
            <a:pPr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p2.set(23);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p2.display();</a:t>
            </a:r>
          </a:p>
          <a:p>
            <a:pPr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Person p3("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王五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");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调用带参数的构造函数</a:t>
            </a:r>
          </a:p>
          <a:p>
            <a:pPr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p3.set(false,24);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p3.display();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return 0;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87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6311668" y="4048952"/>
            <a:ext cx="5207232" cy="2505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1089024" y="4048953"/>
            <a:ext cx="5043489" cy="2505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089024" y="889326"/>
            <a:ext cx="10429876" cy="3025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574643" y="2479980"/>
            <a:ext cx="34959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 b;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b.f(a); 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905625" y="2497092"/>
            <a:ext cx="38230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 b;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b.f(a,b);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b.f(a);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错误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233487" y="960762"/>
            <a:ext cx="45370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f(a)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被隐藏的情况：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560514" y="5600067"/>
            <a:ext cx="412184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 *a = new B();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a-&gt;f(a,b);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错误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1233487" y="4129412"/>
            <a:ext cx="4822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f(a,b)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被隐藏的情况：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6843572" y="5617832"/>
            <a:ext cx="406911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 b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;      A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*a = &amp;b;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a-&gt;f(a);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b.f(a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6421438" y="4129412"/>
            <a:ext cx="46881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f(a)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被覆盖的情况：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483647"/>
              </p:ext>
            </p:extLst>
          </p:nvPr>
        </p:nvGraphicFramePr>
        <p:xfrm>
          <a:off x="1641898" y="1584657"/>
          <a:ext cx="1391815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1815">
                  <a:extLst>
                    <a:ext uri="{9D8B030D-6E8A-4147-A177-3AD203B41FA5}">
                      <a16:colId xmlns:a16="http://schemas.microsoft.com/office/drawing/2014/main" xmlns="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4696801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67017"/>
              </p:ext>
            </p:extLst>
          </p:nvPr>
        </p:nvGraphicFramePr>
        <p:xfrm>
          <a:off x="3206462" y="1592588"/>
          <a:ext cx="2555399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55399">
                  <a:extLst>
                    <a:ext uri="{9D8B030D-6E8A-4147-A177-3AD203B41FA5}">
                      <a16:colId xmlns:a16="http://schemas.microsoft.com/office/drawing/2014/main" xmlns="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B:public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4696801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87668"/>
              </p:ext>
            </p:extLst>
          </p:nvPr>
        </p:nvGraphicFramePr>
        <p:xfrm>
          <a:off x="6830384" y="1598935"/>
          <a:ext cx="1391815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1815">
                  <a:extLst>
                    <a:ext uri="{9D8B030D-6E8A-4147-A177-3AD203B41FA5}">
                      <a16:colId xmlns:a16="http://schemas.microsoft.com/office/drawing/2014/main" xmlns="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4696801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232787"/>
              </p:ext>
            </p:extLst>
          </p:nvPr>
        </p:nvGraphicFramePr>
        <p:xfrm>
          <a:off x="8410287" y="1580213"/>
          <a:ext cx="2555399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55399">
                  <a:extLst>
                    <a:ext uri="{9D8B030D-6E8A-4147-A177-3AD203B41FA5}">
                      <a16:colId xmlns:a16="http://schemas.microsoft.com/office/drawing/2014/main" xmlns="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B:public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f(a,b)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46968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3558"/>
              </p:ext>
            </p:extLst>
          </p:nvPr>
        </p:nvGraphicFramePr>
        <p:xfrm>
          <a:off x="1560514" y="4689800"/>
          <a:ext cx="1391815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1815">
                  <a:extLst>
                    <a:ext uri="{9D8B030D-6E8A-4147-A177-3AD203B41FA5}">
                      <a16:colId xmlns:a16="http://schemas.microsoft.com/office/drawing/2014/main" xmlns="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46968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637081"/>
              </p:ext>
            </p:extLst>
          </p:nvPr>
        </p:nvGraphicFramePr>
        <p:xfrm>
          <a:off x="3168229" y="4692690"/>
          <a:ext cx="2555399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55399">
                  <a:extLst>
                    <a:ext uri="{9D8B030D-6E8A-4147-A177-3AD203B41FA5}">
                      <a16:colId xmlns:a16="http://schemas.microsoft.com/office/drawing/2014/main" xmlns="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B:public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f(a,b)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46968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44241"/>
              </p:ext>
            </p:extLst>
          </p:nvPr>
        </p:nvGraphicFramePr>
        <p:xfrm>
          <a:off x="6819241" y="4678032"/>
          <a:ext cx="1841974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41974">
                  <a:extLst>
                    <a:ext uri="{9D8B030D-6E8A-4147-A177-3AD203B41FA5}">
                      <a16:colId xmlns:a16="http://schemas.microsoft.com/office/drawing/2014/main" xmlns="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virtual 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46968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035148"/>
              </p:ext>
            </p:extLst>
          </p:nvPr>
        </p:nvGraphicFramePr>
        <p:xfrm>
          <a:off x="8857486" y="4679990"/>
          <a:ext cx="2555399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55399">
                  <a:extLst>
                    <a:ext uri="{9D8B030D-6E8A-4147-A177-3AD203B41FA5}">
                      <a16:colId xmlns:a16="http://schemas.microsoft.com/office/drawing/2014/main" xmlns="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B:public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469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70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中虚函数的概念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重载、隐藏、覆盖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中虚函数的概念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理解重载、隐藏、覆盖</a:t>
            </a:r>
          </a:p>
        </p:txBody>
      </p:sp>
    </p:spTree>
    <p:extLst>
      <p:ext uri="{BB962C8B-B14F-4D97-AF65-F5344CB8AC3E}">
        <p14:creationId xmlns:p14="http://schemas.microsoft.com/office/powerpoint/2010/main" val="3629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01779" y="1404619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引述</a:t>
              </a:r>
              <a:endParaRPr lang="zh-CN" altLang="en-US" sz="24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586783" y="2294681"/>
            <a:ext cx="6697730" cy="623976"/>
            <a:chOff x="2054383" y="4853049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多态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的核心虚函数 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2601779" y="3184789"/>
            <a:ext cx="6697730" cy="623976"/>
            <a:chOff x="2054383" y="4853049"/>
            <a:chExt cx="6697730" cy="623976"/>
          </a:xfrm>
        </p:grpSpPr>
        <p:sp>
          <p:nvSpPr>
            <p:cNvPr id="14" name="矩形 1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隐藏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、覆盖、重载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引述</a:t>
            </a:r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90829"/>
            <a:ext cx="1077926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多态的实现：函数绑定</a:t>
            </a: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函数绑定就是函数的入口地址同函数调用相联系的过程，绑定就是要计算被调用函数的入口地址，并将该地址存放到函数调用指令的地址码部分。</a:t>
            </a:r>
          </a:p>
          <a:p>
            <a:pPr marL="566737" indent="-457200" eaLnBrk="0" hangingPunct="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通过函数的重载和运算符重载实现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静态</a:t>
            </a:r>
            <a:r>
              <a:rPr lang="zh-CN" altLang="en-US" sz="32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多态</a:t>
            </a:r>
            <a:endParaRPr lang="zh-CN" altLang="en-US" sz="32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7223512" y="4440756"/>
            <a:ext cx="2965270" cy="1187414"/>
          </a:xfrm>
          <a:prstGeom prst="wedgeRoundRectCallout">
            <a:avLst>
              <a:gd name="adj1" fmla="val 19818"/>
              <a:gd name="adj2" fmla="val -8760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编译时即可确定调用哪个函数</a:t>
            </a:r>
          </a:p>
        </p:txBody>
      </p:sp>
    </p:spTree>
    <p:extLst>
      <p:ext uri="{BB962C8B-B14F-4D97-AF65-F5344CB8AC3E}">
        <p14:creationId xmlns:p14="http://schemas.microsoft.com/office/powerpoint/2010/main" val="41805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545104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OverLoad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foo();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</a:t>
            </a:r>
            <a:r>
              <a:rPr lang="en-US" altLang="zh-CN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1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foo()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aFir, </a:t>
            </a:r>
            <a:endParaRPr lang="en-US" altLang="zh-CN" b="1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int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aSec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  <a:r>
              <a:rPr lang="en-US" altLang="zh-CN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3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int *arg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 </a:t>
            </a:r>
            <a:r>
              <a:rPr lang="en-US" altLang="zh-CN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4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*arg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  <a:r>
              <a:rPr lang="en-US" altLang="zh-CN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5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int &amp;aRef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  <a:r>
              <a:rPr lang="en-US" altLang="zh-CN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6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&amp;aRef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7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m_iVal;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const int m_kiVal;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221254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234447" y="970305"/>
            <a:ext cx="546423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OverLoad 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const OverLoad kObj;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obj.foo();</a:t>
            </a:r>
            <a:endParaRPr lang="en-US" altLang="zh-CN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kObj.foo();</a:t>
            </a:r>
            <a:endParaRPr lang="en-US" altLang="zh-CN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obj.foo(1,2);</a:t>
            </a:r>
            <a:endParaRPr lang="en-US" altLang="zh-CN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iVal = 100;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const int *kp = &amp;iVal;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*p = &amp;iVal;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obj.foo(kp);</a:t>
            </a:r>
            <a:endParaRPr lang="en-US" altLang="zh-CN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obj.foo(p);</a:t>
            </a:r>
            <a:endParaRPr lang="en-US" altLang="zh-CN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const int &amp;kRef = 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obj.foo(kRef);</a:t>
            </a:r>
            <a:endParaRPr lang="en-US" altLang="zh-CN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obj.foo(iVal);</a:t>
            </a:r>
            <a:endParaRPr lang="en-US" altLang="zh-CN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9639299" y="574970"/>
            <a:ext cx="1876425" cy="655603"/>
          </a:xfrm>
          <a:prstGeom prst="wedgeRoundRectCallout">
            <a:avLst>
              <a:gd name="adj1" fmla="val -24175"/>
              <a:gd name="adj2" fmla="val 9255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静态绑定</a:t>
            </a:r>
          </a:p>
        </p:txBody>
      </p:sp>
    </p:spTree>
    <p:extLst>
      <p:ext uri="{BB962C8B-B14F-4D97-AF65-F5344CB8AC3E}">
        <p14:creationId xmlns:p14="http://schemas.microsoft.com/office/powerpoint/2010/main" val="33020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引述</a:t>
            </a:r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90829"/>
            <a:ext cx="1077926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中通过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实现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动态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多态</a:t>
            </a: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什么是动态多态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？</a:t>
            </a:r>
            <a:endParaRPr lang="en-US" altLang="zh-CN" sz="3200" kern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如何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定义虚函数实现动态多态？</a:t>
            </a:r>
          </a:p>
          <a:p>
            <a:pPr marL="566737" indent="-457200" eaLnBrk="0" hangingPunct="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回忆隐藏（基类和子类有同名成员时）</a:t>
            </a:r>
            <a:endParaRPr lang="en-US" altLang="zh-CN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lvl="1" indent="457200" eaLnBrk="0" hangingPunct="0">
              <a:lnSpc>
                <a:spcPct val="110000"/>
              </a:lnSpc>
              <a:spcBef>
                <a:spcPts val="384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指向子类对象的基类指针或引用只能访问基类的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</a:t>
            </a:r>
            <a:endParaRPr lang="en-US" altLang="zh-CN" sz="3200" kern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类默认访问派生类的同名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</a:t>
            </a:r>
            <a:endParaRPr lang="en-US" altLang="zh-CN" sz="3200" kern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类要访问继承来的同名成员必须加</a:t>
            </a:r>
            <a:r>
              <a:rPr lang="en-US" altLang="zh-CN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基类名</a:t>
            </a:r>
            <a:r>
              <a:rPr lang="en-US" altLang="zh-CN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::" 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/>
            </a:r>
            <a:b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545104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Base(double arg=0);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get() 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Derived:public </a:t>
            </a:r>
            <a:r>
              <a:rPr lang="en-US" altLang="zh-CN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Derived(double arg=1);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get() 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getParent();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221254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234447" y="970305"/>
            <a:ext cx="546423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Base::Base(double arg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: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m_dval(arg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Base::get()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m_dVal;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Derived::Derived(double arg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m_dVall = arg;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Derived::get()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Derived::getParent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Base::get();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85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4516</TotalTime>
  <Words>2544</Words>
  <Application>Microsoft Office PowerPoint</Application>
  <PresentationFormat>自定义</PresentationFormat>
  <Paragraphs>482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主题​​</vt:lpstr>
      <vt:lpstr>PowerPoint 演示文稿</vt:lpstr>
      <vt:lpstr>自我介绍</vt:lpstr>
      <vt:lpstr>上一讲教学目标</vt:lpstr>
      <vt:lpstr>本讲教学目标</vt:lpstr>
      <vt:lpstr>PowerPoint 演示文稿</vt:lpstr>
      <vt:lpstr>引述</vt:lpstr>
      <vt:lpstr>引述</vt:lpstr>
      <vt:lpstr>引述</vt:lpstr>
      <vt:lpstr>引述</vt:lpstr>
      <vt:lpstr>引述</vt:lpstr>
      <vt:lpstr>引述</vt:lpstr>
      <vt:lpstr>引述</vt:lpstr>
      <vt:lpstr>引述</vt:lpstr>
      <vt:lpstr>PowerPoint 演示文稿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PowerPoint 演示文稿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微软用户</cp:lastModifiedBy>
  <cp:revision>1081</cp:revision>
  <dcterms:created xsi:type="dcterms:W3CDTF">2016-06-30T08:41:47Z</dcterms:created>
  <dcterms:modified xsi:type="dcterms:W3CDTF">2017-08-18T03:12:56Z</dcterms:modified>
</cp:coreProperties>
</file>