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62" r:id="rId3"/>
    <p:sldId id="306" r:id="rId4"/>
    <p:sldId id="270" r:id="rId5"/>
    <p:sldId id="261" r:id="rId6"/>
    <p:sldId id="264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258" r:id="rId69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B01"/>
    <a:srgbClr val="00486C"/>
    <a:srgbClr val="A5DEE4"/>
    <a:srgbClr val="0073AB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5185" autoAdjust="0"/>
  </p:normalViewPr>
  <p:slideViewPr>
    <p:cSldViewPr snapToGrid="0">
      <p:cViewPr varScale="1">
        <p:scale>
          <a:sx n="72" d="100"/>
          <a:sy n="72" d="100"/>
        </p:scale>
        <p:origin x="75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BB9C-9E17-4235-BA04-3981B42E3CA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CC5F0-226E-44E9-8902-393870B81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5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在用变量初始化变量时，初始化的次序问题，不能变。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7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第二讲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新</a:t>
            </a:r>
            <a:r>
              <a:rPr lang="zh-CN" altLang="en-US"/>
              <a:t>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871663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33838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53425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92838" y="250666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71663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033838" y="455771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362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203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457575" y="27955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618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777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57575" y="48783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618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7777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873250" y="3940835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输出过程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873250" y="1876943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8515" y="1077811"/>
            <a:ext cx="4304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语言的输入输出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5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新</a:t>
            </a:r>
            <a:r>
              <a:rPr lang="zh-CN" altLang="en-US"/>
              <a:t>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871663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33838" y="2506663"/>
            <a:ext cx="1693862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53425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92838" y="250666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 / cin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71663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033838" y="4557713"/>
            <a:ext cx="1693862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 / cout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362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203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457575" y="27955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727699" y="2795588"/>
            <a:ext cx="466725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777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57575" y="48783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737225" y="4918075"/>
            <a:ext cx="457200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7777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873250" y="3940835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输出过程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873250" y="1876943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8515" y="1077811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语言的输入输出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939800"/>
            <a:ext cx="10452099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y;</a:t>
            </a:r>
          </a:p>
          <a:p>
            <a:pPr marL="365125" indent="-255588" eaLnBrk="0" hangingPunct="0">
              <a:buClr>
                <a:schemeClr val="accent1"/>
              </a:buCl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语句等价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于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/* 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请输入一个整数和一个小数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用空格隔开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):”); */</a:t>
            </a:r>
            <a:endParaRPr lang="en-US" altLang="zh-CN" sz="24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请</a:t>
            </a:r>
            <a:r>
              <a:rPr lang="zh-CN" alt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输入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请输入一个整数和一个小数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用空格隔开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";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语句等价于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(“%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 %f", &amp;x, &amp;y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 */</a:t>
            </a:r>
            <a:endParaRPr lang="en-US" altLang="zh-CN" sz="24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&gt;&gt; x &gt;&gt; y;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语句等价于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(“x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= %d, y = %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f\n”,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x, y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 */</a:t>
            </a:r>
            <a:endParaRPr lang="en-US" altLang="zh-CN" sz="24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&lt;&lt; "x = " &lt;&lt; x &lt;&lt; ", y = " &lt;&lt; y &lt;&lt;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   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&lt;&lt;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&lt;&lt;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&gt;&gt;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&gt;&gt;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"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 &lt;&lt; 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&lt;&lt; "." &lt;&lt; endl;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x &gt;&gt; y;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99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不能用一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&lt;&lt;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多个数据项</a:t>
            </a:r>
            <a:b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           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/* 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 *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&lt;&lt;a&lt;&lt;b&lt;&lt;c&lt;&lt;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        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正确 *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可以分成多行来写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&gt;&gt; a &gt;&gt; b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&gt;&gt;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c;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&lt;&lt; a &lt;&lt;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&lt;&lt; c;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3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的用法举例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cout &lt;&lt; "This is a C++ program! " &lt;&lt; endl;</a:t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cout &lt;&lt; "This is"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" a C++"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"program!"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713" y="2913062"/>
            <a:ext cx="7265987" cy="43973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3712" y="3619500"/>
            <a:ext cx="7265987" cy="1592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9236281" y="1906974"/>
            <a:ext cx="1676401" cy="612648"/>
          </a:xfrm>
          <a:prstGeom prst="wedgeRoundRectCallout">
            <a:avLst>
              <a:gd name="adj1" fmla="val -41666"/>
              <a:gd name="adj2" fmla="val 873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不分行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9236280" y="3539586"/>
            <a:ext cx="1676401" cy="612648"/>
          </a:xfrm>
          <a:prstGeom prst="wedgeRoundRectCallout">
            <a:avLst>
              <a:gd name="adj1" fmla="val -41666"/>
              <a:gd name="adj2" fmla="val 873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分多行</a:t>
            </a:r>
          </a:p>
        </p:txBody>
      </p:sp>
    </p:spTree>
    <p:extLst>
      <p:ext uri="{BB962C8B-B14F-4D97-AF65-F5344CB8AC3E}">
        <p14:creationId xmlns:p14="http://schemas.microsoft.com/office/powerpoint/2010/main" val="30410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cin</a:t>
            </a:r>
            <a:r>
              <a:rPr lang="zh-CN" altLang="en-US"/>
              <a:t>的用法举例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538674"/>
            <a:ext cx="10452099" cy="473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c1, c2;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a;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float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c1 &gt;&gt; c2 &gt;&gt; a &gt;&gt;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"c1 = " &lt;&lt; c1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"c2 = " &lt;&lt; c2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"a = " &lt;&lt;a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"b = " &lt;&lt; b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257868" y="4957928"/>
            <a:ext cx="3435531" cy="1003056"/>
          </a:xfrm>
          <a:prstGeom prst="wedgeRoundRectCallout">
            <a:avLst>
              <a:gd name="adj1" fmla="val 13847"/>
              <a:gd name="adj2" fmla="val -970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系统会自动 根据数据类型输入输出相应数据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863601" y="951900"/>
            <a:ext cx="10281668" cy="68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 startAt="3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自动类型识别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7436623" y="2121711"/>
            <a:ext cx="32567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1234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56.78 </a:t>
            </a:r>
            <a:r>
              <a:rPr lang="zh-CN" altLang="en-US" b="1" smtClean="0">
                <a:latin typeface="Consolas" panose="020B0609020204030204" pitchFamily="49" charset="0"/>
              </a:rPr>
              <a:t>↲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</a:b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1  2  34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56.78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8664780" y="2538757"/>
            <a:ext cx="7939" cy="4058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05642"/>
              </p:ext>
            </p:extLst>
          </p:nvPr>
        </p:nvGraphicFramePr>
        <p:xfrm>
          <a:off x="7436623" y="3822138"/>
          <a:ext cx="325677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94">
                  <a:extLst>
                    <a:ext uri="{9D8B030D-6E8A-4147-A177-3AD203B41FA5}">
                      <a16:colId xmlns:a16="http://schemas.microsoft.com/office/drawing/2014/main" val="2648567641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1020733728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3445260172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241443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60740"/>
                  </a:ext>
                </a:extLst>
              </a:tr>
            </a:tbl>
          </a:graphicData>
        </a:graphic>
      </p:graphicFrame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7688263" y="3218911"/>
            <a:ext cx="139700" cy="72072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6888" y="3218911"/>
            <a:ext cx="547892" cy="68990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743361" y="3206446"/>
            <a:ext cx="667339" cy="70236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580177" y="3206447"/>
            <a:ext cx="621097" cy="70236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与输出</a:t>
            </a:r>
            <a:r>
              <a:rPr lang="zh-CN" altLang="en-US" smtClean="0"/>
              <a:t>控制字符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517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想想为什么要有输出控制字符？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进制形式输出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想控制输出宽度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想控制输出对齐方式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回想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的转换说明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有两种方法控制格式输出：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用格式控制符，必须包含头文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9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与输出</a:t>
            </a:r>
            <a:r>
              <a:rPr lang="zh-CN" altLang="en-US" smtClean="0"/>
              <a:t>控制字符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&lt;iomanip&gt;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请输入一个八进制整数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以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开始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 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cin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&gt;&gt; oct &gt;&gt; x;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的十六进制表示为：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hex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的十进制表示为：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dec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的八进制表示为：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oct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702004" y="2188602"/>
            <a:ext cx="3435531" cy="1003056"/>
          </a:xfrm>
          <a:prstGeom prst="wedgeRoundRectCallout">
            <a:avLst>
              <a:gd name="adj1" fmla="val -29118"/>
              <a:gd name="adj2" fmla="val 983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输出控制字符</a:t>
            </a:r>
          </a:p>
        </p:txBody>
      </p:sp>
    </p:spTree>
    <p:extLst>
      <p:ext uri="{BB962C8B-B14F-4D97-AF65-F5344CB8AC3E}">
        <p14:creationId xmlns:p14="http://schemas.microsoft.com/office/powerpoint/2010/main" val="8135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</a:t>
            </a:r>
            <a:r>
              <a:rPr lang="zh-CN" altLang="en-US" smtClean="0"/>
              <a:t>输出控制字符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21261"/>
              </p:ext>
            </p:extLst>
          </p:nvPr>
        </p:nvGraphicFramePr>
        <p:xfrm>
          <a:off x="720496" y="1180555"/>
          <a:ext cx="10670315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 制 符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  用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dec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hex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oct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setbase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设置整数的基数为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 (n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8,10,16)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setfill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(c)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设置填充字符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setprecision</a:t>
                      </a: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设置显示实数精度为</a:t>
                      </a:r>
                      <a:r>
                        <a:rPr lang="en-US" altLang="zh-CN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位，以固定小数或指数输出时</a:t>
                      </a:r>
                      <a:r>
                        <a:rPr lang="en-US" altLang="zh-CN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为小数位数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setw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字段宽度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位，不足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位左补空格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::fixed)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实数以固定小数显示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::scientific)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以指数形式显示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</a:t>
            </a:r>
            <a:r>
              <a:rPr lang="zh-CN" altLang="en-US" smtClean="0"/>
              <a:t>输出控制字符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23871"/>
              </p:ext>
            </p:extLst>
          </p:nvPr>
        </p:nvGraphicFramePr>
        <p:xfrm>
          <a:off x="720496" y="1180555"/>
          <a:ext cx="10670315" cy="4815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 制 符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  用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::left)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左对齐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::right)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右对齐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skipws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忽略前导空格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::uppercase)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进制输出以大写字母显示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– F</a:t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科学计数法输出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::lowercase)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进制输出以小写字母显示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– f</a:t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科学计数法输出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showpos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输出整数显示正号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resetflags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终止已设置的输出格式状态</a:t>
                      </a:r>
                      <a:r>
                        <a:rPr lang="zh-CN" altLang="en-US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，在括号中应该制定内容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0496" y="6048695"/>
            <a:ext cx="107243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［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］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若用控制符，程序需包含头文件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#include&lt;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iomanip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98621" y="2767171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5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新</a:t>
            </a:r>
            <a:r>
              <a:rPr lang="zh-CN" altLang="en-US"/>
              <a:t>的</a:t>
            </a:r>
            <a:r>
              <a:rPr lang="zh-CN" altLang="en-US" smtClean="0"/>
              <a:t>注释 </a:t>
            </a:r>
            <a:r>
              <a:rPr lang="en-US" altLang="zh-CN" smtClean="0"/>
              <a:t>- </a:t>
            </a:r>
            <a:r>
              <a:rPr lang="zh-CN" altLang="en-US" smtClean="0"/>
              <a:t>单行</a:t>
            </a:r>
            <a:r>
              <a:rPr lang="zh-CN" altLang="en-US"/>
              <a:t>注释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6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单行注释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62210" y="1750423"/>
            <a:ext cx="893132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可以嵌套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 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...*/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是整型类型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*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方式的注释不能嵌套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方式下可以嵌套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注释</a:t>
            </a: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*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514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新的注释 </a:t>
            </a:r>
            <a:r>
              <a:rPr lang="en-US" altLang="zh-CN" smtClean="0"/>
              <a:t>- </a:t>
            </a:r>
            <a:r>
              <a:rPr lang="zh-CN" altLang="en-US" smtClean="0"/>
              <a:t>多</a:t>
            </a:r>
            <a:r>
              <a:rPr lang="zh-CN" altLang="en-US"/>
              <a:t>行注释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include &lt;iostream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cin,cout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在该文件中声明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注意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".h"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没有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;//cin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、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所在的名字空间，今后将讲述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功能：测试输出控制字符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请输入一个八进制整数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以开始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cin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&gt;&gt; oct &gt;&gt; x;  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的八进制表示为：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oct &lt;&lt; x &lt;&lt; 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2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2654" y="3398995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名字空间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名字</a:t>
            </a:r>
            <a:r>
              <a:rPr lang="zh-CN" altLang="en-US"/>
              <a:t>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2387599" cy="204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foo1()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TODO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63601" y="3543300"/>
            <a:ext cx="2387599" cy="204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foo2()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//TODO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251201" y="2133599"/>
            <a:ext cx="2146299" cy="1129976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3251200" y="3263575"/>
            <a:ext cx="2146300" cy="106395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97500" y="2567924"/>
            <a:ext cx="4237038" cy="1350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不同名字空间中允许有</a:t>
            </a:r>
          </a:p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相同名称的标识符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7516019" y="1054101"/>
            <a:ext cx="3825081" cy="906930"/>
          </a:xfrm>
          <a:prstGeom prst="wedgeRoundRectCallout">
            <a:avLst>
              <a:gd name="adj1" fmla="val -37486"/>
              <a:gd name="adj2" fmla="val 12995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可见，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名字空间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的作用是为了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防止“名字”冲突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92539" y="1155771"/>
            <a:ext cx="2354262" cy="680893"/>
          </a:xfrm>
          <a:prstGeom prst="wedgeRoundRectCallout">
            <a:avLst>
              <a:gd name="adj1" fmla="val -68235"/>
              <a:gd name="adj2" fmla="val 23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792539" y="4682729"/>
            <a:ext cx="2354262" cy="680893"/>
          </a:xfrm>
          <a:prstGeom prst="wedgeRoundRectCallout">
            <a:avLst>
              <a:gd name="adj1" fmla="val -68235"/>
              <a:gd name="adj2" fmla="val 23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1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6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名字空间声明语法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8515" y="4163423"/>
            <a:ext cx="103217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名字空间的名称要符合标识符命名规则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若省略名字空间名称则名字空间只能在本文件内使用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833562" y="1915190"/>
            <a:ext cx="5875337" cy="1856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namespace  &lt;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名字空间名称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等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 </a:t>
            </a:r>
            <a:r>
              <a:rPr lang="en-US" altLang="zh-CN" smtClean="0"/>
              <a:t>- </a:t>
            </a:r>
            <a:r>
              <a:rPr lang="zh-CN" altLang="en-US" smtClean="0"/>
              <a:t>使用</a:t>
            </a:r>
            <a:r>
              <a:rPr lang="zh-CN" altLang="en-US"/>
              <a:t>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  <a:r>
              <a:rPr lang="en-US" altLang="zh-CN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zh-CN" altLang="en-US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、</a:t>
            </a:r>
            <a:r>
              <a:rPr lang="en-US" altLang="zh-CN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zh-CN" altLang="en-US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所在的名字空间，今后将讲述*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  <a:endParaRPr lang="en-US" altLang="zh-CN" sz="22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namespace ns1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	int x = 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2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ns2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int x 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名字空间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ns1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中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的值为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" &lt;&lt;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ns1::x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名字空间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ns2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中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的值为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" &lt;&lt;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ns2::x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6319838" y="3723553"/>
            <a:ext cx="2786061" cy="823047"/>
          </a:xfrm>
          <a:prstGeom prst="wedgeRoundRectCallout">
            <a:avLst>
              <a:gd name="adj1" fmla="val -22921"/>
              <a:gd name="adj2" fmla="val 945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作用域运算符</a:t>
            </a:r>
          </a:p>
        </p:txBody>
      </p:sp>
    </p:spTree>
    <p:extLst>
      <p:ext uri="{BB962C8B-B14F-4D97-AF65-F5344CB8AC3E}">
        <p14:creationId xmlns:p14="http://schemas.microsoft.com/office/powerpoint/2010/main" val="13319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 </a:t>
            </a:r>
            <a:r>
              <a:rPr lang="en-US" altLang="zh-CN" smtClean="0"/>
              <a:t>- </a:t>
            </a:r>
            <a:r>
              <a:rPr lang="zh-CN" altLang="en-US" smtClean="0"/>
              <a:t>使用</a:t>
            </a:r>
            <a:r>
              <a:rPr lang="zh-CN" altLang="en-US"/>
              <a:t>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746501" y="21463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746501" y="31877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using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746500" y="42291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using namespace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名字空间名称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963899" y="4266912"/>
            <a:ext cx="144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55788" y="2221925"/>
            <a:ext cx="1656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1855788" y="3225512"/>
            <a:ext cx="1656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961122" y="1212456"/>
            <a:ext cx="5570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使用名字空间中的“名字”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5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266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std::cout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"Hello World!"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std::endl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7327900" y="2819400"/>
            <a:ext cx="3835399" cy="762000"/>
          </a:xfrm>
          <a:prstGeom prst="wedgeRoundRectCallout">
            <a:avLst>
              <a:gd name="adj1" fmla="val -36596"/>
              <a:gd name="adj2" fmla="val -783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这种方式有什么缺点？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711700" y="3888328"/>
            <a:ext cx="6603999" cy="266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23901" y="5054600"/>
            <a:ext cx="3848100" cy="762000"/>
          </a:xfrm>
          <a:prstGeom prst="wedgeRoundRectCallout">
            <a:avLst>
              <a:gd name="adj1" fmla="val 65116"/>
              <a:gd name="adj2" fmla="val 2169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42174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06501" y="1346200"/>
            <a:ext cx="10452099" cy="447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std::cout;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std::endl;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5803900" y="2044700"/>
            <a:ext cx="4838699" cy="660400"/>
          </a:xfrm>
          <a:prstGeom prst="wedgeRoundRectCallout">
            <a:avLst>
              <a:gd name="adj1" fmla="val -59693"/>
              <a:gd name="adj2" fmla="val 197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推荐！用到什么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什么！</a:t>
            </a:r>
          </a:p>
        </p:txBody>
      </p:sp>
    </p:spTree>
    <p:extLst>
      <p:ext uri="{BB962C8B-B14F-4D97-AF65-F5344CB8AC3E}">
        <p14:creationId xmlns:p14="http://schemas.microsoft.com/office/powerpoint/2010/main" val="41530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97" y="1054100"/>
            <a:ext cx="10651303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15197" y="1054100"/>
            <a:ext cx="4114799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one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M = 200;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inf = 10;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two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inf = -100;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824922" y="1054100"/>
            <a:ext cx="6539887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one;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using two::x;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x = -100;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inf &lt;&lt; endl;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10</a:t>
            </a:r>
            <a:endParaRPr lang="en-US" altLang="zh-CN" sz="24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 &lt;&lt; endl;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200</a:t>
            </a:r>
            <a:endParaRPr lang="en-US" altLang="zh-CN" sz="24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two::inf *=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two::inf &lt;&lt; endl;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-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200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x&lt;&lt; endl;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-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711700" y="1054100"/>
            <a:ext cx="0" cy="52197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92654" y="34039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名字空间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98621" y="4019994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有关类型的区别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9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有关</a:t>
            </a:r>
            <a:r>
              <a:rPr lang="zh-CN" altLang="en-US"/>
              <a:t>类型的</a:t>
            </a:r>
            <a:r>
              <a:rPr lang="zh-CN" altLang="en-US" smtClean="0"/>
              <a:t>区别 </a:t>
            </a:r>
            <a:r>
              <a:rPr lang="en-US" altLang="zh-CN"/>
              <a:t>- bool</a:t>
            </a:r>
            <a:r>
              <a:rPr lang="zh-CN" altLang="en-US"/>
              <a:t>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1499215" y="3155555"/>
            <a:ext cx="94134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bool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类型的取值只有两种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true,false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输出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时默认输出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0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或者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boolalpha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可以改变默认的输出方式，</a:t>
            </a:r>
            <a:b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noboolalpha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可以恢复默认的输出方式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3621"/>
              </p:ext>
            </p:extLst>
          </p:nvPr>
        </p:nvGraphicFramePr>
        <p:xfrm>
          <a:off x="2260906" y="1108040"/>
          <a:ext cx="7823199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4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逻辑类型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真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假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没提供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C++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bool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9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bool</a:t>
            </a:r>
            <a:r>
              <a:rPr lang="zh-CN" altLang="en-US"/>
              <a:t>类型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06501" y="889325"/>
            <a:ext cx="10452099" cy="5651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bval1 = 1 &lt;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bval2 =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true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bval3 =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false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bval4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bval5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"bval1="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"boolalpha bval1=" &lt;&lt;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boolalpha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"noboolalpha bval1=" &lt;&lt;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noboolalpha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"bval2=" &lt;&lt; bval2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"bval3=" &lt;&lt; bval3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"bval4=" &lt;&lt; bval4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"bval5=" &lt;&lt; bval5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953001" y="1765300"/>
            <a:ext cx="2171700" cy="660400"/>
          </a:xfrm>
          <a:prstGeom prst="wedgeRoundRectCallout">
            <a:avLst>
              <a:gd name="adj1" fmla="val -59693"/>
              <a:gd name="adj2" fmla="val 197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均将隐式转换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124701" y="4864100"/>
            <a:ext cx="2705099" cy="1320800"/>
          </a:xfrm>
          <a:prstGeom prst="wedgeRoundRectCallout">
            <a:avLst>
              <a:gd name="adj1" fmla="val -25210"/>
              <a:gd name="adj2" fmla="val -6923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boolalpha</a:t>
            </a:r>
          </a:p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noboolalpha</a:t>
            </a:r>
          </a:p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改变输出方式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7613650" y="1302315"/>
            <a:ext cx="3556000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bval1=1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boolalpha bval1=true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noboolalpha bval1=1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bval2=1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bval3=0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bval4=1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bval5=0</a:t>
            </a:r>
          </a:p>
        </p:txBody>
      </p:sp>
    </p:spTree>
    <p:extLst>
      <p:ext uri="{BB962C8B-B14F-4D97-AF65-F5344CB8AC3E}">
        <p14:creationId xmlns:p14="http://schemas.microsoft.com/office/powerpoint/2010/main" val="37518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130301" y="990925"/>
            <a:ext cx="10039349" cy="553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name = "student";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address = "Hebei... ...";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name &lt;&lt; address 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149975" y="1422400"/>
            <a:ext cx="2565399" cy="990600"/>
          </a:xfrm>
          <a:prstGeom prst="wedgeRoundRectCallout">
            <a:avLst>
              <a:gd name="adj1" fmla="val -76525"/>
              <a:gd name="adj2" fmla="val -135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必须包含相关头文件！</a:t>
            </a:r>
          </a:p>
        </p:txBody>
      </p:sp>
    </p:spTree>
    <p:extLst>
      <p:ext uri="{BB962C8B-B14F-4D97-AF65-F5344CB8AC3E}">
        <p14:creationId xmlns:p14="http://schemas.microsoft.com/office/powerpoint/2010/main" val="14086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4703" y="1064623"/>
            <a:ext cx="103217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对象的定义和初始化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54704"/>
              </p:ext>
            </p:extLst>
          </p:nvPr>
        </p:nvGraphicFramePr>
        <p:xfrm>
          <a:off x="1417638" y="2051350"/>
          <a:ext cx="9136062" cy="27873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3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4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string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对象的方式</a:t>
                      </a: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s1;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默认构造函数，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为空串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s2(s1);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的一个副本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s3("value");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用字符串字面值初始化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s4(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n,'c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')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初始化为字符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'c'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个副本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130301" y="990925"/>
            <a:ext cx="10039349" cy="5587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s1;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string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s2 = "hello world!";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s2("hello world!");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string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s3 = s2;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string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s3(s2</a:t>
            </a: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string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s4(5, 'r');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"s0=" &lt;&lt;s0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"s1=" &lt;&lt;s1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"s2=" &lt;&lt;s2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"s3=" &lt;&lt;s3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"s4=" &lt;&lt;s4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7204075" y="3321212"/>
            <a:ext cx="2727325" cy="698500"/>
          </a:xfrm>
          <a:prstGeom prst="wedgeRoundRectCallout">
            <a:avLst>
              <a:gd name="adj1" fmla="val -76525"/>
              <a:gd name="adj2" fmla="val -135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1221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0102" y="1255123"/>
            <a:ext cx="107468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对象的读写：用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cin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读写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1028700" lvl="1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cin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忽略开头所有空格、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TAB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、回车符</a:t>
            </a:r>
          </a:p>
          <a:p>
            <a:pPr marL="1028700" lvl="1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不接收含空格的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字符串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97" y="1054100"/>
            <a:ext cx="10651303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15196" y="1054100"/>
            <a:ext cx="5393503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s;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cin &gt;&gt; s;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hello world!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 &lt;&lt; s &lt;&lt;endl;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//hello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096000" y="1054100"/>
            <a:ext cx="5446609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word;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while(cin &gt;&gt; word)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word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070600" y="1054100"/>
            <a:ext cx="0" cy="52197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3299566" y="5067300"/>
            <a:ext cx="2056206" cy="698500"/>
          </a:xfrm>
          <a:prstGeom prst="wedgeRoundRectCallout">
            <a:avLst>
              <a:gd name="adj1" fmla="val -28097"/>
              <a:gd name="adj2" fmla="val -1390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8966201" y="2286000"/>
            <a:ext cx="2826490" cy="914400"/>
          </a:xfrm>
          <a:prstGeom prst="wedgeRoundRectCallout">
            <a:avLst>
              <a:gd name="adj1" fmla="val -32558"/>
              <a:gd name="adj2" fmla="val 989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读入未知数目的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1535335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2150800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77220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的注释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对象的操作，设有：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 s, s1;</a:t>
            </a:r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46918"/>
              </p:ext>
            </p:extLst>
          </p:nvPr>
        </p:nvGraphicFramePr>
        <p:xfrm>
          <a:off x="1392371" y="1812554"/>
          <a:ext cx="9607757" cy="3657680"/>
        </p:xfrm>
        <a:graphic>
          <a:graphicData uri="http://schemas.openxmlformats.org/drawingml/2006/table">
            <a:tbl>
              <a:tblPr/>
              <a:tblGrid>
                <a:gridCol w="250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string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的操做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s.empty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若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为空串，则返回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s.size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中字符的个数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s[n]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中位置为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的字符，位置从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开始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s1+s2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将两个串连接成新串，返回新生成的串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 = s2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把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得内容替换为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的副本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v1 == v2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判定时候相等，相等返回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!=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&lt;=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&gt;=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保持这些操作惯有的含义，如：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 != s2;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40301" y="5653699"/>
            <a:ext cx="303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操作方法小结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4300538" y="5679099"/>
            <a:ext cx="517366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size()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的返回类型并非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而是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string::size_type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值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b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建议不要把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size()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的返回值赋值给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变量。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9968" y="3776845"/>
            <a:ext cx="936363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s2 = "hello";</a:t>
            </a:r>
          </a:p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string::size_type count = s2.size();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两个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时，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+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操作符左右操作数必须至少有一个是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</a:p>
        </p:txBody>
      </p:sp>
      <p:sp>
        <p:nvSpPr>
          <p:cNvPr id="7" name="矩形 6"/>
          <p:cNvSpPr/>
          <p:nvPr/>
        </p:nvSpPr>
        <p:spPr>
          <a:xfrm>
            <a:off x="1514434" y="2443345"/>
            <a:ext cx="9363631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s1 =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"hello";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s2 = "world";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s3 = s1  + ",";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s4 = "hello" + "world 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s5 = "hello" + s2 + "world" ;</a:t>
            </a:r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063" y="415423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9627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对象下标操作时，任何无符号整型值均可用作下标，但下标的实际类型为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string::</a:t>
            </a:r>
            <a:r>
              <a:rPr lang="en-US" altLang="zh-CN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size_type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下标操作可用作左值</a:t>
            </a:r>
          </a:p>
        </p:txBody>
      </p:sp>
      <p:sp>
        <p:nvSpPr>
          <p:cNvPr id="7" name="矩形 6"/>
          <p:cNvSpPr/>
          <p:nvPr/>
        </p:nvSpPr>
        <p:spPr>
          <a:xfrm>
            <a:off x="1370489" y="2869749"/>
            <a:ext cx="9640411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str = "student";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str &lt;&lt; endl;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for(string::size_type ix = 0; ix!=str.size(); ++ix)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str[ix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] = 'x';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str &lt;&lt; endl;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4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- </a:t>
            </a:r>
            <a:r>
              <a:rPr lang="zh-CN" altLang="en-US" smtClean="0"/>
              <a:t>枚举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962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回忆枚举</a:t>
            </a:r>
          </a:p>
        </p:txBody>
      </p:sp>
      <p:sp>
        <p:nvSpPr>
          <p:cNvPr id="7" name="矩形 6"/>
          <p:cNvSpPr/>
          <p:nvPr/>
        </p:nvSpPr>
        <p:spPr>
          <a:xfrm>
            <a:off x="1272271" y="1781106"/>
            <a:ext cx="964041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workday, week_end;</a:t>
            </a:r>
          </a:p>
        </p:txBody>
      </p:sp>
      <p:sp>
        <p:nvSpPr>
          <p:cNvPr id="6" name="矩形 5"/>
          <p:cNvSpPr/>
          <p:nvPr/>
        </p:nvSpPr>
        <p:spPr>
          <a:xfrm>
            <a:off x="1272271" y="4117906"/>
            <a:ext cx="9640411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weekday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 workday;</a:t>
            </a:r>
          </a:p>
        </p:txBody>
      </p:sp>
    </p:spTree>
    <p:extLst>
      <p:ext uri="{BB962C8B-B14F-4D97-AF65-F5344CB8AC3E}">
        <p14:creationId xmlns:p14="http://schemas.microsoft.com/office/powerpoint/2010/main" val="8231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</a:t>
            </a:r>
            <a:r>
              <a:rPr lang="zh-CN" altLang="en-US"/>
              <a:t>枚举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937623"/>
            <a:ext cx="1074689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对枚举的改进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中定义枚举变量可以不用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无名枚举：不给出枚举类型名和变量，将枚举元素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当符号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常量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1951" y="2176645"/>
            <a:ext cx="842044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weekday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weekday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 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省略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了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</p:txBody>
      </p:sp>
      <p:sp>
        <p:nvSpPr>
          <p:cNvPr id="6" name="矩形 5"/>
          <p:cNvSpPr/>
          <p:nvPr/>
        </p:nvSpPr>
        <p:spPr>
          <a:xfrm>
            <a:off x="1891950" y="4723275"/>
            <a:ext cx="842044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{min = 0, max = 100};</a:t>
            </a:r>
          </a:p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min, arr[max];</a:t>
            </a:r>
            <a:b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...  ...</a:t>
            </a:r>
          </a:p>
        </p:txBody>
      </p:sp>
    </p:spTree>
    <p:extLst>
      <p:ext uri="{BB962C8B-B14F-4D97-AF65-F5344CB8AC3E}">
        <p14:creationId xmlns:p14="http://schemas.microsoft.com/office/powerpoint/2010/main" val="1674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– </a:t>
            </a:r>
            <a:r>
              <a:rPr lang="zh-CN" altLang="en-US" smtClean="0"/>
              <a:t>共用体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回忆共用体（联合体）</a:t>
            </a:r>
          </a:p>
        </p:txBody>
      </p:sp>
      <p:sp>
        <p:nvSpPr>
          <p:cNvPr id="7" name="矩形 6"/>
          <p:cNvSpPr/>
          <p:nvPr/>
        </p:nvSpPr>
        <p:spPr>
          <a:xfrm>
            <a:off x="2199371" y="1761754"/>
            <a:ext cx="652552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  变量表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9370" y="4377954"/>
            <a:ext cx="652552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变量表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742236" y="2196891"/>
            <a:ext cx="3408364" cy="1644325"/>
          </a:xfrm>
          <a:prstGeom prst="wedgeRoundRectCallout">
            <a:avLst>
              <a:gd name="adj1" fmla="val -79890"/>
              <a:gd name="adj2" fmla="val 316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为最长成员的长度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可以赋初值，可以做返回值和参数，类型相同的可以相互赋值</a:t>
            </a:r>
          </a:p>
        </p:txBody>
      </p:sp>
    </p:spTree>
    <p:extLst>
      <p:ext uri="{BB962C8B-B14F-4D97-AF65-F5344CB8AC3E}">
        <p14:creationId xmlns:p14="http://schemas.microsoft.com/office/powerpoint/2010/main" val="35955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– </a:t>
            </a:r>
            <a:r>
              <a:rPr lang="zh-CN" altLang="en-US" smtClean="0"/>
              <a:t>共用体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对联合的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扩展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无名联合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没有联合体类型名和变量名的联合体</a:t>
            </a: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8870" y="2171491"/>
            <a:ext cx="7757430" cy="4413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union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char c;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int i;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double 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751239" y="3925817"/>
            <a:ext cx="2659064" cy="1244809"/>
          </a:xfrm>
          <a:prstGeom prst="wedgeRoundRectCallout">
            <a:avLst>
              <a:gd name="adj1" fmla="val -83711"/>
              <a:gd name="adj2" fmla="val 439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特点：可直接引用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0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– </a:t>
            </a:r>
            <a:r>
              <a:rPr lang="zh-CN" altLang="en-US" smtClean="0"/>
              <a:t>共用体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定义联合变量无需给出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union</a:t>
            </a:r>
          </a:p>
        </p:txBody>
      </p:sp>
      <p:sp>
        <p:nvSpPr>
          <p:cNvPr id="6" name="矩形 5"/>
          <p:cNvSpPr/>
          <p:nvPr/>
        </p:nvSpPr>
        <p:spPr>
          <a:xfrm>
            <a:off x="1970770" y="1723096"/>
            <a:ext cx="7757430" cy="4745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test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char c;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test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 = {'a'};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m.c &lt;&lt; endl;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– </a:t>
            </a:r>
            <a:r>
              <a:rPr lang="zh-CN" altLang="en-US" smtClean="0"/>
              <a:t>结构体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848723"/>
            <a:ext cx="1096279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对结构体的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扩展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定义结构体变量可以不用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struct</a:t>
            </a: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成员可以包含函数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083" y="1883241"/>
            <a:ext cx="700840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 point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x;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a;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point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p;</a:t>
            </a:r>
          </a:p>
        </p:txBody>
      </p:sp>
      <p:sp>
        <p:nvSpPr>
          <p:cNvPr id="7" name="矩形 6"/>
          <p:cNvSpPr/>
          <p:nvPr/>
        </p:nvSpPr>
        <p:spPr>
          <a:xfrm>
            <a:off x="2270083" y="4265043"/>
            <a:ext cx="700840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 point{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x,y;    //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setvalue(double a,double b) //</a:t>
            </a: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endParaRPr lang="en-US" altLang="zh-CN" sz="20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= a;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y = b;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0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9450368" y="4275586"/>
            <a:ext cx="2246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注：其他区别第三章介绍</a:t>
            </a:r>
          </a:p>
        </p:txBody>
      </p:sp>
    </p:spTree>
    <p:extLst>
      <p:ext uri="{BB962C8B-B14F-4D97-AF65-F5344CB8AC3E}">
        <p14:creationId xmlns:p14="http://schemas.microsoft.com/office/powerpoint/2010/main" val="22007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34" name="上箭头 33"/>
          <p:cNvSpPr/>
          <p:nvPr/>
        </p:nvSpPr>
        <p:spPr>
          <a:xfrm>
            <a:off x="1552546" y="1248391"/>
            <a:ext cx="2590127" cy="1950720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5" name="组合 34"/>
          <p:cNvGrpSpPr/>
          <p:nvPr/>
        </p:nvGrpSpPr>
        <p:grpSpPr>
          <a:xfrm>
            <a:off x="4142673" y="1449252"/>
            <a:ext cx="6111669" cy="1950720"/>
            <a:chOff x="2672148" y="0"/>
            <a:chExt cx="5329421" cy="1950720"/>
          </a:xfrm>
        </p:grpSpPr>
        <p:sp>
          <p:nvSpPr>
            <p:cNvPr id="36" name="矩形 35"/>
            <p:cNvSpPr/>
            <p:nvPr/>
          </p:nvSpPr>
          <p:spPr>
            <a:xfrm>
              <a:off x="2672148" y="0"/>
              <a:ext cx="4395368" cy="19507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矩形 36"/>
            <p:cNvSpPr/>
            <p:nvPr/>
          </p:nvSpPr>
          <p:spPr>
            <a:xfrm>
              <a:off x="2922748" y="0"/>
              <a:ext cx="5078821" cy="19507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0" rIns="298704" bIns="298704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2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赋值：更改变量的值</a:t>
              </a:r>
              <a:endParaRPr lang="zh-CN" altLang="en-US" sz="4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下箭头 37"/>
          <p:cNvSpPr/>
          <p:nvPr/>
        </p:nvSpPr>
        <p:spPr>
          <a:xfrm>
            <a:off x="2604577" y="3759038"/>
            <a:ext cx="2590127" cy="1950720"/>
          </a:xfrm>
          <a:prstGeom prst="downArrow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9558220"/>
              <a:satOff val="35723"/>
              <a:lumOff val="-33137"/>
              <a:alphaOff val="0"/>
            </a:schemeClr>
          </a:fillRef>
          <a:effectRef idx="2">
            <a:schemeClr val="accent5">
              <a:hueOff val="9558220"/>
              <a:satOff val="35723"/>
              <a:lumOff val="-33137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9" name="组合 38"/>
          <p:cNvGrpSpPr/>
          <p:nvPr/>
        </p:nvGrpSpPr>
        <p:grpSpPr>
          <a:xfrm>
            <a:off x="4919710" y="3562532"/>
            <a:ext cx="5992972" cy="2156661"/>
            <a:chOff x="3449186" y="2113280"/>
            <a:chExt cx="5886174" cy="2156661"/>
          </a:xfrm>
        </p:grpSpPr>
        <p:sp>
          <p:nvSpPr>
            <p:cNvPr id="40" name="矩形 39"/>
            <p:cNvSpPr/>
            <p:nvPr/>
          </p:nvSpPr>
          <p:spPr>
            <a:xfrm>
              <a:off x="3449186" y="2113280"/>
              <a:ext cx="4395368" cy="19507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矩形 40"/>
            <p:cNvSpPr/>
            <p:nvPr/>
          </p:nvSpPr>
          <p:spPr>
            <a:xfrm>
              <a:off x="3688663" y="2319221"/>
              <a:ext cx="5646697" cy="19507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0" rIns="298704" bIns="298704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2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初始化：定义变量的同时进行</a:t>
              </a:r>
              <a:r>
                <a:rPr lang="zh-CN" altLang="en-US" sz="4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赋初始值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23073" y="4726815"/>
            <a:ext cx="6697730" cy="623976"/>
            <a:chOff x="4714851" y="493943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独具魅力的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898621" y="4018491"/>
            <a:ext cx="6022182" cy="488552"/>
            <a:chOff x="2336959" y="3045629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有关类型的区别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92654" y="34039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名字空间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753606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3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const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928" y="1138659"/>
            <a:ext cx="9713753" cy="513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y;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py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&amp;y;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px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&amp;x;  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py2 = &amp;y;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px2 = &amp;x;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 p1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 p2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??;          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p3 = ??;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p4 =??;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</p:txBody>
      </p:sp>
    </p:spTree>
    <p:extLst>
      <p:ext uri="{BB962C8B-B14F-4D97-AF65-F5344CB8AC3E}">
        <p14:creationId xmlns:p14="http://schemas.microsoft.com/office/powerpoint/2010/main" val="3550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const - </a:t>
            </a:r>
            <a:r>
              <a:rPr lang="zh-CN" altLang="en-US" smtClean="0"/>
              <a:t>变量</a:t>
            </a:r>
            <a:r>
              <a:rPr lang="zh-CN" altLang="en-US"/>
              <a:t>与常量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260067" y="3673280"/>
            <a:ext cx="8247062" cy="64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200" b="1" smtClean="0">
                <a:solidFill>
                  <a:srgbClr val="FF33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x = 3;   </a:t>
            </a:r>
            <a:r>
              <a:rPr lang="en-US" altLang="zh-CN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常量</a:t>
            </a:r>
            <a:r>
              <a:rPr lang="en-US" altLang="zh-CN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只读变量</a:t>
            </a:r>
            <a:r>
              <a:rPr lang="en-US" altLang="zh-CN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zh-CN" altLang="en-US" sz="3200" b="1" smtClean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8942" y="5038257"/>
            <a:ext cx="20891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795555" y="4246094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492092" y="4246094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60067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555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55917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636555" y="5038257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31505" y="5038257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1260067" y="10731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       </a:t>
            </a:r>
            <a:r>
              <a:rPr kumimoji="0" lang="en-US" altLang="zh-CN" sz="3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kumimoji="0" lang="zh-CN" altLang="en-US" sz="3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endParaRPr kumimoji="0" lang="zh-CN" altLang="en-US" sz="32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00380" y="2464150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95555" y="1632821"/>
            <a:ext cx="0" cy="16557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92092" y="1632821"/>
            <a:ext cx="0" cy="16557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331505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707993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227355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707993" y="2464150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402943" y="2464150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83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937623"/>
            <a:ext cx="10746897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只读变量必须初始化，且一旦定义则不能改变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Kdval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5.2;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必须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初始化！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中的常量区别，我们将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字面值常量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3, 3.4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"hello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world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!"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首写字母大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开头且首字母大写，其余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5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0016" y="993139"/>
            <a:ext cx="107468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推荐使用常量（只读变量），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尽量不用宏</a:t>
            </a:r>
          </a:p>
        </p:txBody>
      </p:sp>
      <p:sp>
        <p:nvSpPr>
          <p:cNvPr id="5" name="矩形 4"/>
          <p:cNvSpPr/>
          <p:nvPr/>
        </p:nvSpPr>
        <p:spPr>
          <a:xfrm>
            <a:off x="715197" y="1706500"/>
            <a:ext cx="10651303" cy="45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15197" y="1692214"/>
            <a:ext cx="4405443" cy="4467285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define T1 x+x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#define T2 T1-T1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"T1=" &lt;&lt; T1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"T2=" &lt;&lt; T2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630091" y="1692214"/>
            <a:ext cx="5734718" cy="4467285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 int T1 = x+x;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const int T2 = T1-T1;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&lt;&lt;"T1= " &lt;&lt;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T1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"T2="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T2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26102" y="1706501"/>
            <a:ext cx="0" cy="456729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6129" y="943835"/>
            <a:ext cx="107468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只读变量默认为文件局部变量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通过制定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，就可以在整个程序中访问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12031" y="2110119"/>
            <a:ext cx="8624746" cy="941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FILE1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extern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const int counter = 100;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512031" y="3145776"/>
            <a:ext cx="8624746" cy="338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FILE2</a:t>
            </a:r>
            <a:endParaRPr lang="fr-FR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</a:pPr>
            <a:r>
              <a:rPr lang="fr-FR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extern 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 int counter</a:t>
            </a:r>
            <a:r>
              <a:rPr lang="fr-FR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fr-FR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声明</a:t>
            </a:r>
            <a:r>
              <a:rPr lang="fr-FR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counter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为外部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变量</a:t>
            </a:r>
            <a:endParaRPr lang="fr-FR" altLang="zh-CN" sz="24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counter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1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一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40219" y="1029766"/>
            <a:ext cx="8178593" cy="1369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int 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3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&amp;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x;</a:t>
            </a:r>
          </a:p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p=&amp;y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3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zh-CN" altLang="en-US" sz="3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317562"/>
            <a:ext cx="4581389" cy="795528"/>
          </a:xfrm>
          <a:prstGeom prst="wedgeRoundRectCallout">
            <a:avLst>
              <a:gd name="adj1" fmla="val -31098"/>
              <a:gd name="adj2" fmla="val -121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1497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一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40219" y="1029766"/>
            <a:ext cx="8910067" cy="1621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    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p = &amp;x;  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&amp;y; </a:t>
            </a:r>
            <a:r>
              <a:rPr lang="en-US" altLang="zh-CN" sz="32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    </a:t>
            </a:r>
            <a:endParaRPr lang="en-US" altLang="zh-CN" sz="3200" b="1" dirty="0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4; </a:t>
            </a:r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317562"/>
            <a:ext cx="5214759" cy="795528"/>
          </a:xfrm>
          <a:prstGeom prst="wedgeRoundRectCallout">
            <a:avLst>
              <a:gd name="adj1" fmla="val -31098"/>
              <a:gd name="adj2" fmla="val -121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6480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2149" y="1139778"/>
            <a:ext cx="1074689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buClr>
                <a:schemeClr val="accent1">
                  <a:lumMod val="50000"/>
                </a:schemeClr>
              </a:buClr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to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is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Error</a:t>
            </a:r>
          </a:p>
          <a:p>
            <a:pPr marL="457200" lvl="1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在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指针的赋值过程中，要注意保证对于指向变量的操作权限不可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放大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457200" lvl="1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1339" y="967702"/>
            <a:ext cx="9486895" cy="5602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  <a:endParaRPr lang="fr-FR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*p = NULL; </a:t>
            </a:r>
            <a:r>
              <a:rPr lang="fr-FR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fr-FR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可变，*</a:t>
            </a:r>
            <a:r>
              <a:rPr lang="fr-FR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不可变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 = &amp;x;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"x=" &lt;&lt; *p &lt;&lt; endl</a:t>
            </a: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  </a:t>
            </a:r>
            <a:r>
              <a:rPr lang="fr-FR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5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"++x=" &lt;&lt; ++x &lt;&lt; endl</a:t>
            </a: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//6</a:t>
            </a:r>
            <a:endParaRPr lang="fr-FR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8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cout </a:t>
            </a:r>
            <a:r>
              <a:rPr lang="fr-FR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&lt;&lt; (*p)++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y(6);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 =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"*p=" &lt;&lt; *p &lt;&lt; endl</a:t>
            </a: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 </a:t>
            </a:r>
            <a:r>
              <a:rPr lang="fr-FR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6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5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76164"/>
            <a:ext cx="6715508" cy="22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提供的初始化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int x = 1024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提供两种初始化方法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112509" y="3322501"/>
            <a:ext cx="76846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复制初始化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(copy-initialization)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x = 1024;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112509" y="4898889"/>
            <a:ext cx="76846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直接初始化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(direct-initialization)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x(1024);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783896" y="3957501"/>
            <a:ext cx="285750" cy="1785938"/>
          </a:xfrm>
          <a:prstGeom prst="leftBrace">
            <a:avLst>
              <a:gd name="adj1" fmla="val 48333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694024" y="992109"/>
            <a:ext cx="3644536" cy="2138999"/>
          </a:xfrm>
          <a:prstGeom prst="cloudCallout">
            <a:avLst>
              <a:gd name="adj1" fmla="val -107855"/>
              <a:gd name="adj2" fmla="val 17059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的数据对象，该对象的初值为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一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96680" y="1099018"/>
            <a:ext cx="9640989" cy="1657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x = 3;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&amp;y;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32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4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zh-CN" altLang="en-US" sz="32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171991"/>
            <a:ext cx="5574167" cy="941099"/>
          </a:xfrm>
          <a:prstGeom prst="wedgeRoundRectCallout">
            <a:avLst>
              <a:gd name="adj1" fmla="val -30629"/>
              <a:gd name="adj2" fmla="val -9364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</a:p>
        </p:txBody>
      </p:sp>
    </p:spTree>
    <p:extLst>
      <p:ext uri="{BB962C8B-B14F-4D97-AF65-F5344CB8AC3E}">
        <p14:creationId xmlns:p14="http://schemas.microsoft.com/office/powerpoint/2010/main" val="38166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1339" y="967702"/>
            <a:ext cx="9486895" cy="5485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fr-FR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*const p = &amp;x;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//*p = 60;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cout&lt;&lt;"*p="&lt;&lt;*p&lt;&lt;endl;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y = 6;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//p =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fr-FR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3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二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153850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3, y = 4;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p1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&amp;p1;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&amp;y;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p1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274617" y="2086822"/>
            <a:ext cx="5220700" cy="94109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</a:p>
        </p:txBody>
      </p:sp>
    </p:spTree>
    <p:extLst>
      <p:ext uri="{BB962C8B-B14F-4D97-AF65-F5344CB8AC3E}">
        <p14:creationId xmlns:p14="http://schemas.microsoft.com/office/powerpoint/2010/main" val="15321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二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153850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  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*p1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&amp;p1;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**p2 = 5;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en-US" altLang="zh-CN" sz="2800" b="1" dirty="0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zh-CN" altLang="en-US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274617" y="1632858"/>
            <a:ext cx="4397737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8603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二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528558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p1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x, * p0 = &amp;x;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p0;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 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4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7930042" y="1892398"/>
            <a:ext cx="3475012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17456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二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989075"/>
            <a:ext cx="7528558" cy="2662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  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p1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&amp;p0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&amp;y;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5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4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879949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308574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295787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879949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879949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879949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879949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276325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879949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879949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879949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989611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978412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958950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721449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708662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689200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886204" y="2262605"/>
            <a:ext cx="3475012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均不可变</a:t>
            </a:r>
          </a:p>
        </p:txBody>
      </p:sp>
    </p:spTree>
    <p:extLst>
      <p:ext uri="{BB962C8B-B14F-4D97-AF65-F5344CB8AC3E}">
        <p14:creationId xmlns:p14="http://schemas.microsoft.com/office/powerpoint/2010/main" val="5476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3" y="1819047"/>
            <a:ext cx="1074689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buClr>
                <a:schemeClr val="accent1">
                  <a:lumMod val="50000"/>
                </a:schemeClr>
              </a:buClr>
            </a:pPr>
            <a:r>
              <a:rPr lang="zh-CN" altLang="en-US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</a:t>
            </a:r>
            <a:r>
              <a:rPr lang="en-US" altLang="zh-CN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的表达式不</a:t>
            </a:r>
            <a:r>
              <a:rPr lang="zh-CN" altLang="en-US" sz="4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可变！其他可变。</a:t>
            </a:r>
            <a:endParaRPr lang="zh-CN" altLang="en-US" sz="4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4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7862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不是简单地赋值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，初始化指声明变量或对象并且赋初值；赋值指用新值覆盖变量或对象当前值。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直接初始化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语法更灵活且效率更高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内置类型变量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两种初始化几乎没有差别对于类类型的初始化，有时只能采用直接初始化（以后讨论）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两种初始化的方法可以混用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见下页例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3"/>
            <a:ext cx="10281668" cy="61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混合使用初始化的例子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60079" y="1648886"/>
            <a:ext cx="9552603" cy="4529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salary = 9999.99, wage(salary + 0.01);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&lt;&lt;salary&lt;&lt;" "&lt;&lt;wage&lt;&lt;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interval,month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= 8, day = 7, year(2008);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&lt;&lt;year&lt;&lt;":"&lt;&lt;month&lt;&lt;":"&lt;&lt;day&lt;&lt;":"&lt;&lt;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60228" y="1254034"/>
            <a:ext cx="3566160" cy="1417275"/>
          </a:xfrm>
          <a:prstGeom prst="cloudCallout">
            <a:avLst>
              <a:gd name="adj1" fmla="val -12658"/>
              <a:gd name="adj2" fmla="val 17221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变量的定义随时定义随时使用</a:t>
            </a:r>
          </a:p>
        </p:txBody>
      </p:sp>
    </p:spTree>
    <p:extLst>
      <p:ext uri="{BB962C8B-B14F-4D97-AF65-F5344CB8AC3E}">
        <p14:creationId xmlns:p14="http://schemas.microsoft.com/office/powerpoint/2010/main" val="13271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2157616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77220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的注释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1711</TotalTime>
  <Words>4154</Words>
  <Application>Microsoft Office PowerPoint</Application>
  <PresentationFormat>自定义</PresentationFormat>
  <Paragraphs>882</Paragraphs>
  <Slides>68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6" baseType="lpstr">
      <vt:lpstr>等线</vt:lpstr>
      <vt:lpstr>等线 Light</vt:lpstr>
      <vt:lpstr>汉鼎简特黑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Times New Roman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新的初始化方法</vt:lpstr>
      <vt:lpstr>新的初始化方法</vt:lpstr>
      <vt:lpstr>新的初始化方法</vt:lpstr>
      <vt:lpstr>新的初始化方法</vt:lpstr>
      <vt:lpstr>PowerPoint 演示文稿</vt:lpstr>
      <vt:lpstr>新的I/O</vt:lpstr>
      <vt:lpstr>新的I/O</vt:lpstr>
      <vt:lpstr>新的I/O</vt:lpstr>
      <vt:lpstr>新的I/O</vt:lpstr>
      <vt:lpstr>新的I/O</vt:lpstr>
      <vt:lpstr>新的I/O - cout的用法举例</vt:lpstr>
      <vt:lpstr>新的I/O - cin的用法举例</vt:lpstr>
      <vt:lpstr>新的I/O - cout与输出控制字符</vt:lpstr>
      <vt:lpstr>新的I/O - cout与输出控制字符</vt:lpstr>
      <vt:lpstr>新的I/O - 输出控制字符</vt:lpstr>
      <vt:lpstr>新的I/O - 输出控制字符</vt:lpstr>
      <vt:lpstr>PowerPoint 演示文稿</vt:lpstr>
      <vt:lpstr>新的注释 - 单行注释</vt:lpstr>
      <vt:lpstr>新的注释 - 多行注释</vt:lpstr>
      <vt:lpstr>PowerPoint 演示文稿</vt:lpstr>
      <vt:lpstr>名字空间</vt:lpstr>
      <vt:lpstr>名字空间</vt:lpstr>
      <vt:lpstr>名字空间 - 使用举例</vt:lpstr>
      <vt:lpstr>名字空间 - 使用举例</vt:lpstr>
      <vt:lpstr>名字空间</vt:lpstr>
      <vt:lpstr>名字空间</vt:lpstr>
      <vt:lpstr>名字空间</vt:lpstr>
      <vt:lpstr>PowerPoint 演示文稿</vt:lpstr>
      <vt:lpstr>有关类型的区别 - bool类型</vt:lpstr>
      <vt:lpstr>有关类型的区别 - bool类型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枚举</vt:lpstr>
      <vt:lpstr>有关类型的区别 - 枚举</vt:lpstr>
      <vt:lpstr>有关类型的区别 – 共用体</vt:lpstr>
      <vt:lpstr>有关类型的区别 – 共用体</vt:lpstr>
      <vt:lpstr>有关类型的区别 – 共用体</vt:lpstr>
      <vt:lpstr>有关类型的区别 – 结构体</vt:lpstr>
      <vt:lpstr>PowerPoint 演示文稿</vt:lpstr>
      <vt:lpstr>const</vt:lpstr>
      <vt:lpstr>const - 变量与常量</vt:lpstr>
      <vt:lpstr>const - 变量与常量</vt:lpstr>
      <vt:lpstr>const - 变量与常量</vt:lpstr>
      <vt:lpstr>const - 变量与常量</vt:lpstr>
      <vt:lpstr>const - 一重常指针</vt:lpstr>
      <vt:lpstr>const - 一重常指针</vt:lpstr>
      <vt:lpstr>const - 一重常指针</vt:lpstr>
      <vt:lpstr>const - 一重常指针</vt:lpstr>
      <vt:lpstr>const - 一重常指针</vt:lpstr>
      <vt:lpstr>const - 一重常指针</vt:lpstr>
      <vt:lpstr>const - 二重常指针</vt:lpstr>
      <vt:lpstr>const - 二重常指针</vt:lpstr>
      <vt:lpstr>const - 二重常指针</vt:lpstr>
      <vt:lpstr>const - 二重常指针</vt:lpstr>
      <vt:lpstr>const - 二重常指针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Eetze</cp:lastModifiedBy>
  <cp:revision>328</cp:revision>
  <dcterms:created xsi:type="dcterms:W3CDTF">2016-06-30T08:41:47Z</dcterms:created>
  <dcterms:modified xsi:type="dcterms:W3CDTF">2017-08-22T06:04:23Z</dcterms:modified>
</cp:coreProperties>
</file>