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7"/>
  </p:notesMasterIdLst>
  <p:sldIdLst>
    <p:sldId id="256" r:id="rId2"/>
    <p:sldId id="262" r:id="rId3"/>
    <p:sldId id="306" r:id="rId4"/>
    <p:sldId id="270" r:id="rId5"/>
    <p:sldId id="264" r:id="rId6"/>
    <p:sldId id="370" r:id="rId7"/>
    <p:sldId id="307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369" r:id="rId45"/>
    <p:sldId id="258" r:id="rId4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88425" autoAdjust="0"/>
  </p:normalViewPr>
  <p:slideViewPr>
    <p:cSldViewPr snapToGrid="0">
      <p:cViewPr varScale="1">
        <p:scale>
          <a:sx n="75" d="100"/>
          <a:sy n="75" d="100"/>
        </p:scale>
        <p:origin x="31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这个例子举得不好。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8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第三讲 </a:t>
            </a:r>
            <a:r>
              <a:rPr lang="en-US" altLang="zh-CN"/>
              <a:t>C++</a:t>
            </a:r>
            <a:r>
              <a:rPr lang="zh-CN" altLang="en-US"/>
              <a:t>对</a:t>
            </a:r>
            <a:r>
              <a:rPr lang="en-US" altLang="zh-CN"/>
              <a:t>C</a:t>
            </a:r>
            <a:r>
              <a:rPr lang="zh-CN" altLang="en-US"/>
              <a:t>的改进（二）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92654" y="2323685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892654" y="293986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默认参数的函数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8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域</a:t>
            </a:r>
            <a:r>
              <a:rPr lang="zh-CN" altLang="en-US"/>
              <a:t>解析</a:t>
            </a:r>
            <a:r>
              <a:rPr lang="en-US" altLang="zh-CN"/>
              <a:t>::</a:t>
            </a:r>
            <a:r>
              <a:rPr lang="zh-CN" altLang="en-US"/>
              <a:t>扩大全局变量的见范围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区别：域解析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扩大全局变量的可见范围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12900"/>
            <a:ext cx="5190303" cy="48895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sum = 5050;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arr[3], i;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3 num:"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for(i=0;i&lt;3;i++)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cin &gt;&gt; arr[i];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sum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for(i=0;  i&lt;3;  i++)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sum += arr[i];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97600" y="1625600"/>
            <a:ext cx="5003800" cy="48768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for(i=0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i&lt;3; i++)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setw(4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arr[i]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局部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sum="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sum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::sum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+= sum;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全局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sum=";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::sum </a:t>
            </a:r>
            <a:endParaRPr lang="en-US" altLang="zh-CN" sz="2400" b="1" smtClean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12900"/>
            <a:ext cx="0" cy="48895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>
            <a:off x="9537700" y="5092700"/>
            <a:ext cx="2489200" cy="1028700"/>
          </a:xfrm>
          <a:prstGeom prst="wedgeRoundRectCallout">
            <a:avLst>
              <a:gd name="adj1" fmla="val -59758"/>
              <a:gd name="adj2" fmla="val -362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4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86687" y="2933168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6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带</a:t>
            </a:r>
            <a:r>
              <a:rPr lang="zh-CN" altLang="en-US"/>
              <a:t>默认参数的函数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区别：形式参数可以有默认值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612900"/>
            <a:ext cx="4987828" cy="48895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fun(int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i,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j=5, </a:t>
            </a:r>
            <a:endParaRPr lang="en-US" altLang="zh-CN" sz="2400" b="1" smtClean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k=10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fun(20);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fun(20,30);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fun(20,30,40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625600"/>
            <a:ext cx="5029200" cy="48768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fun(int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i,int j,int k)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"i=" &lt;&lt; i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"j=" &lt;&lt; j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"k=" &lt;&lt; k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12900"/>
            <a:ext cx="0" cy="48895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>
            <a:off x="4417060" y="4540975"/>
            <a:ext cx="2489200" cy="668020"/>
          </a:xfrm>
          <a:prstGeom prst="wedgeRoundRectCallout">
            <a:avLst>
              <a:gd name="adj1" fmla="val -62382"/>
              <a:gd name="adj2" fmla="val 380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实际参数优先</a:t>
            </a:r>
          </a:p>
        </p:txBody>
      </p:sp>
    </p:spTree>
    <p:extLst>
      <p:ext uri="{BB962C8B-B14F-4D97-AF65-F5344CB8AC3E}">
        <p14:creationId xmlns:p14="http://schemas.microsoft.com/office/powerpoint/2010/main" val="35364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带默认参数的函数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3"/>
            <a:ext cx="10281668" cy="366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有默认参数值的参数必须在参数表的最右端</a:t>
            </a:r>
            <a:b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f(int a,int b=0,int c);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// X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必须在函数调用前将默认值通知编译系统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声明和定义同时给出默认值，有些编译器报错，有些不会</a:t>
            </a:r>
            <a:b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最好只在函数声明时给出默认值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函数参数的差别：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510"/>
              </p:ext>
            </p:extLst>
          </p:nvPr>
        </p:nvGraphicFramePr>
        <p:xfrm>
          <a:off x="2457815" y="4719641"/>
          <a:ext cx="6975566" cy="1737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87782">
                  <a:extLst>
                    <a:ext uri="{9D8B030D-6E8A-4147-A177-3AD203B41FA5}">
                      <a16:colId xmlns:a16="http://schemas.microsoft.com/office/drawing/2014/main" val="1679073669"/>
                    </a:ext>
                  </a:extLst>
                </a:gridCol>
                <a:gridCol w="1789612">
                  <a:extLst>
                    <a:ext uri="{9D8B030D-6E8A-4147-A177-3AD203B41FA5}">
                      <a16:colId xmlns:a16="http://schemas.microsoft.com/office/drawing/2014/main" val="1291407431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91793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3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形参有默认值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实参、形参个数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1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568494"/>
            <a:ext cx="6022182" cy="488552"/>
            <a:chOff x="2336959" y="2178704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9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123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区别：内联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、调用方式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46256"/>
              </p:ext>
            </p:extLst>
          </p:nvPr>
        </p:nvGraphicFramePr>
        <p:xfrm>
          <a:off x="1714092" y="2194560"/>
          <a:ext cx="8370434" cy="3910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9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普通函数</a:t>
                      </a:r>
                      <a:endParaRPr lang="en-US" altLang="zh-CN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内联函数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873"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编译时将函数体代码和实参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代替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函数调用语句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893540" y="2762650"/>
            <a:ext cx="386718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main()      fun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</a:t>
            </a: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fun()</a:t>
            </a: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结束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2419716" y="3744629"/>
            <a:ext cx="642937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2421304" y="4816191"/>
            <a:ext cx="642938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 flipH="1" flipV="1">
            <a:off x="4017236" y="3495392"/>
            <a:ext cx="714375" cy="5715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3980724" y="4316129"/>
            <a:ext cx="1643063" cy="15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16200000" flipV="1">
            <a:off x="4089468" y="4566160"/>
            <a:ext cx="714375" cy="5730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121998" y="3483813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3874362" y="3423954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2"/>
            </a:pPr>
            <a:r>
              <a:rPr lang="en-US" altLang="zh-CN" sz="2800" b="1" smtClean="0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4874487" y="4066891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3"/>
            </a:pPr>
            <a:r>
              <a:rPr lang="en-US" altLang="zh-CN" sz="2800" b="1" smtClean="0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4017237" y="4781266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4"/>
            </a:pPr>
            <a:r>
              <a:rPr lang="en-US" altLang="zh-CN" sz="2800" b="1" smtClean="0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2121998" y="4619206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5"/>
            </a:pPr>
            <a:r>
              <a:rPr lang="en-US" altLang="zh-CN" sz="2800" b="1" smtClean="0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、定义方法：在函数最左端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12900"/>
            <a:ext cx="5523405" cy="48895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 int max(int a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i=10,j=20,k=30,m;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 = max(i,j,k);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cout&lt;&lt;"max="&lt;&lt;m&lt;&lt;endl;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505302" y="1625600"/>
            <a:ext cx="4696098" cy="48768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max(int a, int b,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int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if(b&gt;a)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a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if(c&gt;a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a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a;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07334" y="1612900"/>
            <a:ext cx="0" cy="48895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68923" y="992777"/>
            <a:ext cx="8942173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 = 10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j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20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k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30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m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int a,b,c;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a = i; b = j; c = k;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if(b &gt; a) a =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if(c &gt; a) a = 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 = </a:t>
            </a: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a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"max=" &lt;&lt; m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8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36716" cy="55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可在定义和声明函数时同时写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也可在一处写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只将规模很小且使用频繁的函数定义成内联函数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内联函数中不能包含复杂的控制语句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对函数作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声明是建议性的，并非一经指定为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就一定当内联函数处理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类内定义的成员函数都将理解为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，前面无需加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类内声明，类外定义的函数默认并非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</p:txBody>
      </p:sp>
    </p:spTree>
    <p:extLst>
      <p:ext uri="{BB962C8B-B14F-4D97-AF65-F5344CB8AC3E}">
        <p14:creationId xmlns:p14="http://schemas.microsoft.com/office/powerpoint/2010/main" val="18393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898621" y="3568494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86687" y="4193396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6" name="矩形 7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8" name="等腰三角形 7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59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函数</a:t>
            </a:r>
            <a:r>
              <a:rPr lang="zh-CN" altLang="en-US"/>
              <a:t>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530500" cy="268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函数重载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在相同作用域内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，用同一函数名定义的多个函数，这些函数的参数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个数、参数类型和顺序不同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重载的前提：发生在同一个作用域中的才是重载，因为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中函数中局部声明的名字将屏蔽在全局作用域内声明的名字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5937" y="3741023"/>
            <a:ext cx="4466494" cy="271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a = 0;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804899" y="3741023"/>
            <a:ext cx="5845995" cy="2717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a = 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800" dirty="0"/>
              <a:t>"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 = </a:t>
            </a:r>
            <a:r>
              <a:rPr lang="en-US" altLang="zh-CN" sz="2800" dirty="0"/>
              <a:t>"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&lt;&lt;a &lt;&lt;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005840"/>
            <a:ext cx="10222885" cy="5496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78515" y="1050834"/>
            <a:ext cx="5068385" cy="5451566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square(int x)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square(float x)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square(double x=1.5)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008914" y="1050834"/>
            <a:ext cx="5278600" cy="5451566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cout&lt;&lt;"square()"          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cout&lt;&lt;"square(10)"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square(10)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cout&lt;&lt;"square(2.5f)"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square(2.5f)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cout&lt;&lt;"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square(1.1)"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square(1.1)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33014" y="1005840"/>
            <a:ext cx="0" cy="54965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36716" cy="55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重载函数的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参数个数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参数类型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参数顺序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者中必须至少有一种不同，返回值不同不作为重载依据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重载函数的功能应该相近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函数不能重载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在调用重载函数时，参数类型最好保证一致，不一致会自动转换但转换不成功会报错</a:t>
            </a:r>
          </a:p>
        </p:txBody>
      </p:sp>
    </p:spTree>
    <p:extLst>
      <p:ext uri="{BB962C8B-B14F-4D97-AF65-F5344CB8AC3E}">
        <p14:creationId xmlns:p14="http://schemas.microsoft.com/office/powerpoint/2010/main" val="3501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重载与有默认值的函数一起用，</a:t>
            </a:r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可能产生</a:t>
            </a:r>
            <a:r>
              <a:rPr lang="zh-CN" altLang="en-US" sz="32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二义性</a:t>
            </a:r>
            <a:endParaRPr lang="zh-CN" altLang="en-US" sz="3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26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612900"/>
            <a:ext cx="5040080" cy="4826926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fun(int x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y=10)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021978" y="1625600"/>
            <a:ext cx="5179422" cy="481438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fun(int x)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fun(5);                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/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963198" y="1612900"/>
            <a:ext cx="0" cy="482692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054097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有些看起来不同的形参表本质上是相同的</a:t>
            </a:r>
          </a:p>
        </p:txBody>
      </p:sp>
      <p:sp>
        <p:nvSpPr>
          <p:cNvPr id="7" name="矩形 6"/>
          <p:cNvSpPr/>
          <p:nvPr/>
        </p:nvSpPr>
        <p:spPr>
          <a:xfrm>
            <a:off x="691132" y="2096227"/>
            <a:ext cx="10895622" cy="2854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double lookup(double acct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double lookup(double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Account );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忽略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参数名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/>
            </a:r>
            <a:b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typedef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unsigned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float lookup(unsigned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float lookup(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 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unsigned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and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类型相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同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158598"/>
            <a:ext cx="10177165" cy="499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类型相近的重载函数确定最佳匹配的依据由高到低为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spcBef>
                <a:spcPts val="3000"/>
              </a:spcBef>
              <a:buFont typeface="+mj-ea"/>
              <a:buAutoNum type="circleNumDbPlain"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精确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匹配（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exact match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844550" lvl="1" indent="-514350">
              <a:buFont typeface="+mj-ea"/>
              <a:buAutoNum type="circleNumDbPlain"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类型提升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promotion )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844550" lvl="1" indent="-514350">
              <a:buFont typeface="+mj-ea"/>
              <a:buAutoNum type="circleNumDbPlain"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标准转换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standard conversion )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844550" lvl="1" indent="-514350">
              <a:buFont typeface="+mj-ea"/>
              <a:buAutoNum type="circleNumDbPlain"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转换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class-type conversion )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55200"/>
            <a:ext cx="10177165" cy="244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整型提升</a:t>
            </a:r>
          </a:p>
          <a:p>
            <a:pPr marL="387350" lvl="1" indent="45720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所有比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小的整型（</a:t>
            </a:r>
            <a:r>
              <a:rPr lang="en-US" altLang="zh-CN" sz="28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8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），如果该类型所有可能值均包含在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内则提升为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；否则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 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（有符号与无符号类型转换规则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的类型提升</a:t>
            </a:r>
          </a:p>
        </p:txBody>
      </p:sp>
      <p:sp>
        <p:nvSpPr>
          <p:cNvPr id="4" name="矩形 3"/>
          <p:cNvSpPr/>
          <p:nvPr/>
        </p:nvSpPr>
        <p:spPr>
          <a:xfrm>
            <a:off x="1268494" y="3448428"/>
            <a:ext cx="9644188" cy="3168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ff(int);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任何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整型的实参，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型总是优于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short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型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ff(short);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ff(double ival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altLang="zh-CN" sz="1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ff('a');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ff(int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</a:t>
            </a:r>
            <a:endParaRPr lang="en-US" altLang="zh-CN" sz="2600" b="1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short sival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= 5;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若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此处为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long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型，也将调用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ff(int)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ff(sival);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ff(short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</a:t>
            </a:r>
            <a:endParaRPr lang="en-US" altLang="zh-CN" sz="2600" b="1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ff(3.14f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 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ff(double)</a:t>
            </a:r>
          </a:p>
        </p:txBody>
      </p:sp>
    </p:spTree>
    <p:extLst>
      <p:ext uri="{BB962C8B-B14F-4D97-AF65-F5344CB8AC3E}">
        <p14:creationId xmlns:p14="http://schemas.microsoft.com/office/powerpoint/2010/main" val="31012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55200"/>
            <a:ext cx="10177165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标准转换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(standard conversion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457200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int→double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double→int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double→long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double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T*→void*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等合法隐式类型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015" y="2537195"/>
            <a:ext cx="10222885" cy="3811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860398" y="2537195"/>
            <a:ext cx="5040080" cy="381119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long double ival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"long double"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sival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"int" &lt;&lt; endl;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900478" y="2547257"/>
            <a:ext cx="5179422" cy="3801293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ff(3.14);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产生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二义性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841698" y="2537195"/>
            <a:ext cx="0" cy="381119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6373399" y="4782396"/>
            <a:ext cx="4187859" cy="926074"/>
          </a:xfrm>
          <a:prstGeom prst="wedgeRoundRectCallout">
            <a:avLst>
              <a:gd name="adj1" fmla="val 923"/>
              <a:gd name="adj2" fmla="val -1204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ff(int(3.14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ff(long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double(3.14))</a:t>
            </a:r>
          </a:p>
        </p:txBody>
      </p:sp>
    </p:spTree>
    <p:extLst>
      <p:ext uri="{BB962C8B-B14F-4D97-AF65-F5344CB8AC3E}">
        <p14:creationId xmlns:p14="http://schemas.microsoft.com/office/powerpoint/2010/main" val="2487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55201"/>
            <a:ext cx="10177165" cy="172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可以作为重载的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457200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仅当形参是引用或者指针时，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才能作为重载的依据，普通的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对象不能作为重载的依据！</a:t>
            </a:r>
          </a:p>
        </p:txBody>
      </p:sp>
      <p:sp>
        <p:nvSpPr>
          <p:cNvPr id="4" name="矩形 3"/>
          <p:cNvSpPr/>
          <p:nvPr/>
        </p:nvSpPr>
        <p:spPr>
          <a:xfrm>
            <a:off x="1268494" y="2925912"/>
            <a:ext cx="9644188" cy="331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int 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const int );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不能</a:t>
            </a:r>
            <a:r>
              <a:rPr lang="zh-CN" altLang="en-US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作为重载依据</a:t>
            </a:r>
          </a:p>
          <a:p>
            <a:pPr>
              <a:defRPr/>
            </a:pPr>
            <a:endParaRPr lang="zh-CN" altLang="en-US" sz="26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int*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const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int* );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可以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作为重载依据</a:t>
            </a:r>
          </a:p>
          <a:p>
            <a:pPr>
              <a:defRPr/>
            </a:pPr>
            <a:endParaRPr lang="zh-CN" altLang="en-US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ff(int&amp;);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ff(const int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&amp;);  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可以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作为重载依据</a:t>
            </a:r>
          </a:p>
        </p:txBody>
      </p:sp>
    </p:spTree>
    <p:extLst>
      <p:ext uri="{BB962C8B-B14F-4D97-AF65-F5344CB8AC3E}">
        <p14:creationId xmlns:p14="http://schemas.microsoft.com/office/powerpoint/2010/main" val="33770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中函数与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语言中函数的不同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中函数重载的用法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中的内存处理机制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2196818" y="296443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  <a:endPara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898621" y="4198349"/>
            <a:ext cx="6022182" cy="488552"/>
            <a:chOff x="2336959" y="3045629"/>
            <a:chExt cx="6022182" cy="488552"/>
          </a:xfrm>
        </p:grpSpPr>
        <p:sp>
          <p:nvSpPr>
            <p:cNvPr id="66" name="矩形 6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</a:t>
              </a:r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3568494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6818" y="4906111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6" name="矩形 7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8" name="等腰三角形 7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0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new </a:t>
            </a:r>
            <a:r>
              <a:rPr lang="zh-CN" altLang="en-US" smtClean="0"/>
              <a:t>和 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7575785" cy="564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给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单个对象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语法：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* p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 int;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* q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 int(100);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运算符特点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自动计算类型所占空间大小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自动确定返回指针类型，不需要类型转换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可以在分配内存的同时初始化无名对象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必需用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释放分配的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886843" y="3515546"/>
            <a:ext cx="1620000" cy="6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287443" y="2995486"/>
            <a:ext cx="35710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" name="矩形 6"/>
          <p:cNvSpPr/>
          <p:nvPr/>
        </p:nvSpPr>
        <p:spPr bwMode="auto">
          <a:xfrm>
            <a:off x="8886843" y="2015348"/>
            <a:ext cx="1620000" cy="6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0x12ff20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9485086" y="136941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7" idx="2"/>
            <a:endCxn id="5" idx="0"/>
          </p:cNvCxnSpPr>
          <p:nvPr/>
        </p:nvCxnSpPr>
        <p:spPr bwMode="auto">
          <a:xfrm>
            <a:off x="9696843" y="2663348"/>
            <a:ext cx="0" cy="8521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TextBox 17"/>
          <p:cNvSpPr txBox="1"/>
          <p:nvPr/>
        </p:nvSpPr>
        <p:spPr>
          <a:xfrm>
            <a:off x="7958150" y="15867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7965773" y="3109443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8978883" y="42429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无名对象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7269344" y="369616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0x12ff20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7269344" y="21959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0x12FFA0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new </a:t>
            </a:r>
            <a:r>
              <a:rPr lang="zh-CN" altLang="en-US" smtClean="0"/>
              <a:t>和 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6" y="889325"/>
            <a:ext cx="6291136" cy="53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[] 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作用：初始化对象数组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元素个数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分配的空间必需用</a:t>
            </a:r>
            <a:r>
              <a:rPr lang="en-US" altLang="zh-CN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delete[]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来释放</a:t>
            </a:r>
          </a:p>
          <a:p>
            <a:pPr lvl="1">
              <a:lnSpc>
                <a:spcPct val="100000"/>
              </a:lnSpc>
              <a:spcBef>
                <a:spcPts val="24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* p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 int[10]; 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n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;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itchFamily="34" charset="-122"/>
              </a:rPr>
              <a:t>//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size_t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itchFamily="34" charset="-122"/>
              </a:rPr>
              <a:t>n;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q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 int[n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];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delete []p;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delete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[]q;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287443" y="2995486"/>
            <a:ext cx="35710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" name="矩形 6"/>
          <p:cNvSpPr/>
          <p:nvPr/>
        </p:nvSpPr>
        <p:spPr bwMode="auto">
          <a:xfrm>
            <a:off x="8886843" y="2015348"/>
            <a:ext cx="1620000" cy="6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0x12ff10</a:t>
            </a:r>
          </a:p>
        </p:txBody>
      </p:sp>
      <p:sp>
        <p:nvSpPr>
          <p:cNvPr id="8" name="TextBox 14"/>
          <p:cNvSpPr txBox="1"/>
          <p:nvPr/>
        </p:nvSpPr>
        <p:spPr>
          <a:xfrm>
            <a:off x="9485086" y="136941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7" idx="2"/>
            <a:endCxn id="5" idx="0"/>
          </p:cNvCxnSpPr>
          <p:nvPr/>
        </p:nvCxnSpPr>
        <p:spPr bwMode="auto">
          <a:xfrm>
            <a:off x="9696843" y="2663348"/>
            <a:ext cx="0" cy="8521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TextBox 17"/>
          <p:cNvSpPr txBox="1"/>
          <p:nvPr/>
        </p:nvSpPr>
        <p:spPr>
          <a:xfrm>
            <a:off x="7958150" y="15867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7965773" y="3109443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7269344" y="21959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0x12FF1E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53746"/>
              </p:ext>
            </p:extLst>
          </p:nvPr>
        </p:nvGraphicFramePr>
        <p:xfrm>
          <a:off x="7233257" y="3562512"/>
          <a:ext cx="3273586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36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0x12ff10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0x12ff14</a:t>
                      </a:r>
                      <a:endParaRPr lang="zh-CN" altLang="en-US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0x12ff18</a:t>
                      </a:r>
                      <a:endParaRPr lang="zh-CN" altLang="en-US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0x…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new </a:t>
            </a:r>
            <a:r>
              <a:rPr lang="zh-CN" altLang="en-US" smtClean="0"/>
              <a:t>和 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6" y="889325"/>
            <a:ext cx="9950684" cy="56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释放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运算符分配的堆区空间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ptr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int(5);</a:t>
            </a:r>
          </a:p>
          <a:p>
            <a:pPr marL="766763" lvl="2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delete ptr;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[]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释放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[]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运算符分配的堆区空间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用法：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[]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*ptr = new int[10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];</a:t>
            </a:r>
          </a:p>
          <a:p>
            <a:pPr marL="766763" lvl="2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delete []ptr;</a:t>
            </a:r>
          </a:p>
          <a:p>
            <a:pPr marL="766763" lvl="2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0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new </a:t>
            </a:r>
            <a:r>
              <a:rPr lang="zh-CN" altLang="en-US"/>
              <a:t>和 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48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中要使用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，不要与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calloc()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混用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配对使用，否则产生内存垃圾！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 *p = new int[10];</a:t>
            </a:r>
            <a:b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p; </a:t>
            </a:r>
            <a:r>
              <a:rPr lang="en-US" altLang="zh-CN" sz="3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则只能释放第一个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后面的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个都无法释放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产生运行时错误！！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（内存泄漏）正确的形式为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 []p;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只是释放指向的内存而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非释放自己的内存</a:t>
            </a: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单元</a:t>
            </a:r>
            <a:endParaRPr lang="zh-CN" altLang="en-US" sz="3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3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196818" y="296443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  <a:endPara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898621" y="4198349"/>
            <a:ext cx="6022182" cy="488552"/>
            <a:chOff x="2336959" y="3045629"/>
            <a:chExt cx="6022182" cy="488552"/>
          </a:xfrm>
        </p:grpSpPr>
        <p:sp>
          <p:nvSpPr>
            <p:cNvPr id="66" name="矩形 6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</a:t>
              </a:r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3568494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6818" y="5775220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异常处理初步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2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异常处理</a:t>
            </a:r>
            <a:r>
              <a:rPr lang="zh-CN" altLang="en-US"/>
              <a:t>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6" y="889326"/>
            <a:ext cx="9950684" cy="195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与期望结果不同的，可被发现和处理的错误都称为异常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371169" y="3539550"/>
            <a:ext cx="92881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检测异常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	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抛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出异常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	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捕捉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98745" y="3831937"/>
            <a:ext cx="12858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6501198" y="3829941"/>
            <a:ext cx="12858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934794" y="4176089"/>
            <a:ext cx="2016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</a:t>
            </a:r>
            <a:endParaRPr lang="zh-CN" altLang="en-US" sz="3600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784419" y="4176089"/>
            <a:ext cx="2016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</a:t>
            </a:r>
            <a:endParaRPr lang="zh-CN" altLang="en-US" sz="36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8028327" y="4176089"/>
            <a:ext cx="2016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</a:t>
            </a:r>
            <a:endParaRPr lang="zh-CN" altLang="en-US" sz="3600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异常处理</a:t>
            </a:r>
            <a:r>
              <a:rPr lang="zh-CN" altLang="en-US"/>
              <a:t>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30890" y="1137522"/>
            <a:ext cx="9950684" cy="82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语句格式：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1923097" y="1832954"/>
            <a:ext cx="80830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throw  [&lt;Expression&gt;];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923097" y="2618767"/>
            <a:ext cx="8083052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try{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被检测语句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catch(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 )  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异常处理语句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catch(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 )  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异常处理语句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catch( … )  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异常处理语句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… …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</a:t>
            </a:r>
          </a:p>
          <a:p>
            <a:pPr>
              <a:defRPr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051072" y="3525822"/>
            <a:ext cx="378620" cy="2139933"/>
            <a:chOff x="928662" y="4071942"/>
            <a:chExt cx="285752" cy="1930414"/>
          </a:xfr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直接连接符 13"/>
            <p:cNvCxnSpPr/>
            <p:nvPr/>
          </p:nvCxnSpPr>
          <p:spPr bwMode="auto">
            <a:xfrm>
              <a:off x="928662" y="4071942"/>
              <a:ext cx="285752" cy="165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rot="5400000">
              <a:off x="-34662" y="5035266"/>
              <a:ext cx="1928765" cy="211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rot="10800000">
              <a:off x="937129" y="6000707"/>
              <a:ext cx="277285" cy="1649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组合 19"/>
          <p:cNvGrpSpPr>
            <a:grpSpLocks/>
          </p:cNvGrpSpPr>
          <p:nvPr/>
        </p:nvGrpSpPr>
        <p:grpSpPr bwMode="auto">
          <a:xfrm>
            <a:off x="8451669" y="3525821"/>
            <a:ext cx="378823" cy="2138105"/>
            <a:chOff x="642910" y="4071942"/>
            <a:chExt cx="287340" cy="1930414"/>
          </a:xfr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8" name="直接连接符 17"/>
            <p:cNvCxnSpPr/>
            <p:nvPr/>
          </p:nvCxnSpPr>
          <p:spPr bwMode="auto">
            <a:xfrm>
              <a:off x="642910" y="4071942"/>
              <a:ext cx="285227" cy="1588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-35220" y="5035299"/>
              <a:ext cx="1928826" cy="2113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 rot="10800000">
              <a:off x="642910" y="6000768"/>
              <a:ext cx="276775" cy="1588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9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00137" y="945800"/>
            <a:ext cx="4080745" cy="1016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2400" b="0"/>
              <a:t>通常不在本函数内处理而是交给主调函数处理异常</a:t>
            </a:r>
          </a:p>
        </p:txBody>
      </p:sp>
      <p:sp>
        <p:nvSpPr>
          <p:cNvPr id="4" name="矩形 3"/>
          <p:cNvSpPr/>
          <p:nvPr/>
        </p:nvSpPr>
        <p:spPr>
          <a:xfrm>
            <a:off x="900137" y="3762102"/>
            <a:ext cx="4080745" cy="279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divide(int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x,int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y)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if(y == 0)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throw  y;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x/y;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090579" y="945800"/>
            <a:ext cx="6391671" cy="5606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int a = 10,b = 5,c = 0;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try {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cout&lt;&lt;"a/b="&lt;&lt;divide(a,b)&lt;&lt;endl;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cout&lt;&lt;"b/a="&lt;&lt;divide(b,a)&lt;&lt;endl;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cout&lt;&lt;"a/c="&lt;&lt;divide(a,c)&lt;&lt;endl;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cout&lt;&lt;"c/b="&lt;&lt;divide(c,b)&lt;&lt;endl;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catch(int) {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"except of divide "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"zero" &lt;&lt; 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"calculate finished" &lt;&lt; 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 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0136" y="2077259"/>
            <a:ext cx="4080745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a/b=2</a:t>
            </a: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b/a=0</a:t>
            </a: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except of divide zero</a:t>
            </a: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calculate finished</a:t>
            </a:r>
          </a:p>
        </p:txBody>
      </p:sp>
    </p:spTree>
    <p:extLst>
      <p:ext uri="{BB962C8B-B14F-4D97-AF65-F5344CB8AC3E}">
        <p14:creationId xmlns:p14="http://schemas.microsoft.com/office/powerpoint/2010/main" val="3739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261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和 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作为一个整体出现，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块是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try-catch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中的一部分，必须紧跟在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块之后，不能单独使用，在二者之间也不能插入其他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语句。</a:t>
            </a:r>
            <a:endParaRPr lang="zh-CN" altLang="en-US" sz="3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3716" y="3500846"/>
            <a:ext cx="8611558" cy="2442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… … }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 &lt;&lt; a &lt;&lt; endl;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不能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插入其他语句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catch(double)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… … }</a:t>
            </a:r>
          </a:p>
        </p:txBody>
      </p:sp>
    </p:spTree>
    <p:extLst>
      <p:ext uri="{BB962C8B-B14F-4D97-AF65-F5344CB8AC3E}">
        <p14:creationId xmlns:p14="http://schemas.microsoft.com/office/powerpoint/2010/main" val="670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1078130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693595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定义的位置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315003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93986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默认参数的函数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28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块中</a:t>
            </a: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有用花括号括起来的复合语句，即使花括号只有一个语句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结构中只能有一个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快，但可有多个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块，以便与不同的异常信息匹配</a:t>
            </a:r>
          </a:p>
        </p:txBody>
      </p:sp>
      <p:sp>
        <p:nvSpPr>
          <p:cNvPr id="4" name="矩形 3"/>
          <p:cNvSpPr/>
          <p:nvPr/>
        </p:nvSpPr>
        <p:spPr>
          <a:xfrm>
            <a:off x="2771178" y="3827416"/>
            <a:ext cx="5602113" cy="2246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 {…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{…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catch(int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{… …}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catch(char) {… …}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19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后面括号中，一般只写异常信息的类型名</a:t>
            </a:r>
            <a:b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只检查类型，而不检查他们的值</a:t>
            </a:r>
          </a:p>
        </p:txBody>
      </p:sp>
      <p:sp>
        <p:nvSpPr>
          <p:cNvPr id="4" name="矩形 3"/>
          <p:cNvSpPr/>
          <p:nvPr/>
        </p:nvSpPr>
        <p:spPr>
          <a:xfrm>
            <a:off x="2941141" y="2625637"/>
            <a:ext cx="6008913" cy="3866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a,b,c;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a;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b;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c;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三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个异常类型相同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 {…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{…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…}</a:t>
            </a:r>
          </a:p>
        </p:txBody>
      </p:sp>
    </p:spTree>
    <p:extLst>
      <p:ext uri="{BB962C8B-B14F-4D97-AF65-F5344CB8AC3E}">
        <p14:creationId xmlns:p14="http://schemas.microsoft.com/office/powerpoint/2010/main" val="30596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6"/>
            <a:ext cx="11094410" cy="17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还可以指定变量名</a:t>
            </a:r>
            <a:b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此法可使捕获异常信息时，还能利用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抛出值</a:t>
            </a:r>
          </a:p>
        </p:txBody>
      </p:sp>
      <p:sp>
        <p:nvSpPr>
          <p:cNvPr id="4" name="矩形 3"/>
          <p:cNvSpPr/>
          <p:nvPr/>
        </p:nvSpPr>
        <p:spPr>
          <a:xfrm>
            <a:off x="2177963" y="2717082"/>
            <a:ext cx="7535270" cy="3709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a,b,c;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a;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 …}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 t)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可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使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获得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的值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cout &lt;&lt; "throw" &lt;&lt; t &lt;&lt; endl;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6"/>
            <a:ext cx="11094410" cy="309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子句中没有指定异常信息类型，而用了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删节号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32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...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则表示它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可以捕获任何类型的</a:t>
            </a: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。常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try_catch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结构的最后，相当于其他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09613" lvl="2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9030" y="4114808"/>
            <a:ext cx="8233135" cy="1502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catch(...)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cout&lt;&lt; "OK" &lt;&lt; endl; }</a:t>
            </a:r>
          </a:p>
        </p:txBody>
      </p:sp>
    </p:spTree>
    <p:extLst>
      <p:ext uri="{BB962C8B-B14F-4D97-AF65-F5344CB8AC3E}">
        <p14:creationId xmlns:p14="http://schemas.microsoft.com/office/powerpoint/2010/main" val="8711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中函数与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语言中函数的不同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中函数重载的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用法</a:t>
            </a:r>
            <a:endParaRPr lang="en-US" altLang="zh-CN" sz="3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中的内存处理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机制</a:t>
            </a: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原型声明的区别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4" y="871216"/>
            <a:ext cx="10177165" cy="421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函数原型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函数原型包括原型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原型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函数要先定义再使用，如果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先使用后定义则必须使用原型</a:t>
            </a:r>
            <a:r>
              <a:rPr lang="zh-CN" altLang="en-US" sz="2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endParaRPr lang="zh-CN" altLang="en-US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395250" y="2038816"/>
            <a:ext cx="4501393" cy="1965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函数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原型定义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max(int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aX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aX&gt;aY?aX:aY;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549784" y="2005633"/>
            <a:ext cx="4501393" cy="1965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函数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原型声明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max(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max(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3065119" y="5247740"/>
            <a:ext cx="5375664" cy="744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返回值类型 函数名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形参列表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原型声明的区别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44205" y="1059102"/>
            <a:ext cx="9319589" cy="54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add(float x,float 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原型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声明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a,b,c;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 &lt;&lt; "Please enter a,b:";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cin &gt;&gt; a &gt;&gt; b;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 = add(a, b);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 &lt;&lt; "sum=" &lt;&lt; c &lt;&lt; endl;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add(float x,float y)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x+y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9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原型声明的区别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声明语句必须加分号！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位置任意，只是作用域不同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声明的原因就是告诉编译环境函数参数的个数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类型和顺序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中，任何类型的函数先使用后定义都需原型声明！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如果函数定义在使用之前，那么函数的定义也即函数的声明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原型形参为空的含义不同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05947" y="4994989"/>
            <a:ext cx="385026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 fun();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 fun(void);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83648" y="4719640"/>
            <a:ext cx="4077367" cy="1352567"/>
          </a:xfrm>
          <a:prstGeom prst="wedgeRoundRectCallout">
            <a:avLst>
              <a:gd name="adj1" fmla="val -64742"/>
              <a:gd name="adj2" fmla="val -13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C++: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认为两种形式都无参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   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：认为第一个可能有多个参数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第二个无参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1705463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定义的位置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2886687" y="2315003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93986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默认参数的函数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2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局部变量</a:t>
            </a:r>
            <a:r>
              <a:rPr lang="zh-CN" altLang="en-US"/>
              <a:t>定义的位置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局部变量定义的位置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94159" y="2828090"/>
            <a:ext cx="4854858" cy="376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include &lt;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ival1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ival1 &lt;&lt; 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969088" y="2828090"/>
            <a:ext cx="5016137" cy="376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include &lt;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ival1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ival1 &lt;&lt; 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01181"/>
              </p:ext>
            </p:extLst>
          </p:nvPr>
        </p:nvGraphicFramePr>
        <p:xfrm>
          <a:off x="1686075" y="1640467"/>
          <a:ext cx="8125884" cy="103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3776">
                  <a:extLst>
                    <a:ext uri="{9D8B030D-6E8A-4147-A177-3AD203B41FA5}">
                      <a16:colId xmlns:a16="http://schemas.microsoft.com/office/drawing/2014/main" val="1679073669"/>
                    </a:ext>
                  </a:extLst>
                </a:gridCol>
                <a:gridCol w="6102108">
                  <a:extLst>
                    <a:ext uri="{9D8B030D-6E8A-4147-A177-3AD203B41FA5}">
                      <a16:colId xmlns:a16="http://schemas.microsoft.com/office/drawing/2014/main" val="91793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形参表或者函数体的最上面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3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形参表或者</a:t>
                      </a:r>
                      <a:r>
                        <a:rPr lang="zh-CN" altLang="en-US" sz="28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随用随定义</a:t>
                      </a:r>
                      <a:r>
                        <a:rPr lang="en-US" altLang="zh-CN" sz="28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</a:t>
                      </a:r>
                      <a:r>
                        <a:rPr lang="en-US" altLang="zh-CN" sz="28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8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1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8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2837</Words>
  <Application>Microsoft Office PowerPoint</Application>
  <PresentationFormat>自定义</PresentationFormat>
  <Paragraphs>597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等线</vt:lpstr>
      <vt:lpstr>等线 Light</vt:lpstr>
      <vt:lpstr>汉鼎简特黑</vt:lpstr>
      <vt:lpstr>华文楷体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原型声明的区别</vt:lpstr>
      <vt:lpstr>原型声明的区别</vt:lpstr>
      <vt:lpstr>原型声明的区别</vt:lpstr>
      <vt:lpstr>PowerPoint 演示文稿</vt:lpstr>
      <vt:lpstr>局部变量定义的位置</vt:lpstr>
      <vt:lpstr>PowerPoint 演示文稿</vt:lpstr>
      <vt:lpstr>域解析::扩大全局变量的见范围</vt:lpstr>
      <vt:lpstr>PowerPoint 演示文稿</vt:lpstr>
      <vt:lpstr>带默认参数的函数</vt:lpstr>
      <vt:lpstr>带默认参数的函数</vt:lpstr>
      <vt:lpstr>PowerPoint 演示文稿</vt:lpstr>
      <vt:lpstr>内联函数</vt:lpstr>
      <vt:lpstr>内联函数</vt:lpstr>
      <vt:lpstr>内联函数</vt:lpstr>
      <vt:lpstr>内联函数</vt:lpstr>
      <vt:lpstr>PowerPoint 演示文稿</vt:lpstr>
      <vt:lpstr>函数重载</vt:lpstr>
      <vt:lpstr>函数重载</vt:lpstr>
      <vt:lpstr>函数重载</vt:lpstr>
      <vt:lpstr>函数重载</vt:lpstr>
      <vt:lpstr>函数重载</vt:lpstr>
      <vt:lpstr>函数重载</vt:lpstr>
      <vt:lpstr>函数重载</vt:lpstr>
      <vt:lpstr>函数重载</vt:lpstr>
      <vt:lpstr>函数重载</vt:lpstr>
      <vt:lpstr>PowerPoint 演示文稿</vt:lpstr>
      <vt:lpstr>new 和 delete</vt:lpstr>
      <vt:lpstr>new 和 delete</vt:lpstr>
      <vt:lpstr>new 和 delete</vt:lpstr>
      <vt:lpstr>new 和 delete</vt:lpstr>
      <vt:lpstr>PowerPoint 演示文稿</vt:lpstr>
      <vt:lpstr>异常处理初步</vt:lpstr>
      <vt:lpstr>异常处理初步</vt:lpstr>
      <vt:lpstr>异常处理初步</vt:lpstr>
      <vt:lpstr>异常处理初步</vt:lpstr>
      <vt:lpstr>异常处理初步</vt:lpstr>
      <vt:lpstr>异常处理初步</vt:lpstr>
      <vt:lpstr>异常处理初步</vt:lpstr>
      <vt:lpstr>异常处理初步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Eetze</cp:lastModifiedBy>
  <cp:revision>468</cp:revision>
  <dcterms:created xsi:type="dcterms:W3CDTF">2016-06-30T08:41:47Z</dcterms:created>
  <dcterms:modified xsi:type="dcterms:W3CDTF">2017-08-22T06:05:09Z</dcterms:modified>
</cp:coreProperties>
</file>