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7"/>
  </p:notesMasterIdLst>
  <p:sldIdLst>
    <p:sldId id="256" r:id="rId2"/>
    <p:sldId id="262" r:id="rId3"/>
    <p:sldId id="270" r:id="rId4"/>
    <p:sldId id="261" r:id="rId5"/>
    <p:sldId id="264" r:id="rId6"/>
    <p:sldId id="265" r:id="rId7"/>
    <p:sldId id="266" r:id="rId8"/>
    <p:sldId id="267" r:id="rId9"/>
    <p:sldId id="271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258" r:id="rId4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EE4"/>
    <a:srgbClr val="0073AB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5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总成绩组成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7E9E-453B-AFD2-8674F8D98004}"/>
              </c:ext>
            </c:extLst>
          </c:dPt>
          <c:dLbls>
            <c:dLbl>
              <c:idx val="0"/>
              <c:layout>
                <c:manualLayout>
                  <c:x val="-0.24051888971400839"/>
                  <c:y val="-2.6497529314924679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期末考试
</a:t>
                    </a:r>
                    <a:r>
                      <a:rPr lang="en-US" altLang="zh-CN"/>
                      <a:t>50%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9E-453B-AFD2-8674F8D98004}"/>
                </c:ext>
              </c:extLst>
            </c:dLbl>
            <c:dLbl>
              <c:idx val="1"/>
              <c:layout>
                <c:manualLayout>
                  <c:x val="0.20146211824417168"/>
                  <c:y val="-0.21419605523628688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平时成绩
</a:t>
                    </a:r>
                    <a:r>
                      <a:rPr lang="en-US" altLang="zh-CN"/>
                      <a:t>20%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9E-453B-AFD2-8674F8D98004}"/>
                </c:ext>
              </c:extLst>
            </c:dLbl>
            <c:dLbl>
              <c:idx val="2"/>
              <c:layout>
                <c:manualLayout>
                  <c:x val="0.26291372682802266"/>
                  <c:y val="0.20057485238722833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期中考试
</a:t>
                    </a:r>
                    <a:r>
                      <a:rPr lang="en-US" altLang="zh-CN"/>
                      <a:t>30%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28381321608498"/>
                      <c:h val="0.244132081336648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E9E-453B-AFD2-8674F8D98004}"/>
                </c:ext>
              </c:extLst>
            </c:dLbl>
            <c:dLbl>
              <c:idx val="3"/>
              <c:layout>
                <c:manualLayout>
                  <c:x val="0.20232547260830669"/>
                  <c:y val="0.21444902586581288"/>
                </c:manualLayout>
              </c:layout>
              <c:spPr/>
              <c:txPr>
                <a:bodyPr/>
                <a:lstStyle/>
                <a:p>
                  <a:pPr algn="ctr" rtl="0">
                    <a:defRPr/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9E-453B-AFD2-8674F8D9800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期末考试</c:v>
                </c:pt>
                <c:pt idx="1">
                  <c:v>平时成绩</c:v>
                </c:pt>
                <c:pt idx="2">
                  <c:v>期中考试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9E-453B-AFD2-8674F8D9800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3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5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4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research.att.com/~bs/applica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第一讲 </a:t>
            </a:r>
            <a:r>
              <a:rPr lang="en-US" altLang="zh-CN" dirty="0"/>
              <a:t>C++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</a:t>
            </a:r>
            <a:r>
              <a:rPr lang="en-US" altLang="zh-CN"/>
              <a:t>C++</a:t>
            </a:r>
            <a:r>
              <a:rPr lang="zh-CN" altLang="en-US"/>
              <a:t>之父</a:t>
            </a:r>
          </a:p>
        </p:txBody>
      </p:sp>
      <p:pic>
        <p:nvPicPr>
          <p:cNvPr id="6" name="图片 5" descr="4acbbca887a1bd92ca130c2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7105" y="1207293"/>
            <a:ext cx="3283751" cy="48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5092699" y="1118392"/>
            <a:ext cx="5956301" cy="5003007"/>
          </a:xfrm>
        </p:spPr>
        <p:txBody>
          <a:bodyPr>
            <a:noAutofit/>
          </a:bodyPr>
          <a:lstStyle/>
          <a:p>
            <a:pPr marL="0" indent="72000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比雅尼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斯特劳斯特鲁普博士，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1950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年出生于丹麦，先后毕业于丹麦阿鲁斯大学和英国剑桥大学，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AT&amp;T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大规模程序设计研究部门负责人，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AT&amp;T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、贝尔实验室和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ACM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成员。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1979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B. 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开始开发一种语言，当时称为“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 with Class”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，后来演化为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1998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ANSI/ISO C++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标准建立，同年，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B. 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推出了其经典著作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The C++ Programming Language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的第三版</a:t>
            </a:r>
          </a:p>
        </p:txBody>
      </p:sp>
    </p:spTree>
    <p:extLst>
      <p:ext uri="{BB962C8B-B14F-4D97-AF65-F5344CB8AC3E}">
        <p14:creationId xmlns:p14="http://schemas.microsoft.com/office/powerpoint/2010/main" val="64901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</a:t>
            </a:r>
            <a:r>
              <a:rPr lang="en-US" altLang="zh-CN"/>
              <a:t>What is  C++?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是一种通用程序设计语言，特别是面向系统程序设计。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是一个更好的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支持数据抽象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支持面向对象程序设计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支持泛型程序设计</a:t>
            </a:r>
          </a:p>
        </p:txBody>
      </p:sp>
    </p:spTree>
    <p:extLst>
      <p:ext uri="{BB962C8B-B14F-4D97-AF65-F5344CB8AC3E}">
        <p14:creationId xmlns:p14="http://schemas.microsoft.com/office/powerpoint/2010/main" val="135417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</a:t>
            </a:r>
            <a:r>
              <a:rPr lang="en-US" altLang="zh-CN"/>
              <a:t>Where is C++ from?</a:t>
            </a:r>
            <a:endParaRPr lang="zh-CN" altLang="en-US"/>
          </a:p>
        </p:txBody>
      </p:sp>
      <p:pic>
        <p:nvPicPr>
          <p:cNvPr id="5" name="Picture 12" descr="bell-labs-holmdel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985" y="1198068"/>
            <a:ext cx="8531225" cy="421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35356" y="5516562"/>
            <a:ext cx="87886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C++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诞生地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----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贝尔实验室（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Bell Lab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20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概述：发展史</a:t>
            </a:r>
            <a:r>
              <a:rPr lang="en-US" altLang="zh-CN"/>
              <a:t>---</a:t>
            </a:r>
            <a:r>
              <a:rPr lang="zh-CN" altLang="en-US"/>
              <a:t>三个阶段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331981" y="3992747"/>
            <a:ext cx="2814693" cy="1214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传统类型上的面向对象语言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40849" y="3073578"/>
            <a:ext cx="2868776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加入泛型程序设计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 indent="188913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STL</a:t>
            </a:r>
          </a:p>
          <a:p>
            <a:pPr marL="268288" lvl="1" indent="188913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 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012508" y="1930570"/>
            <a:ext cx="2792922" cy="328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加入产生式编程和模板元编程：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Loki</a:t>
            </a:r>
          </a:p>
          <a:p>
            <a:pPr marL="268288" lvl="1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MPL</a:t>
            </a:r>
          </a:p>
          <a:p>
            <a:pPr marL="173038" lvl="1">
              <a:buFont typeface="Wingdings" pitchFamily="2" charset="2"/>
              <a:buChar char="ü"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88340" y="5181593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80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年代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694408" y="518159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1995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570959" y="518159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2000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9545822" y="518159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今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1928848" y="34432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4764758" y="24461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7611553" y="13016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31981" y="5220257"/>
            <a:ext cx="9353436" cy="132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7332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概述：行业地位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65" y="1312966"/>
            <a:ext cx="10619048" cy="43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>
            <a:off x="806109" y="3039948"/>
            <a:ext cx="10571704" cy="1588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35860" y="5729180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24488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概述：行业地位</a:t>
            </a:r>
          </a:p>
        </p:txBody>
      </p:sp>
      <p:sp>
        <p:nvSpPr>
          <p:cNvPr id="7" name="矩形 6"/>
          <p:cNvSpPr/>
          <p:nvPr/>
        </p:nvSpPr>
        <p:spPr>
          <a:xfrm>
            <a:off x="3588111" y="5913846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http://www.tiobe.com/tiobe-index/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15" y="1102123"/>
            <a:ext cx="9934167" cy="48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概述：应用领域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5400000">
            <a:off x="5360927" y="455436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16200000">
            <a:off x="5312083" y="2271295"/>
            <a:ext cx="792162" cy="288000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6474464" y="344694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rot="10800000">
            <a:off x="4064639" y="3440591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531707" y="1500655"/>
            <a:ext cx="360363" cy="360362"/>
            <a:chOff x="1973" y="1706"/>
            <a:chExt cx="227" cy="227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02677" y="3392966"/>
            <a:ext cx="360362" cy="360363"/>
            <a:chOff x="1565" y="2659"/>
            <a:chExt cx="227" cy="227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346002" y="3392966"/>
            <a:ext cx="360362" cy="360363"/>
            <a:chOff x="3923" y="2659"/>
            <a:chExt cx="227" cy="227"/>
          </a:xfrm>
        </p:grpSpPr>
        <p:sp>
          <p:nvSpPr>
            <p:cNvPr id="17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5566412" y="5283696"/>
            <a:ext cx="360363" cy="360363"/>
            <a:chOff x="3515" y="3521"/>
            <a:chExt cx="227" cy="227"/>
          </a:xfrm>
        </p:grpSpPr>
        <p:sp>
          <p:nvSpPr>
            <p:cNvPr id="20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Oval 28"/>
          <p:cNvSpPr>
            <a:spLocks noChangeArrowheads="1"/>
          </p:cNvSpPr>
          <p:nvPr/>
        </p:nvSpPr>
        <p:spPr bwMode="gray">
          <a:xfrm>
            <a:off x="4742502" y="2630966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gray">
          <a:xfrm>
            <a:off x="4736152" y="2615091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gray">
          <a:xfrm>
            <a:off x="4869502" y="2757966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Oval 31"/>
          <p:cNvSpPr>
            <a:spLocks noChangeArrowheads="1"/>
          </p:cNvSpPr>
          <p:nvPr/>
        </p:nvSpPr>
        <p:spPr bwMode="gray">
          <a:xfrm>
            <a:off x="4852039" y="2730979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Oval 32"/>
          <p:cNvSpPr>
            <a:spLocks noChangeArrowheads="1"/>
          </p:cNvSpPr>
          <p:nvPr/>
        </p:nvSpPr>
        <p:spPr bwMode="gray">
          <a:xfrm>
            <a:off x="4953639" y="2842104"/>
            <a:ext cx="1522413" cy="1522412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gray">
          <a:xfrm>
            <a:off x="4975864" y="2861154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" name="Oval 34"/>
          <p:cNvSpPr>
            <a:spLocks noChangeArrowheads="1"/>
          </p:cNvSpPr>
          <p:nvPr/>
        </p:nvSpPr>
        <p:spPr bwMode="gray">
          <a:xfrm>
            <a:off x="4993327" y="2870679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" name="Oval 35"/>
          <p:cNvSpPr>
            <a:spLocks noChangeArrowheads="1"/>
          </p:cNvSpPr>
          <p:nvPr/>
        </p:nvSpPr>
        <p:spPr bwMode="gray">
          <a:xfrm>
            <a:off x="5009202" y="2884966"/>
            <a:ext cx="1366837" cy="13414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gray">
          <a:xfrm>
            <a:off x="5090164" y="2921479"/>
            <a:ext cx="1214438" cy="109061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" name="Text Box 37">
            <a:hlinkClick r:id="rId3"/>
          </p:cNvPr>
          <p:cNvSpPr txBox="1">
            <a:spLocks noChangeArrowheads="1"/>
          </p:cNvSpPr>
          <p:nvPr/>
        </p:nvSpPr>
        <p:spPr bwMode="gray">
          <a:xfrm>
            <a:off x="5275029" y="3111890"/>
            <a:ext cx="902811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5000277" y="957824"/>
            <a:ext cx="141577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7785739" y="3243453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游戏编程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4901116" y="5699028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1803308" y="3263297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系统编程</a:t>
            </a:r>
          </a:p>
        </p:txBody>
      </p:sp>
    </p:spTree>
    <p:extLst>
      <p:ext uri="{BB962C8B-B14F-4D97-AF65-F5344CB8AC3E}">
        <p14:creationId xmlns:p14="http://schemas.microsoft.com/office/powerpoint/2010/main" val="132122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概述：应用领域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219030"/>
            <a:ext cx="993416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对效率要求高的行业和领域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要求跨平台应用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底层开发和系统级编程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科学计算领域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分布式系统</a:t>
            </a:r>
          </a:p>
        </p:txBody>
      </p:sp>
    </p:spTree>
    <p:extLst>
      <p:ext uri="{BB962C8B-B14F-4D97-AF65-F5344CB8AC3E}">
        <p14:creationId xmlns:p14="http://schemas.microsoft.com/office/powerpoint/2010/main" val="43757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2970759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19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</a:t>
            </a:r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的关系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2782388" y="993034"/>
            <a:ext cx="5878285" cy="41448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C++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310053" y="2204497"/>
            <a:ext cx="2603415" cy="1721973"/>
          </a:xfrm>
          <a:prstGeom prst="ellipse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19254" y="5241642"/>
            <a:ext cx="3452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的子集</a:t>
            </a:r>
          </a:p>
        </p:txBody>
      </p:sp>
    </p:spTree>
    <p:extLst>
      <p:ext uri="{BB962C8B-B14F-4D97-AF65-F5344CB8AC3E}">
        <p14:creationId xmlns:p14="http://schemas.microsoft.com/office/powerpoint/2010/main" val="39691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</a:t>
            </a:r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的关系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78060" y="1179840"/>
            <a:ext cx="9076729" cy="4528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是从</a:t>
            </a: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的基础上发展而来的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：新的数据类型和语法改进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：支持面向对象程序设计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：支持泛型程序设计    </a:t>
            </a:r>
          </a:p>
          <a:p>
            <a:pPr>
              <a:lnSpc>
                <a:spcPct val="150000"/>
              </a:lnSpc>
            </a:pP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既支持面向对象也支持面向过程</a:t>
            </a:r>
          </a:p>
          <a:p>
            <a:pPr>
              <a:lnSpc>
                <a:spcPct val="150000"/>
              </a:lnSpc>
            </a:pP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不要把</a:t>
            </a:r>
            <a:r>
              <a:rPr lang="zh-CN" altLang="en-US" sz="3500" b="1">
                <a:solidFill>
                  <a:srgbClr val="C00000"/>
                </a:solidFill>
              </a:rPr>
              <a:t>面向对象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与面向过程对立起来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8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211139" y="2970759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211139" y="3814159"/>
            <a:ext cx="6697730" cy="623976"/>
            <a:chOff x="4714851" y="493943"/>
            <a:chExt cx="6697730" cy="623976"/>
          </a:xfrm>
        </p:grpSpPr>
        <p:sp>
          <p:nvSpPr>
            <p:cNvPr id="44" name="矩形 4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面向对象程序设计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46" name="等腰三角形 4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908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17331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b="1">
                <a:solidFill>
                  <a:srgbClr val="C00000"/>
                </a:solidFill>
              </a:rPr>
              <a:t>物理实体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，每个对象都包含特定的</a:t>
            </a:r>
            <a:r>
              <a:rPr lang="zh-CN" altLang="en-US" b="1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b="1">
                <a:solidFill>
                  <a:srgbClr val="C00000"/>
                </a:solidFill>
              </a:rPr>
              <a:t>行为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：现实世界中具有相同属性和行为的物理实体的抽象。</a:t>
            </a:r>
          </a:p>
        </p:txBody>
      </p:sp>
      <p:pic>
        <p:nvPicPr>
          <p:cNvPr id="16" name="Picture 1" descr="C:\Documents and Settings\Administrator\Local Settings\Temporary Internet Files\Content.IE5\N7WOTWO0\MC900432657[2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121" y="4108277"/>
            <a:ext cx="1071570" cy="107157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093631" y="293675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Documents and Settings\Administrator\Local Settings\Temporary Internet Files\Content.IE5\ZFK1BBTD\MC900431614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3310" y="4251153"/>
            <a:ext cx="985724" cy="985724"/>
          </a:xfrm>
          <a:prstGeom prst="rect">
            <a:avLst/>
          </a:prstGeom>
          <a:noFill/>
        </p:spPr>
      </p:pic>
      <p:pic>
        <p:nvPicPr>
          <p:cNvPr id="19" name="Picture 5" descr="C:\Documents and Settings\Administrator\Local Settings\Temporary Internet Files\Content.IE5\N7WOTWO0\MC900433933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269" y="4108277"/>
            <a:ext cx="1214446" cy="1214446"/>
          </a:xfrm>
          <a:prstGeom prst="rect">
            <a:avLst/>
          </a:prstGeom>
          <a:noFill/>
        </p:spPr>
      </p:pic>
      <p:sp>
        <p:nvSpPr>
          <p:cNvPr id="20" name="TextBox 13"/>
          <p:cNvSpPr txBox="1"/>
          <p:nvPr/>
        </p:nvSpPr>
        <p:spPr>
          <a:xfrm>
            <a:off x="3495121" y="5183749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Tom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256186" y="5179847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Mary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6821704" y="517984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Linda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 bwMode="auto">
          <a:xfrm flipH="1">
            <a:off x="4030906" y="3521529"/>
            <a:ext cx="1565427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 bwMode="auto">
          <a:xfrm>
            <a:off x="5596333" y="3521529"/>
            <a:ext cx="9839" cy="729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>
            <a:stCxn id="17" idx="2"/>
            <a:endCxn id="19" idx="0"/>
          </p:cNvCxnSpPr>
          <p:nvPr/>
        </p:nvCxnSpPr>
        <p:spPr bwMode="auto">
          <a:xfrm>
            <a:off x="5596333" y="3521529"/>
            <a:ext cx="1792159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170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1733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C00000"/>
                </a:solidFill>
              </a:rPr>
              <a:t>类是对对象的抽象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，是创建对象的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蓝图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，描述了所创建的对象共同的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属性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行为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83942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481104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排量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202534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3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4615370"/>
            <a:ext cx="9782122" cy="1093097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00CC"/>
                </a:solidFill>
              </a:rPr>
              <a:t>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通常即包含数据成员和成员函数的</a:t>
            </a:r>
            <a:r>
              <a:rPr lang="zh-CN" altLang="en-US" sz="3200" b="1">
                <a:solidFill>
                  <a:srgbClr val="FF0000"/>
                </a:solidFill>
              </a:rPr>
              <a:t>抽象数据类型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，如结构体。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65898" y="1305060"/>
            <a:ext cx="8840696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Student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char * name;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变量（属性）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char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函数（行为）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8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060708"/>
            <a:ext cx="9782122" cy="635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C00000"/>
                </a:solidFill>
              </a:rPr>
              <a:t>对象是类的实例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679439" y="1867989"/>
            <a:ext cx="4068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是一个学生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06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学前班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250981" y="1867989"/>
            <a:ext cx="4068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是一只猫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Tom</a:t>
            </a: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波斯猫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28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28857" y="5359954"/>
            <a:ext cx="9782122" cy="635898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00CC"/>
                </a:solidFill>
              </a:rPr>
              <a:t>对象：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按照类类型创建的变量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49228" y="1191600"/>
            <a:ext cx="884069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Student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char * name;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变量（属性）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char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函数（行为）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 Student test;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对象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24803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28957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对象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sz="3200" b="1">
                <a:solidFill>
                  <a:srgbClr val="C00000"/>
                </a:solidFill>
              </a:rPr>
              <a:t>物理实体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在计算机逻辑中的映射和体现。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类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：是一种抽象的数据类型，是同种对象的集合与抽象，是具有共同行为和属性的若干对象的统一描述体。</a:t>
            </a:r>
          </a:p>
        </p:txBody>
      </p:sp>
    </p:spTree>
    <p:extLst>
      <p:ext uri="{BB962C8B-B14F-4D97-AF65-F5344CB8AC3E}">
        <p14:creationId xmlns:p14="http://schemas.microsoft.com/office/powerpoint/2010/main" val="106051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4976949" y="1407966"/>
            <a:ext cx="1698172" cy="928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1238523" y="3523711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7" name="直接箭头连接符 6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1952898" y="2336653"/>
            <a:ext cx="3873137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2667273" y="4166648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9" name="椭圆 12"/>
          <p:cNvSpPr>
            <a:spLocks noChangeArrowheads="1"/>
          </p:cNvSpPr>
          <p:nvPr/>
        </p:nvSpPr>
        <p:spPr bwMode="auto">
          <a:xfrm>
            <a:off x="4310336" y="4523836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" name="椭圆 13"/>
          <p:cNvSpPr>
            <a:spLocks noChangeArrowheads="1"/>
          </p:cNvSpPr>
          <p:nvPr/>
        </p:nvSpPr>
        <p:spPr bwMode="auto">
          <a:xfrm>
            <a:off x="7741263" y="4166648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6123772" y="4523836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2" name="椭圆 15"/>
          <p:cNvSpPr>
            <a:spLocks noChangeArrowheads="1"/>
          </p:cNvSpPr>
          <p:nvPr/>
        </p:nvSpPr>
        <p:spPr bwMode="auto">
          <a:xfrm>
            <a:off x="9183077" y="3523711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3" name="直接箭头连接符 1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3381648" y="2336653"/>
            <a:ext cx="2444387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" name="直接箭头连接符 21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5024711" y="2336653"/>
            <a:ext cx="801324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5" name="直接箭头连接符 24"/>
          <p:cNvCxnSpPr>
            <a:cxnSpLocks noChangeShapeType="1"/>
            <a:stCxn id="5" idx="4"/>
            <a:endCxn id="11" idx="0"/>
          </p:cNvCxnSpPr>
          <p:nvPr/>
        </p:nvCxnSpPr>
        <p:spPr bwMode="auto">
          <a:xfrm>
            <a:off x="5826035" y="2336653"/>
            <a:ext cx="1012112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6" name="直接箭头连接符 27"/>
          <p:cNvCxnSpPr>
            <a:cxnSpLocks noChangeShapeType="1"/>
            <a:stCxn id="5" idx="4"/>
            <a:endCxn id="10" idx="0"/>
          </p:cNvCxnSpPr>
          <p:nvPr/>
        </p:nvCxnSpPr>
        <p:spPr bwMode="auto">
          <a:xfrm>
            <a:off x="5826035" y="2336653"/>
            <a:ext cx="2629603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7" name="直接箭头连接符 35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5826035" y="2336653"/>
            <a:ext cx="4071417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TextBox 58"/>
          <p:cNvSpPr txBox="1"/>
          <p:nvPr/>
        </p:nvSpPr>
        <p:spPr>
          <a:xfrm>
            <a:off x="3688979" y="2885000"/>
            <a:ext cx="42862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1830314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4437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现实生活中的封装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傻瓜相机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Step1: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数据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和处理数据的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函数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封装为类；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Step2: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可以将某些成员声明为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从而达到信息隐藏的目的。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1356335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211139" y="2167744"/>
            <a:ext cx="6697730" cy="623976"/>
            <a:chOff x="2054383" y="4853049"/>
            <a:chExt cx="6697730" cy="623976"/>
          </a:xfrm>
        </p:grpSpPr>
        <p:sp>
          <p:nvSpPr>
            <p:cNvPr id="14" name="矩形 1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211139" y="2974201"/>
            <a:ext cx="6697730" cy="623976"/>
            <a:chOff x="2054383" y="4853049"/>
            <a:chExt cx="6697730" cy="623976"/>
          </a:xfrm>
        </p:grpSpPr>
        <p:sp>
          <p:nvSpPr>
            <p:cNvPr id="19" name="矩形 1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24" name="矩形 2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443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封装性   就是将</a:t>
            </a:r>
            <a:r>
              <a:rPr lang="zh-CN" altLang="en-US" sz="2800" b="1">
                <a:solidFill>
                  <a:srgbClr val="C00000"/>
                </a:solidFill>
              </a:rPr>
              <a:t>属性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数据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和处理这些</a:t>
            </a:r>
            <a:r>
              <a:rPr lang="zh-CN" altLang="en-US" sz="2800" b="1">
                <a:solidFill>
                  <a:srgbClr val="C00000"/>
                </a:solidFill>
              </a:rPr>
              <a:t>属性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数据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800" b="1">
                <a:solidFill>
                  <a:srgbClr val="C00000"/>
                </a:solidFill>
              </a:rPr>
              <a:t>行为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方法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结合起来，仅对外公开</a:t>
            </a:r>
            <a:r>
              <a:rPr lang="zh-CN" altLang="en-US" sz="2800" b="1">
                <a:solidFill>
                  <a:srgbClr val="C00000"/>
                </a:solidFill>
              </a:rPr>
              <a:t>接口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以达到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信息隐藏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的目的。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封装的优势：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封装是面向对象程序设计语言实现信息隐藏的方法。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封装隐藏了具体的实现细节，使某些成员设为私有从而提高了安全性和可靠性。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现实生活中的继承：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C++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中的继承：        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720000"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在软件开发中，若已有类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，要创建类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，而类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和类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属性和行为基本相同，则只需在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的基础上增加些新的内容即可！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340293" y="1857375"/>
            <a:ext cx="1285875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40293" y="3071813"/>
            <a:ext cx="1285875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2625249" y="2715419"/>
            <a:ext cx="7143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809047" y="298037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子类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809048" y="184579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父类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66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inheritance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）是指子类（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subclass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）继承父类（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superclass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），会自动取得父类除私有成员外的全部成员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,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或者对父类某些成员进行</a:t>
            </a:r>
            <a:r>
              <a:rPr lang="zh-CN" altLang="en-US" sz="3200" dirty="0">
                <a:solidFill>
                  <a:srgbClr val="FF0000"/>
                </a:solidFill>
                <a:cs typeface="Courier New" pitchFamily="49" charset="0"/>
              </a:rPr>
              <a:t>改造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，从而做到代码重用（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reuse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继承的优势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提高了代码的重用率，提高了编程效率。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pic>
        <p:nvPicPr>
          <p:cNvPr id="5" name="Picture 4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629" y="1243058"/>
            <a:ext cx="8135938" cy="4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33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多态性就是多种表现形式，具体来说，可以用“一个对外接口，多个内在实现方法”表示。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在面向对象理论中，多态性的定义是：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同一操作作用于不同的类的对象，将产生不同的执行结果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多态的优势：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增强了程序的灵活性。</a:t>
            </a:r>
          </a:p>
        </p:txBody>
      </p:sp>
    </p:spTree>
    <p:extLst>
      <p:ext uri="{BB962C8B-B14F-4D97-AF65-F5344CB8AC3E}">
        <p14:creationId xmlns:p14="http://schemas.microsoft.com/office/powerpoint/2010/main" val="661578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1249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概念：以功能为基础，采用</a:t>
            </a:r>
            <a:r>
              <a:rPr lang="zh-CN" altLang="en-US" sz="3200">
                <a:solidFill>
                  <a:srgbClr val="C00000"/>
                </a:solidFill>
              </a:rPr>
              <a:t>自顶向下，逐步细化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的方法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011595" y="2336919"/>
            <a:ext cx="11430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368522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011596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726108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 flipV="1">
            <a:off x="4082912" y="2977673"/>
            <a:ext cx="1285875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5207656" y="3316605"/>
            <a:ext cx="752475" cy="15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>
            <a:off x="5797412" y="2977673"/>
            <a:ext cx="1357313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18569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>
            <a:off x="3797956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975756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190194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536958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547381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6904694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708408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7261881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34"/>
          <p:cNvSpPr txBox="1"/>
          <p:nvPr/>
        </p:nvSpPr>
        <p:spPr>
          <a:xfrm>
            <a:off x="2511073" y="4939321"/>
            <a:ext cx="614405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进一步细化每个功能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0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5563044" y="2182038"/>
            <a:ext cx="169990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Consolas" panose="020B0609020204030204" pitchFamily="49" charset="0"/>
                <a:ea typeface="华文楷体" pitchFamily="2" charset="-122"/>
              </a:rPr>
              <a:t>main()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067475" y="3914990"/>
            <a:ext cx="217489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getNum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5563043" y="3914990"/>
            <a:ext cx="2732053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maxMinValue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8580846" y="3914990"/>
            <a:ext cx="172559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print()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10800000" flipV="1">
            <a:off x="4221571" y="2783942"/>
            <a:ext cx="1928813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5900620" y="3307489"/>
            <a:ext cx="1036638" cy="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6685371" y="2768735"/>
            <a:ext cx="1822450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32"/>
          <p:cNvSpPr txBox="1"/>
          <p:nvPr/>
        </p:nvSpPr>
        <p:spPr>
          <a:xfrm>
            <a:off x="2044300" y="1506706"/>
            <a:ext cx="50006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，逐步细化</a:t>
            </a:r>
          </a:p>
        </p:txBody>
      </p:sp>
      <p:sp>
        <p:nvSpPr>
          <p:cNvPr id="32" name="矩形 31"/>
          <p:cNvSpPr/>
          <p:nvPr/>
        </p:nvSpPr>
        <p:spPr>
          <a:xfrm>
            <a:off x="4889982" y="4649397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具体的实现每个功能</a:t>
            </a:r>
          </a:p>
        </p:txBody>
      </p:sp>
      <p:sp>
        <p:nvSpPr>
          <p:cNvPr id="33" name="矩形 32"/>
          <p:cNvSpPr/>
          <p:nvPr/>
        </p:nvSpPr>
        <p:spPr>
          <a:xfrm>
            <a:off x="4935669" y="159819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只需考虑写几个功能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0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28304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面向过程的缺陷：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代码的</a:t>
            </a:r>
            <a:r>
              <a:rPr lang="zh-CN" altLang="en-US" sz="3200">
                <a:solidFill>
                  <a:srgbClr val="C00000"/>
                </a:solidFill>
              </a:rPr>
              <a:t>重用性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3200">
                <a:solidFill>
                  <a:srgbClr val="C00000"/>
                </a:solidFill>
              </a:rPr>
              <a:t>可维护性差</a:t>
            </a:r>
            <a:endParaRPr lang="en-US" altLang="zh-CN" sz="3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数据和对数据的操作分离，</a:t>
            </a:r>
            <a:r>
              <a:rPr lang="zh-CN" altLang="en-US" sz="3200">
                <a:solidFill>
                  <a:srgbClr val="C00000"/>
                </a:solidFill>
              </a:rPr>
              <a:t>数据安全不能保证</a:t>
            </a:r>
          </a:p>
        </p:txBody>
      </p:sp>
    </p:spTree>
    <p:extLst>
      <p:ext uri="{BB962C8B-B14F-4D97-AF65-F5344CB8AC3E}">
        <p14:creationId xmlns:p14="http://schemas.microsoft.com/office/powerpoint/2010/main" val="429448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39277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、概念：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将数据及其操作</a:t>
            </a:r>
            <a:r>
              <a:rPr lang="zh-CN" altLang="en-US" sz="3600">
                <a:solidFill>
                  <a:srgbClr val="C00000"/>
                </a:solidFill>
              </a:rPr>
              <a:t>封装为类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，以类的</a:t>
            </a:r>
            <a:r>
              <a:rPr lang="zh-CN" altLang="en-US" sz="3600">
                <a:solidFill>
                  <a:srgbClr val="C00000"/>
                </a:solidFill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作为程序的</a:t>
            </a:r>
            <a:r>
              <a:rPr lang="zh-CN" altLang="en-US" sz="3600">
                <a:solidFill>
                  <a:srgbClr val="C00000"/>
                </a:solidFill>
              </a:rPr>
              <a:t>基本元素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，通过对象发送</a:t>
            </a:r>
            <a:r>
              <a:rPr lang="zh-CN" altLang="en-US" sz="3600">
                <a:solidFill>
                  <a:srgbClr val="C00000"/>
                </a:solidFill>
              </a:rPr>
              <a:t>消息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，从而调用相应方法完成各种功能</a:t>
            </a:r>
          </a:p>
        </p:txBody>
      </p:sp>
    </p:spTree>
    <p:extLst>
      <p:ext uri="{BB962C8B-B14F-4D97-AF65-F5344CB8AC3E}">
        <p14:creationId xmlns:p14="http://schemas.microsoft.com/office/powerpoint/2010/main" val="3573157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37709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、面向对象程序设计的特点：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对象为基本元素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安全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程序的维护量较小、代码的重用率高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程序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... ...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课程简介：课程地位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2933" y="1492503"/>
            <a:ext cx="9985215" cy="4495799"/>
            <a:chOff x="1653813" y="1340768"/>
            <a:chExt cx="9985215" cy="4495799"/>
          </a:xfrm>
        </p:grpSpPr>
        <p:sp>
          <p:nvSpPr>
            <p:cNvPr id="7" name="Freeform 3"/>
            <p:cNvSpPr>
              <a:spLocks noEditPoints="1"/>
            </p:cNvSpPr>
            <p:nvPr/>
          </p:nvSpPr>
          <p:spPr bwMode="gray">
            <a:xfrm>
              <a:off x="1653813" y="1797967"/>
              <a:ext cx="7726285" cy="4038600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8083954" y="2766855"/>
              <a:ext cx="355507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软件课程体系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gray">
            <a:xfrm rot="-723406">
              <a:off x="4550777" y="4712617"/>
              <a:ext cx="1917201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4459784" y="3493418"/>
              <a:ext cx="2272708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4487294" y="3502942"/>
              <a:ext cx="2219804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4510571" y="3518817"/>
              <a:ext cx="2111883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4633304" y="3563268"/>
              <a:ext cx="1879111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gray">
            <a:xfrm>
              <a:off x="4695764" y="3970039"/>
              <a:ext cx="1826142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高级技术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 rot="-772996">
              <a:off x="2093967" y="4103017"/>
              <a:ext cx="1510906" cy="609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1991672" y="3112417"/>
              <a:ext cx="1828766" cy="1441450"/>
              <a:chOff x="732" y="2112"/>
              <a:chExt cx="842" cy="860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gray">
              <a:xfrm>
                <a:off x="735" y="2323"/>
                <a:ext cx="813" cy="3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C#/JAVA</a:t>
                </a:r>
                <a:endPara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1856961" y="2347242"/>
              <a:ext cx="1218883" cy="5334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1958535" y="1740817"/>
              <a:ext cx="1364895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gray">
            <a:xfrm>
              <a:off x="1975464" y="1745581"/>
              <a:ext cx="1333153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1990277" y="1756692"/>
              <a:ext cx="1267552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2062225" y="1782092"/>
              <a:ext cx="1130006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gray">
            <a:xfrm>
              <a:off x="2223369" y="1873096"/>
              <a:ext cx="862737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C++</a:t>
              </a:r>
              <a:endParaRPr lang="en-US" altLang="zh-CN" sz="32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gray">
            <a:xfrm>
              <a:off x="3545621" y="1874167"/>
              <a:ext cx="914162" cy="228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3708563" y="1340768"/>
              <a:ext cx="909930" cy="68262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gray">
            <a:xfrm>
              <a:off x="3721259" y="1343942"/>
              <a:ext cx="886652" cy="6667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3729724" y="1350292"/>
              <a:ext cx="844329" cy="62230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3778394" y="1369342"/>
              <a:ext cx="751222" cy="503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gray">
            <a:xfrm>
              <a:off x="3961356" y="1369040"/>
              <a:ext cx="41069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  <a:endPara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228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11139" y="3817251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4642427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第一个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2970759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795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972131"/>
            <a:ext cx="3809750" cy="691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C++IDE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7669" y="1726297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C++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7669" y="2234333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 Builder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7669" y="2739122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Eclipse(Myln + CDT + MinGW32 + GCC)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7669" y="3245535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Dev-C++(MinGW32 + GCC)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7669" y="3751947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（可配合多款编译器使用）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7669" y="4258360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CodeLite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7669" y="4764772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C-Free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7669" y="5271185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（可配合多款编译器使用）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7669" y="5777598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just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KDevelop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172891" y="1726297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微软的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cl.exe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编译器（捆绑于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套装中）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172891" y="2328719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C++ 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5172891" y="2979839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172891" y="3613807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172891" y="4247775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bcc.exe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编译器（捆绑于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 Builder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套装中）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内容占位符 3"/>
          <p:cNvSpPr txBox="1">
            <a:spLocks/>
          </p:cNvSpPr>
          <p:nvPr/>
        </p:nvSpPr>
        <p:spPr>
          <a:xfrm>
            <a:off x="7038788" y="972131"/>
            <a:ext cx="2939499" cy="691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编译器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34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20" name="TextBox 2"/>
          <p:cNvSpPr txBox="1"/>
          <p:nvPr/>
        </p:nvSpPr>
        <p:spPr>
          <a:xfrm>
            <a:off x="1163992" y="1442628"/>
            <a:ext cx="956321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#include 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iostream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&gt;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预处理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命令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using namespace std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使用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命名空间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main(void)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&lt;&lt; "Hello world!" 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return 0;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963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2782797" y="690700"/>
            <a:ext cx="5917066" cy="5806437"/>
            <a:chOff x="2665231" y="246563"/>
            <a:chExt cx="5917066" cy="5806437"/>
          </a:xfrm>
        </p:grpSpPr>
        <p:sp>
          <p:nvSpPr>
            <p:cNvPr id="4" name="流程图: 过程 3"/>
            <p:cNvSpPr/>
            <p:nvPr/>
          </p:nvSpPr>
          <p:spPr bwMode="auto">
            <a:xfrm>
              <a:off x="5094106" y="980123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 辑</a:t>
              </a:r>
            </a:p>
          </p:txBody>
        </p:sp>
        <p:sp>
          <p:nvSpPr>
            <p:cNvPr id="5" name="流程图: 过程 4"/>
            <p:cNvSpPr/>
            <p:nvPr/>
          </p:nvSpPr>
          <p:spPr bwMode="auto">
            <a:xfrm>
              <a:off x="5094106" y="1719806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 译</a:t>
              </a: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4633221" y="2459489"/>
              <a:ext cx="2143140" cy="5715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有错？</a:t>
              </a:r>
            </a:p>
          </p:txBody>
        </p:sp>
        <p:sp>
          <p:nvSpPr>
            <p:cNvPr id="7" name="流程图: 过程 6"/>
            <p:cNvSpPr/>
            <p:nvPr/>
          </p:nvSpPr>
          <p:spPr bwMode="auto">
            <a:xfrm>
              <a:off x="5094106" y="3328987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 接</a:t>
              </a:r>
            </a:p>
          </p:txBody>
        </p:sp>
        <p:sp>
          <p:nvSpPr>
            <p:cNvPr id="8" name="流程图: 过程 7"/>
            <p:cNvSpPr/>
            <p:nvPr/>
          </p:nvSpPr>
          <p:spPr bwMode="auto">
            <a:xfrm>
              <a:off x="5094106" y="4036422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 行</a:t>
              </a:r>
            </a:p>
          </p:txBody>
        </p:sp>
        <p:sp>
          <p:nvSpPr>
            <p:cNvPr id="9" name="流程图: 决策 8"/>
            <p:cNvSpPr/>
            <p:nvPr/>
          </p:nvSpPr>
          <p:spPr bwMode="auto">
            <a:xfrm>
              <a:off x="4697002" y="4756916"/>
              <a:ext cx="2000263" cy="5715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有错？</a:t>
              </a: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5204731" y="246563"/>
              <a:ext cx="1000125" cy="42862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开始</a:t>
              </a: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5204731" y="5624375"/>
              <a:ext cx="1000125" cy="42862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结束</a:t>
              </a:r>
            </a:p>
          </p:txBody>
        </p:sp>
        <p:cxnSp>
          <p:nvCxnSpPr>
            <p:cNvPr id="12" name="直接箭头连接符 11"/>
            <p:cNvCxnSpPr>
              <a:stCxn id="10" idx="2"/>
              <a:endCxn id="4" idx="0"/>
            </p:cNvCxnSpPr>
            <p:nvPr/>
          </p:nvCxnSpPr>
          <p:spPr bwMode="auto">
            <a:xfrm flipH="1">
              <a:off x="5701325" y="675188"/>
              <a:ext cx="3469" cy="30493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 bwMode="auto">
            <a:xfrm>
              <a:off x="5701325" y="1408748"/>
              <a:ext cx="0" cy="31105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 bwMode="auto">
            <a:xfrm>
              <a:off x="5701325" y="2148431"/>
              <a:ext cx="3466" cy="31105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7" idx="0"/>
            </p:cNvCxnSpPr>
            <p:nvPr/>
          </p:nvCxnSpPr>
          <p:spPr bwMode="auto">
            <a:xfrm flipH="1">
              <a:off x="5701325" y="3030989"/>
              <a:ext cx="3466" cy="29799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 bwMode="auto">
            <a:xfrm>
              <a:off x="5701325" y="3757612"/>
              <a:ext cx="0" cy="27881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 bwMode="auto">
            <a:xfrm flipH="1">
              <a:off x="5697134" y="4465047"/>
              <a:ext cx="4191" cy="29186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1" idx="0"/>
            </p:cNvCxnSpPr>
            <p:nvPr/>
          </p:nvCxnSpPr>
          <p:spPr bwMode="auto">
            <a:xfrm>
              <a:off x="5697134" y="5328416"/>
              <a:ext cx="7660" cy="29595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1"/>
            </p:cNvCxnSpPr>
            <p:nvPr/>
          </p:nvCxnSpPr>
          <p:spPr bwMode="auto">
            <a:xfrm flipH="1">
              <a:off x="2665231" y="5042666"/>
              <a:ext cx="2031771" cy="939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1"/>
            </p:cNvCxnSpPr>
            <p:nvPr/>
          </p:nvCxnSpPr>
          <p:spPr bwMode="auto">
            <a:xfrm flipH="1">
              <a:off x="2665231" y="2745239"/>
              <a:ext cx="196799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1"/>
            </p:cNvCxnSpPr>
            <p:nvPr/>
          </p:nvCxnSpPr>
          <p:spPr bwMode="auto">
            <a:xfrm rot="10800000">
              <a:off x="2665231" y="1194435"/>
              <a:ext cx="2428875" cy="1588"/>
            </a:xfrm>
            <a:prstGeom prst="line">
              <a:avLst/>
            </a:prstGeom>
            <a:ln w="381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2665231" y="1194436"/>
              <a:ext cx="0" cy="385762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3579517" y="2393461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3591643" y="4673334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28" idx="6"/>
              <a:endCxn id="8" idx="1"/>
            </p:cNvCxnSpPr>
            <p:nvPr/>
          </p:nvCxnSpPr>
          <p:spPr bwMode="auto">
            <a:xfrm>
              <a:off x="4308293" y="3880486"/>
              <a:ext cx="785813" cy="370249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7" idx="1"/>
              <a:endCxn id="28" idx="6"/>
            </p:cNvCxnSpPr>
            <p:nvPr/>
          </p:nvCxnSpPr>
          <p:spPr bwMode="auto">
            <a:xfrm flipH="1">
              <a:off x="4308293" y="3543300"/>
              <a:ext cx="785813" cy="33718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 bwMode="auto">
            <a:xfrm>
              <a:off x="3308168" y="3523298"/>
              <a:ext cx="1000125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.exe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>
              <a:stCxn id="4" idx="3"/>
              <a:endCxn id="31" idx="2"/>
            </p:cNvCxnSpPr>
            <p:nvPr/>
          </p:nvCxnSpPr>
          <p:spPr bwMode="auto">
            <a:xfrm>
              <a:off x="6308543" y="1194436"/>
              <a:ext cx="760505" cy="428625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31" idx="2"/>
              <a:endCxn id="5" idx="3"/>
            </p:cNvCxnSpPr>
            <p:nvPr/>
          </p:nvCxnSpPr>
          <p:spPr bwMode="auto">
            <a:xfrm flipH="1">
              <a:off x="6308543" y="1623061"/>
              <a:ext cx="760505" cy="31105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 bwMode="auto">
            <a:xfrm>
              <a:off x="7069048" y="1265873"/>
              <a:ext cx="1032384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cpp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/>
            <p:cNvCxnSpPr>
              <a:stCxn id="5" idx="3"/>
              <a:endCxn id="33" idx="2"/>
            </p:cNvCxnSpPr>
            <p:nvPr/>
          </p:nvCxnSpPr>
          <p:spPr bwMode="auto">
            <a:xfrm>
              <a:off x="6308543" y="1934119"/>
              <a:ext cx="785813" cy="974817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 bwMode="auto">
            <a:xfrm>
              <a:off x="7094356" y="2551748"/>
              <a:ext cx="1000125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>
              <a:stCxn id="33" idx="2"/>
              <a:endCxn id="7" idx="3"/>
            </p:cNvCxnSpPr>
            <p:nvPr/>
          </p:nvCxnSpPr>
          <p:spPr bwMode="auto">
            <a:xfrm flipH="1">
              <a:off x="6308543" y="2908936"/>
              <a:ext cx="785813" cy="63436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 bwMode="auto">
            <a:xfrm>
              <a:off x="7094356" y="3766185"/>
              <a:ext cx="1487941" cy="9907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库文件</a:t>
              </a:r>
              <a:b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箭头连接符 35"/>
            <p:cNvCxnSpPr>
              <a:stCxn id="35" idx="2"/>
              <a:endCxn id="7" idx="3"/>
            </p:cNvCxnSpPr>
            <p:nvPr/>
          </p:nvCxnSpPr>
          <p:spPr bwMode="auto">
            <a:xfrm flipH="1" flipV="1">
              <a:off x="6308543" y="3543300"/>
              <a:ext cx="785813" cy="718251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36"/>
            <p:cNvSpPr txBox="1">
              <a:spLocks noChangeArrowheads="1"/>
            </p:cNvSpPr>
            <p:nvPr/>
          </p:nvSpPr>
          <p:spPr bwMode="auto">
            <a:xfrm>
              <a:off x="5808480" y="5291730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36"/>
            <p:cNvSpPr txBox="1">
              <a:spLocks noChangeArrowheads="1"/>
            </p:cNvSpPr>
            <p:nvPr/>
          </p:nvSpPr>
          <p:spPr bwMode="auto">
            <a:xfrm>
              <a:off x="5756635" y="2972715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999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3673554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4587857" y="1288557"/>
            <a:ext cx="4899043" cy="487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 Primer</a:t>
            </a: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Effective C++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课程简介：参考书籍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1" y="4040414"/>
            <a:ext cx="1923976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17" y="2251529"/>
            <a:ext cx="1894741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1" y="559757"/>
            <a:ext cx="1923976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6" descr="41zx3Gpzl3L._AA500_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0" y="2251529"/>
            <a:ext cx="2928390" cy="385717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76164"/>
            <a:ext cx="3976152" cy="68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课程教材：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524000" y="1210810"/>
            <a:ext cx="8086264" cy="4743378"/>
            <a:chOff x="731064" y="1401310"/>
            <a:chExt cx="7803336" cy="47433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任意多边形 11"/>
            <p:cNvSpPr/>
            <p:nvPr/>
          </p:nvSpPr>
          <p:spPr>
            <a:xfrm>
              <a:off x="731064" y="1401310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645754" y="1401312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5" tIns="46474" rIns="46474" bIns="46476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面向对象编程基本概念、新的</a:t>
              </a:r>
              <a:r>
                <a:rPr lang="en-US" altLang="en-US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、函数、引用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31064" y="2393456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1838336"/>
                <a:satOff val="-2557"/>
                <a:lumOff val="-981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抽象机制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45754" y="2386449"/>
              <a:ext cx="6888646" cy="684000"/>
            </a:xfrm>
            <a:custGeom>
              <a:avLst/>
              <a:gdLst>
                <a:gd name="connsiteX0" fmla="*/ 138717 w 832286"/>
                <a:gd name="connsiteY0" fmla="*/ 0 h 6331435"/>
                <a:gd name="connsiteX1" fmla="*/ 693569 w 832286"/>
                <a:gd name="connsiteY1" fmla="*/ 0 h 6331435"/>
                <a:gd name="connsiteX2" fmla="*/ 832286 w 832286"/>
                <a:gd name="connsiteY2" fmla="*/ 138717 h 6331435"/>
                <a:gd name="connsiteX3" fmla="*/ 832286 w 832286"/>
                <a:gd name="connsiteY3" fmla="*/ 6331435 h 6331435"/>
                <a:gd name="connsiteX4" fmla="*/ 832286 w 832286"/>
                <a:gd name="connsiteY4" fmla="*/ 6331435 h 6331435"/>
                <a:gd name="connsiteX5" fmla="*/ 0 w 832286"/>
                <a:gd name="connsiteY5" fmla="*/ 6331435 h 6331435"/>
                <a:gd name="connsiteX6" fmla="*/ 0 w 832286"/>
                <a:gd name="connsiteY6" fmla="*/ 6331435 h 6331435"/>
                <a:gd name="connsiteX7" fmla="*/ 0 w 832286"/>
                <a:gd name="connsiteY7" fmla="*/ 138717 h 6331435"/>
                <a:gd name="connsiteX8" fmla="*/ 138717 w 832286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286" h="6331435">
                  <a:moveTo>
                    <a:pt x="832286" y="1055262"/>
                  </a:moveTo>
                  <a:lnTo>
                    <a:pt x="832286" y="5276173"/>
                  </a:lnTo>
                  <a:cubicBezTo>
                    <a:pt x="832286" y="5858974"/>
                    <a:pt x="824122" y="6331431"/>
                    <a:pt x="814051" y="6331431"/>
                  </a:cubicBezTo>
                  <a:lnTo>
                    <a:pt x="0" y="6331431"/>
                  </a:lnTo>
                  <a:lnTo>
                    <a:pt x="0" y="6331431"/>
                  </a:lnTo>
                  <a:lnTo>
                    <a:pt x="0" y="4"/>
                  </a:lnTo>
                  <a:lnTo>
                    <a:pt x="0" y="4"/>
                  </a:lnTo>
                  <a:lnTo>
                    <a:pt x="814051" y="4"/>
                  </a:lnTo>
                  <a:cubicBezTo>
                    <a:pt x="824122" y="4"/>
                    <a:pt x="832286" y="472461"/>
                    <a:pt x="832286" y="1055262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1838336"/>
                <a:satOff val="-2557"/>
                <a:lumOff val="-98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55869" rIns="55869" bIns="5587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b="1" kern="1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类、继承、多态</a:t>
              </a: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31064" y="3302394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3676672"/>
                <a:satOff val="-5114"/>
                <a:lumOff val="-1961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645754" y="3302395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3676672"/>
                <a:satOff val="-5114"/>
                <a:lumOff val="-196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4" rIns="47744" bIns="47746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函数模板、类模板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31064" y="4211332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5515009"/>
                <a:satOff val="-7671"/>
                <a:lumOff val="-2942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645754" y="4211333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5515009"/>
                <a:satOff val="-7671"/>
                <a:lumOff val="-294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4" rIns="47744" bIns="47746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1064" y="5120270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645754" y="5120270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6" rIns="47744" bIns="4774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en-US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2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、异常处理、设计模式</a:t>
              </a:r>
            </a:p>
          </p:txBody>
        </p:sp>
      </p:grpSp>
      <p:sp>
        <p:nvSpPr>
          <p:cNvPr id="6" name="TextBox 10"/>
          <p:cNvSpPr txBox="1"/>
          <p:nvPr/>
        </p:nvSpPr>
        <p:spPr>
          <a:xfrm>
            <a:off x="9634562" y="1336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(6)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9634562" y="2327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(34)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9634562" y="32178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(4)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634562" y="41465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(6)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9634562" y="50752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(20)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1306513" y="1255713"/>
            <a:ext cx="8229600" cy="98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4000" b="1">
                <a:solidFill>
                  <a:srgbClr val="0073AB"/>
                </a:solidFill>
              </a:rPr>
              <a:t>必修</a:t>
            </a:r>
            <a:r>
              <a:rPr lang="en-US" altLang="zh-CN" sz="4000" b="1">
                <a:solidFill>
                  <a:srgbClr val="0073AB"/>
                </a:solidFill>
              </a:rPr>
              <a:t>  72</a:t>
            </a:r>
            <a:r>
              <a:rPr lang="zh-CN" altLang="en-US" sz="4000" b="1">
                <a:solidFill>
                  <a:srgbClr val="0073AB"/>
                </a:solidFill>
              </a:rPr>
              <a:t>学时  </a:t>
            </a:r>
            <a:r>
              <a:rPr lang="en-US" altLang="zh-CN" sz="4000" b="1">
                <a:solidFill>
                  <a:srgbClr val="0073AB"/>
                </a:solidFill>
              </a:rPr>
              <a:t>3</a:t>
            </a:r>
            <a:r>
              <a:rPr lang="zh-CN" altLang="en-US" sz="4000" b="1">
                <a:solidFill>
                  <a:srgbClr val="0073AB"/>
                </a:solidFill>
              </a:rPr>
              <a:t>学分</a:t>
            </a:r>
            <a:endParaRPr lang="en-US" altLang="zh-CN" sz="4000" b="1">
              <a:solidFill>
                <a:srgbClr val="0073AB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040620737"/>
              </p:ext>
            </p:extLst>
          </p:nvPr>
        </p:nvGraphicFramePr>
        <p:xfrm>
          <a:off x="4914901" y="559757"/>
          <a:ext cx="6603999" cy="571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2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课程简介：上课要求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讲课的时候不需要电脑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积极听讲，及时回答问题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作业要按时交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有问题要随时问</a:t>
            </a:r>
          </a:p>
        </p:txBody>
      </p:sp>
    </p:spTree>
    <p:extLst>
      <p:ext uri="{BB962C8B-B14F-4D97-AF65-F5344CB8AC3E}">
        <p14:creationId xmlns:p14="http://schemas.microsoft.com/office/powerpoint/2010/main" val="266267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2185435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211139" y="2974201"/>
            <a:ext cx="6697730" cy="623976"/>
            <a:chOff x="2054383" y="4853049"/>
            <a:chExt cx="6697730" cy="623976"/>
          </a:xfrm>
        </p:grpSpPr>
        <p:sp>
          <p:nvSpPr>
            <p:cNvPr id="44" name="矩形 4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25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1749</Words>
  <Application>Microsoft Office PowerPoint</Application>
  <PresentationFormat>自定义</PresentationFormat>
  <Paragraphs>356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等线</vt:lpstr>
      <vt:lpstr>等线 Light</vt:lpstr>
      <vt:lpstr>汉鼎简特黑</vt:lpstr>
      <vt:lpstr>华文楷体</vt:lpstr>
      <vt:lpstr>隶书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本讲教学目标</vt:lpstr>
      <vt:lpstr>PowerPoint 演示文稿</vt:lpstr>
      <vt:lpstr>课程简介：课程地位</vt:lpstr>
      <vt:lpstr>课程简介：参考书籍</vt:lpstr>
      <vt:lpstr>课程简介</vt:lpstr>
      <vt:lpstr>课程简介</vt:lpstr>
      <vt:lpstr>课程简介：上课要求</vt:lpstr>
      <vt:lpstr>PowerPoint 演示文稿</vt:lpstr>
      <vt:lpstr>C++概述：C++之父</vt:lpstr>
      <vt:lpstr>C++概述：What is  C++?</vt:lpstr>
      <vt:lpstr>C++概述：Where is C++ from?</vt:lpstr>
      <vt:lpstr>C++概述：发展史---三个阶段</vt:lpstr>
      <vt:lpstr>C++概述：行业地位</vt:lpstr>
      <vt:lpstr>C++概述：行业地位</vt:lpstr>
      <vt:lpstr>C++概述：应用领域</vt:lpstr>
      <vt:lpstr>C++概述：应用领域</vt:lpstr>
      <vt:lpstr>PowerPoint 演示文稿</vt:lpstr>
      <vt:lpstr>C与C++的关系</vt:lpstr>
      <vt:lpstr>C与C++的关系</vt:lpstr>
      <vt:lpstr>PowerPoint 演示文稿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面向对象程序设计：三大特性 封装</vt:lpstr>
      <vt:lpstr>面向对象程序设计：三大特性 封装</vt:lpstr>
      <vt:lpstr>面向对象程序设计：三大特性 继承</vt:lpstr>
      <vt:lpstr>面向对象程序设计：三大特性 继承</vt:lpstr>
      <vt:lpstr>面向对象程序设计：三大特性 多态</vt:lpstr>
      <vt:lpstr>面向对象程序设计：三大特性 多态</vt:lpstr>
      <vt:lpstr>面向对象程序设计：面向过程</vt:lpstr>
      <vt:lpstr>面向对象程序设计：面向过程</vt:lpstr>
      <vt:lpstr>面向对象程序设计：面向过程</vt:lpstr>
      <vt:lpstr>面向对象程序设计：面向对象</vt:lpstr>
      <vt:lpstr>面向对象程序设计：面向对象</vt:lpstr>
      <vt:lpstr>PowerPoint 演示文稿</vt:lpstr>
      <vt:lpstr>第一个C++程序</vt:lpstr>
      <vt:lpstr>第一个C++程序</vt:lpstr>
      <vt:lpstr>第一个C++程序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133</cp:revision>
  <dcterms:created xsi:type="dcterms:W3CDTF">2016-06-30T08:41:47Z</dcterms:created>
  <dcterms:modified xsi:type="dcterms:W3CDTF">2017-09-06T07:30:32Z</dcterms:modified>
</cp:coreProperties>
</file>