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1" r:id="rId1"/>
  </p:sldMasterIdLst>
  <p:notesMasterIdLst>
    <p:notesMasterId r:id="rId43"/>
  </p:notesMasterIdLst>
  <p:sldIdLst>
    <p:sldId id="256" r:id="rId2"/>
    <p:sldId id="259" r:id="rId3"/>
    <p:sldId id="262" r:id="rId4"/>
    <p:sldId id="306" r:id="rId5"/>
    <p:sldId id="270" r:id="rId6"/>
    <p:sldId id="623" r:id="rId7"/>
    <p:sldId id="624" r:id="rId8"/>
    <p:sldId id="625" r:id="rId9"/>
    <p:sldId id="626" r:id="rId10"/>
    <p:sldId id="627" r:id="rId11"/>
    <p:sldId id="628" r:id="rId12"/>
    <p:sldId id="629" r:id="rId13"/>
    <p:sldId id="630" r:id="rId14"/>
    <p:sldId id="620" r:id="rId15"/>
    <p:sldId id="631" r:id="rId16"/>
    <p:sldId id="632" r:id="rId17"/>
    <p:sldId id="633" r:id="rId18"/>
    <p:sldId id="634" r:id="rId19"/>
    <p:sldId id="635" r:id="rId20"/>
    <p:sldId id="636" r:id="rId21"/>
    <p:sldId id="637" r:id="rId22"/>
    <p:sldId id="638" r:id="rId23"/>
    <p:sldId id="639" r:id="rId24"/>
    <p:sldId id="640" r:id="rId25"/>
    <p:sldId id="641" r:id="rId26"/>
    <p:sldId id="622" r:id="rId27"/>
    <p:sldId id="644" r:id="rId28"/>
    <p:sldId id="645" r:id="rId29"/>
    <p:sldId id="646" r:id="rId30"/>
    <p:sldId id="647" r:id="rId31"/>
    <p:sldId id="648" r:id="rId32"/>
    <p:sldId id="649" r:id="rId33"/>
    <p:sldId id="650" r:id="rId34"/>
    <p:sldId id="651" r:id="rId35"/>
    <p:sldId id="652" r:id="rId36"/>
    <p:sldId id="653" r:id="rId37"/>
    <p:sldId id="654" r:id="rId38"/>
    <p:sldId id="655" r:id="rId39"/>
    <p:sldId id="656" r:id="rId40"/>
    <p:sldId id="559" r:id="rId41"/>
    <p:sldId id="258" r:id="rId42"/>
  </p:sldIdLst>
  <p:sldSz cx="1218882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86C"/>
    <a:srgbClr val="0073AB"/>
    <a:srgbClr val="A5DEE4"/>
    <a:srgbClr val="0091DA"/>
    <a:srgbClr val="2EA7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21" autoAdjust="0"/>
    <p:restoredTop sz="96695" autoAdjust="0"/>
  </p:normalViewPr>
  <p:slideViewPr>
    <p:cSldViewPr snapToGrid="0">
      <p:cViewPr varScale="1">
        <p:scale>
          <a:sx n="123" d="100"/>
          <a:sy n="123" d="100"/>
        </p:scale>
        <p:origin x="396" y="12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763DE-CC84-4058-BD62-4687DC7FF9D4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ADC4C-6597-443E-8B9D-3AD9126E8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03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ADC4C-6597-443E-8B9D-3AD9126E8B67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734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ADC4C-6597-443E-8B9D-3AD9126E8B67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262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515" y="230189"/>
            <a:ext cx="9934167" cy="659136"/>
          </a:xfrm>
        </p:spPr>
        <p:txBody>
          <a:bodyPr/>
          <a:lstStyle>
            <a:lvl1pPr>
              <a:defRPr b="1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310470"/>
            <a:ext cx="10512862" cy="4351338"/>
          </a:xfrm>
        </p:spPr>
        <p:txBody>
          <a:bodyPr/>
          <a:lstStyle>
            <a:lvl1pPr marL="228531" indent="-228531">
              <a:buClr>
                <a:srgbClr val="0070C0"/>
              </a:buClr>
              <a:buFont typeface="Wingdings" panose="05000000000000000000" pitchFamily="2" charset="2"/>
              <a:buChar char="v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594" indent="-228531">
              <a:buClr>
                <a:srgbClr val="0070C0"/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342784" y="230189"/>
            <a:ext cx="495198" cy="659137"/>
          </a:xfrm>
          <a:prstGeom prst="rect">
            <a:avLst/>
          </a:prstGeom>
          <a:solidFill>
            <a:srgbClr val="007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08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870259" y="230191"/>
            <a:ext cx="50221" cy="659134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08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54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411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787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92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52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9051" y="2491562"/>
            <a:ext cx="12189600" cy="2016224"/>
          </a:xfrm>
          <a:prstGeom prst="rect">
            <a:avLst/>
          </a:prstGeom>
          <a:solidFill>
            <a:srgbClr val="2EA7E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white"/>
              </a:solidFill>
            </a:endParaRPr>
          </a:p>
        </p:txBody>
      </p:sp>
      <p:sp>
        <p:nvSpPr>
          <p:cNvPr id="8" name="等腰三角形 7"/>
          <p:cNvSpPr/>
          <p:nvPr userDrawn="1"/>
        </p:nvSpPr>
        <p:spPr>
          <a:xfrm rot="3259845">
            <a:off x="10280732" y="1478551"/>
            <a:ext cx="1007242" cy="671846"/>
          </a:xfrm>
          <a:prstGeom prst="triangle">
            <a:avLst/>
          </a:prstGeom>
          <a:solidFill>
            <a:srgbClr val="007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2513373" y="2789840"/>
            <a:ext cx="6434946" cy="11551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 rot="19459845">
            <a:off x="1329478" y="4411663"/>
            <a:ext cx="410711" cy="706424"/>
          </a:xfrm>
          <a:prstGeom prst="rect">
            <a:avLst/>
          </a:prstGeom>
          <a:noFill/>
          <a:ln>
            <a:solidFill>
              <a:srgbClr val="2EA7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任意多边形 10"/>
          <p:cNvSpPr/>
          <p:nvPr userDrawn="1"/>
        </p:nvSpPr>
        <p:spPr>
          <a:xfrm rot="3259845">
            <a:off x="10392373" y="1922799"/>
            <a:ext cx="503622" cy="671847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A5DEE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516049" y="4570995"/>
            <a:ext cx="2489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400" b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备课组 丁盟</a:t>
            </a:r>
            <a:endParaRPr lang="zh-CN" altLang="en-US" sz="2400" b="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4275074" y="4197385"/>
            <a:ext cx="4673246" cy="32723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 userDrawn="1"/>
        </p:nvSpPr>
        <p:spPr>
          <a:xfrm rot="8972468">
            <a:off x="9055692" y="5121180"/>
            <a:ext cx="352670" cy="519781"/>
          </a:xfrm>
          <a:prstGeom prst="rect">
            <a:avLst/>
          </a:prstGeom>
          <a:noFill/>
          <a:ln>
            <a:solidFill>
              <a:srgbClr val="0073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" name="任意多边形 14"/>
          <p:cNvSpPr/>
          <p:nvPr userDrawn="1"/>
        </p:nvSpPr>
        <p:spPr>
          <a:xfrm rot="20711973">
            <a:off x="4880354" y="813107"/>
            <a:ext cx="362983" cy="46772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A5DE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任意多边形 15"/>
          <p:cNvSpPr/>
          <p:nvPr userDrawn="1"/>
        </p:nvSpPr>
        <p:spPr>
          <a:xfrm rot="3259845">
            <a:off x="3650150" y="4955664"/>
            <a:ext cx="422380" cy="575464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362632" y="361767"/>
            <a:ext cx="35696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0" b="1">
                <a:solidFill>
                  <a:srgbClr val="0073AB"/>
                </a:solidFill>
                <a:latin typeface="Buxton Sketch" panose="03080500000500000004" pitchFamily="66" charset="0"/>
                <a:ea typeface="微软雅黑" panose="020B0503020204020204" pitchFamily="34" charset="-122"/>
              </a:rPr>
              <a:t>C++</a:t>
            </a:r>
            <a:endParaRPr lang="zh-CN" altLang="en-US" sz="16000" b="1" dirty="0">
              <a:solidFill>
                <a:srgbClr val="0073AB"/>
              </a:solidFill>
              <a:latin typeface="Buxton Sketch" panose="03080500000500000004" pitchFamily="66" charset="0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588" y="158510"/>
            <a:ext cx="3815430" cy="717271"/>
          </a:xfrm>
          <a:prstGeom prst="rect">
            <a:avLst/>
          </a:prstGeom>
        </p:spPr>
      </p:pic>
      <p:sp>
        <p:nvSpPr>
          <p:cNvPr id="19" name="文本占位符 42"/>
          <p:cNvSpPr>
            <a:spLocks noGrp="1"/>
          </p:cNvSpPr>
          <p:nvPr>
            <p:ph type="body" sz="quarter" idx="13"/>
          </p:nvPr>
        </p:nvSpPr>
        <p:spPr>
          <a:xfrm>
            <a:off x="3072451" y="3168007"/>
            <a:ext cx="5670027" cy="751698"/>
          </a:xfrm>
        </p:spPr>
        <p:txBody>
          <a:bodyPr>
            <a:noAutofit/>
          </a:bodyPr>
          <a:lstStyle>
            <a:lvl1pPr marL="109537" indent="0" algn="ctr">
              <a:buNone/>
              <a:defRPr kumimoji="1" lang="zh-CN" altLang="en-US" sz="5000" b="1" kern="120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4948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1087210" y="6301088"/>
            <a:ext cx="1005154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1087210" y="6530936"/>
            <a:ext cx="101095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五角星 8"/>
          <p:cNvSpPr/>
          <p:nvPr userDrawn="1"/>
        </p:nvSpPr>
        <p:spPr>
          <a:xfrm rot="21066148">
            <a:off x="3357600" y="5557252"/>
            <a:ext cx="194049" cy="20202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Freeform 69"/>
          <p:cNvSpPr>
            <a:spLocks/>
          </p:cNvSpPr>
          <p:nvPr userDrawn="1"/>
        </p:nvSpPr>
        <p:spPr bwMode="auto">
          <a:xfrm>
            <a:off x="8324945" y="513879"/>
            <a:ext cx="1414411" cy="872588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43">
                <a:moveTo>
                  <a:pt x="65" y="21"/>
                </a:moveTo>
                <a:cubicBezTo>
                  <a:pt x="65" y="14"/>
                  <a:pt x="60" y="8"/>
                  <a:pt x="52" y="8"/>
                </a:cubicBezTo>
                <a:cubicBezTo>
                  <a:pt x="52" y="8"/>
                  <a:pt x="51" y="8"/>
                  <a:pt x="51" y="8"/>
                </a:cubicBezTo>
                <a:cubicBezTo>
                  <a:pt x="48" y="3"/>
                  <a:pt x="42" y="0"/>
                  <a:pt x="36" y="0"/>
                </a:cubicBezTo>
                <a:cubicBezTo>
                  <a:pt x="28" y="0"/>
                  <a:pt x="21" y="6"/>
                  <a:pt x="20" y="13"/>
                </a:cubicBezTo>
                <a:cubicBezTo>
                  <a:pt x="19" y="13"/>
                  <a:pt x="19" y="13"/>
                  <a:pt x="18" y="13"/>
                </a:cubicBezTo>
                <a:cubicBezTo>
                  <a:pt x="14" y="13"/>
                  <a:pt x="10" y="16"/>
                  <a:pt x="9" y="20"/>
                </a:cubicBezTo>
                <a:cubicBezTo>
                  <a:pt x="4" y="21"/>
                  <a:pt x="0" y="26"/>
                  <a:pt x="0" y="31"/>
                </a:cubicBezTo>
                <a:cubicBezTo>
                  <a:pt x="0" y="38"/>
                  <a:pt x="6" y="43"/>
                  <a:pt x="12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6" y="43"/>
                  <a:pt x="71" y="38"/>
                  <a:pt x="71" y="31"/>
                </a:cubicBezTo>
                <a:cubicBezTo>
                  <a:pt x="71" y="27"/>
                  <a:pt x="69" y="23"/>
                  <a:pt x="6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2" name="Freeform 69"/>
          <p:cNvSpPr>
            <a:spLocks/>
          </p:cNvSpPr>
          <p:nvPr userDrawn="1"/>
        </p:nvSpPr>
        <p:spPr bwMode="auto">
          <a:xfrm>
            <a:off x="7394880" y="310890"/>
            <a:ext cx="1414411" cy="872588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43">
                <a:moveTo>
                  <a:pt x="65" y="21"/>
                </a:moveTo>
                <a:cubicBezTo>
                  <a:pt x="65" y="14"/>
                  <a:pt x="60" y="8"/>
                  <a:pt x="52" y="8"/>
                </a:cubicBezTo>
                <a:cubicBezTo>
                  <a:pt x="52" y="8"/>
                  <a:pt x="51" y="8"/>
                  <a:pt x="51" y="8"/>
                </a:cubicBezTo>
                <a:cubicBezTo>
                  <a:pt x="48" y="3"/>
                  <a:pt x="42" y="0"/>
                  <a:pt x="36" y="0"/>
                </a:cubicBezTo>
                <a:cubicBezTo>
                  <a:pt x="28" y="0"/>
                  <a:pt x="21" y="6"/>
                  <a:pt x="20" y="13"/>
                </a:cubicBezTo>
                <a:cubicBezTo>
                  <a:pt x="19" y="13"/>
                  <a:pt x="19" y="13"/>
                  <a:pt x="18" y="13"/>
                </a:cubicBezTo>
                <a:cubicBezTo>
                  <a:pt x="14" y="13"/>
                  <a:pt x="10" y="16"/>
                  <a:pt x="9" y="20"/>
                </a:cubicBezTo>
                <a:cubicBezTo>
                  <a:pt x="4" y="21"/>
                  <a:pt x="0" y="26"/>
                  <a:pt x="0" y="31"/>
                </a:cubicBezTo>
                <a:cubicBezTo>
                  <a:pt x="0" y="38"/>
                  <a:pt x="6" y="43"/>
                  <a:pt x="12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6" y="43"/>
                  <a:pt x="71" y="38"/>
                  <a:pt x="71" y="31"/>
                </a:cubicBezTo>
                <a:cubicBezTo>
                  <a:pt x="71" y="27"/>
                  <a:pt x="69" y="23"/>
                  <a:pt x="6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3" name="Freeform 101"/>
          <p:cNvSpPr>
            <a:spLocks noEditPoints="1"/>
          </p:cNvSpPr>
          <p:nvPr userDrawn="1"/>
        </p:nvSpPr>
        <p:spPr bwMode="auto">
          <a:xfrm>
            <a:off x="9593454" y="355319"/>
            <a:ext cx="718365" cy="738194"/>
          </a:xfrm>
          <a:prstGeom prst="sun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5" name="文本框 14"/>
          <p:cNvSpPr txBox="1"/>
          <p:nvPr userDrawn="1"/>
        </p:nvSpPr>
        <p:spPr>
          <a:xfrm rot="21136248">
            <a:off x="6375910" y="1803955"/>
            <a:ext cx="484335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0" b="1" dirty="0">
                <a:solidFill>
                  <a:srgbClr val="2EA7E0"/>
                </a:solidFill>
                <a:latin typeface="Chiller" panose="04020404031007020602" pitchFamily="82" charset="0"/>
              </a:rPr>
              <a:t>THANKS</a:t>
            </a:r>
            <a:endParaRPr lang="zh-CN" altLang="en-US" sz="13000" b="1" dirty="0">
              <a:solidFill>
                <a:srgbClr val="2EA7E0"/>
              </a:solidFill>
              <a:latin typeface="Chiller" panose="04020404031007020602" pitchFamily="82" charset="0"/>
            </a:endParaRPr>
          </a:p>
        </p:txBody>
      </p:sp>
      <p:grpSp>
        <p:nvGrpSpPr>
          <p:cNvPr id="39" name="组合 38"/>
          <p:cNvGrpSpPr/>
          <p:nvPr userDrawn="1"/>
        </p:nvGrpSpPr>
        <p:grpSpPr>
          <a:xfrm rot="21392231">
            <a:off x="1935272" y="2125015"/>
            <a:ext cx="3639666" cy="3236937"/>
            <a:chOff x="1935775" y="1614348"/>
            <a:chExt cx="4506668" cy="3747604"/>
          </a:xfrm>
        </p:grpSpPr>
        <p:sp>
          <p:nvSpPr>
            <p:cNvPr id="8" name="矩形 3"/>
            <p:cNvSpPr/>
            <p:nvPr userDrawn="1"/>
          </p:nvSpPr>
          <p:spPr>
            <a:xfrm>
              <a:off x="1935775" y="4282449"/>
              <a:ext cx="4506668" cy="1079503"/>
            </a:xfrm>
            <a:custGeom>
              <a:avLst/>
              <a:gdLst>
                <a:gd name="connsiteX0" fmla="*/ 0 w 725862"/>
                <a:gd name="connsiteY0" fmla="*/ 0 h 520880"/>
                <a:gd name="connsiteX1" fmla="*/ 725862 w 725862"/>
                <a:gd name="connsiteY1" fmla="*/ 0 h 520880"/>
                <a:gd name="connsiteX2" fmla="*/ 725862 w 725862"/>
                <a:gd name="connsiteY2" fmla="*/ 520880 h 520880"/>
                <a:gd name="connsiteX3" fmla="*/ 0 w 725862"/>
                <a:gd name="connsiteY3" fmla="*/ 520880 h 520880"/>
                <a:gd name="connsiteX4" fmla="*/ 0 w 725862"/>
                <a:gd name="connsiteY4" fmla="*/ 0 h 520880"/>
                <a:gd name="connsiteX0" fmla="*/ 0 w 725862"/>
                <a:gd name="connsiteY0" fmla="*/ 0 h 520880"/>
                <a:gd name="connsiteX1" fmla="*/ 725862 w 725862"/>
                <a:gd name="connsiteY1" fmla="*/ 520880 h 520880"/>
                <a:gd name="connsiteX2" fmla="*/ 0 w 725862"/>
                <a:gd name="connsiteY2" fmla="*/ 520880 h 520880"/>
                <a:gd name="connsiteX3" fmla="*/ 0 w 725862"/>
                <a:gd name="connsiteY3" fmla="*/ 0 h 520880"/>
                <a:gd name="connsiteX0" fmla="*/ 0 w 1165420"/>
                <a:gd name="connsiteY0" fmla="*/ 0 h 311948"/>
                <a:gd name="connsiteX1" fmla="*/ 1165420 w 1165420"/>
                <a:gd name="connsiteY1" fmla="*/ 311948 h 311948"/>
                <a:gd name="connsiteX2" fmla="*/ 439558 w 1165420"/>
                <a:gd name="connsiteY2" fmla="*/ 311948 h 311948"/>
                <a:gd name="connsiteX3" fmla="*/ 0 w 1165420"/>
                <a:gd name="connsiteY3" fmla="*/ 0 h 311948"/>
                <a:gd name="connsiteX0" fmla="*/ 0 w 1165420"/>
                <a:gd name="connsiteY0" fmla="*/ 0 h 311948"/>
                <a:gd name="connsiteX1" fmla="*/ 690720 w 1165420"/>
                <a:gd name="connsiteY1" fmla="*/ 175061 h 311948"/>
                <a:gd name="connsiteX2" fmla="*/ 1165420 w 1165420"/>
                <a:gd name="connsiteY2" fmla="*/ 311948 h 311948"/>
                <a:gd name="connsiteX3" fmla="*/ 439558 w 1165420"/>
                <a:gd name="connsiteY3" fmla="*/ 311948 h 311948"/>
                <a:gd name="connsiteX4" fmla="*/ 0 w 1165420"/>
                <a:gd name="connsiteY4" fmla="*/ 0 h 311948"/>
                <a:gd name="connsiteX0" fmla="*/ 0 w 2221033"/>
                <a:gd name="connsiteY0" fmla="*/ 41076 h 353024"/>
                <a:gd name="connsiteX1" fmla="*/ 2221033 w 2221033"/>
                <a:gd name="connsiteY1" fmla="*/ 0 h 353024"/>
                <a:gd name="connsiteX2" fmla="*/ 1165420 w 2221033"/>
                <a:gd name="connsiteY2" fmla="*/ 353024 h 353024"/>
                <a:gd name="connsiteX3" fmla="*/ 439558 w 2221033"/>
                <a:gd name="connsiteY3" fmla="*/ 353024 h 353024"/>
                <a:gd name="connsiteX4" fmla="*/ 0 w 2221033"/>
                <a:gd name="connsiteY4" fmla="*/ 41076 h 353024"/>
                <a:gd name="connsiteX0" fmla="*/ 0 w 2221033"/>
                <a:gd name="connsiteY0" fmla="*/ 41076 h 353024"/>
                <a:gd name="connsiteX1" fmla="*/ 2221033 w 2221033"/>
                <a:gd name="connsiteY1" fmla="*/ 0 h 353024"/>
                <a:gd name="connsiteX2" fmla="*/ 1246819 w 2221033"/>
                <a:gd name="connsiteY2" fmla="*/ 237751 h 353024"/>
                <a:gd name="connsiteX3" fmla="*/ 439558 w 2221033"/>
                <a:gd name="connsiteY3" fmla="*/ 353024 h 353024"/>
                <a:gd name="connsiteX4" fmla="*/ 0 w 2221033"/>
                <a:gd name="connsiteY4" fmla="*/ 41076 h 353024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246819 w 2302433"/>
                <a:gd name="connsiteY2" fmla="*/ 468297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246819 w 2302433"/>
                <a:gd name="connsiteY2" fmla="*/ 468297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352638 w 2302433"/>
                <a:gd name="connsiteY2" fmla="*/ 525934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352638 w 2302433"/>
                <a:gd name="connsiteY2" fmla="*/ 525934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587332"/>
                <a:gd name="connsiteY0" fmla="*/ 278827 h 583570"/>
                <a:gd name="connsiteX1" fmla="*/ 2587332 w 2587332"/>
                <a:gd name="connsiteY1" fmla="*/ 0 h 583570"/>
                <a:gd name="connsiteX2" fmla="*/ 1637537 w 2587332"/>
                <a:gd name="connsiteY2" fmla="*/ 525934 h 583570"/>
                <a:gd name="connsiteX3" fmla="*/ 724457 w 2587332"/>
                <a:gd name="connsiteY3" fmla="*/ 583570 h 583570"/>
                <a:gd name="connsiteX4" fmla="*/ 0 w 2587332"/>
                <a:gd name="connsiteY4" fmla="*/ 278827 h 583570"/>
                <a:gd name="connsiteX0" fmla="*/ 0 w 2579192"/>
                <a:gd name="connsiteY0" fmla="*/ 329259 h 583570"/>
                <a:gd name="connsiteX1" fmla="*/ 2579192 w 2579192"/>
                <a:gd name="connsiteY1" fmla="*/ 0 h 583570"/>
                <a:gd name="connsiteX2" fmla="*/ 1629397 w 2579192"/>
                <a:gd name="connsiteY2" fmla="*/ 525934 h 583570"/>
                <a:gd name="connsiteX3" fmla="*/ 716317 w 2579192"/>
                <a:gd name="connsiteY3" fmla="*/ 583570 h 583570"/>
                <a:gd name="connsiteX4" fmla="*/ 0 w 2579192"/>
                <a:gd name="connsiteY4" fmla="*/ 329259 h 583570"/>
                <a:gd name="connsiteX0" fmla="*/ 0 w 2798971"/>
                <a:gd name="connsiteY0" fmla="*/ 358077 h 612388"/>
                <a:gd name="connsiteX1" fmla="*/ 2798971 w 2798971"/>
                <a:gd name="connsiteY1" fmla="*/ 0 h 612388"/>
                <a:gd name="connsiteX2" fmla="*/ 1629397 w 2798971"/>
                <a:gd name="connsiteY2" fmla="*/ 554752 h 612388"/>
                <a:gd name="connsiteX3" fmla="*/ 716317 w 2798971"/>
                <a:gd name="connsiteY3" fmla="*/ 612388 h 612388"/>
                <a:gd name="connsiteX4" fmla="*/ 0 w 2798971"/>
                <a:gd name="connsiteY4" fmla="*/ 358077 h 612388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29397 w 2888511"/>
                <a:gd name="connsiteY2" fmla="*/ 561957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29397 w 2888511"/>
                <a:gd name="connsiteY2" fmla="*/ 561957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37537 w 2888511"/>
                <a:gd name="connsiteY2" fmla="*/ 612389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2389"/>
                <a:gd name="connsiteX1" fmla="*/ 2888511 w 2888511"/>
                <a:gd name="connsiteY1" fmla="*/ 0 h 612389"/>
                <a:gd name="connsiteX2" fmla="*/ 1637537 w 2888511"/>
                <a:gd name="connsiteY2" fmla="*/ 612389 h 612389"/>
                <a:gd name="connsiteX3" fmla="*/ 529098 w 2888511"/>
                <a:gd name="connsiteY3" fmla="*/ 612388 h 612389"/>
                <a:gd name="connsiteX4" fmla="*/ 0 w 2888511"/>
                <a:gd name="connsiteY4" fmla="*/ 365282 h 612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8511" h="612389">
                  <a:moveTo>
                    <a:pt x="0" y="365282"/>
                  </a:moveTo>
                  <a:lnTo>
                    <a:pt x="2888511" y="0"/>
                  </a:lnTo>
                  <a:cubicBezTo>
                    <a:pt x="2780839" y="437077"/>
                    <a:pt x="2013828" y="549949"/>
                    <a:pt x="1637537" y="612389"/>
                  </a:cubicBezTo>
                  <a:lnTo>
                    <a:pt x="529098" y="612388"/>
                  </a:lnTo>
                  <a:lnTo>
                    <a:pt x="0" y="365282"/>
                  </a:lnTo>
                  <a:close/>
                </a:path>
              </a:pathLst>
            </a:cu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" name="矩形 13"/>
            <p:cNvSpPr/>
            <p:nvPr userDrawn="1"/>
          </p:nvSpPr>
          <p:spPr>
            <a:xfrm rot="21088230">
              <a:off x="3495778" y="1798134"/>
              <a:ext cx="142504" cy="2885775"/>
            </a:xfrm>
            <a:prstGeom prst="rect">
              <a:avLst/>
            </a:prstGeom>
            <a:solidFill>
              <a:srgbClr val="2EA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" name="流程图: 资料带 15"/>
            <p:cNvSpPr/>
            <p:nvPr userDrawn="1"/>
          </p:nvSpPr>
          <p:spPr>
            <a:xfrm rot="21079964">
              <a:off x="3508813" y="1614348"/>
              <a:ext cx="1699419" cy="1149474"/>
            </a:xfrm>
            <a:prstGeom prst="flowChartPunchedTape">
              <a:avLst/>
            </a:pr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7" name="Freeform 69"/>
          <p:cNvSpPr>
            <a:spLocks/>
          </p:cNvSpPr>
          <p:nvPr userDrawn="1"/>
        </p:nvSpPr>
        <p:spPr bwMode="auto">
          <a:xfrm>
            <a:off x="207921" y="5164401"/>
            <a:ext cx="11844344" cy="1466322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  <a:gd name="connsiteX0" fmla="*/ 9155 w 10000"/>
              <a:gd name="connsiteY0" fmla="*/ 4884 h 10000"/>
              <a:gd name="connsiteX1" fmla="*/ 7324 w 10000"/>
              <a:gd name="connsiteY1" fmla="*/ 1860 h 10000"/>
              <a:gd name="connsiteX2" fmla="*/ 7183 w 10000"/>
              <a:gd name="connsiteY2" fmla="*/ 1860 h 10000"/>
              <a:gd name="connsiteX3" fmla="*/ 5070 w 10000"/>
              <a:gd name="connsiteY3" fmla="*/ 0 h 10000"/>
              <a:gd name="connsiteX4" fmla="*/ 2817 w 10000"/>
              <a:gd name="connsiteY4" fmla="*/ 3023 h 10000"/>
              <a:gd name="connsiteX5" fmla="*/ 1798 w 10000"/>
              <a:gd name="connsiteY5" fmla="*/ 939 h 10000"/>
              <a:gd name="connsiteX6" fmla="*/ 1268 w 10000"/>
              <a:gd name="connsiteY6" fmla="*/ 4651 h 10000"/>
              <a:gd name="connsiteX7" fmla="*/ 0 w 10000"/>
              <a:gd name="connsiteY7" fmla="*/ 7209 h 10000"/>
              <a:gd name="connsiteX8" fmla="*/ 1690 w 10000"/>
              <a:gd name="connsiteY8" fmla="*/ 10000 h 10000"/>
              <a:gd name="connsiteX9" fmla="*/ 8451 w 10000"/>
              <a:gd name="connsiteY9" fmla="*/ 10000 h 10000"/>
              <a:gd name="connsiteX10" fmla="*/ 10000 w 10000"/>
              <a:gd name="connsiteY10" fmla="*/ 7209 h 10000"/>
              <a:gd name="connsiteX11" fmla="*/ 9155 w 10000"/>
              <a:gd name="connsiteY11" fmla="*/ 4884 h 10000"/>
              <a:gd name="connsiteX0" fmla="*/ 9155 w 10000"/>
              <a:gd name="connsiteY0" fmla="*/ 5039 h 10155"/>
              <a:gd name="connsiteX1" fmla="*/ 7324 w 10000"/>
              <a:gd name="connsiteY1" fmla="*/ 2015 h 10155"/>
              <a:gd name="connsiteX2" fmla="*/ 7183 w 10000"/>
              <a:gd name="connsiteY2" fmla="*/ 2015 h 10155"/>
              <a:gd name="connsiteX3" fmla="*/ 5070 w 10000"/>
              <a:gd name="connsiteY3" fmla="*/ 155 h 10155"/>
              <a:gd name="connsiteX4" fmla="*/ 2823 w 10000"/>
              <a:gd name="connsiteY4" fmla="*/ 1210 h 10155"/>
              <a:gd name="connsiteX5" fmla="*/ 1798 w 10000"/>
              <a:gd name="connsiteY5" fmla="*/ 1094 h 10155"/>
              <a:gd name="connsiteX6" fmla="*/ 1268 w 10000"/>
              <a:gd name="connsiteY6" fmla="*/ 4806 h 10155"/>
              <a:gd name="connsiteX7" fmla="*/ 0 w 10000"/>
              <a:gd name="connsiteY7" fmla="*/ 7364 h 10155"/>
              <a:gd name="connsiteX8" fmla="*/ 1690 w 10000"/>
              <a:gd name="connsiteY8" fmla="*/ 10155 h 10155"/>
              <a:gd name="connsiteX9" fmla="*/ 8451 w 10000"/>
              <a:gd name="connsiteY9" fmla="*/ 10155 h 10155"/>
              <a:gd name="connsiteX10" fmla="*/ 10000 w 10000"/>
              <a:gd name="connsiteY10" fmla="*/ 7364 h 10155"/>
              <a:gd name="connsiteX11" fmla="*/ 9155 w 10000"/>
              <a:gd name="connsiteY11" fmla="*/ 5039 h 10155"/>
              <a:gd name="connsiteX0" fmla="*/ 9155 w 10000"/>
              <a:gd name="connsiteY0" fmla="*/ 4918 h 10034"/>
              <a:gd name="connsiteX1" fmla="*/ 7324 w 10000"/>
              <a:gd name="connsiteY1" fmla="*/ 1894 h 10034"/>
              <a:gd name="connsiteX2" fmla="*/ 7183 w 10000"/>
              <a:gd name="connsiteY2" fmla="*/ 1894 h 10034"/>
              <a:gd name="connsiteX3" fmla="*/ 5070 w 10000"/>
              <a:gd name="connsiteY3" fmla="*/ 34 h 10034"/>
              <a:gd name="connsiteX4" fmla="*/ 2823 w 10000"/>
              <a:gd name="connsiteY4" fmla="*/ 1089 h 10034"/>
              <a:gd name="connsiteX5" fmla="*/ 1798 w 10000"/>
              <a:gd name="connsiteY5" fmla="*/ 973 h 10034"/>
              <a:gd name="connsiteX6" fmla="*/ 1268 w 10000"/>
              <a:gd name="connsiteY6" fmla="*/ 4685 h 10034"/>
              <a:gd name="connsiteX7" fmla="*/ 0 w 10000"/>
              <a:gd name="connsiteY7" fmla="*/ 7243 h 10034"/>
              <a:gd name="connsiteX8" fmla="*/ 1690 w 10000"/>
              <a:gd name="connsiteY8" fmla="*/ 10034 h 10034"/>
              <a:gd name="connsiteX9" fmla="*/ 8451 w 10000"/>
              <a:gd name="connsiteY9" fmla="*/ 10034 h 10034"/>
              <a:gd name="connsiteX10" fmla="*/ 10000 w 10000"/>
              <a:gd name="connsiteY10" fmla="*/ 7243 h 10034"/>
              <a:gd name="connsiteX11" fmla="*/ 9155 w 10000"/>
              <a:gd name="connsiteY11" fmla="*/ 4918 h 10034"/>
              <a:gd name="connsiteX0" fmla="*/ 9175 w 10020"/>
              <a:gd name="connsiteY0" fmla="*/ 4918 h 10034"/>
              <a:gd name="connsiteX1" fmla="*/ 7344 w 10020"/>
              <a:gd name="connsiteY1" fmla="*/ 1894 h 10034"/>
              <a:gd name="connsiteX2" fmla="*/ 7203 w 10020"/>
              <a:gd name="connsiteY2" fmla="*/ 1894 h 10034"/>
              <a:gd name="connsiteX3" fmla="*/ 5090 w 10020"/>
              <a:gd name="connsiteY3" fmla="*/ 34 h 10034"/>
              <a:gd name="connsiteX4" fmla="*/ 2843 w 10020"/>
              <a:gd name="connsiteY4" fmla="*/ 1089 h 10034"/>
              <a:gd name="connsiteX5" fmla="*/ 1818 w 10020"/>
              <a:gd name="connsiteY5" fmla="*/ 973 h 10034"/>
              <a:gd name="connsiteX6" fmla="*/ 1005 w 10020"/>
              <a:gd name="connsiteY6" fmla="*/ 3527 h 10034"/>
              <a:gd name="connsiteX7" fmla="*/ 20 w 10020"/>
              <a:gd name="connsiteY7" fmla="*/ 7243 h 10034"/>
              <a:gd name="connsiteX8" fmla="*/ 1710 w 10020"/>
              <a:gd name="connsiteY8" fmla="*/ 10034 h 10034"/>
              <a:gd name="connsiteX9" fmla="*/ 8471 w 10020"/>
              <a:gd name="connsiteY9" fmla="*/ 10034 h 10034"/>
              <a:gd name="connsiteX10" fmla="*/ 10020 w 10020"/>
              <a:gd name="connsiteY10" fmla="*/ 7243 h 10034"/>
              <a:gd name="connsiteX11" fmla="*/ 9175 w 10020"/>
              <a:gd name="connsiteY11" fmla="*/ 4918 h 10034"/>
              <a:gd name="connsiteX0" fmla="*/ 9175 w 10020"/>
              <a:gd name="connsiteY0" fmla="*/ 4918 h 10597"/>
              <a:gd name="connsiteX1" fmla="*/ 7344 w 10020"/>
              <a:gd name="connsiteY1" fmla="*/ 1894 h 10597"/>
              <a:gd name="connsiteX2" fmla="*/ 7203 w 10020"/>
              <a:gd name="connsiteY2" fmla="*/ 1894 h 10597"/>
              <a:gd name="connsiteX3" fmla="*/ 5090 w 10020"/>
              <a:gd name="connsiteY3" fmla="*/ 34 h 10597"/>
              <a:gd name="connsiteX4" fmla="*/ 2843 w 10020"/>
              <a:gd name="connsiteY4" fmla="*/ 1089 h 10597"/>
              <a:gd name="connsiteX5" fmla="*/ 1818 w 10020"/>
              <a:gd name="connsiteY5" fmla="*/ 973 h 10597"/>
              <a:gd name="connsiteX6" fmla="*/ 1005 w 10020"/>
              <a:gd name="connsiteY6" fmla="*/ 3527 h 10597"/>
              <a:gd name="connsiteX7" fmla="*/ 20 w 10020"/>
              <a:gd name="connsiteY7" fmla="*/ 10138 h 10597"/>
              <a:gd name="connsiteX8" fmla="*/ 1710 w 10020"/>
              <a:gd name="connsiteY8" fmla="*/ 10034 h 10597"/>
              <a:gd name="connsiteX9" fmla="*/ 8471 w 10020"/>
              <a:gd name="connsiteY9" fmla="*/ 10034 h 10597"/>
              <a:gd name="connsiteX10" fmla="*/ 10020 w 10020"/>
              <a:gd name="connsiteY10" fmla="*/ 7243 h 10597"/>
              <a:gd name="connsiteX11" fmla="*/ 9175 w 10020"/>
              <a:gd name="connsiteY11" fmla="*/ 4918 h 10597"/>
              <a:gd name="connsiteX0" fmla="*/ 9237 w 10082"/>
              <a:gd name="connsiteY0" fmla="*/ 4918 h 10156"/>
              <a:gd name="connsiteX1" fmla="*/ 7406 w 10082"/>
              <a:gd name="connsiteY1" fmla="*/ 1894 h 10156"/>
              <a:gd name="connsiteX2" fmla="*/ 7265 w 10082"/>
              <a:gd name="connsiteY2" fmla="*/ 1894 h 10156"/>
              <a:gd name="connsiteX3" fmla="*/ 5152 w 10082"/>
              <a:gd name="connsiteY3" fmla="*/ 34 h 10156"/>
              <a:gd name="connsiteX4" fmla="*/ 2905 w 10082"/>
              <a:gd name="connsiteY4" fmla="*/ 1089 h 10156"/>
              <a:gd name="connsiteX5" fmla="*/ 1880 w 10082"/>
              <a:gd name="connsiteY5" fmla="*/ 973 h 10156"/>
              <a:gd name="connsiteX6" fmla="*/ 1067 w 10082"/>
              <a:gd name="connsiteY6" fmla="*/ 3527 h 10156"/>
              <a:gd name="connsiteX7" fmla="*/ 82 w 10082"/>
              <a:gd name="connsiteY7" fmla="*/ 10138 h 10156"/>
              <a:gd name="connsiteX8" fmla="*/ 1772 w 10082"/>
              <a:gd name="connsiteY8" fmla="*/ 10034 h 10156"/>
              <a:gd name="connsiteX9" fmla="*/ 8533 w 10082"/>
              <a:gd name="connsiteY9" fmla="*/ 10034 h 10156"/>
              <a:gd name="connsiteX10" fmla="*/ 10082 w 10082"/>
              <a:gd name="connsiteY10" fmla="*/ 7243 h 10156"/>
              <a:gd name="connsiteX11" fmla="*/ 9237 w 10082"/>
              <a:gd name="connsiteY11" fmla="*/ 4918 h 10156"/>
              <a:gd name="connsiteX0" fmla="*/ 9201 w 10046"/>
              <a:gd name="connsiteY0" fmla="*/ 4918 h 10435"/>
              <a:gd name="connsiteX1" fmla="*/ 7370 w 10046"/>
              <a:gd name="connsiteY1" fmla="*/ 1894 h 10435"/>
              <a:gd name="connsiteX2" fmla="*/ 7229 w 10046"/>
              <a:gd name="connsiteY2" fmla="*/ 1894 h 10435"/>
              <a:gd name="connsiteX3" fmla="*/ 5116 w 10046"/>
              <a:gd name="connsiteY3" fmla="*/ 34 h 10435"/>
              <a:gd name="connsiteX4" fmla="*/ 2869 w 10046"/>
              <a:gd name="connsiteY4" fmla="*/ 1089 h 10435"/>
              <a:gd name="connsiteX5" fmla="*/ 1844 w 10046"/>
              <a:gd name="connsiteY5" fmla="*/ 973 h 10435"/>
              <a:gd name="connsiteX6" fmla="*/ 1031 w 10046"/>
              <a:gd name="connsiteY6" fmla="*/ 3527 h 10435"/>
              <a:gd name="connsiteX7" fmla="*/ 86 w 10046"/>
              <a:gd name="connsiteY7" fmla="*/ 10427 h 10435"/>
              <a:gd name="connsiteX8" fmla="*/ 1736 w 10046"/>
              <a:gd name="connsiteY8" fmla="*/ 10034 h 10435"/>
              <a:gd name="connsiteX9" fmla="*/ 8497 w 10046"/>
              <a:gd name="connsiteY9" fmla="*/ 10034 h 10435"/>
              <a:gd name="connsiteX10" fmla="*/ 10046 w 10046"/>
              <a:gd name="connsiteY10" fmla="*/ 7243 h 10435"/>
              <a:gd name="connsiteX11" fmla="*/ 9201 w 10046"/>
              <a:gd name="connsiteY11" fmla="*/ 4918 h 10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046" h="10435">
                <a:moveTo>
                  <a:pt x="9201" y="4918"/>
                </a:moveTo>
                <a:cubicBezTo>
                  <a:pt x="9201" y="3290"/>
                  <a:pt x="8497" y="1894"/>
                  <a:pt x="7370" y="1894"/>
                </a:cubicBezTo>
                <a:lnTo>
                  <a:pt x="7229" y="1894"/>
                </a:lnTo>
                <a:cubicBezTo>
                  <a:pt x="6807" y="732"/>
                  <a:pt x="5843" y="168"/>
                  <a:pt x="5116" y="34"/>
                </a:cubicBezTo>
                <a:cubicBezTo>
                  <a:pt x="4389" y="-100"/>
                  <a:pt x="3159" y="156"/>
                  <a:pt x="2869" y="1089"/>
                </a:cubicBezTo>
                <a:cubicBezTo>
                  <a:pt x="2728" y="1089"/>
                  <a:pt x="2150" y="567"/>
                  <a:pt x="1844" y="973"/>
                </a:cubicBezTo>
                <a:cubicBezTo>
                  <a:pt x="1538" y="1379"/>
                  <a:pt x="1171" y="2597"/>
                  <a:pt x="1031" y="3527"/>
                </a:cubicBezTo>
                <a:cubicBezTo>
                  <a:pt x="326" y="3760"/>
                  <a:pt x="-217" y="10356"/>
                  <a:pt x="86" y="10427"/>
                </a:cubicBezTo>
                <a:cubicBezTo>
                  <a:pt x="389" y="10498"/>
                  <a:pt x="334" y="10099"/>
                  <a:pt x="1736" y="10034"/>
                </a:cubicBezTo>
                <a:cubicBezTo>
                  <a:pt x="3138" y="9969"/>
                  <a:pt x="6243" y="10034"/>
                  <a:pt x="8497" y="10034"/>
                </a:cubicBezTo>
                <a:cubicBezTo>
                  <a:pt x="9342" y="10034"/>
                  <a:pt x="10046" y="8871"/>
                  <a:pt x="10046" y="7243"/>
                </a:cubicBezTo>
                <a:cubicBezTo>
                  <a:pt x="10046" y="6313"/>
                  <a:pt x="9764" y="5383"/>
                  <a:pt x="9201" y="49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grpSp>
        <p:nvGrpSpPr>
          <p:cNvPr id="18" name="组合 17"/>
          <p:cNvGrpSpPr/>
          <p:nvPr userDrawn="1"/>
        </p:nvGrpSpPr>
        <p:grpSpPr>
          <a:xfrm rot="1561518">
            <a:off x="5541513" y="4565539"/>
            <a:ext cx="1133989" cy="781551"/>
            <a:chOff x="6497824" y="4671147"/>
            <a:chExt cx="1134284" cy="781551"/>
          </a:xfrm>
          <a:solidFill>
            <a:srgbClr val="2EA7E0"/>
          </a:solidFill>
        </p:grpSpPr>
        <p:sp>
          <p:nvSpPr>
            <p:cNvPr id="19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0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1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2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3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4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 rot="19741630">
            <a:off x="1267271" y="5220819"/>
            <a:ext cx="832513" cy="573772"/>
            <a:chOff x="6497824" y="4671147"/>
            <a:chExt cx="1134284" cy="781551"/>
          </a:xfrm>
        </p:grpSpPr>
        <p:sp>
          <p:nvSpPr>
            <p:cNvPr id="26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7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8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9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0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1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组合 31"/>
          <p:cNvGrpSpPr/>
          <p:nvPr userDrawn="1"/>
        </p:nvGrpSpPr>
        <p:grpSpPr>
          <a:xfrm rot="20127201">
            <a:off x="7687101" y="4981814"/>
            <a:ext cx="645629" cy="457628"/>
            <a:chOff x="6497824" y="4671147"/>
            <a:chExt cx="1134284" cy="781551"/>
          </a:xfrm>
        </p:grpSpPr>
        <p:sp>
          <p:nvSpPr>
            <p:cNvPr id="33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4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5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6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7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8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589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25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625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2" grpId="1" animBg="1"/>
      <p:bldP spid="13" grpId="0" animBg="1"/>
      <p:bldP spid="13" grpId="1" animBg="1"/>
      <p:bldP spid="15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36839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267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57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94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53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547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0000"/>
                <a:lumOff val="80000"/>
              </a:schemeClr>
            </a:gs>
            <a:gs pos="58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7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0A38C-1EF0-478B-A03D-85A53F03CA2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-27540" y="6669362"/>
            <a:ext cx="12216365" cy="195043"/>
            <a:chOff x="-27547" y="6669361"/>
            <a:chExt cx="9171546" cy="195044"/>
          </a:xfrm>
        </p:grpSpPr>
        <p:sp>
          <p:nvSpPr>
            <p:cNvPr id="9" name="矩形 8"/>
            <p:cNvSpPr/>
            <p:nvPr userDrawn="1"/>
          </p:nvSpPr>
          <p:spPr>
            <a:xfrm>
              <a:off x="-27547" y="6669361"/>
              <a:ext cx="3087260" cy="195044"/>
            </a:xfrm>
            <a:prstGeom prst="rect">
              <a:avLst/>
            </a:pr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3011311" y="6669361"/>
              <a:ext cx="3087260" cy="195044"/>
            </a:xfrm>
            <a:prstGeom prst="rect">
              <a:avLst/>
            </a:prstGeom>
            <a:solidFill>
              <a:srgbClr val="2EA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6056739" y="6669361"/>
              <a:ext cx="3087260" cy="195044"/>
            </a:xfrm>
            <a:prstGeom prst="rect">
              <a:avLst/>
            </a:pr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18485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3" r:id="rId2"/>
    <p:sldLayoutId id="2147483674" r:id="rId3"/>
    <p:sldLayoutId id="214748366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hd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547446" y="3168007"/>
            <a:ext cx="9041532" cy="751698"/>
          </a:xfrm>
        </p:spPr>
        <p:txBody>
          <a:bodyPr/>
          <a:lstStyle/>
          <a:p>
            <a:r>
              <a:rPr lang="zh-CN" altLang="en-US"/>
              <a:t>第十五讲 虚函数与多态性（一）</a:t>
            </a:r>
          </a:p>
        </p:txBody>
      </p:sp>
    </p:spTree>
    <p:extLst>
      <p:ext uri="{BB962C8B-B14F-4D97-AF65-F5344CB8AC3E}">
        <p14:creationId xmlns:p14="http://schemas.microsoft.com/office/powerpoint/2010/main" val="2988851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引述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1240555" y="1094696"/>
            <a:ext cx="9410085" cy="5262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main(void) {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Base bObj;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Base *bp = &amp;bObj;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 &lt;&lt;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bp-&gt;get()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&lt;&lt; endl;</a:t>
            </a:r>
          </a:p>
          <a:p>
            <a:pPr>
              <a:defRPr/>
            </a:pP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Derived dObj;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bp = &amp;dObj;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 &lt;&lt;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bp-&gt;get()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&lt;&lt; endl;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cout&lt;&lt;dObj.get()&lt;&lt;endl;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cout&lt;&lt;dObj.getParent()&lt;&lt;endl;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0;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sp>
        <p:nvSpPr>
          <p:cNvPr id="5" name="TextBox 8"/>
          <p:cNvSpPr txBox="1"/>
          <p:nvPr/>
        </p:nvSpPr>
        <p:spPr>
          <a:xfrm>
            <a:off x="9081953" y="2792241"/>
            <a:ext cx="1166947" cy="20621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3200" b="1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3200" b="1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3200" b="1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en-US" altLang="zh-CN" sz="3200" b="1" dirty="0">
              <a:solidFill>
                <a:schemeClr val="bg2">
                  <a:lumMod val="9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6448812" y="418468"/>
            <a:ext cx="4079488" cy="1945170"/>
          </a:xfrm>
          <a:prstGeom prst="wedgeRoundRectCallout">
            <a:avLst>
              <a:gd name="adj1" fmla="val -68595"/>
              <a:gd name="adj2" fmla="val 47547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基类指针无论指向的是基类的对象还是派生类的对象，总是调用基类的同名成员函数</a:t>
            </a:r>
          </a:p>
          <a:p>
            <a:pPr algn="ctr"/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8651875" y="5580842"/>
            <a:ext cx="1876425" cy="655603"/>
          </a:xfrm>
          <a:prstGeom prst="wedgeRoundRectCallout">
            <a:avLst>
              <a:gd name="adj1" fmla="val -21467"/>
              <a:gd name="adj2" fmla="val 4799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静态绑定</a:t>
            </a:r>
          </a:p>
        </p:txBody>
      </p:sp>
    </p:spTree>
    <p:extLst>
      <p:ext uri="{BB962C8B-B14F-4D97-AF65-F5344CB8AC3E}">
        <p14:creationId xmlns:p14="http://schemas.microsoft.com/office/powerpoint/2010/main" val="1536771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引述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978515" y="1028929"/>
            <a:ext cx="10447617" cy="2730271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动态多态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的效果是：</a:t>
            </a:r>
            <a:endParaRPr lang="en-US" altLang="zh-CN" sz="320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566737" lvl="1" indent="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基类指针（引用）指向基类对象时调用基类的同名函数；基类指针（引用）指向派生类对象时调用派生类的同名函数</a:t>
            </a:r>
          </a:p>
        </p:txBody>
      </p:sp>
    </p:spTree>
    <p:extLst>
      <p:ext uri="{BB962C8B-B14F-4D97-AF65-F5344CB8AC3E}">
        <p14:creationId xmlns:p14="http://schemas.microsoft.com/office/powerpoint/2010/main" val="626005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引述</a:t>
            </a:r>
          </a:p>
        </p:txBody>
      </p:sp>
      <p:sp>
        <p:nvSpPr>
          <p:cNvPr id="12" name="矩形 11"/>
          <p:cNvSpPr/>
          <p:nvPr/>
        </p:nvSpPr>
        <p:spPr>
          <a:xfrm>
            <a:off x="757014" y="970305"/>
            <a:ext cx="10928480" cy="55647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757013" y="970305"/>
            <a:ext cx="5451049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Base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Base(double arg=0);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virtual double get() const;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double m_dVal;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 </a:t>
            </a:r>
          </a:p>
          <a:p>
            <a:pPr marL="0" indent="0" eaLnBrk="1" hangingPunct="1">
              <a:buClr>
                <a:srgbClr val="00B0F0"/>
              </a:buClr>
            </a:pP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Derived:public Base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Derived(double arg=1);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double get() const;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double m_dVall;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cxnSp>
        <p:nvCxnSpPr>
          <p:cNvPr id="15" name="直接连接符 14"/>
          <p:cNvCxnSpPr>
            <a:stCxn id="12" idx="0"/>
            <a:endCxn id="12" idx="2"/>
          </p:cNvCxnSpPr>
          <p:nvPr/>
        </p:nvCxnSpPr>
        <p:spPr>
          <a:xfrm>
            <a:off x="6221254" y="970305"/>
            <a:ext cx="0" cy="556477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6234447" y="970305"/>
            <a:ext cx="5464238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Base::Base(double arg)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:m_dVal(arg)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  <a:p>
            <a:pPr marL="0" indent="0" eaLnBrk="1" hangingPunct="1">
              <a:buClr>
                <a:srgbClr val="00B0F0"/>
              </a:buClr>
            </a:pP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double </a:t>
            </a:r>
            <a:r>
              <a:rPr lang="en-US" altLang="zh-CN" b="1">
                <a:solidFill>
                  <a:srgbClr val="00486C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Base::get()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b="1">
                <a:solidFill>
                  <a:srgbClr val="00486C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return m_dVal;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  <a:p>
            <a:pPr marL="0" indent="0" eaLnBrk="1" hangingPunct="1">
              <a:buClr>
                <a:srgbClr val="00B0F0"/>
              </a:buClr>
            </a:pP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Derived::Derived(double arg)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m_dVall = arg;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  <a:p>
            <a:pPr marL="0" indent="0" eaLnBrk="1" hangingPunct="1">
              <a:buClr>
                <a:srgbClr val="00B0F0"/>
              </a:buClr>
            </a:pP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double </a:t>
            </a:r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Derived::get()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return m_dVall;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1409700" y="2082800"/>
            <a:ext cx="1384300" cy="4445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1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引述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1118215" y="1129750"/>
            <a:ext cx="9410085" cy="48320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main(void) {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Base bObj;</a:t>
            </a:r>
          </a:p>
          <a:p>
            <a:pPr>
              <a:defRPr/>
            </a:pP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Base *bp = &amp;bObj;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 &lt;&lt;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bp-&gt;get()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&lt;&lt; endl;</a:t>
            </a:r>
          </a:p>
          <a:p>
            <a:pPr>
              <a:defRPr/>
            </a:pP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Derived dObj;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bp = &amp;dObj;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 &lt;&lt;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bp-&gt;get()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&lt;&lt; endl;</a:t>
            </a:r>
          </a:p>
          <a:p>
            <a:pPr>
              <a:defRPr/>
            </a:pP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0;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sp>
        <p:nvSpPr>
          <p:cNvPr id="5" name="TextBox 8"/>
          <p:cNvSpPr txBox="1"/>
          <p:nvPr/>
        </p:nvSpPr>
        <p:spPr>
          <a:xfrm>
            <a:off x="8488556" y="3007187"/>
            <a:ext cx="1166947" cy="1077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3200" b="1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6" name="圆角矩形标注 5"/>
          <p:cNvSpPr/>
          <p:nvPr/>
        </p:nvSpPr>
        <p:spPr>
          <a:xfrm>
            <a:off x="6448812" y="418468"/>
            <a:ext cx="4079488" cy="1945170"/>
          </a:xfrm>
          <a:prstGeom prst="wedgeRoundRectCallout">
            <a:avLst>
              <a:gd name="adj1" fmla="val -68595"/>
              <a:gd name="adj2" fmla="val 47547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基类指针指向基类对象时调用基类的同名函数，指向派生类对象时调用派生类的同名函数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3422650" y="2439838"/>
            <a:ext cx="1987550" cy="49386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422650" y="4147030"/>
            <a:ext cx="1987550" cy="49386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标注 8"/>
          <p:cNvSpPr/>
          <p:nvPr/>
        </p:nvSpPr>
        <p:spPr>
          <a:xfrm>
            <a:off x="8540024" y="5176193"/>
            <a:ext cx="1876425" cy="655603"/>
          </a:xfrm>
          <a:prstGeom prst="wedgeRoundRectCallout">
            <a:avLst>
              <a:gd name="adj1" fmla="val -18760"/>
              <a:gd name="adj2" fmla="val 4993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动态绑定</a:t>
            </a:r>
          </a:p>
        </p:txBody>
      </p:sp>
      <p:cxnSp>
        <p:nvCxnSpPr>
          <p:cNvPr id="10" name="直接箭头连接符 9"/>
          <p:cNvCxnSpPr>
            <a:stCxn id="7" idx="3"/>
          </p:cNvCxnSpPr>
          <p:nvPr/>
        </p:nvCxnSpPr>
        <p:spPr>
          <a:xfrm>
            <a:off x="5410200" y="2686769"/>
            <a:ext cx="3078356" cy="598029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3"/>
          </p:cNvCxnSpPr>
          <p:nvPr/>
        </p:nvCxnSpPr>
        <p:spPr>
          <a:xfrm flipV="1">
            <a:off x="5410200" y="3793840"/>
            <a:ext cx="3066324" cy="600121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622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2601779" y="1400364"/>
            <a:ext cx="6697730" cy="623976"/>
            <a:chOff x="2054383" y="4853049"/>
            <a:chExt cx="6697730" cy="623976"/>
          </a:xfrm>
        </p:grpSpPr>
        <p:sp>
          <p:nvSpPr>
            <p:cNvPr id="23" name="矩形 22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引述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25" name="等腰三角形 24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26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2601779" y="2299969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多态的核心虚函数 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55" name="组合 54"/>
          <p:cNvGrpSpPr/>
          <p:nvPr/>
        </p:nvGrpSpPr>
        <p:grpSpPr>
          <a:xfrm>
            <a:off x="2670655" y="3233557"/>
            <a:ext cx="6697730" cy="623976"/>
            <a:chOff x="2054383" y="4853049"/>
            <a:chExt cx="6697730" cy="623976"/>
          </a:xfrm>
        </p:grpSpPr>
        <p:sp>
          <p:nvSpPr>
            <p:cNvPr id="56" name="矩形 5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隐藏、覆盖、重载</a:t>
              </a: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58" name="等腰三角形 5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5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83555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多态的核心虚函数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889325"/>
            <a:ext cx="10779268" cy="3530275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虚函数的声明方法：</a:t>
            </a:r>
            <a:endParaRPr lang="en-US" altLang="zh-CN" sz="320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endParaRPr lang="en-US" altLang="zh-CN" sz="320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109537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defRPr/>
            </a:pPr>
            <a:endParaRPr lang="en-US" altLang="zh-CN" sz="320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注意：</a:t>
            </a:r>
          </a:p>
          <a:p>
            <a:pPr marL="566737" lvl="1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defRPr/>
            </a:pPr>
            <a:r>
              <a:rPr lang="en-US" altLang="zh-CN" sz="28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virtual</a:t>
            </a:r>
            <a:r>
              <a:rPr lang="zh-CN" altLang="en-US" sz="28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声明时出现</a:t>
            </a:r>
          </a:p>
          <a:p>
            <a:pPr marL="566737" lvl="1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defRPr/>
            </a:pPr>
            <a:r>
              <a:rPr lang="zh-CN" altLang="en-US" sz="28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实现时</a:t>
            </a:r>
            <a:r>
              <a:rPr lang="zh-CN" altLang="en-US" sz="2800" b="1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不能再有</a:t>
            </a:r>
            <a:br>
              <a:rPr lang="zh-CN" altLang="en-US" sz="28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</a:br>
            <a:endParaRPr lang="zh-CN" altLang="en-US" sz="280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524000" y="1650999"/>
            <a:ext cx="9537700" cy="8714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en-US" altLang="zh-CN" sz="32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virtual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&lt;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返回类型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 &lt;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成员函数名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&gt;(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形式参数表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4497866" y="2654462"/>
            <a:ext cx="6984385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Base {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virtual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double get() const;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double m_dVal;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 </a:t>
            </a:r>
          </a:p>
          <a:p>
            <a:pPr>
              <a:defRPr/>
            </a:pP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virtual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double Base::get() const {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m_dVal;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pic>
        <p:nvPicPr>
          <p:cNvPr id="11" name="Picture 2" descr="C:\Users\Eetze\Desktop\dele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463" y="5240271"/>
            <a:ext cx="513037" cy="5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2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多态的核心虚函数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889325"/>
            <a:ext cx="10779268" cy="875975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virtual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在基类中必须有，在派生类中可以省略</a:t>
            </a:r>
          </a:p>
        </p:txBody>
      </p:sp>
      <p:sp>
        <p:nvSpPr>
          <p:cNvPr id="7" name="矩形 6"/>
          <p:cNvSpPr/>
          <p:nvPr/>
        </p:nvSpPr>
        <p:spPr>
          <a:xfrm>
            <a:off x="880784" y="1765300"/>
            <a:ext cx="10601467" cy="3391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880783" y="1765300"/>
            <a:ext cx="4948517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Base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Base(double arg=0);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</a:t>
            </a:r>
            <a:r>
              <a:rPr lang="en-US" altLang="zh-CN" sz="28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virtual double get();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double m_dVal;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 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5760824" y="1765300"/>
            <a:ext cx="0" cy="339183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5774017" y="1765300"/>
            <a:ext cx="5708234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Derived:public Base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Derived(double arg=1);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virtual</a:t>
            </a:r>
            <a:r>
              <a:rPr lang="en-US" altLang="zh-CN" sz="28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double get();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double m_dVall;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sp>
        <p:nvSpPr>
          <p:cNvPr id="15" name="圆角矩形标注 14"/>
          <p:cNvSpPr/>
          <p:nvPr/>
        </p:nvSpPr>
        <p:spPr>
          <a:xfrm>
            <a:off x="6321217" y="5081878"/>
            <a:ext cx="3660388" cy="1131738"/>
          </a:xfrm>
          <a:prstGeom prst="wedgeRoundRectCallout">
            <a:avLst>
              <a:gd name="adj1" fmla="val -24531"/>
              <a:gd name="adj2" fmla="val -96090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为了增强可读性，不推荐在派生类中省略</a:t>
            </a:r>
          </a:p>
        </p:txBody>
      </p:sp>
    </p:spTree>
    <p:extLst>
      <p:ext uri="{BB962C8B-B14F-4D97-AF65-F5344CB8AC3E}">
        <p14:creationId xmlns:p14="http://schemas.microsoft.com/office/powerpoint/2010/main" val="280783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多态的核心虚函数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889325"/>
            <a:ext cx="10779268" cy="1333175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虚函数在基类和其各层派生类中的的原型要求</a:t>
            </a:r>
            <a:r>
              <a:rPr lang="zh-CN" altLang="en-US" sz="3200" b="1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保持完全一致（返回值、函数名、参数表、</a:t>
            </a:r>
            <a:r>
              <a:rPr lang="en-US" altLang="zh-CN" sz="3200" b="1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zh-CN" altLang="en-US" sz="3200" b="1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）</a:t>
            </a:r>
          </a:p>
        </p:txBody>
      </p:sp>
      <p:sp>
        <p:nvSpPr>
          <p:cNvPr id="9" name="TextBox 2"/>
          <p:cNvSpPr txBox="1"/>
          <p:nvPr/>
        </p:nvSpPr>
        <p:spPr>
          <a:xfrm>
            <a:off x="1578800" y="2171537"/>
            <a:ext cx="902763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Base {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  </a:t>
            </a:r>
            <a:r>
              <a:rPr lang="en-US" altLang="zh-CN" sz="28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virtual double get(int arg=3)const;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 double m_dVal;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 </a:t>
            </a:r>
          </a:p>
        </p:txBody>
      </p:sp>
      <p:sp>
        <p:nvSpPr>
          <p:cNvPr id="11" name="TextBox 2"/>
          <p:cNvSpPr txBox="1"/>
          <p:nvPr/>
        </p:nvSpPr>
        <p:spPr>
          <a:xfrm>
            <a:off x="1578800" y="4235340"/>
            <a:ext cx="902763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Derived:public Base {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  </a:t>
            </a:r>
            <a:r>
              <a:rPr lang="en-US" altLang="zh-CN" sz="28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virtual double get(int arg=5)const;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 double m_dVall;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3282950" y="2611016"/>
            <a:ext cx="7029450" cy="49386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3282950" y="4662119"/>
            <a:ext cx="7029450" cy="49386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917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多态的核心虚函数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889325"/>
            <a:ext cx="10779268" cy="1333175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有一项不一致就不能实现动态多态</a:t>
            </a:r>
          </a:p>
        </p:txBody>
      </p:sp>
      <p:sp>
        <p:nvSpPr>
          <p:cNvPr id="9" name="TextBox 2"/>
          <p:cNvSpPr txBox="1"/>
          <p:nvPr/>
        </p:nvSpPr>
        <p:spPr>
          <a:xfrm>
            <a:off x="1578800" y="1548461"/>
            <a:ext cx="902763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Base {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   </a:t>
            </a:r>
            <a:r>
              <a:rPr lang="en-US" altLang="zh-CN" sz="28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virtual int get() const;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  int m_iVal;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 </a:t>
            </a:r>
          </a:p>
        </p:txBody>
      </p:sp>
      <p:sp>
        <p:nvSpPr>
          <p:cNvPr id="11" name="TextBox 2"/>
          <p:cNvSpPr txBox="1"/>
          <p:nvPr/>
        </p:nvSpPr>
        <p:spPr>
          <a:xfrm>
            <a:off x="1578800" y="3701940"/>
            <a:ext cx="902763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Derived:public Base {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   </a:t>
            </a: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virtual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double</a:t>
            </a: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get() const;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  double m_dVall;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3448050" y="1975569"/>
            <a:ext cx="5226050" cy="49386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3448050" y="4141419"/>
            <a:ext cx="5530850" cy="49386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标注 9"/>
          <p:cNvSpPr/>
          <p:nvPr/>
        </p:nvSpPr>
        <p:spPr>
          <a:xfrm>
            <a:off x="6208608" y="5074760"/>
            <a:ext cx="5540583" cy="1131738"/>
          </a:xfrm>
          <a:prstGeom prst="wedgeRoundRectCallout">
            <a:avLst>
              <a:gd name="adj1" fmla="val -47453"/>
              <a:gd name="adj2" fmla="val -9496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定义为虚函数时，若仅返回值不同是不允许的，将产生编译错误！</a:t>
            </a:r>
          </a:p>
        </p:txBody>
      </p:sp>
    </p:spTree>
    <p:extLst>
      <p:ext uri="{BB962C8B-B14F-4D97-AF65-F5344CB8AC3E}">
        <p14:creationId xmlns:p14="http://schemas.microsoft.com/office/powerpoint/2010/main" val="1774969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多态的核心虚函数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889325"/>
            <a:ext cx="10779268" cy="1701475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派生类必须</a:t>
            </a:r>
            <a:r>
              <a:rPr lang="zh-CN" altLang="en-US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公有继承基类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，这是赋值兼容的前提，派生类只有公有继承基类，才允许基类的指针指向派生类对象，基类的引用才是派生类对象的别名。</a:t>
            </a:r>
            <a: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	</a:t>
            </a:r>
            <a:endParaRPr lang="zh-CN" altLang="en-US" sz="320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78516" y="2768600"/>
            <a:ext cx="10601467" cy="3391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978515" y="2768600"/>
            <a:ext cx="5300733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Derived : 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protected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Base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Derived(double arg=1);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virtual double get() const;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double m_dVall;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cxnSp>
        <p:nvCxnSpPr>
          <p:cNvPr id="12" name="直接连接符 11"/>
          <p:cNvCxnSpPr>
            <a:stCxn id="7" idx="0"/>
            <a:endCxn id="7" idx="2"/>
          </p:cNvCxnSpPr>
          <p:nvPr/>
        </p:nvCxnSpPr>
        <p:spPr>
          <a:xfrm>
            <a:off x="6279250" y="2768600"/>
            <a:ext cx="0" cy="339183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6279249" y="2756359"/>
            <a:ext cx="5300734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main(void)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Base bObj;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Base *bp = &amp;bObj;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 &lt;&lt; bp-&gt;get() &lt;&lt; endl;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Derived dObj;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bp = &amp;dObj;  //Error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 &lt;&lt; bp-&gt;get() &lt;&lt; endl;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0;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pic>
        <p:nvPicPr>
          <p:cNvPr id="11" name="Picture 2" descr="C:\Users\Eetze\Desktop\dele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363" y="2768600"/>
            <a:ext cx="513037" cy="5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91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/>
              <a:t>自我介绍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53745" y="1485107"/>
            <a:ext cx="541045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丁盟</a:t>
            </a:r>
            <a:endParaRPr lang="en-US" altLang="zh-CN" sz="4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4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QQ</a:t>
            </a:r>
            <a:r>
              <a:rPr lang="zh-CN" altLang="en-US" sz="4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4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2622885094</a:t>
            </a:r>
            <a:endParaRPr lang="en-US" altLang="zh-CN" sz="4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2" descr="C:\Users\Eetze\Desktop\11231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604" y="2205187"/>
            <a:ext cx="2840856" cy="3535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645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多态的核心虚函数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889325"/>
            <a:ext cx="10779268" cy="1701475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只有类的成员函数才能声明为虚函数。因为，虚函数仅适用于有继承关系的类，所以</a:t>
            </a:r>
            <a:r>
              <a:rPr lang="zh-CN" altLang="en-US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普通函数不能声明为虚函数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。</a:t>
            </a:r>
          </a:p>
        </p:txBody>
      </p:sp>
      <p:sp>
        <p:nvSpPr>
          <p:cNvPr id="9" name="TextBox 2"/>
          <p:cNvSpPr txBox="1"/>
          <p:nvPr/>
        </p:nvSpPr>
        <p:spPr>
          <a:xfrm>
            <a:off x="1903617" y="2730337"/>
            <a:ext cx="8378000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virtual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int foo()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 &lt;&lt; "foo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是全局函数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!" &lt;&lt; endl;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sp>
        <p:nvSpPr>
          <p:cNvPr id="14" name="圆角矩形标注 13"/>
          <p:cNvSpPr/>
          <p:nvPr/>
        </p:nvSpPr>
        <p:spPr>
          <a:xfrm>
            <a:off x="2246208" y="4931977"/>
            <a:ext cx="3519591" cy="1131738"/>
          </a:xfrm>
          <a:prstGeom prst="wedgeRoundRectCallout">
            <a:avLst>
              <a:gd name="adj1" fmla="val -20577"/>
              <a:gd name="adj2" fmla="val -9496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会出现编译错误！</a:t>
            </a:r>
          </a:p>
        </p:txBody>
      </p:sp>
    </p:spTree>
    <p:extLst>
      <p:ext uri="{BB962C8B-B14F-4D97-AF65-F5344CB8AC3E}">
        <p14:creationId xmlns:p14="http://schemas.microsoft.com/office/powerpoint/2010/main" val="443018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多态的核心虚函数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889325"/>
            <a:ext cx="10779268" cy="1701475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静态成员函数不能是虚函数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。因为，静态成员函数是属于类的而不受限于某个对象。</a:t>
            </a:r>
          </a:p>
        </p:txBody>
      </p:sp>
      <p:sp>
        <p:nvSpPr>
          <p:cNvPr id="9" name="TextBox 2"/>
          <p:cNvSpPr txBox="1"/>
          <p:nvPr/>
        </p:nvSpPr>
        <p:spPr>
          <a:xfrm>
            <a:off x="1903617" y="2218884"/>
            <a:ext cx="8378000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Base 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virtual </a:t>
            </a:r>
            <a:r>
              <a:rPr lang="en-US" altLang="zh-CN" sz="32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static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int get() const;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sp>
        <p:nvSpPr>
          <p:cNvPr id="14" name="圆角矩形标注 13"/>
          <p:cNvSpPr/>
          <p:nvPr/>
        </p:nvSpPr>
        <p:spPr>
          <a:xfrm>
            <a:off x="4332821" y="4773429"/>
            <a:ext cx="3519591" cy="1131738"/>
          </a:xfrm>
          <a:prstGeom prst="wedgeRoundRectCallout">
            <a:avLst>
              <a:gd name="adj1" fmla="val -20577"/>
              <a:gd name="adj2" fmla="val -9496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会出现编译错误！</a:t>
            </a:r>
          </a:p>
        </p:txBody>
      </p:sp>
    </p:spTree>
    <p:extLst>
      <p:ext uri="{BB962C8B-B14F-4D97-AF65-F5344CB8AC3E}">
        <p14:creationId xmlns:p14="http://schemas.microsoft.com/office/powerpoint/2010/main" val="1884945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多态的核心虚函数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889325"/>
            <a:ext cx="10779268" cy="1701475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内联函数不能是虚函数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，即使虚函数在类的内部定义，编译时仍将其看作是非内联的。</a:t>
            </a:r>
          </a:p>
        </p:txBody>
      </p:sp>
      <p:sp>
        <p:nvSpPr>
          <p:cNvPr id="9" name="TextBox 2"/>
          <p:cNvSpPr txBox="1"/>
          <p:nvPr/>
        </p:nvSpPr>
        <p:spPr>
          <a:xfrm>
            <a:off x="1903616" y="2218884"/>
            <a:ext cx="9009065" cy="3046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Base 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Base(double arg=0);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virtual </a:t>
            </a:r>
            <a:r>
              <a:rPr lang="en-US" altLang="zh-CN" sz="32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inline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double get() const;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sp>
        <p:nvSpPr>
          <p:cNvPr id="14" name="圆角矩形标注 13"/>
          <p:cNvSpPr/>
          <p:nvPr/>
        </p:nvSpPr>
        <p:spPr>
          <a:xfrm>
            <a:off x="4205758" y="5245189"/>
            <a:ext cx="4404779" cy="996663"/>
          </a:xfrm>
          <a:prstGeom prst="wedgeRoundRectCallout">
            <a:avLst>
              <a:gd name="adj1" fmla="val -20577"/>
              <a:gd name="adj2" fmla="val -9496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编译时视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inline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不存在！</a:t>
            </a:r>
          </a:p>
        </p:txBody>
      </p:sp>
    </p:spTree>
    <p:extLst>
      <p:ext uri="{BB962C8B-B14F-4D97-AF65-F5344CB8AC3E}">
        <p14:creationId xmlns:p14="http://schemas.microsoft.com/office/powerpoint/2010/main" val="1420781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多态的核心虚函数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889325"/>
            <a:ext cx="10779268" cy="1701475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构造函数不能为虚函数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。构造函数的功能是初始化对象，因此语法上限制构造函数不能为虚函数。</a:t>
            </a:r>
          </a:p>
        </p:txBody>
      </p:sp>
      <p:sp>
        <p:nvSpPr>
          <p:cNvPr id="9" name="TextBox 2"/>
          <p:cNvSpPr txBox="1"/>
          <p:nvPr/>
        </p:nvSpPr>
        <p:spPr>
          <a:xfrm>
            <a:off x="1632858" y="2218884"/>
            <a:ext cx="9279824" cy="3046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Base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32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virtual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Base(double arg=0);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virtual double get() const;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sp>
        <p:nvSpPr>
          <p:cNvPr id="14" name="圆角矩形标注 13"/>
          <p:cNvSpPr/>
          <p:nvPr/>
        </p:nvSpPr>
        <p:spPr>
          <a:xfrm>
            <a:off x="2677402" y="5265872"/>
            <a:ext cx="2351797" cy="996663"/>
          </a:xfrm>
          <a:prstGeom prst="wedgeRoundRectCallout">
            <a:avLst>
              <a:gd name="adj1" fmla="val -20577"/>
              <a:gd name="adj2" fmla="val -9496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编译错误！</a:t>
            </a:r>
          </a:p>
        </p:txBody>
      </p:sp>
    </p:spTree>
    <p:extLst>
      <p:ext uri="{BB962C8B-B14F-4D97-AF65-F5344CB8AC3E}">
        <p14:creationId xmlns:p14="http://schemas.microsoft.com/office/powerpoint/2010/main" val="4241676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多态的核心虚函数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990829"/>
            <a:ext cx="10779268" cy="5475285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6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析构函数常常设置为虚函数</a:t>
            </a:r>
            <a:r>
              <a:rPr lang="zh-CN" altLang="en-US" sz="3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。如果基类的析构函数是虚函数，那基类的各级派生类的析构函数均自动成为虚函数（无论名字是否相同）。</a:t>
            </a:r>
          </a:p>
          <a:p>
            <a:pPr marL="566737" indent="-457200" eaLnBrk="0" hangingPunct="0"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若基类指针指向派生类对象时，当删除该指针时，就会调用派生类的析构函数，而后派生类的析构函数又自动调用基类的析构函数，这样整个派生类的析构函数都被完全释放。</a:t>
            </a:r>
          </a:p>
        </p:txBody>
      </p:sp>
    </p:spTree>
    <p:extLst>
      <p:ext uri="{BB962C8B-B14F-4D97-AF65-F5344CB8AC3E}">
        <p14:creationId xmlns:p14="http://schemas.microsoft.com/office/powerpoint/2010/main" val="1927487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多态的核心虚函数 </a:t>
            </a:r>
          </a:p>
        </p:txBody>
      </p:sp>
      <p:sp>
        <p:nvSpPr>
          <p:cNvPr id="7" name="矩形 6"/>
          <p:cNvSpPr/>
          <p:nvPr/>
        </p:nvSpPr>
        <p:spPr>
          <a:xfrm>
            <a:off x="880783" y="1020718"/>
            <a:ext cx="10601467" cy="50039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880783" y="1075866"/>
            <a:ext cx="5300732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Base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virtual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~Base()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cout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&lt;&lt; "~Base() "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    &lt;&lt;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endl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}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  <a:p>
            <a:pPr marL="0" indent="0" eaLnBrk="1" hangingPunct="1">
              <a:buClr>
                <a:srgbClr val="00B0F0"/>
              </a:buClr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Derived:public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Base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Derived()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m_p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= new char[1000];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}</a:t>
            </a:r>
          </a:p>
        </p:txBody>
      </p:sp>
      <p:cxnSp>
        <p:nvCxnSpPr>
          <p:cNvPr id="12" name="直接连接符 11"/>
          <p:cNvCxnSpPr>
            <a:stCxn id="7" idx="0"/>
            <a:endCxn id="7" idx="2"/>
          </p:cNvCxnSpPr>
          <p:nvPr/>
        </p:nvCxnSpPr>
        <p:spPr>
          <a:xfrm>
            <a:off x="6181517" y="1020718"/>
            <a:ext cx="0" cy="500394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6181516" y="1075866"/>
            <a:ext cx="5300734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~Derived()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delete [] m_p;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cout &lt;&lt; "~Derived()"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    &lt;&lt; endl;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}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char * m_p;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main(void)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Base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*bp = new 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Derived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delete bp;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0;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sp>
        <p:nvSpPr>
          <p:cNvPr id="15" name="圆角矩形标注 14"/>
          <p:cNvSpPr/>
          <p:nvPr/>
        </p:nvSpPr>
        <p:spPr>
          <a:xfrm>
            <a:off x="2021355" y="3035981"/>
            <a:ext cx="3321354" cy="973416"/>
          </a:xfrm>
          <a:prstGeom prst="wedgeRoundRectCallout">
            <a:avLst>
              <a:gd name="adj1" fmla="val -48238"/>
              <a:gd name="adj2" fmla="val -108376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如果基类的析构函数不是虚函数会怎样？</a:t>
            </a:r>
          </a:p>
        </p:txBody>
      </p:sp>
      <p:sp>
        <p:nvSpPr>
          <p:cNvPr id="16" name="TextBox 8"/>
          <p:cNvSpPr txBox="1"/>
          <p:nvPr/>
        </p:nvSpPr>
        <p:spPr>
          <a:xfrm>
            <a:off x="9179801" y="5042981"/>
            <a:ext cx="2259872" cy="9541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~Base()</a:t>
            </a:r>
          </a:p>
          <a:p>
            <a:r>
              <a:rPr lang="en-US" altLang="zh-CN" sz="2800" b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~Derived()</a:t>
            </a:r>
          </a:p>
        </p:txBody>
      </p:sp>
    </p:spTree>
    <p:extLst>
      <p:ext uri="{BB962C8B-B14F-4D97-AF65-F5344CB8AC3E}">
        <p14:creationId xmlns:p14="http://schemas.microsoft.com/office/powerpoint/2010/main" val="4230952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2601779" y="1400364"/>
            <a:ext cx="6697730" cy="623976"/>
            <a:chOff x="2054383" y="4853049"/>
            <a:chExt cx="6697730" cy="623976"/>
          </a:xfrm>
        </p:grpSpPr>
        <p:sp>
          <p:nvSpPr>
            <p:cNvPr id="23" name="矩形 22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引述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25" name="等腰三角形 24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26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2586783" y="3189243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隐藏、覆盖、重载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2586783" y="2294681"/>
            <a:ext cx="6697730" cy="623976"/>
            <a:chOff x="2054383" y="4853049"/>
            <a:chExt cx="6697730" cy="623976"/>
          </a:xfrm>
        </p:grpSpPr>
        <p:sp>
          <p:nvSpPr>
            <p:cNvPr id="28" name="矩形 27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多态的核心虚函数 </a:t>
              </a: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30" name="等腰三角形 29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31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004460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隐藏、覆盖、重载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2" y="990829"/>
            <a:ext cx="10955618" cy="5475285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函数的</a:t>
            </a:r>
            <a:r>
              <a:rPr lang="zh-CN" altLang="en-US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隐藏</a:t>
            </a:r>
            <a:endParaRPr lang="en-US" altLang="zh-CN" sz="3200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109537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defRPr/>
            </a:pPr>
            <a:r>
              <a:rPr lang="en-US" altLang="zh-CN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隐藏规则：</a:t>
            </a:r>
          </a:p>
          <a:p>
            <a:pPr marL="540000" lvl="1" indent="514350" eaLnBrk="0" hangingPunct="0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+mj-lt"/>
              <a:buAutoNum type="arabicPeriod"/>
              <a:defRPr/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派生类的函数跟基类的函数同名，</a:t>
            </a:r>
            <a:r>
              <a:rPr lang="zh-CN" altLang="en-US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其他</a:t>
            </a: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不完全相同，此时不论有没有</a:t>
            </a:r>
            <a:r>
              <a:rPr lang="en-US" altLang="zh-CN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virtual</a:t>
            </a: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关键字，基类函数将被隐藏。（注意有</a:t>
            </a:r>
            <a:r>
              <a:rPr lang="en-US" altLang="zh-CN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virtual</a:t>
            </a: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仅返回值类型不同的情况将产生编译错误）</a:t>
            </a:r>
          </a:p>
          <a:p>
            <a:pPr marL="540000" lvl="1" indent="514350" eaLnBrk="0" hangingPunct="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+mj-lt"/>
              <a:buAutoNum type="arabicPeriod"/>
              <a:defRPr/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派生类的函数跟基类的函数同名，且其余参数完全一致但基类没有</a:t>
            </a:r>
            <a:r>
              <a:rPr lang="en-US" altLang="zh-CN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virtual</a:t>
            </a: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关键字，此时基类函数也将被隐藏。</a:t>
            </a:r>
          </a:p>
        </p:txBody>
      </p:sp>
    </p:spTree>
    <p:extLst>
      <p:ext uri="{BB962C8B-B14F-4D97-AF65-F5344CB8AC3E}">
        <p14:creationId xmlns:p14="http://schemas.microsoft.com/office/powerpoint/2010/main" val="22512367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隐藏、覆盖、重载</a:t>
            </a:r>
          </a:p>
        </p:txBody>
      </p:sp>
      <p:sp>
        <p:nvSpPr>
          <p:cNvPr id="7" name="矩形 6"/>
          <p:cNvSpPr/>
          <p:nvPr/>
        </p:nvSpPr>
        <p:spPr>
          <a:xfrm>
            <a:off x="880783" y="1287419"/>
            <a:ext cx="10601467" cy="44529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880783" y="1342566"/>
            <a:ext cx="5300732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Base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void 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g(float x)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{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 &lt;&lt; "Base::g(float) "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&lt;&lt; x &lt;&lt; endl;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}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void 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h(float x)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{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 &lt;&lt; "Base::h(float) "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&lt;&lt; x &lt;&lt; endl;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}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  <a:p>
            <a:pPr marL="0" indent="0" eaLnBrk="1" hangingPunct="1">
              <a:buClr>
                <a:srgbClr val="00B0F0"/>
              </a:buClr>
            </a:pP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  <p:cxnSp>
        <p:nvCxnSpPr>
          <p:cNvPr id="12" name="直接连接符 11"/>
          <p:cNvCxnSpPr>
            <a:stCxn id="7" idx="0"/>
          </p:cNvCxnSpPr>
          <p:nvPr/>
        </p:nvCxnSpPr>
        <p:spPr>
          <a:xfrm flipH="1">
            <a:off x="6181515" y="1287419"/>
            <a:ext cx="2" cy="4452982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6181516" y="1342566"/>
            <a:ext cx="5300734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Derived : public Base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void 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g(float x)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{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 &lt;&lt; "Derived::g(int) "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&lt;&lt; x &lt;&lt; endl;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}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void 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h(float x)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{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 &lt;&lt;"Derived::h(float)"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&lt;&lt; x &lt;&lt; endl;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}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069575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隐藏、覆盖、重载</a:t>
            </a:r>
          </a:p>
        </p:txBody>
      </p:sp>
      <p:sp>
        <p:nvSpPr>
          <p:cNvPr id="9" name="TextBox 2"/>
          <p:cNvSpPr txBox="1"/>
          <p:nvPr/>
        </p:nvSpPr>
        <p:spPr>
          <a:xfrm>
            <a:off x="1522006" y="1064223"/>
            <a:ext cx="9174776" cy="5262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main(void) {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Derived d;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Base *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pb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= &amp;d;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Derived *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pd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= &amp;d;   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pb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-&gt;g(3.14f);       </a:t>
            </a:r>
            <a:r>
              <a:rPr lang="en-US" altLang="zh-CN" sz="28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Base::g(float) </a:t>
            </a:r>
            <a:endParaRPr lang="zh-CN" altLang="en-US" sz="2800" b="1" dirty="0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pd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-&gt;g(3.14f);       </a:t>
            </a:r>
            <a:r>
              <a:rPr lang="en-US" altLang="zh-CN" sz="28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Derived::g(</a:t>
            </a:r>
            <a:r>
              <a:rPr lang="en-US" altLang="zh-CN" sz="2800" b="1" dirty="0" err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</a:t>
            </a:r>
            <a:endParaRPr lang="zh-CN" altLang="en-US" sz="2800" b="1" dirty="0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pd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-&gt;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Base::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g(3.14f); </a:t>
            </a:r>
            <a:r>
              <a:rPr lang="en-US" altLang="zh-CN" sz="28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Base::g(float) </a:t>
            </a:r>
            <a:r>
              <a:rPr lang="zh-CN" altLang="en-US" sz="28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pb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-&gt;h(3.14f);       </a:t>
            </a:r>
            <a:r>
              <a:rPr lang="en-US" altLang="zh-CN" sz="28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Base::h(float) 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pd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-&gt;h(3.14f);       </a:t>
            </a:r>
            <a:r>
              <a:rPr lang="en-US" altLang="zh-CN" sz="28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Derived::h(float) 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pd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-&gt;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Base::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h(3.14f); </a:t>
            </a:r>
            <a:r>
              <a:rPr lang="en-US" altLang="zh-CN" sz="28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Base::h(float)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0;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5028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上一讲教学目标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5"/>
            <a:ext cx="10516799" cy="50119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中运算符重载的含义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中常见的运算符的重载形式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中类类型转换的几种手段</a:t>
            </a:r>
          </a:p>
        </p:txBody>
      </p:sp>
    </p:spTree>
    <p:extLst>
      <p:ext uri="{BB962C8B-B14F-4D97-AF65-F5344CB8AC3E}">
        <p14:creationId xmlns:p14="http://schemas.microsoft.com/office/powerpoint/2010/main" val="22982963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隐藏、覆盖、重载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2" y="990829"/>
            <a:ext cx="10955618" cy="5475285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函数的</a:t>
            </a:r>
            <a:r>
              <a:rPr lang="zh-CN" altLang="en-US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覆盖</a:t>
            </a:r>
          </a:p>
          <a:p>
            <a:pPr marL="109537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defRPr/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   覆盖规则：</a:t>
            </a:r>
          </a:p>
          <a:p>
            <a:pPr marL="540000" lvl="1" indent="514350" eaLnBrk="0" hangingPunct="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+mj-lt"/>
              <a:buAutoNum type="arabicPeriod"/>
              <a:defRPr/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指派生类与基类的成员函数之间。</a:t>
            </a:r>
          </a:p>
          <a:p>
            <a:pPr marL="540000" lvl="1" indent="514350" eaLnBrk="0" hangingPunct="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+mj-lt"/>
              <a:buAutoNum type="arabicPeriod"/>
              <a:defRPr/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基类函数必须有</a:t>
            </a:r>
            <a:r>
              <a:rPr lang="en-US" altLang="zh-CN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virtual</a:t>
            </a: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关键字。</a:t>
            </a:r>
          </a:p>
          <a:p>
            <a:pPr marL="540000" lvl="1" indent="514350" eaLnBrk="0" hangingPunct="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+mj-lt"/>
              <a:buAutoNum type="arabicPeriod"/>
              <a:defRPr/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基类和派生类同名函数的原型</a:t>
            </a:r>
            <a:r>
              <a:rPr lang="zh-CN" altLang="en-US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完全相同（返回值、函数名、参数表、</a:t>
            </a:r>
            <a:r>
              <a:rPr lang="en-US" altLang="zh-CN" sz="3200" kern="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zh-CN" altLang="en-US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）</a:t>
            </a: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18472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隐藏、覆盖、重载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77583" y="1016325"/>
            <a:ext cx="10779268" cy="825175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覆盖是通过</a:t>
            </a:r>
            <a:r>
              <a:rPr lang="zh-CN" altLang="en-US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虚函数表</a:t>
            </a: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实现的，覆盖也称为重写。</a:t>
            </a:r>
          </a:p>
        </p:txBody>
      </p:sp>
      <p:sp>
        <p:nvSpPr>
          <p:cNvPr id="9" name="TextBox 2"/>
          <p:cNvSpPr txBox="1"/>
          <p:nvPr/>
        </p:nvSpPr>
        <p:spPr>
          <a:xfrm>
            <a:off x="1699386" y="1739900"/>
            <a:ext cx="7711314" cy="48320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base 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void func();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virtual void vfunc1();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virtual void vfunc2();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virtual void vfunc3();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_data1;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_data2;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329747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隐藏、覆盖、重载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55964" y="1244925"/>
            <a:ext cx="10779268" cy="825175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base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对象实例在内存中占据的空间是这样的</a:t>
            </a:r>
            <a: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: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829314"/>
              </p:ext>
            </p:extLst>
          </p:nvPr>
        </p:nvGraphicFramePr>
        <p:xfrm>
          <a:off x="978515" y="3241040"/>
          <a:ext cx="1701185" cy="213105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01185">
                  <a:extLst>
                    <a:ext uri="{9D8B030D-6E8A-4147-A177-3AD203B41FA5}">
                      <a16:colId xmlns:a16="http://schemas.microsoft.com/office/drawing/2014/main" val="3007716215"/>
                    </a:ext>
                  </a:extLst>
                </a:gridCol>
              </a:tblGrid>
              <a:tr h="7103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urier New" pitchFamily="49" charset="0"/>
                        </a:rPr>
                        <a:t>vptr</a:t>
                      </a:r>
                      <a:endParaRPr lang="zh-CN" altLang="en-US" sz="2400"/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484274"/>
                  </a:ext>
                </a:extLst>
              </a:tr>
              <a:tr h="7103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urier New" pitchFamily="49" charset="0"/>
                        </a:rPr>
                        <a:t>_data1 </a:t>
                      </a:r>
                      <a:endParaRPr lang="zh-CN" altLang="en-US" sz="2400"/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314274"/>
                  </a:ext>
                </a:extLst>
              </a:tr>
              <a:tr h="7103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urier New" pitchFamily="49" charset="0"/>
                        </a:rPr>
                        <a:t>_data2 </a:t>
                      </a:r>
                      <a:endParaRPr lang="zh-CN" altLang="en-US" sz="2400"/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525316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023192"/>
              </p:ext>
            </p:extLst>
          </p:nvPr>
        </p:nvGraphicFramePr>
        <p:xfrm>
          <a:off x="3536950" y="3241040"/>
          <a:ext cx="3403600" cy="213105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403600">
                  <a:extLst>
                    <a:ext uri="{9D8B030D-6E8A-4147-A177-3AD203B41FA5}">
                      <a16:colId xmlns:a16="http://schemas.microsoft.com/office/drawing/2014/main" val="3007716215"/>
                    </a:ext>
                  </a:extLst>
                </a:gridCol>
              </a:tblGrid>
              <a:tr h="710353">
                <a:tc>
                  <a:txBody>
                    <a:bodyPr/>
                    <a:lstStyle/>
                    <a:p>
                      <a:pPr marL="0" algn="ctr" defTabSz="914126" rtl="0" eaLnBrk="1" latinLnBrk="0" hangingPunct="1"/>
                      <a:r>
                        <a:rPr lang="en-US" altLang="zh-CN" sz="2800" b="1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urier New" pitchFamily="49" charset="0"/>
                        </a:rPr>
                        <a:t>void (*vfunc1)() </a:t>
                      </a:r>
                      <a:endParaRPr lang="zh-CN" altLang="en-US" sz="2800" b="1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484274"/>
                  </a:ext>
                </a:extLst>
              </a:tr>
              <a:tr h="710353">
                <a:tc>
                  <a:txBody>
                    <a:bodyPr/>
                    <a:lstStyle/>
                    <a:p>
                      <a:pPr marL="0" algn="ctr" defTabSz="914126" rtl="0" eaLnBrk="1" latinLnBrk="0" hangingPunct="1"/>
                      <a:r>
                        <a:rPr lang="en-US" altLang="zh-CN" sz="2800" b="1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urier New" pitchFamily="49" charset="0"/>
                        </a:rPr>
                        <a:t>void (*vfunc2)() </a:t>
                      </a:r>
                      <a:endParaRPr lang="zh-CN" altLang="en-US" sz="2800" b="1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314274"/>
                  </a:ext>
                </a:extLst>
              </a:tr>
              <a:tr h="710353">
                <a:tc>
                  <a:txBody>
                    <a:bodyPr/>
                    <a:lstStyle/>
                    <a:p>
                      <a:pPr marL="0" algn="ctr" defTabSz="914126" rtl="0" eaLnBrk="1" latinLnBrk="0" hangingPunct="1"/>
                      <a:r>
                        <a:rPr lang="en-US" altLang="zh-CN" sz="2800" b="1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urier New" pitchFamily="49" charset="0"/>
                        </a:rPr>
                        <a:t>void (*vfunc3)() </a:t>
                      </a:r>
                      <a:endParaRPr lang="zh-CN" altLang="en-US" sz="2800" b="1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525316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163892"/>
              </p:ext>
            </p:extLst>
          </p:nvPr>
        </p:nvGraphicFramePr>
        <p:xfrm>
          <a:off x="7797800" y="3241040"/>
          <a:ext cx="3860800" cy="213105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860800">
                  <a:extLst>
                    <a:ext uri="{9D8B030D-6E8A-4147-A177-3AD203B41FA5}">
                      <a16:colId xmlns:a16="http://schemas.microsoft.com/office/drawing/2014/main" val="3007716215"/>
                    </a:ext>
                  </a:extLst>
                </a:gridCol>
              </a:tblGrid>
              <a:tr h="710353">
                <a:tc>
                  <a:txBody>
                    <a:bodyPr/>
                    <a:lstStyle/>
                    <a:p>
                      <a:pPr marL="0" algn="ctr" defTabSz="914126" rtl="0" eaLnBrk="1" latinLnBrk="0" hangingPunct="1"/>
                      <a:r>
                        <a:rPr lang="en-US" altLang="zh-CN" sz="2800" b="1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urier New" pitchFamily="49" charset="0"/>
                        </a:rPr>
                        <a:t>void base::vfunc1()</a:t>
                      </a:r>
                      <a:endParaRPr lang="zh-CN" altLang="en-US" sz="2800" b="1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484274"/>
                  </a:ext>
                </a:extLst>
              </a:tr>
              <a:tr h="710353">
                <a:tc>
                  <a:txBody>
                    <a:bodyPr/>
                    <a:lstStyle/>
                    <a:p>
                      <a:pPr marL="0" algn="ctr" defTabSz="914126" rtl="0" eaLnBrk="1" latinLnBrk="0" hangingPunct="1"/>
                      <a:r>
                        <a:rPr lang="en-US" altLang="zh-CN" sz="2800" b="1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urier New" pitchFamily="49" charset="0"/>
                        </a:rPr>
                        <a:t>void base::vfunc2()</a:t>
                      </a:r>
                      <a:endParaRPr lang="zh-CN" altLang="en-US" sz="2800" b="1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314274"/>
                  </a:ext>
                </a:extLst>
              </a:tr>
              <a:tr h="710353">
                <a:tc>
                  <a:txBody>
                    <a:bodyPr/>
                    <a:lstStyle/>
                    <a:p>
                      <a:pPr marL="0" algn="ctr" defTabSz="914126" rtl="0" eaLnBrk="1" latinLnBrk="0" hangingPunct="1"/>
                      <a:r>
                        <a:rPr lang="en-US" altLang="zh-CN" sz="2800" b="1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urier New" pitchFamily="49" charset="0"/>
                        </a:rPr>
                        <a:t>void base::vfunc3()</a:t>
                      </a:r>
                      <a:endParaRPr lang="zh-CN" altLang="en-US" sz="2800" b="1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525316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555964" y="2260600"/>
            <a:ext cx="27735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base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对象实例</a:t>
            </a:r>
            <a:endParaRPr lang="zh-CN" altLang="en-US" sz="32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83792" y="2260599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虚函数表</a:t>
            </a:r>
            <a:endParaRPr lang="zh-CN" altLang="en-US" sz="32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679700" y="3619500"/>
            <a:ext cx="857250" cy="0"/>
          </a:xfrm>
          <a:prstGeom prst="straightConnector1">
            <a:avLst/>
          </a:prstGeom>
          <a:ln w="31750">
            <a:solidFill>
              <a:schemeClr val="accent1">
                <a:lumMod val="50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6940550" y="3619500"/>
            <a:ext cx="857250" cy="0"/>
          </a:xfrm>
          <a:prstGeom prst="straightConnector1">
            <a:avLst/>
          </a:prstGeom>
          <a:ln w="31750">
            <a:solidFill>
              <a:schemeClr val="accent1">
                <a:lumMod val="50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940550" y="4318000"/>
            <a:ext cx="857250" cy="0"/>
          </a:xfrm>
          <a:prstGeom prst="straightConnector1">
            <a:avLst/>
          </a:prstGeom>
          <a:ln w="31750">
            <a:solidFill>
              <a:schemeClr val="accent1">
                <a:lumMod val="50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6940550" y="4991100"/>
            <a:ext cx="857250" cy="0"/>
          </a:xfrm>
          <a:prstGeom prst="straightConnector1">
            <a:avLst/>
          </a:prstGeom>
          <a:ln w="31750">
            <a:solidFill>
              <a:schemeClr val="accent1">
                <a:lumMod val="50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4641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隐藏、覆盖、重载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55964" y="997113"/>
            <a:ext cx="10779268" cy="825175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当派生类改写了虚函数时</a:t>
            </a:r>
            <a: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,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虚函数表相应的被修改了</a:t>
            </a:r>
            <a: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: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851986"/>
              </p:ext>
            </p:extLst>
          </p:nvPr>
        </p:nvGraphicFramePr>
        <p:xfrm>
          <a:off x="800100" y="4142740"/>
          <a:ext cx="1485900" cy="213105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3007716215"/>
                    </a:ext>
                  </a:extLst>
                </a:gridCol>
              </a:tblGrid>
              <a:tr h="7103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urier New" pitchFamily="49" charset="0"/>
                        </a:rPr>
                        <a:t>vptr</a:t>
                      </a:r>
                      <a:endParaRPr lang="zh-CN" altLang="en-US" sz="2400"/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484274"/>
                  </a:ext>
                </a:extLst>
              </a:tr>
              <a:tr h="7103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urier New" pitchFamily="49" charset="0"/>
                        </a:rPr>
                        <a:t>_data1 </a:t>
                      </a:r>
                      <a:endParaRPr lang="zh-CN" altLang="en-US" sz="2400"/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314274"/>
                  </a:ext>
                </a:extLst>
              </a:tr>
              <a:tr h="7103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urier New" pitchFamily="49" charset="0"/>
                        </a:rPr>
                        <a:t>_data2 </a:t>
                      </a:r>
                      <a:endParaRPr lang="zh-CN" altLang="en-US" sz="2400"/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525316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221464"/>
              </p:ext>
            </p:extLst>
          </p:nvPr>
        </p:nvGraphicFramePr>
        <p:xfrm>
          <a:off x="2978150" y="4142740"/>
          <a:ext cx="3403600" cy="213105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403600">
                  <a:extLst>
                    <a:ext uri="{9D8B030D-6E8A-4147-A177-3AD203B41FA5}">
                      <a16:colId xmlns:a16="http://schemas.microsoft.com/office/drawing/2014/main" val="3007716215"/>
                    </a:ext>
                  </a:extLst>
                </a:gridCol>
              </a:tblGrid>
              <a:tr h="710353">
                <a:tc>
                  <a:txBody>
                    <a:bodyPr/>
                    <a:lstStyle/>
                    <a:p>
                      <a:pPr marL="0" algn="ctr" defTabSz="914126" rtl="0" eaLnBrk="1" latinLnBrk="0" hangingPunct="1"/>
                      <a:r>
                        <a:rPr lang="en-US" altLang="zh-CN" sz="2800" b="1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urier New" pitchFamily="49" charset="0"/>
                        </a:rPr>
                        <a:t>void (*vfunc1)() </a:t>
                      </a:r>
                      <a:endParaRPr lang="zh-CN" altLang="en-US" sz="2800" b="1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484274"/>
                  </a:ext>
                </a:extLst>
              </a:tr>
              <a:tr h="710353">
                <a:tc>
                  <a:txBody>
                    <a:bodyPr/>
                    <a:lstStyle/>
                    <a:p>
                      <a:pPr marL="0" algn="ctr" defTabSz="914126" rtl="0" eaLnBrk="1" latinLnBrk="0" hangingPunct="1"/>
                      <a:r>
                        <a:rPr lang="en-US" altLang="zh-CN" sz="2800" b="1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urier New" pitchFamily="49" charset="0"/>
                        </a:rPr>
                        <a:t>void (*vfunc2)() </a:t>
                      </a:r>
                      <a:endParaRPr lang="zh-CN" altLang="en-US" sz="2800" b="1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314274"/>
                  </a:ext>
                </a:extLst>
              </a:tr>
              <a:tr h="710353">
                <a:tc>
                  <a:txBody>
                    <a:bodyPr/>
                    <a:lstStyle/>
                    <a:p>
                      <a:pPr marL="0" algn="ctr" defTabSz="914126" rtl="0" eaLnBrk="1" latinLnBrk="0" hangingPunct="1"/>
                      <a:r>
                        <a:rPr lang="en-US" altLang="zh-CN" sz="2800" b="1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urier New" pitchFamily="49" charset="0"/>
                        </a:rPr>
                        <a:t>void (*vfunc3)() </a:t>
                      </a:r>
                      <a:endParaRPr lang="zh-CN" altLang="en-US" sz="2800" b="1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525316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635845"/>
              </p:ext>
            </p:extLst>
          </p:nvPr>
        </p:nvGraphicFramePr>
        <p:xfrm>
          <a:off x="7239000" y="4142740"/>
          <a:ext cx="4546600" cy="213105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546600">
                  <a:extLst>
                    <a:ext uri="{9D8B030D-6E8A-4147-A177-3AD203B41FA5}">
                      <a16:colId xmlns:a16="http://schemas.microsoft.com/office/drawing/2014/main" val="3007716215"/>
                    </a:ext>
                  </a:extLst>
                </a:gridCol>
              </a:tblGrid>
              <a:tr h="710353">
                <a:tc>
                  <a:txBody>
                    <a:bodyPr/>
                    <a:lstStyle/>
                    <a:p>
                      <a:pPr marL="0" algn="l" defTabSz="914126" rtl="0" eaLnBrk="1" latinLnBrk="0" hangingPunct="1"/>
                      <a:r>
                        <a:rPr lang="en-US" altLang="zh-CN" sz="2800" b="1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urier New" pitchFamily="49" charset="0"/>
                        </a:rPr>
                        <a:t>void base::vfunc1()</a:t>
                      </a:r>
                      <a:endParaRPr lang="zh-CN" altLang="en-US" sz="2800" b="1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484274"/>
                  </a:ext>
                </a:extLst>
              </a:tr>
              <a:tr h="710353">
                <a:tc>
                  <a:txBody>
                    <a:bodyPr/>
                    <a:lstStyle/>
                    <a:p>
                      <a:pPr marL="0" algn="l" defTabSz="914126" rtl="0" eaLnBrk="1" latinLnBrk="0" hangingPunct="1"/>
                      <a:r>
                        <a:rPr lang="en-US" altLang="zh-CN" sz="2800" b="1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urier New" pitchFamily="49" charset="0"/>
                        </a:rPr>
                        <a:t>void </a:t>
                      </a:r>
                      <a:r>
                        <a:rPr lang="en-US" altLang="zh-CN" sz="2800" b="1" kern="12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urier New" pitchFamily="49" charset="0"/>
                        </a:rPr>
                        <a:t>derived::vfunc2() </a:t>
                      </a:r>
                      <a:endParaRPr lang="zh-CN" altLang="en-US" sz="2800" b="1" kern="120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314274"/>
                  </a:ext>
                </a:extLst>
              </a:tr>
              <a:tr h="710353">
                <a:tc>
                  <a:txBody>
                    <a:bodyPr/>
                    <a:lstStyle/>
                    <a:p>
                      <a:pPr marL="0" algn="l" defTabSz="914126" rtl="0" eaLnBrk="1" latinLnBrk="0" hangingPunct="1"/>
                      <a:r>
                        <a:rPr lang="en-US" altLang="zh-CN" sz="2800" b="1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urier New" pitchFamily="49" charset="0"/>
                        </a:rPr>
                        <a:t>void base::vfunc3()</a:t>
                      </a:r>
                      <a:endParaRPr lang="zh-CN" altLang="en-US" sz="2800" b="1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525316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555964" y="3454400"/>
            <a:ext cx="27735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base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对象实例</a:t>
            </a:r>
            <a:endParaRPr lang="zh-CN" altLang="en-US" sz="32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83792" y="3454399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虚函数表</a:t>
            </a:r>
            <a:endParaRPr lang="zh-CN" altLang="en-US" sz="32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286000" y="4521200"/>
            <a:ext cx="692150" cy="0"/>
          </a:xfrm>
          <a:prstGeom prst="straightConnector1">
            <a:avLst/>
          </a:prstGeom>
          <a:ln w="31750">
            <a:solidFill>
              <a:schemeClr val="accent1">
                <a:lumMod val="50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6381750" y="4521200"/>
            <a:ext cx="857250" cy="0"/>
          </a:xfrm>
          <a:prstGeom prst="straightConnector1">
            <a:avLst/>
          </a:prstGeom>
          <a:ln w="31750">
            <a:solidFill>
              <a:schemeClr val="accent1">
                <a:lumMod val="50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381750" y="5219700"/>
            <a:ext cx="857250" cy="0"/>
          </a:xfrm>
          <a:prstGeom prst="straightConnector1">
            <a:avLst/>
          </a:prstGeom>
          <a:ln w="31750">
            <a:solidFill>
              <a:schemeClr val="accent1">
                <a:lumMod val="50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6381750" y="5892800"/>
            <a:ext cx="857250" cy="0"/>
          </a:xfrm>
          <a:prstGeom prst="straightConnector1">
            <a:avLst/>
          </a:prstGeom>
          <a:ln w="31750">
            <a:solidFill>
              <a:schemeClr val="accent1">
                <a:lumMod val="50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"/>
          <p:cNvSpPr txBox="1"/>
          <p:nvPr/>
        </p:nvSpPr>
        <p:spPr>
          <a:xfrm>
            <a:off x="1829107" y="1562424"/>
            <a:ext cx="771131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derived: public base {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vfunc2();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sp>
        <p:nvSpPr>
          <p:cNvPr id="18" name="圆角矩形标注 17"/>
          <p:cNvSpPr/>
          <p:nvPr/>
        </p:nvSpPr>
        <p:spPr>
          <a:xfrm>
            <a:off x="9660583" y="3172544"/>
            <a:ext cx="2351797" cy="866630"/>
          </a:xfrm>
          <a:prstGeom prst="wedgeRoundRectCallout">
            <a:avLst>
              <a:gd name="adj1" fmla="val 19924"/>
              <a:gd name="adj2" fmla="val 142434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这里变了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88463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隐藏、覆盖、重载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77583" y="1016325"/>
            <a:ext cx="10779268" cy="825175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所以当写下如下程序的时候</a:t>
            </a:r>
            <a:r>
              <a:rPr lang="en-US" altLang="zh-CN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:</a:t>
            </a:r>
          </a:p>
        </p:txBody>
      </p:sp>
      <p:sp>
        <p:nvSpPr>
          <p:cNvPr id="9" name="TextBox 2"/>
          <p:cNvSpPr txBox="1"/>
          <p:nvPr/>
        </p:nvSpPr>
        <p:spPr>
          <a:xfrm>
            <a:off x="1318623" y="2057400"/>
            <a:ext cx="9505159" cy="3046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main(void)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Derived d;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Base * pb = &amp;d;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pb-&gt;vfunc2(); </a:t>
            </a:r>
            <a:r>
              <a:rPr lang="en-US" altLang="zh-CN" sz="32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Derived::vfunc2(void)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17278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隐藏、覆盖、重载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2" y="990829"/>
            <a:ext cx="10955618" cy="5475285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函数的</a:t>
            </a:r>
            <a:r>
              <a:rPr lang="zh-CN" altLang="en-US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重载</a:t>
            </a:r>
          </a:p>
          <a:p>
            <a:pPr marL="109537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   重载规则：</a:t>
            </a:r>
          </a:p>
          <a:p>
            <a:pPr marL="540000" lvl="1" indent="514350" eaLnBrk="0" hangingPunct="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+mj-lt"/>
              <a:buAutoNum type="arabicPeriod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相同的作用域（</a:t>
            </a:r>
            <a:r>
              <a:rPr lang="zh-CN" altLang="en-US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不同类的同名函数不是重载</a:t>
            </a:r>
            <a: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)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。</a:t>
            </a:r>
          </a:p>
          <a:p>
            <a:pPr marL="540000" lvl="1" indent="514350" eaLnBrk="0" hangingPunct="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+mj-lt"/>
              <a:buAutoNum type="arabicPeriod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函数名相同。</a:t>
            </a:r>
          </a:p>
          <a:p>
            <a:pPr marL="540000" lvl="1" indent="514350" eaLnBrk="0" hangingPunct="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+mj-lt"/>
              <a:buAutoNum type="arabicPeriod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参数个数、类型、顺序、</a:t>
            </a:r>
            <a: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限定的指针或引用、是否为常成员函数。</a:t>
            </a:r>
          </a:p>
          <a:p>
            <a:pPr marL="540000" lvl="1" indent="514350" eaLnBrk="0" hangingPunct="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+mj-lt"/>
              <a:buAutoNum type="arabicPeriod"/>
              <a:defRPr/>
            </a:pPr>
            <a: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virtual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及返回值等其他因素不能作为重载依据</a:t>
            </a:r>
          </a:p>
        </p:txBody>
      </p:sp>
    </p:spTree>
    <p:extLst>
      <p:ext uri="{BB962C8B-B14F-4D97-AF65-F5344CB8AC3E}">
        <p14:creationId xmlns:p14="http://schemas.microsoft.com/office/powerpoint/2010/main" val="8266008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隐藏、覆盖、重载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2" y="990829"/>
            <a:ext cx="8923618" cy="2996971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重载性重载规则：</a:t>
            </a:r>
          </a:p>
          <a:p>
            <a:pPr marL="540000" lvl="1" indent="514350" eaLnBrk="0" hangingPunct="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+mj-lt"/>
              <a:buAutoNum type="arabicPeriod"/>
              <a:defRPr/>
            </a:pPr>
            <a:r>
              <a:rPr lang="zh-CN" altLang="en-US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构造函数可以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重载</a:t>
            </a:r>
          </a:p>
          <a:p>
            <a:pPr marL="540000" lvl="1" indent="514350" eaLnBrk="0" hangingPunct="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+mj-lt"/>
              <a:buAutoNum type="arabicPeriod"/>
              <a:defRPr/>
            </a:pPr>
            <a:r>
              <a:rPr lang="zh-CN" altLang="en-US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析构函数不能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重载</a:t>
            </a:r>
          </a:p>
          <a:p>
            <a:pPr marL="540000" lvl="1" indent="514350" eaLnBrk="0" hangingPunct="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+mj-lt"/>
              <a:buAutoNum type="arabicPeriod"/>
              <a:defRPr/>
            </a:pPr>
            <a:r>
              <a:rPr lang="zh-CN" altLang="en-US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一般成员函数可以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重载</a:t>
            </a:r>
          </a:p>
        </p:txBody>
      </p:sp>
    </p:spTree>
    <p:extLst>
      <p:ext uri="{BB962C8B-B14F-4D97-AF65-F5344CB8AC3E}">
        <p14:creationId xmlns:p14="http://schemas.microsoft.com/office/powerpoint/2010/main" val="6208066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隐藏、覆盖、重载</a:t>
            </a:r>
          </a:p>
        </p:txBody>
      </p:sp>
      <p:sp>
        <p:nvSpPr>
          <p:cNvPr id="9" name="TextBox 2"/>
          <p:cNvSpPr txBox="1"/>
          <p:nvPr/>
        </p:nvSpPr>
        <p:spPr>
          <a:xfrm>
            <a:off x="622915" y="1067125"/>
            <a:ext cx="10946785" cy="5262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Person {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Person(string aName,bool aSex,int aAge);// </a:t>
            </a:r>
            <a:r>
              <a:rPr lang="zh-CN" altLang="en-US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构造函数重载</a:t>
            </a:r>
          </a:p>
          <a:p>
            <a:pPr>
              <a:defRPr/>
            </a:pPr>
            <a:r>
              <a:rPr lang="zh-CN" altLang="en-US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Person(string aName,bool aSex);</a:t>
            </a:r>
          </a:p>
          <a:p>
            <a:pPr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Person(string aName);</a:t>
            </a:r>
          </a:p>
          <a:p>
            <a:pPr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Person();</a:t>
            </a:r>
          </a:p>
          <a:p>
            <a:pPr>
              <a:defRPr/>
            </a:pP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void set(string aName,bool aSex,int aAge);// </a:t>
            </a:r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一般成员函数重载</a:t>
            </a:r>
          </a:p>
          <a:p>
            <a:pPr>
              <a:defRPr/>
            </a:pPr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set(bool aSex,int aAge);</a:t>
            </a:r>
          </a:p>
          <a:p>
            <a:pPr>
              <a:defRPr/>
            </a:pP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void set(int aAge);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protected: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string m_sName; //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姓名</a:t>
            </a:r>
          </a:p>
          <a:p>
            <a:pPr>
              <a:defRPr/>
            </a:pP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bool m_bSex; //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性别</a:t>
            </a:r>
          </a:p>
          <a:p>
            <a:pPr>
              <a:defRPr/>
            </a:pP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m_iAge; //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年龄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9203883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隐藏、覆盖、重载</a:t>
            </a:r>
          </a:p>
        </p:txBody>
      </p:sp>
      <p:sp>
        <p:nvSpPr>
          <p:cNvPr id="9" name="TextBox 2"/>
          <p:cNvSpPr txBox="1"/>
          <p:nvPr/>
        </p:nvSpPr>
        <p:spPr>
          <a:xfrm>
            <a:off x="622915" y="1067125"/>
            <a:ext cx="10946785" cy="5262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main(void) {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	Person p1;            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调用无参数的构造函数</a:t>
            </a:r>
          </a:p>
          <a:p>
            <a:pPr>
              <a:defRPr/>
            </a:pP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	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p1.set("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张三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",true,22); 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	p1.display();</a:t>
            </a:r>
          </a:p>
          <a:p>
            <a:pPr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	Person p2("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李四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",true);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调用带参数的构造函数</a:t>
            </a:r>
          </a:p>
          <a:p>
            <a:pPr>
              <a:defRPr/>
            </a:pP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	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p2.set(23);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	p2.display();</a:t>
            </a:r>
          </a:p>
          <a:p>
            <a:pPr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	Person p3("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王五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");     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调用带参数的构造函数</a:t>
            </a:r>
          </a:p>
          <a:p>
            <a:pPr>
              <a:defRPr/>
            </a:pP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	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p3.set(false,24);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	p3.display();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	return 0;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87486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29"/>
          <p:cNvSpPr>
            <a:spLocks noChangeArrowheads="1"/>
          </p:cNvSpPr>
          <p:nvPr/>
        </p:nvSpPr>
        <p:spPr bwMode="auto">
          <a:xfrm>
            <a:off x="6311668" y="4048952"/>
            <a:ext cx="5207232" cy="2505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algn="ctr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Rectangle 29"/>
          <p:cNvSpPr>
            <a:spLocks noChangeArrowheads="1"/>
          </p:cNvSpPr>
          <p:nvPr/>
        </p:nvSpPr>
        <p:spPr bwMode="auto">
          <a:xfrm>
            <a:off x="1089024" y="4048953"/>
            <a:ext cx="5043489" cy="2505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algn="ctr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1089024" y="889326"/>
            <a:ext cx="10429876" cy="3025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algn="ctr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隐藏、覆盖、重载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574643" y="2479980"/>
            <a:ext cx="349599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B b;</a:t>
            </a:r>
            <a:b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b.f(a); 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6905625" y="2497092"/>
            <a:ext cx="382300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B b;</a:t>
            </a:r>
            <a:b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b.f(a,b);</a:t>
            </a:r>
            <a:b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b.f(a);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800" b="1">
                <a:solidFill>
                  <a:srgbClr val="C00000"/>
                </a:solidFill>
                <a:latin typeface="Consolas" panose="020B0609020204030204" pitchFamily="49" charset="0"/>
              </a:rPr>
              <a:t>错误</a:t>
            </a: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1233487" y="960762"/>
            <a:ext cx="45370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f(a)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被隐藏的情况：</a:t>
            </a: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1560514" y="5600067"/>
            <a:ext cx="412184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 *a = new B();</a:t>
            </a:r>
            <a:b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a-&gt;f(a,b);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800" b="1">
                <a:solidFill>
                  <a:srgbClr val="C00000"/>
                </a:solidFill>
                <a:latin typeface="Consolas" panose="020B0609020204030204" pitchFamily="49" charset="0"/>
              </a:rPr>
              <a:t>错误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1233487" y="4129412"/>
            <a:ext cx="48228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f(a,b)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被隐藏的情况：</a:t>
            </a: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6843572" y="5617832"/>
            <a:ext cx="406911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B b;      A *a = &amp;b;</a:t>
            </a:r>
            <a:b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a-&gt;f(a);  b.f(a);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6421438" y="4129412"/>
            <a:ext cx="468819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f(a)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被覆盖的情况：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483647"/>
              </p:ext>
            </p:extLst>
          </p:nvPr>
        </p:nvGraphicFramePr>
        <p:xfrm>
          <a:off x="1641898" y="1584657"/>
          <a:ext cx="1391815" cy="914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91815">
                  <a:extLst>
                    <a:ext uri="{9D8B030D-6E8A-4147-A177-3AD203B41FA5}">
                      <a16:colId xmlns:a16="http://schemas.microsoft.com/office/drawing/2014/main" val="673388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class A</a:t>
                      </a: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94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f(a)</a:t>
                      </a: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696801"/>
                  </a:ext>
                </a:extLst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867017"/>
              </p:ext>
            </p:extLst>
          </p:nvPr>
        </p:nvGraphicFramePr>
        <p:xfrm>
          <a:off x="3206462" y="1592588"/>
          <a:ext cx="2555399" cy="914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555399">
                  <a:extLst>
                    <a:ext uri="{9D8B030D-6E8A-4147-A177-3AD203B41FA5}">
                      <a16:colId xmlns:a16="http://schemas.microsoft.com/office/drawing/2014/main" val="673388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class B:public A</a:t>
                      </a: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94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f(a)</a:t>
                      </a: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696801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687668"/>
              </p:ext>
            </p:extLst>
          </p:nvPr>
        </p:nvGraphicFramePr>
        <p:xfrm>
          <a:off x="6830384" y="1598935"/>
          <a:ext cx="1391815" cy="914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91815">
                  <a:extLst>
                    <a:ext uri="{9D8B030D-6E8A-4147-A177-3AD203B41FA5}">
                      <a16:colId xmlns:a16="http://schemas.microsoft.com/office/drawing/2014/main" val="673388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class A</a:t>
                      </a: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94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f(a)</a:t>
                      </a: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696801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232787"/>
              </p:ext>
            </p:extLst>
          </p:nvPr>
        </p:nvGraphicFramePr>
        <p:xfrm>
          <a:off x="8410287" y="1580213"/>
          <a:ext cx="2555399" cy="914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555399">
                  <a:extLst>
                    <a:ext uri="{9D8B030D-6E8A-4147-A177-3AD203B41FA5}">
                      <a16:colId xmlns:a16="http://schemas.microsoft.com/office/drawing/2014/main" val="673388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class B:public A</a:t>
                      </a: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94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f(a,b)</a:t>
                      </a: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696801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23558"/>
              </p:ext>
            </p:extLst>
          </p:nvPr>
        </p:nvGraphicFramePr>
        <p:xfrm>
          <a:off x="1560514" y="4689800"/>
          <a:ext cx="1391815" cy="914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91815">
                  <a:extLst>
                    <a:ext uri="{9D8B030D-6E8A-4147-A177-3AD203B41FA5}">
                      <a16:colId xmlns:a16="http://schemas.microsoft.com/office/drawing/2014/main" val="673388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class A</a:t>
                      </a: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94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f(a)</a:t>
                      </a: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696801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637081"/>
              </p:ext>
            </p:extLst>
          </p:nvPr>
        </p:nvGraphicFramePr>
        <p:xfrm>
          <a:off x="3168229" y="4692690"/>
          <a:ext cx="2555399" cy="914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555399">
                  <a:extLst>
                    <a:ext uri="{9D8B030D-6E8A-4147-A177-3AD203B41FA5}">
                      <a16:colId xmlns:a16="http://schemas.microsoft.com/office/drawing/2014/main" val="673388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class B:public A</a:t>
                      </a: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94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f(a,b)</a:t>
                      </a: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696801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244241"/>
              </p:ext>
            </p:extLst>
          </p:nvPr>
        </p:nvGraphicFramePr>
        <p:xfrm>
          <a:off x="6819241" y="4678032"/>
          <a:ext cx="1841974" cy="914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841974">
                  <a:extLst>
                    <a:ext uri="{9D8B030D-6E8A-4147-A177-3AD203B41FA5}">
                      <a16:colId xmlns:a16="http://schemas.microsoft.com/office/drawing/2014/main" val="673388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class A</a:t>
                      </a: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94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virtual f(a)</a:t>
                      </a: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696801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035148"/>
              </p:ext>
            </p:extLst>
          </p:nvPr>
        </p:nvGraphicFramePr>
        <p:xfrm>
          <a:off x="8857486" y="4679990"/>
          <a:ext cx="2555399" cy="914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555399">
                  <a:extLst>
                    <a:ext uri="{9D8B030D-6E8A-4147-A177-3AD203B41FA5}">
                      <a16:colId xmlns:a16="http://schemas.microsoft.com/office/drawing/2014/main" val="673388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class B:public A</a:t>
                      </a: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94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f(a)</a:t>
                      </a: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696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170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4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本讲教学目标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4"/>
            <a:ext cx="10268605" cy="50554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中虚函数的概念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理解重载、隐藏、覆盖</a:t>
            </a:r>
          </a:p>
        </p:txBody>
      </p:sp>
    </p:spTree>
    <p:extLst>
      <p:ext uri="{BB962C8B-B14F-4D97-AF65-F5344CB8AC3E}">
        <p14:creationId xmlns:p14="http://schemas.microsoft.com/office/powerpoint/2010/main" val="30877850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本讲教学目标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4"/>
            <a:ext cx="10268605" cy="50554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中虚函数的概念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理解重载、隐藏、覆盖</a:t>
            </a:r>
          </a:p>
        </p:txBody>
      </p:sp>
    </p:spTree>
    <p:extLst>
      <p:ext uri="{BB962C8B-B14F-4D97-AF65-F5344CB8AC3E}">
        <p14:creationId xmlns:p14="http://schemas.microsoft.com/office/powerpoint/2010/main" val="3629302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984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601779" y="1404619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引述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2586783" y="2294681"/>
            <a:ext cx="6697730" cy="623976"/>
            <a:chOff x="2054383" y="4853049"/>
            <a:chExt cx="6697730" cy="623976"/>
          </a:xfrm>
        </p:grpSpPr>
        <p:sp>
          <p:nvSpPr>
            <p:cNvPr id="28" name="矩形 27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多态的核心虚函数 </a:t>
              </a: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30" name="等腰三角形 29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31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2601779" y="3184789"/>
            <a:ext cx="6697730" cy="623976"/>
            <a:chOff x="2054383" y="4853049"/>
            <a:chExt cx="6697730" cy="623976"/>
          </a:xfrm>
        </p:grpSpPr>
        <p:sp>
          <p:nvSpPr>
            <p:cNvPr id="14" name="矩形 13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隐藏、覆盖、重载</a:t>
              </a: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16" name="等腰三角形 15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7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0842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引述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990829"/>
            <a:ext cx="10779268" cy="5475285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多态的实现：函数绑定</a:t>
            </a:r>
          </a:p>
          <a:p>
            <a:pPr marL="566737" lvl="1" indent="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defRPr/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函数绑定就是函数的入口地址同函数调用相联系的过程，绑定就是要计算被调用函数的入口地址，并将该地址存放到函数调用指令的地址码部分。</a:t>
            </a:r>
          </a:p>
          <a:p>
            <a:pPr marL="566737" indent="-457200" eaLnBrk="0" hangingPunct="0"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en-US" altLang="zh-CN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C++</a:t>
            </a: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通过函数的重载和运算符重载实现</a:t>
            </a:r>
            <a:r>
              <a:rPr lang="zh-CN" altLang="en-US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静态多态</a:t>
            </a:r>
          </a:p>
        </p:txBody>
      </p:sp>
      <p:sp>
        <p:nvSpPr>
          <p:cNvPr id="5" name="圆角矩形标注 4"/>
          <p:cNvSpPr/>
          <p:nvPr/>
        </p:nvSpPr>
        <p:spPr>
          <a:xfrm>
            <a:off x="7223512" y="4440756"/>
            <a:ext cx="2965270" cy="1187414"/>
          </a:xfrm>
          <a:prstGeom prst="wedgeRoundRectCallout">
            <a:avLst>
              <a:gd name="adj1" fmla="val 19818"/>
              <a:gd name="adj2" fmla="val -8760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编译时即可确定调用哪个函数</a:t>
            </a:r>
          </a:p>
        </p:txBody>
      </p:sp>
    </p:spTree>
    <p:extLst>
      <p:ext uri="{BB962C8B-B14F-4D97-AF65-F5344CB8AC3E}">
        <p14:creationId xmlns:p14="http://schemas.microsoft.com/office/powerpoint/2010/main" val="4180595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引述</a:t>
            </a:r>
          </a:p>
        </p:txBody>
      </p:sp>
      <p:sp>
        <p:nvSpPr>
          <p:cNvPr id="12" name="矩形 11"/>
          <p:cNvSpPr/>
          <p:nvPr/>
        </p:nvSpPr>
        <p:spPr>
          <a:xfrm>
            <a:off x="757014" y="970305"/>
            <a:ext cx="10928480" cy="55647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757013" y="970305"/>
            <a:ext cx="5451049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OverLoad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int foo();        </a:t>
            </a:r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1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int foo() 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  </a:t>
            </a:r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2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int foo(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aFir,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 int aSec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);</a:t>
            </a:r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3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int foo(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 int *arg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); </a:t>
            </a:r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4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int foo(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*arg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);</a:t>
            </a:r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5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int foo(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 int &amp;aRef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);</a:t>
            </a:r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6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int foo(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&amp;aRef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);  </a:t>
            </a:r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7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int m_iVal;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const int m_kiVal;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cxnSp>
        <p:nvCxnSpPr>
          <p:cNvPr id="15" name="直接连接符 14"/>
          <p:cNvCxnSpPr>
            <a:stCxn id="12" idx="0"/>
            <a:endCxn id="12" idx="2"/>
          </p:cNvCxnSpPr>
          <p:nvPr/>
        </p:nvCxnSpPr>
        <p:spPr>
          <a:xfrm>
            <a:off x="6221254" y="970305"/>
            <a:ext cx="0" cy="556477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6234447" y="970305"/>
            <a:ext cx="5464238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int main(void)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OverLoad obj;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const OverLoad kObj;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obj.foo();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kObj.foo();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obj.foo(1,2);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iVal = 100;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const int *kp = &amp;iVal;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*p = &amp;iVal;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obj.foo(kp);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obj.foo(p);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const int &amp;kRef = iVal;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obj.foo(kRef);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obj.foo(iVal);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0; }</a:t>
            </a:r>
          </a:p>
        </p:txBody>
      </p:sp>
      <p:sp>
        <p:nvSpPr>
          <p:cNvPr id="10" name="圆角矩形标注 9"/>
          <p:cNvSpPr/>
          <p:nvPr/>
        </p:nvSpPr>
        <p:spPr>
          <a:xfrm>
            <a:off x="9639299" y="574970"/>
            <a:ext cx="1876425" cy="655603"/>
          </a:xfrm>
          <a:prstGeom prst="wedgeRoundRectCallout">
            <a:avLst>
              <a:gd name="adj1" fmla="val -24175"/>
              <a:gd name="adj2" fmla="val 92552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静态绑定</a:t>
            </a:r>
          </a:p>
        </p:txBody>
      </p:sp>
    </p:spTree>
    <p:extLst>
      <p:ext uri="{BB962C8B-B14F-4D97-AF65-F5344CB8AC3E}">
        <p14:creationId xmlns:p14="http://schemas.microsoft.com/office/powerpoint/2010/main" val="3302028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引述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990829"/>
            <a:ext cx="10779268" cy="5475285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C++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中通过</a:t>
            </a:r>
            <a:r>
              <a:rPr lang="zh-CN" altLang="en-US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虚函数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实现</a:t>
            </a:r>
            <a:r>
              <a:rPr lang="zh-CN" altLang="en-US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动态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多态</a:t>
            </a:r>
          </a:p>
          <a:p>
            <a:pPr marL="566737" lvl="1" indent="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什么是动态多态？</a:t>
            </a:r>
            <a:endParaRPr lang="en-US" altLang="zh-CN" sz="320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566737" lvl="1" indent="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如何定义虚函数实现动态多态？</a:t>
            </a:r>
          </a:p>
          <a:p>
            <a:pPr marL="566737" indent="-457200" eaLnBrk="0" hangingPunct="0"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回忆隐藏（基类和子类有同名成员时）</a:t>
            </a:r>
            <a:endParaRPr lang="en-US" altLang="zh-CN" sz="320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566737" lvl="1" indent="457200" eaLnBrk="0" hangingPunct="0">
              <a:lnSpc>
                <a:spcPct val="110000"/>
              </a:lnSpc>
              <a:spcBef>
                <a:spcPts val="384"/>
              </a:spcBef>
              <a:buClr>
                <a:schemeClr val="accent1">
                  <a:lumMod val="50000"/>
                </a:schemeClr>
              </a:buClr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指向子类对象的基类指针或引用只能访问基类的成员</a:t>
            </a:r>
            <a:endParaRPr lang="en-US" altLang="zh-CN" sz="320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566737" lvl="1" indent="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派生类默认访问派生类的同名成员</a:t>
            </a:r>
            <a:endParaRPr lang="en-US" altLang="zh-CN" sz="320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566737" lvl="1" indent="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派生类要访问继承来的同名成员必须加</a:t>
            </a:r>
            <a:r>
              <a:rPr lang="en-US" altLang="zh-CN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"</a:t>
            </a:r>
            <a:r>
              <a:rPr lang="zh-CN" altLang="en-US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基类名</a:t>
            </a:r>
            <a:r>
              <a:rPr lang="en-US" altLang="zh-CN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::" </a:t>
            </a:r>
            <a:b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</a:br>
            <a:endParaRPr lang="zh-CN" altLang="en-US" sz="320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354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引述</a:t>
            </a:r>
          </a:p>
        </p:txBody>
      </p:sp>
      <p:sp>
        <p:nvSpPr>
          <p:cNvPr id="12" name="矩形 11"/>
          <p:cNvSpPr/>
          <p:nvPr/>
        </p:nvSpPr>
        <p:spPr>
          <a:xfrm>
            <a:off x="757014" y="970305"/>
            <a:ext cx="10928480" cy="55647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757013" y="970305"/>
            <a:ext cx="5451049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Base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Base(double arg=0);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double get() const;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double m_dVal;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Derived:public Base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Derived(double arg=1);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double get() const;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double getParent();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double m_dVall;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cxnSp>
        <p:nvCxnSpPr>
          <p:cNvPr id="15" name="直接连接符 14"/>
          <p:cNvCxnSpPr>
            <a:stCxn id="12" idx="0"/>
            <a:endCxn id="12" idx="2"/>
          </p:cNvCxnSpPr>
          <p:nvPr/>
        </p:nvCxnSpPr>
        <p:spPr>
          <a:xfrm>
            <a:off x="6221254" y="970305"/>
            <a:ext cx="0" cy="556477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6234447" y="970305"/>
            <a:ext cx="5464238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Base::Base(double arg)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:m_dval(arg) {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double Base::get() const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m_dVal;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Derived::Derived(double arg)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m_dVall = arg;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double Derived::get() const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m_dVall;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double Derived::getParent()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Base::get();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8551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4648</TotalTime>
  <Words>2834</Words>
  <Application>Microsoft Office PowerPoint</Application>
  <PresentationFormat>自定义</PresentationFormat>
  <Paragraphs>484</Paragraphs>
  <Slides>41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6" baseType="lpstr">
      <vt:lpstr>等线</vt:lpstr>
      <vt:lpstr>等线 Light</vt:lpstr>
      <vt:lpstr>宋体</vt:lpstr>
      <vt:lpstr>微软雅黑</vt:lpstr>
      <vt:lpstr>幼圆</vt:lpstr>
      <vt:lpstr>Arial</vt:lpstr>
      <vt:lpstr>Buxton Sketch</vt:lpstr>
      <vt:lpstr>Calibri</vt:lpstr>
      <vt:lpstr>Calibri Light</vt:lpstr>
      <vt:lpstr>Chiller</vt:lpstr>
      <vt:lpstr>Consolas</vt:lpstr>
      <vt:lpstr>Courier New</vt:lpstr>
      <vt:lpstr>Lucida Calligraphy</vt:lpstr>
      <vt:lpstr>Wingdings</vt:lpstr>
      <vt:lpstr>Office 主题​​</vt:lpstr>
      <vt:lpstr>PowerPoint 演示文稿</vt:lpstr>
      <vt:lpstr>自我介绍</vt:lpstr>
      <vt:lpstr>上一讲教学目标</vt:lpstr>
      <vt:lpstr>本讲教学目标</vt:lpstr>
      <vt:lpstr>PowerPoint 演示文稿</vt:lpstr>
      <vt:lpstr>引述</vt:lpstr>
      <vt:lpstr>引述</vt:lpstr>
      <vt:lpstr>引述</vt:lpstr>
      <vt:lpstr>引述</vt:lpstr>
      <vt:lpstr>引述</vt:lpstr>
      <vt:lpstr>引述</vt:lpstr>
      <vt:lpstr>引述</vt:lpstr>
      <vt:lpstr>引述</vt:lpstr>
      <vt:lpstr>PowerPoint 演示文稿</vt:lpstr>
      <vt:lpstr>多态的核心虚函数 </vt:lpstr>
      <vt:lpstr>多态的核心虚函数 </vt:lpstr>
      <vt:lpstr>多态的核心虚函数 </vt:lpstr>
      <vt:lpstr>多态的核心虚函数 </vt:lpstr>
      <vt:lpstr>多态的核心虚函数 </vt:lpstr>
      <vt:lpstr>多态的核心虚函数 </vt:lpstr>
      <vt:lpstr>多态的核心虚函数 </vt:lpstr>
      <vt:lpstr>多态的核心虚函数 </vt:lpstr>
      <vt:lpstr>多态的核心虚函数 </vt:lpstr>
      <vt:lpstr>多态的核心虚函数 </vt:lpstr>
      <vt:lpstr>多态的核心虚函数 </vt:lpstr>
      <vt:lpstr>PowerPoint 演示文稿</vt:lpstr>
      <vt:lpstr>隐藏、覆盖、重载</vt:lpstr>
      <vt:lpstr>隐藏、覆盖、重载</vt:lpstr>
      <vt:lpstr>隐藏、覆盖、重载</vt:lpstr>
      <vt:lpstr>隐藏、覆盖、重载</vt:lpstr>
      <vt:lpstr>隐藏、覆盖、重载</vt:lpstr>
      <vt:lpstr>隐藏、覆盖、重载</vt:lpstr>
      <vt:lpstr>隐藏、覆盖、重载</vt:lpstr>
      <vt:lpstr>隐藏、覆盖、重载</vt:lpstr>
      <vt:lpstr>隐藏、覆盖、重载</vt:lpstr>
      <vt:lpstr>隐藏、覆盖、重载</vt:lpstr>
      <vt:lpstr>隐藏、覆盖、重载</vt:lpstr>
      <vt:lpstr>隐藏、覆盖、重载</vt:lpstr>
      <vt:lpstr>隐藏、覆盖、重载</vt:lpstr>
      <vt:lpstr>本讲教学目标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丁盟</dc:creator>
  <cp:lastModifiedBy>Yang</cp:lastModifiedBy>
  <cp:revision>1085</cp:revision>
  <dcterms:created xsi:type="dcterms:W3CDTF">2016-06-30T08:41:47Z</dcterms:created>
  <dcterms:modified xsi:type="dcterms:W3CDTF">2017-09-03T08:45:42Z</dcterms:modified>
</cp:coreProperties>
</file>