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32"/>
  </p:notesMasterIdLst>
  <p:sldIdLst>
    <p:sldId id="256" r:id="rId2"/>
    <p:sldId id="262" r:id="rId3"/>
    <p:sldId id="306" r:id="rId4"/>
    <p:sldId id="270" r:id="rId5"/>
    <p:sldId id="659" r:id="rId6"/>
    <p:sldId id="660" r:id="rId7"/>
    <p:sldId id="661" r:id="rId8"/>
    <p:sldId id="664" r:id="rId9"/>
    <p:sldId id="665" r:id="rId10"/>
    <p:sldId id="666" r:id="rId11"/>
    <p:sldId id="667" r:id="rId12"/>
    <p:sldId id="657" r:id="rId13"/>
    <p:sldId id="668" r:id="rId14"/>
    <p:sldId id="669" r:id="rId15"/>
    <p:sldId id="671" r:id="rId16"/>
    <p:sldId id="672" r:id="rId17"/>
    <p:sldId id="673" r:id="rId18"/>
    <p:sldId id="674" r:id="rId19"/>
    <p:sldId id="675" r:id="rId20"/>
    <p:sldId id="658" r:id="rId21"/>
    <p:sldId id="676" r:id="rId22"/>
    <p:sldId id="677" r:id="rId23"/>
    <p:sldId id="678" r:id="rId24"/>
    <p:sldId id="679" r:id="rId25"/>
    <p:sldId id="680" r:id="rId26"/>
    <p:sldId id="681" r:id="rId27"/>
    <p:sldId id="682" r:id="rId28"/>
    <p:sldId id="683" r:id="rId29"/>
    <p:sldId id="559" r:id="rId30"/>
    <p:sldId id="258" r:id="rId31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6C"/>
    <a:srgbClr val="0073AB"/>
    <a:srgbClr val="A5DEE4"/>
    <a:srgbClr val="0091DA"/>
    <a:srgbClr val="2EA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322" autoAdjust="0"/>
  </p:normalViewPr>
  <p:slideViewPr>
    <p:cSldViewPr snapToGrid="0">
      <p:cViewPr varScale="1">
        <p:scale>
          <a:sx n="84" d="100"/>
          <a:sy n="84" d="100"/>
        </p:scale>
        <p:origin x="31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9041532" cy="751698"/>
          </a:xfrm>
        </p:spPr>
        <p:txBody>
          <a:bodyPr/>
          <a:lstStyle/>
          <a:p>
            <a:r>
              <a:rPr lang="zh-CN" altLang="en-US"/>
              <a:t>第十六讲 虚函数与多态性（二）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纯虚函数与抽象类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19045" y="889326"/>
            <a:ext cx="10567994" cy="3238538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抽象类的特点及用法：</a:t>
            </a:r>
            <a:endParaRPr lang="en-US" altLang="zh-CN" sz="3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3937" lvl="1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抽象类指类中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至少包含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了一个纯虚函数。</a:t>
            </a:r>
          </a:p>
          <a:p>
            <a:pPr marL="1023937" lvl="1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是现实生活中有相同属性和行为的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事物的抽象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，而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抽象类是对类的抽象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  <a:p>
            <a:pPr marL="1023937" lvl="1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抽象类含有纯虚函数，抽象类不能被实例化，但可以定义抽象类的指针或者引用 。</a:t>
            </a:r>
          </a:p>
          <a:p>
            <a:pPr marL="566737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162593" y="4174031"/>
            <a:ext cx="492097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main(void) {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Shape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obj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  <a:endParaRPr lang="en-US" altLang="zh-CN" sz="24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 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DrawObject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Shape p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p-&gt;Draw();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243242" y="4174032"/>
            <a:ext cx="510505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DrawObject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Shape *p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p-&gt;Draw();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DrawObject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Shape &amp;p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p-&gt;Draw();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pic>
        <p:nvPicPr>
          <p:cNvPr id="9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212" y="5676001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212" y="4549140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20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纯虚函数与抽象类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19045" y="889326"/>
            <a:ext cx="10567994" cy="2670881"/>
          </a:xfrm>
          <a:prstGeom prst="rect">
            <a:avLst/>
          </a:prstGeom>
        </p:spPr>
        <p:txBody>
          <a:bodyPr/>
          <a:lstStyle/>
          <a:p>
            <a:pPr marL="1023937" lvl="1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抽象类中可以含有普通成员</a:t>
            </a:r>
          </a:p>
          <a:p>
            <a:pPr marL="1023937" lvl="1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纯虚函数和抽象类是一对息息相关的概念</a:t>
            </a:r>
          </a:p>
          <a:p>
            <a:pPr marL="1023937" lvl="1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可以定义指向抽象类的指针和引用，但抽象类不能用作参数类型、函数返回类型或显示转换的类型（指针和引用除外）。</a:t>
            </a:r>
          </a:p>
          <a:p>
            <a:pPr marL="566737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129126" y="3804699"/>
            <a:ext cx="492097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Shape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Draw() = 0;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foo();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Right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217116" y="3804699"/>
            <a:ext cx="539576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draw(Shape *base){}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OK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draw(Sahpe &amp;base){}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OK</a:t>
            </a:r>
          </a:p>
          <a:p>
            <a:pPr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draw(Sahpe s){}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ERROR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Sahpe draw(){}   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ERROR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(Sahpe)derived;  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324816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586783" y="1707662"/>
            <a:ext cx="6697730" cy="623976"/>
            <a:chOff x="2054383" y="4853049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纯虚函数与抽象类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586783" y="2610958"/>
            <a:ext cx="6697730" cy="623976"/>
            <a:chOff x="4714851" y="493943"/>
            <a:chExt cx="6697730" cy="623976"/>
          </a:xfrm>
        </p:grpSpPr>
        <p:sp>
          <p:nvSpPr>
            <p:cNvPr id="18" name="矩形 1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接口类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20" name="等腰三角形 1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2586783" y="3489546"/>
            <a:ext cx="6697730" cy="623976"/>
            <a:chOff x="2054383" y="4853049"/>
            <a:chExt cx="6697730" cy="623976"/>
          </a:xfrm>
        </p:grpSpPr>
        <p:sp>
          <p:nvSpPr>
            <p:cNvPr id="33" name="矩形 3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动态多态的原理与本质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5" name="等腰三角形 3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937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14399"/>
            <a:ext cx="10779268" cy="1267097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现实生活中有这样一种情况，就是一个类具有另一个类的功能，但是不具有另一个类的属性。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271847" y="2194480"/>
            <a:ext cx="2652850" cy="1619875"/>
            <a:chOff x="2011679" y="2225040"/>
            <a:chExt cx="1938021" cy="1784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汽车类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11679" y="2842259"/>
              <a:ext cx="1938021" cy="11669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Launch()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Door doors[4]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86795" y="2194480"/>
            <a:ext cx="2652850" cy="1619875"/>
            <a:chOff x="2011679" y="2225040"/>
            <a:chExt cx="1938021" cy="1784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飞机类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11679" y="2842259"/>
              <a:ext cx="1938021" cy="11669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Fly()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Wing wings[2]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70761" y="4310743"/>
            <a:ext cx="2652850" cy="2288214"/>
            <a:chOff x="2011679" y="2225040"/>
            <a:chExt cx="1938021" cy="1784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会飞的汽车类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011679" y="2842259"/>
              <a:ext cx="1938021" cy="11669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Launch()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Fly()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Door doors[4]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Wing wings[2]</a:t>
              </a:r>
            </a:p>
          </p:txBody>
        </p:sp>
      </p:grpSp>
      <p:cxnSp>
        <p:nvCxnSpPr>
          <p:cNvPr id="22" name="直接箭头连接符 21"/>
          <p:cNvCxnSpPr>
            <a:stCxn id="19" idx="0"/>
            <a:endCxn id="13" idx="2"/>
          </p:cNvCxnSpPr>
          <p:nvPr/>
        </p:nvCxnSpPr>
        <p:spPr>
          <a:xfrm flipH="1" flipV="1">
            <a:off x="3598272" y="3814355"/>
            <a:ext cx="2198914" cy="4963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0"/>
            <a:endCxn id="17" idx="2"/>
          </p:cNvCxnSpPr>
          <p:nvPr/>
        </p:nvCxnSpPr>
        <p:spPr>
          <a:xfrm flipV="1">
            <a:off x="5797186" y="3814355"/>
            <a:ext cx="2016034" cy="4963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486795" y="3251252"/>
            <a:ext cx="26528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470761" y="6157348"/>
            <a:ext cx="26528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8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14399"/>
            <a:ext cx="10779268" cy="1267097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这样只具有父类的一些动作的父子类关系，我们可以称作父子类之间具有一种</a:t>
            </a:r>
            <a:r>
              <a:rPr lang="en-US" altLang="zh-CN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can do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的关系。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271847" y="2194480"/>
            <a:ext cx="2652850" cy="1619875"/>
            <a:chOff x="2011679" y="2225040"/>
            <a:chExt cx="1938021" cy="1784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汽车类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11679" y="2842259"/>
              <a:ext cx="1938021" cy="11669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Launch()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Door doors[4]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86795" y="2194480"/>
            <a:ext cx="2652850" cy="1177955"/>
            <a:chOff x="2011679" y="2225040"/>
            <a:chExt cx="1938021" cy="12974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飞行类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11679" y="2842259"/>
              <a:ext cx="1938021" cy="6802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Fly()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70761" y="4310742"/>
            <a:ext cx="2652850" cy="2050867"/>
            <a:chOff x="2011679" y="2225040"/>
            <a:chExt cx="1938021" cy="1599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会飞的汽车类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011679" y="2842259"/>
              <a:ext cx="1938021" cy="981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Launch()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Fly()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Door doors[4]</a:t>
              </a:r>
            </a:p>
          </p:txBody>
        </p:sp>
      </p:grpSp>
      <p:cxnSp>
        <p:nvCxnSpPr>
          <p:cNvPr id="22" name="直接箭头连接符 21"/>
          <p:cNvCxnSpPr>
            <a:stCxn id="19" idx="0"/>
            <a:endCxn id="13" idx="2"/>
          </p:cNvCxnSpPr>
          <p:nvPr/>
        </p:nvCxnSpPr>
        <p:spPr>
          <a:xfrm flipH="1" flipV="1">
            <a:off x="3598272" y="3814355"/>
            <a:ext cx="2198914" cy="4963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0"/>
            <a:endCxn id="17" idx="2"/>
          </p:cNvCxnSpPr>
          <p:nvPr/>
        </p:nvCxnSpPr>
        <p:spPr>
          <a:xfrm flipV="1">
            <a:off x="5797186" y="3372435"/>
            <a:ext cx="2016034" cy="93830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19045" y="889326"/>
            <a:ext cx="10567994" cy="3238538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5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接口类：</a:t>
            </a:r>
            <a:r>
              <a:rPr lang="zh-CN" altLang="en-US" sz="36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只含有纯虚函数的类</a:t>
            </a: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称为接口类。</a:t>
            </a:r>
          </a:p>
          <a:p>
            <a:pPr marL="566737" indent="-457200" eaLnBrk="0" hangingPunct="0">
              <a:lnSpc>
                <a:spcPct val="15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命名规则：以</a:t>
            </a:r>
            <a:r>
              <a:rPr lang="en-US" altLang="zh-CN" sz="36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</a:t>
            </a: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开头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2723930" y="3016463"/>
            <a:ext cx="5858367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IFlyable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fly() = 0;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23721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接口类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448887" y="1490525"/>
            <a:ext cx="1869079" cy="1002304"/>
            <a:chOff x="2011679" y="2225040"/>
            <a:chExt cx="1938021" cy="1103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Machine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11679" y="2842259"/>
              <a:ext cx="1938021" cy="486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636916" y="1490525"/>
            <a:ext cx="2975069" cy="1438627"/>
            <a:chOff x="2011679" y="1744464"/>
            <a:chExt cx="1938021" cy="1584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>
            <a:xfrm>
              <a:off x="2011679" y="1744464"/>
              <a:ext cx="1938021" cy="953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&lt;&lt;interface&gt;&gt;</a:t>
              </a:r>
            </a:p>
            <a:p>
              <a:pPr algn="ctr"/>
              <a:r>
                <a:rPr lang="en-US" altLang="zh-CN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IFlayable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11679" y="2842259"/>
              <a:ext cx="1938021" cy="486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+void Fly()</a:t>
              </a:r>
            </a:p>
          </p:txBody>
        </p:sp>
      </p:grpSp>
      <p:cxnSp>
        <p:nvCxnSpPr>
          <p:cNvPr id="22" name="直接箭头连接符 21"/>
          <p:cNvCxnSpPr>
            <a:stCxn id="37" idx="0"/>
            <a:endCxn id="27" idx="2"/>
          </p:cNvCxnSpPr>
          <p:nvPr/>
        </p:nvCxnSpPr>
        <p:spPr>
          <a:xfrm flipV="1">
            <a:off x="5815148" y="2492829"/>
            <a:ext cx="1985555" cy="19763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1" idx="0"/>
            <a:endCxn id="31" idx="2"/>
          </p:cNvCxnSpPr>
          <p:nvPr/>
        </p:nvCxnSpPr>
        <p:spPr>
          <a:xfrm flipV="1">
            <a:off x="8886007" y="2492829"/>
            <a:ext cx="934540" cy="19763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6866163" y="1490525"/>
            <a:ext cx="1869079" cy="1002304"/>
            <a:chOff x="2011679" y="2225040"/>
            <a:chExt cx="1938021" cy="1103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矩形 24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People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011679" y="2842259"/>
              <a:ext cx="1938021" cy="486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886007" y="1490525"/>
            <a:ext cx="1869079" cy="1002304"/>
            <a:chOff x="2011679" y="2225040"/>
            <a:chExt cx="1938021" cy="1103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矩形 28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Animal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011679" y="2842259"/>
              <a:ext cx="1938021" cy="486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809749" y="4469190"/>
            <a:ext cx="1869079" cy="1002304"/>
            <a:chOff x="2011679" y="2225040"/>
            <a:chExt cx="1938021" cy="1103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Plane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011679" y="2842259"/>
              <a:ext cx="1938021" cy="486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+void Fly()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880608" y="4469190"/>
            <a:ext cx="1869079" cy="1002304"/>
            <a:chOff x="2011679" y="2225040"/>
            <a:chExt cx="1938021" cy="1103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矩形 36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SuperMan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011679" y="2842259"/>
              <a:ext cx="1938021" cy="486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+void Fly()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951467" y="4469190"/>
            <a:ext cx="1869079" cy="1002304"/>
            <a:chOff x="2011679" y="2225040"/>
            <a:chExt cx="1938021" cy="1103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矩形 40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Bird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011679" y="2842259"/>
              <a:ext cx="1938021" cy="486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+void Fly()</a:t>
              </a:r>
            </a:p>
          </p:txBody>
        </p:sp>
      </p:grpSp>
      <p:cxnSp>
        <p:nvCxnSpPr>
          <p:cNvPr id="44" name="直接箭头连接符 43"/>
          <p:cNvCxnSpPr>
            <a:stCxn id="33" idx="0"/>
            <a:endCxn id="13" idx="2"/>
          </p:cNvCxnSpPr>
          <p:nvPr/>
        </p:nvCxnSpPr>
        <p:spPr>
          <a:xfrm flipH="1" flipV="1">
            <a:off x="2383427" y="2492829"/>
            <a:ext cx="360862" cy="19763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17" idx="2"/>
          </p:cNvCxnSpPr>
          <p:nvPr/>
        </p:nvCxnSpPr>
        <p:spPr>
          <a:xfrm flipH="1" flipV="1">
            <a:off x="5124451" y="2929152"/>
            <a:ext cx="3761556" cy="154003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3" idx="0"/>
            <a:endCxn id="17" idx="2"/>
          </p:cNvCxnSpPr>
          <p:nvPr/>
        </p:nvCxnSpPr>
        <p:spPr>
          <a:xfrm flipV="1">
            <a:off x="2744289" y="2929152"/>
            <a:ext cx="2380162" cy="154003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7" idx="0"/>
            <a:endCxn id="17" idx="2"/>
          </p:cNvCxnSpPr>
          <p:nvPr/>
        </p:nvCxnSpPr>
        <p:spPr>
          <a:xfrm flipH="1" flipV="1">
            <a:off x="5124451" y="2929152"/>
            <a:ext cx="690697" cy="154003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3468731" y="1233992"/>
            <a:ext cx="3280956" cy="192780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03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接口类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4771781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Machine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Animal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People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IFlyable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void fly()=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541985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5541985" y="970305"/>
            <a:ext cx="61567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Bird : public Animal,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public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IFlyable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fly();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Plane : public Machine,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 public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IFlyable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fly();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SuperMan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: public People,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    public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IFlyable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fly();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70602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接口类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240555" y="1094696"/>
            <a:ext cx="9410085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makeItFly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IFlyable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aFy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)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aFy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-&gt;fly();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main(void)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makeItFly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(new Plane());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makeItFly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(new Bird());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makeItFly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(new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SuperMan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());</a:t>
            </a:r>
          </a:p>
          <a:p>
            <a:pPr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7511143" y="4641499"/>
            <a:ext cx="3644537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Plane flying</a:t>
            </a:r>
          </a:p>
          <a:p>
            <a:r>
              <a:rPr lang="en-US" altLang="zh-CN" sz="320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Bird flying</a:t>
            </a:r>
          </a:p>
          <a:p>
            <a:r>
              <a:rPr lang="en-US" altLang="zh-CN" sz="320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SuperMan flying</a:t>
            </a:r>
            <a:endParaRPr lang="en-US" altLang="zh-CN" sz="3200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097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54164" y="1094139"/>
            <a:ext cx="10570192" cy="3238538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注意：</a:t>
            </a:r>
          </a:p>
          <a:p>
            <a:pPr marL="1023937" lvl="1" indent="-457200" eaLnBrk="0" hangingPunct="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接口类是一个特殊的抽象类，很像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java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中的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interface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类。</a:t>
            </a:r>
          </a:p>
          <a:p>
            <a:pPr marL="1023937" lvl="1" indent="-457200" eaLnBrk="0" hangingPunct="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接口类和子类是一种类似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en-US" altLang="zh-CN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CAN _DO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的关系。</a:t>
            </a:r>
          </a:p>
          <a:p>
            <a:pPr marL="566737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3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上一讲教学目标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中虚函数的概念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理解重载、隐藏、覆盖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586783" y="2599484"/>
            <a:ext cx="6697730" cy="623976"/>
            <a:chOff x="2054383" y="4853049"/>
            <a:chExt cx="6697730" cy="623976"/>
          </a:xfrm>
        </p:grpSpPr>
        <p:sp>
          <p:nvSpPr>
            <p:cNvPr id="23" name="矩形 2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接口类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586783" y="1707662"/>
            <a:ext cx="6697730" cy="623976"/>
            <a:chOff x="2054383" y="4853049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纯虚函数与抽象类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586783" y="3496437"/>
            <a:ext cx="6697730" cy="623976"/>
            <a:chOff x="4714851" y="493943"/>
            <a:chExt cx="6697730" cy="623976"/>
          </a:xfrm>
        </p:grpSpPr>
        <p:sp>
          <p:nvSpPr>
            <p:cNvPr id="18" name="矩形 1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动态多态的原理与本质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20" name="等腰三角形 1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7038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6325"/>
            <a:ext cx="10779268" cy="1948313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虚函数表：</a:t>
            </a:r>
          </a:p>
          <a:p>
            <a:pPr marL="1023937" lvl="1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创建对象时，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会为每一个含有虚函数的类生成一张虚函数表，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表中存放该类中所有虚函数的入口地址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7756" y="2599507"/>
            <a:ext cx="8573524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virtual void a()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"Base::a\n"}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virtual void b()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"Base::b\n"} 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virtual void c()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"Base::c\n"}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58851"/>
              </p:ext>
            </p:extLst>
          </p:nvPr>
        </p:nvGraphicFramePr>
        <p:xfrm>
          <a:off x="6858119" y="3490773"/>
          <a:ext cx="4905263" cy="6632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42989">
                  <a:extLst>
                    <a:ext uri="{9D8B030D-6E8A-4147-A177-3AD203B41FA5}">
                      <a16:colId xmlns:a16="http://schemas.microsoft.com/office/drawing/2014/main" val="2915925112"/>
                    </a:ext>
                  </a:extLst>
                </a:gridCol>
                <a:gridCol w="1452935">
                  <a:extLst>
                    <a:ext uri="{9D8B030D-6E8A-4147-A177-3AD203B41FA5}">
                      <a16:colId xmlns:a16="http://schemas.microsoft.com/office/drawing/2014/main" val="2162304330"/>
                    </a:ext>
                  </a:extLst>
                </a:gridCol>
                <a:gridCol w="1408609">
                  <a:extLst>
                    <a:ext uri="{9D8B030D-6E8A-4147-A177-3AD203B41FA5}">
                      <a16:colId xmlns:a16="http://schemas.microsoft.com/office/drawing/2014/main" val="2482538744"/>
                    </a:ext>
                  </a:extLst>
                </a:gridCol>
                <a:gridCol w="600730">
                  <a:extLst>
                    <a:ext uri="{9D8B030D-6E8A-4147-A177-3AD203B41FA5}">
                      <a16:colId xmlns:a16="http://schemas.microsoft.com/office/drawing/2014/main" val="3866220346"/>
                    </a:ext>
                  </a:extLst>
                </a:gridCol>
              </a:tblGrid>
              <a:tr h="663215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Base::a()</a:t>
                      </a:r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Base::b()</a:t>
                      </a:r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Base::c()</a:t>
                      </a:r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85787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858119" y="290109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</p:spTree>
    <p:extLst>
      <p:ext uri="{BB962C8B-B14F-4D97-AF65-F5344CB8AC3E}">
        <p14:creationId xmlns:p14="http://schemas.microsoft.com/office/powerpoint/2010/main" val="1865505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6325"/>
            <a:ext cx="10779268" cy="158255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还会为每一个含有虚函数的类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自动生成一个“指针成员”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，指向该类对应的虚函数表</a:t>
            </a: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这个指针成员总是最先分配内存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150" y="2744845"/>
            <a:ext cx="10750730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virtual void a();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virtual void b();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virtual void c();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*vptr;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自动生成的指针成员</a:t>
            </a:r>
            <a:endParaRPr lang="en-US" altLang="zh-CN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思考：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sizeof(Base)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066479" y="2747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83117"/>
              </p:ext>
            </p:extLst>
          </p:nvPr>
        </p:nvGraphicFramePr>
        <p:xfrm>
          <a:off x="7506160" y="3296299"/>
          <a:ext cx="1397726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vptr</a:t>
                      </a:r>
                      <a:endParaRPr lang="zh-CN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7283"/>
              </p:ext>
            </p:extLst>
          </p:nvPr>
        </p:nvGraphicFramePr>
        <p:xfrm>
          <a:off x="10084525" y="3296299"/>
          <a:ext cx="1397726" cy="1767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Base::a()</a:t>
                      </a:r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Base::b()</a:t>
                      </a:r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Base::c()</a:t>
                      </a:r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903886" y="3651179"/>
            <a:ext cx="57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其它成员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488114" y="27448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对象内存</a:t>
            </a:r>
          </a:p>
        </p:txBody>
      </p: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flipV="1">
            <a:off x="8607974" y="3296300"/>
            <a:ext cx="1458505" cy="21760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85457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8719" y="1016977"/>
            <a:ext cx="10779268" cy="3740880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虚函数表的最后有一个结点，这是虚函数表的结束结点，就像字符串的结束符“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\0”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一样，其标志了虚函数表的结束。这个结束标志的值在不同的编译器下是不同的。在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WinXP+VS2003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下，这个值是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NULL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。而在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Ubuntu 7.10 + Linux 2.6.22 + GCC 4.1.3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下，这个值是如果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，表示还有下一个虚函数表，如果值是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0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，表示是最后一个虚函数表。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40253"/>
              </p:ext>
            </p:extLst>
          </p:nvPr>
        </p:nvGraphicFramePr>
        <p:xfrm>
          <a:off x="2986579" y="5457221"/>
          <a:ext cx="5608780" cy="7624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49943">
                  <a:extLst>
                    <a:ext uri="{9D8B030D-6E8A-4147-A177-3AD203B41FA5}">
                      <a16:colId xmlns:a16="http://schemas.microsoft.com/office/drawing/2014/main" val="2915925112"/>
                    </a:ext>
                  </a:extLst>
                </a:gridCol>
                <a:gridCol w="1661316">
                  <a:extLst>
                    <a:ext uri="{9D8B030D-6E8A-4147-A177-3AD203B41FA5}">
                      <a16:colId xmlns:a16="http://schemas.microsoft.com/office/drawing/2014/main" val="2162304330"/>
                    </a:ext>
                  </a:extLst>
                </a:gridCol>
                <a:gridCol w="1610633">
                  <a:extLst>
                    <a:ext uri="{9D8B030D-6E8A-4147-A177-3AD203B41FA5}">
                      <a16:colId xmlns:a16="http://schemas.microsoft.com/office/drawing/2014/main" val="2482538744"/>
                    </a:ext>
                  </a:extLst>
                </a:gridCol>
                <a:gridCol w="686888">
                  <a:extLst>
                    <a:ext uri="{9D8B030D-6E8A-4147-A177-3AD203B41FA5}">
                      <a16:colId xmlns:a16="http://schemas.microsoft.com/office/drawing/2014/main" val="3866220346"/>
                    </a:ext>
                  </a:extLst>
                </a:gridCol>
              </a:tblGrid>
              <a:tr h="762410"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Base::a()</a:t>
                      </a:r>
                      <a:endParaRPr lang="zh-CN" alt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Base::b()</a:t>
                      </a:r>
                      <a:endParaRPr lang="zh-CN" alt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Base::c()</a:t>
                      </a:r>
                      <a:endParaRPr lang="zh-CN" alt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85787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862764" y="488550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</p:spTree>
    <p:extLst>
      <p:ext uri="{BB962C8B-B14F-4D97-AF65-F5344CB8AC3E}">
        <p14:creationId xmlns:p14="http://schemas.microsoft.com/office/powerpoint/2010/main" val="3455562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6592" y="1137519"/>
            <a:ext cx="10779268" cy="1840812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下面，将分别说明“</a:t>
            </a:r>
            <a:r>
              <a:rPr lang="zh-CN" altLang="en-US" sz="36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无覆盖</a:t>
            </a: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”和“</a:t>
            </a:r>
            <a:r>
              <a:rPr lang="zh-CN" altLang="en-US" sz="36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有覆盖</a:t>
            </a: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”时的虚函数表的样子。</a:t>
            </a:r>
          </a:p>
        </p:txBody>
      </p:sp>
    </p:spTree>
    <p:extLst>
      <p:ext uri="{BB962C8B-B14F-4D97-AF65-F5344CB8AC3E}">
        <p14:creationId xmlns:p14="http://schemas.microsoft.com/office/powerpoint/2010/main" val="3195336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55964" y="902162"/>
            <a:ext cx="10779268" cy="732476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32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无覆盖</a:t>
            </a:r>
            <a:r>
              <a:rPr lang="en-US" altLang="zh-CN" sz="32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 (</a:t>
            </a:r>
            <a:r>
              <a:rPr lang="zh-CN" altLang="en-US" sz="32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单重继承</a:t>
            </a:r>
            <a:r>
              <a:rPr lang="en-US" altLang="zh-CN" sz="32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):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978515" y="2121493"/>
          <a:ext cx="1939637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39637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7029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78515" y="4438929"/>
          <a:ext cx="1939637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39637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+a1()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+b1()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+c1()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70295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endCxn id="2" idx="2"/>
          </p:cNvCxnSpPr>
          <p:nvPr/>
        </p:nvCxnSpPr>
        <p:spPr>
          <a:xfrm flipV="1">
            <a:off x="1948333" y="3706453"/>
            <a:ext cx="0" cy="73247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85757" y="16017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3909329" y="2149004"/>
          <a:ext cx="1397726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vptr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6081156" y="2149004"/>
          <a:ext cx="1397726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Base::a()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Base::b()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Base::c()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190178" y="2370209"/>
            <a:ext cx="57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其它成员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891283" y="159755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 flipV="1">
            <a:off x="5011143" y="2175559"/>
            <a:ext cx="974614" cy="1910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文本框 25"/>
          <p:cNvSpPr txBox="1"/>
          <p:nvPr/>
        </p:nvSpPr>
        <p:spPr>
          <a:xfrm>
            <a:off x="8047663" y="30473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3887970" y="4534254"/>
          <a:ext cx="1397726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vptr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7756299" y="3588012"/>
          <a:ext cx="1998500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98500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Base::a()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Base::b()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Base::c()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Derive::a1()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5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Derive::b1()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4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Derive::c1()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6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3190178" y="4702629"/>
            <a:ext cx="57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其它成员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623445" y="4059898"/>
            <a:ext cx="1799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Derive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31" name="直接箭头连接符 30"/>
          <p:cNvCxnSpPr>
            <a:cxnSpLocks noChangeShapeType="1"/>
          </p:cNvCxnSpPr>
          <p:nvPr/>
        </p:nvCxnSpPr>
        <p:spPr bwMode="auto">
          <a:xfrm flipV="1">
            <a:off x="5011143" y="3718459"/>
            <a:ext cx="2720124" cy="984170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矩形 37"/>
          <p:cNvSpPr/>
          <p:nvPr/>
        </p:nvSpPr>
        <p:spPr>
          <a:xfrm>
            <a:off x="7574281" y="1067013"/>
            <a:ext cx="4568825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zh-CN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1）虚函数按照其声明顺序放于表中。 </a:t>
            </a:r>
          </a:p>
          <a:p>
            <a:pPr>
              <a:spcBef>
                <a:spcPts val="1200"/>
              </a:spcBef>
            </a:pPr>
            <a:r>
              <a:rPr lang="zh-CN" altLang="zh-CN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2）父类的虚函数在子类的虚函数前面。</a:t>
            </a:r>
          </a:p>
        </p:txBody>
      </p:sp>
    </p:spTree>
    <p:extLst>
      <p:ext uri="{BB962C8B-B14F-4D97-AF65-F5344CB8AC3E}">
        <p14:creationId xmlns:p14="http://schemas.microsoft.com/office/powerpoint/2010/main" val="1425219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55964" y="902162"/>
            <a:ext cx="10779268" cy="732476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32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有覆盖</a:t>
            </a:r>
            <a:r>
              <a:rPr lang="en-US" altLang="zh-CN" sz="32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 (</a:t>
            </a:r>
            <a:r>
              <a:rPr lang="zh-CN" altLang="en-US" sz="32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单重继承</a:t>
            </a:r>
            <a:r>
              <a:rPr lang="en-US" altLang="zh-CN" sz="32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):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65032"/>
              </p:ext>
            </p:extLst>
          </p:nvPr>
        </p:nvGraphicFramePr>
        <p:xfrm>
          <a:off x="678066" y="2121493"/>
          <a:ext cx="1939637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39637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7029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46076"/>
              </p:ext>
            </p:extLst>
          </p:nvPr>
        </p:nvGraphicFramePr>
        <p:xfrm>
          <a:off x="678066" y="4438929"/>
          <a:ext cx="1939637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39637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+b1()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+c1()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70295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endCxn id="2" idx="2"/>
          </p:cNvCxnSpPr>
          <p:nvPr/>
        </p:nvCxnSpPr>
        <p:spPr>
          <a:xfrm flipV="1">
            <a:off x="1647884" y="3706453"/>
            <a:ext cx="0" cy="73247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85308" y="16017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016088"/>
              </p:ext>
            </p:extLst>
          </p:nvPr>
        </p:nvGraphicFramePr>
        <p:xfrm>
          <a:off x="3608880" y="2149004"/>
          <a:ext cx="1397726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vptr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54936"/>
              </p:ext>
            </p:extLst>
          </p:nvPr>
        </p:nvGraphicFramePr>
        <p:xfrm>
          <a:off x="5780707" y="2149004"/>
          <a:ext cx="1397726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Base::a()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Base::b()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Base::c()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042823" y="2475203"/>
            <a:ext cx="57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其它成员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590834" y="159755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 flipV="1">
            <a:off x="4710694" y="2175559"/>
            <a:ext cx="974614" cy="1910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文本框 25"/>
          <p:cNvSpPr txBox="1"/>
          <p:nvPr/>
        </p:nvSpPr>
        <p:spPr>
          <a:xfrm>
            <a:off x="6054533" y="38017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585787"/>
              </p:ext>
            </p:extLst>
          </p:nvPr>
        </p:nvGraphicFramePr>
        <p:xfrm>
          <a:off x="3574458" y="4599569"/>
          <a:ext cx="1397726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vptr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09357"/>
              </p:ext>
            </p:extLst>
          </p:nvPr>
        </p:nvGraphicFramePr>
        <p:xfrm>
          <a:off x="5758621" y="4212589"/>
          <a:ext cx="197553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75530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Derive::a()</a:t>
                      </a:r>
                      <a:endParaRPr lang="zh-CN" altLang="en-US" sz="1800" b="1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Base::b()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Base::c()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Derive::b1()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4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Derive::c1()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6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3008401" y="4925768"/>
            <a:ext cx="57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其它成员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309933" y="4125213"/>
            <a:ext cx="1799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Derive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31" name="直接箭头连接符 30"/>
          <p:cNvCxnSpPr>
            <a:cxnSpLocks noChangeShapeType="1"/>
          </p:cNvCxnSpPr>
          <p:nvPr/>
        </p:nvCxnSpPr>
        <p:spPr bwMode="auto">
          <a:xfrm flipV="1">
            <a:off x="4697631" y="4212589"/>
            <a:ext cx="1070013" cy="555355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矩形 37"/>
          <p:cNvSpPr/>
          <p:nvPr/>
        </p:nvSpPr>
        <p:spPr>
          <a:xfrm>
            <a:off x="7391658" y="1075340"/>
            <a:ext cx="463590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）覆盖的函数被放到了虚表中原来父类虚函数的位置。 </a:t>
            </a:r>
          </a:p>
          <a:p>
            <a:pPr>
              <a:spcBef>
                <a:spcPts val="1200"/>
              </a:spcBef>
            </a:pP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）没有被覆盖的函数依旧。 </a:t>
            </a:r>
          </a:p>
          <a:p>
            <a:pPr>
              <a:spcBef>
                <a:spcPts val="1200"/>
              </a:spcBef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Base *b = new Derive(); </a:t>
            </a:r>
          </a:p>
          <a:p>
            <a:pPr>
              <a:spcBef>
                <a:spcPts val="1200"/>
              </a:spcBef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b-&gt;a(); //b-&gt;Derive::a(); </a:t>
            </a:r>
          </a:p>
        </p:txBody>
      </p:sp>
    </p:spTree>
    <p:extLst>
      <p:ext uri="{BB962C8B-B14F-4D97-AF65-F5344CB8AC3E}">
        <p14:creationId xmlns:p14="http://schemas.microsoft.com/office/powerpoint/2010/main" val="97491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55964" y="889325"/>
            <a:ext cx="10779268" cy="75659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28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多重继承</a:t>
            </a: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 : </a:t>
            </a:r>
            <a:r>
              <a:rPr lang="zh-CN" altLang="en-US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（</a:t>
            </a:r>
            <a:r>
              <a:rPr lang="zh-CN" altLang="en-US" sz="28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无虚函数覆盖</a:t>
            </a:r>
            <a:r>
              <a:rPr lang="zh-CN" altLang="en-US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2795673" y="1645920"/>
          <a:ext cx="1414921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14921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Base2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7029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680284" y="3702097"/>
          <a:ext cx="1645697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45697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+a1()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+b1()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>
            <a:stCxn id="13" idx="0"/>
            <a:endCxn id="12" idx="2"/>
          </p:cNvCxnSpPr>
          <p:nvPr/>
        </p:nvCxnSpPr>
        <p:spPr>
          <a:xfrm flipV="1">
            <a:off x="3503132" y="3129280"/>
            <a:ext cx="1" cy="5728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4722334" y="1645920"/>
          <a:ext cx="1414921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14921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Base3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70295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869012" y="1645920"/>
          <a:ext cx="1414921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14921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Base1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70295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>
            <a:stCxn id="13" idx="0"/>
            <a:endCxn id="16" idx="2"/>
          </p:cNvCxnSpPr>
          <p:nvPr/>
        </p:nvCxnSpPr>
        <p:spPr>
          <a:xfrm flipH="1" flipV="1">
            <a:off x="1576472" y="3129280"/>
            <a:ext cx="1926660" cy="5728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0"/>
            <a:endCxn id="15" idx="2"/>
          </p:cNvCxnSpPr>
          <p:nvPr/>
        </p:nvCxnSpPr>
        <p:spPr>
          <a:xfrm flipV="1">
            <a:off x="3503132" y="3129280"/>
            <a:ext cx="1926662" cy="5728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4835814" y="4128636"/>
          <a:ext cx="553401" cy="188645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3401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66707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21646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4184874" y="6015090"/>
            <a:ext cx="216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Derive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255898"/>
              </p:ext>
            </p:extLst>
          </p:nvPr>
        </p:nvGraphicFramePr>
        <p:xfrm>
          <a:off x="5721529" y="3462842"/>
          <a:ext cx="6257107" cy="380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23406">
                  <a:extLst>
                    <a:ext uri="{9D8B030D-6E8A-4147-A177-3AD203B41FA5}">
                      <a16:colId xmlns:a16="http://schemas.microsoft.com/office/drawing/2014/main" val="2915925112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162304330"/>
                    </a:ext>
                  </a:extLst>
                </a:gridCol>
                <a:gridCol w="1093848">
                  <a:extLst>
                    <a:ext uri="{9D8B030D-6E8A-4147-A177-3AD203B41FA5}">
                      <a16:colId xmlns:a16="http://schemas.microsoft.com/office/drawing/2014/main" val="2482538744"/>
                    </a:ext>
                  </a:extLst>
                </a:gridCol>
                <a:gridCol w="1338915">
                  <a:extLst>
                    <a:ext uri="{9D8B030D-6E8A-4147-A177-3AD203B41FA5}">
                      <a16:colId xmlns:a16="http://schemas.microsoft.com/office/drawing/2014/main" val="1396131712"/>
                    </a:ext>
                  </a:extLst>
                </a:gridCol>
                <a:gridCol w="1344758">
                  <a:extLst>
                    <a:ext uri="{9D8B030D-6E8A-4147-A177-3AD203B41FA5}">
                      <a16:colId xmlns:a16="http://schemas.microsoft.com/office/drawing/2014/main" val="1611810360"/>
                    </a:ext>
                  </a:extLst>
                </a:gridCol>
                <a:gridCol w="232774">
                  <a:extLst>
                    <a:ext uri="{9D8B030D-6E8A-4147-A177-3AD203B41FA5}">
                      <a16:colId xmlns:a16="http://schemas.microsoft.com/office/drawing/2014/main" val="3866220346"/>
                    </a:ext>
                  </a:extLst>
                </a:gridCol>
              </a:tblGrid>
              <a:tr h="380136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Base1::a()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Base1::b()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Base1::c()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Derive::a1()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Derive::b1()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85787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1779"/>
              </p:ext>
            </p:extLst>
          </p:nvPr>
        </p:nvGraphicFramePr>
        <p:xfrm>
          <a:off x="5945598" y="4270427"/>
          <a:ext cx="3573434" cy="380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23406">
                  <a:extLst>
                    <a:ext uri="{9D8B030D-6E8A-4147-A177-3AD203B41FA5}">
                      <a16:colId xmlns:a16="http://schemas.microsoft.com/office/drawing/2014/main" val="2915925112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162304330"/>
                    </a:ext>
                  </a:extLst>
                </a:gridCol>
                <a:gridCol w="1093848">
                  <a:extLst>
                    <a:ext uri="{9D8B030D-6E8A-4147-A177-3AD203B41FA5}">
                      <a16:colId xmlns:a16="http://schemas.microsoft.com/office/drawing/2014/main" val="2482538744"/>
                    </a:ext>
                  </a:extLst>
                </a:gridCol>
                <a:gridCol w="232774">
                  <a:extLst>
                    <a:ext uri="{9D8B030D-6E8A-4147-A177-3AD203B41FA5}">
                      <a16:colId xmlns:a16="http://schemas.microsoft.com/office/drawing/2014/main" val="3866220346"/>
                    </a:ext>
                  </a:extLst>
                </a:gridCol>
              </a:tblGrid>
              <a:tr h="380136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Base2::a()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Base2::b()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Base2::c()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85787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22736"/>
              </p:ext>
            </p:extLst>
          </p:nvPr>
        </p:nvGraphicFramePr>
        <p:xfrm>
          <a:off x="5945598" y="5107175"/>
          <a:ext cx="3573434" cy="380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23406">
                  <a:extLst>
                    <a:ext uri="{9D8B030D-6E8A-4147-A177-3AD203B41FA5}">
                      <a16:colId xmlns:a16="http://schemas.microsoft.com/office/drawing/2014/main" val="2915925112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162304330"/>
                    </a:ext>
                  </a:extLst>
                </a:gridCol>
                <a:gridCol w="1093848">
                  <a:extLst>
                    <a:ext uri="{9D8B030D-6E8A-4147-A177-3AD203B41FA5}">
                      <a16:colId xmlns:a16="http://schemas.microsoft.com/office/drawing/2014/main" val="2482538744"/>
                    </a:ext>
                  </a:extLst>
                </a:gridCol>
                <a:gridCol w="232774">
                  <a:extLst>
                    <a:ext uri="{9D8B030D-6E8A-4147-A177-3AD203B41FA5}">
                      <a16:colId xmlns:a16="http://schemas.microsoft.com/office/drawing/2014/main" val="3866220346"/>
                    </a:ext>
                  </a:extLst>
                </a:gridCol>
              </a:tblGrid>
              <a:tr h="380136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Base3::a()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Base3::b()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Base3::c()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85787"/>
                  </a:ext>
                </a:extLst>
              </a:tr>
            </a:tbl>
          </a:graphicData>
        </a:graphic>
      </p:graphicFrame>
      <p:cxnSp>
        <p:nvCxnSpPr>
          <p:cNvPr id="39" name="直接箭头连接符 38"/>
          <p:cNvCxnSpPr>
            <a:endCxn id="34" idx="1"/>
          </p:cNvCxnSpPr>
          <p:nvPr/>
        </p:nvCxnSpPr>
        <p:spPr>
          <a:xfrm flipV="1">
            <a:off x="5112514" y="3639847"/>
            <a:ext cx="609015" cy="61660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7" idx="1"/>
          </p:cNvCxnSpPr>
          <p:nvPr/>
        </p:nvCxnSpPr>
        <p:spPr>
          <a:xfrm flipV="1">
            <a:off x="5112514" y="4434369"/>
            <a:ext cx="833084" cy="2305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38" idx="1"/>
          </p:cNvCxnSpPr>
          <p:nvPr/>
        </p:nvCxnSpPr>
        <p:spPr>
          <a:xfrm>
            <a:off x="5112514" y="4967644"/>
            <a:ext cx="833084" cy="2904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508491" y="1196977"/>
            <a:ext cx="508261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每个父类都有自己的虚表。 </a:t>
            </a:r>
          </a:p>
          <a:p>
            <a:pPr>
              <a:spcBef>
                <a:spcPts val="1200"/>
              </a:spcBef>
            </a:pP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子类的成员函数被放到了</a:t>
            </a:r>
            <a:b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第一个父类的虚函数表中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791185" y="3063566"/>
            <a:ext cx="216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Base1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775679" y="3894913"/>
            <a:ext cx="216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Base2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775679" y="4724779"/>
            <a:ext cx="216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Base3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</p:spTree>
    <p:extLst>
      <p:ext uri="{BB962C8B-B14F-4D97-AF65-F5344CB8AC3E}">
        <p14:creationId xmlns:p14="http://schemas.microsoft.com/office/powerpoint/2010/main" val="3814362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55964" y="889325"/>
            <a:ext cx="10779268" cy="75659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28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多重继承</a:t>
            </a: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 : </a:t>
            </a:r>
            <a:r>
              <a:rPr lang="zh-CN" altLang="en-US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（</a:t>
            </a:r>
            <a:r>
              <a:rPr lang="zh-CN" altLang="en-US" sz="28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有虚函数覆盖</a:t>
            </a:r>
            <a:r>
              <a:rPr lang="zh-CN" altLang="en-US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795673" y="1645920"/>
          <a:ext cx="1414921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14921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Base2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7029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680284" y="3702097"/>
          <a:ext cx="1645697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45697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+b1()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>
            <a:stCxn id="13" idx="0"/>
            <a:endCxn id="12" idx="2"/>
          </p:cNvCxnSpPr>
          <p:nvPr/>
        </p:nvCxnSpPr>
        <p:spPr>
          <a:xfrm flipV="1">
            <a:off x="3503132" y="3129280"/>
            <a:ext cx="1" cy="5728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722334" y="1645920"/>
          <a:ext cx="1414921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14921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Base3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70295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869012" y="1645920"/>
          <a:ext cx="1414921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14921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Base1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70295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>
            <a:stCxn id="13" idx="0"/>
            <a:endCxn id="16" idx="2"/>
          </p:cNvCxnSpPr>
          <p:nvPr/>
        </p:nvCxnSpPr>
        <p:spPr>
          <a:xfrm flipH="1" flipV="1">
            <a:off x="1576472" y="3129280"/>
            <a:ext cx="1926660" cy="5728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0"/>
            <a:endCxn id="15" idx="2"/>
          </p:cNvCxnSpPr>
          <p:nvPr/>
        </p:nvCxnSpPr>
        <p:spPr>
          <a:xfrm flipV="1">
            <a:off x="3503132" y="3129280"/>
            <a:ext cx="1926662" cy="5728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4835814" y="4128636"/>
          <a:ext cx="553401" cy="188645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3401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66707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21646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4251780" y="6015090"/>
            <a:ext cx="216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Derive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64961"/>
              </p:ext>
            </p:extLst>
          </p:nvPr>
        </p:nvGraphicFramePr>
        <p:xfrm>
          <a:off x="5945598" y="3464104"/>
          <a:ext cx="5615031" cy="380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82577">
                  <a:extLst>
                    <a:ext uri="{9D8B030D-6E8A-4147-A177-3AD203B41FA5}">
                      <a16:colId xmlns:a16="http://schemas.microsoft.com/office/drawing/2014/main" val="2915925112"/>
                    </a:ext>
                  </a:extLst>
                </a:gridCol>
                <a:gridCol w="1282577">
                  <a:extLst>
                    <a:ext uri="{9D8B030D-6E8A-4147-A177-3AD203B41FA5}">
                      <a16:colId xmlns:a16="http://schemas.microsoft.com/office/drawing/2014/main" val="2162304330"/>
                    </a:ext>
                  </a:extLst>
                </a:gridCol>
                <a:gridCol w="1248830">
                  <a:extLst>
                    <a:ext uri="{9D8B030D-6E8A-4147-A177-3AD203B41FA5}">
                      <a16:colId xmlns:a16="http://schemas.microsoft.com/office/drawing/2014/main" val="2482538744"/>
                    </a:ext>
                  </a:extLst>
                </a:gridCol>
                <a:gridCol w="1535292">
                  <a:extLst>
                    <a:ext uri="{9D8B030D-6E8A-4147-A177-3AD203B41FA5}">
                      <a16:colId xmlns:a16="http://schemas.microsoft.com/office/drawing/2014/main" val="1611810360"/>
                    </a:ext>
                  </a:extLst>
                </a:gridCol>
                <a:gridCol w="265755">
                  <a:extLst>
                    <a:ext uri="{9D8B030D-6E8A-4147-A177-3AD203B41FA5}">
                      <a16:colId xmlns:a16="http://schemas.microsoft.com/office/drawing/2014/main" val="3866220346"/>
                    </a:ext>
                  </a:extLst>
                </a:gridCol>
              </a:tblGrid>
              <a:tr h="380136"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Derive::a()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Base1::b()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Base1::c()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Derive::b1()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85787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5945598" y="4296553"/>
          <a:ext cx="4138928" cy="380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01184">
                  <a:extLst>
                    <a:ext uri="{9D8B030D-6E8A-4147-A177-3AD203B41FA5}">
                      <a16:colId xmlns:a16="http://schemas.microsoft.com/office/drawing/2014/main" val="2915925112"/>
                    </a:ext>
                  </a:extLst>
                </a:gridCol>
                <a:gridCol w="1301184">
                  <a:extLst>
                    <a:ext uri="{9D8B030D-6E8A-4147-A177-3AD203B41FA5}">
                      <a16:colId xmlns:a16="http://schemas.microsoft.com/office/drawing/2014/main" val="2162304330"/>
                    </a:ext>
                  </a:extLst>
                </a:gridCol>
                <a:gridCol w="1266949">
                  <a:extLst>
                    <a:ext uri="{9D8B030D-6E8A-4147-A177-3AD203B41FA5}">
                      <a16:colId xmlns:a16="http://schemas.microsoft.com/office/drawing/2014/main" val="2482538744"/>
                    </a:ext>
                  </a:extLst>
                </a:gridCol>
                <a:gridCol w="269611">
                  <a:extLst>
                    <a:ext uri="{9D8B030D-6E8A-4147-A177-3AD203B41FA5}">
                      <a16:colId xmlns:a16="http://schemas.microsoft.com/office/drawing/2014/main" val="3866220346"/>
                    </a:ext>
                  </a:extLst>
                </a:gridCol>
              </a:tblGrid>
              <a:tr h="380136"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Derive::a()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Base2::b()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Base2::c()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85787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5945597" y="5120238"/>
          <a:ext cx="4138930" cy="380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01185">
                  <a:extLst>
                    <a:ext uri="{9D8B030D-6E8A-4147-A177-3AD203B41FA5}">
                      <a16:colId xmlns:a16="http://schemas.microsoft.com/office/drawing/2014/main" val="2915925112"/>
                    </a:ext>
                  </a:extLst>
                </a:gridCol>
                <a:gridCol w="1301185">
                  <a:extLst>
                    <a:ext uri="{9D8B030D-6E8A-4147-A177-3AD203B41FA5}">
                      <a16:colId xmlns:a16="http://schemas.microsoft.com/office/drawing/2014/main" val="2162304330"/>
                    </a:ext>
                  </a:extLst>
                </a:gridCol>
                <a:gridCol w="1266949">
                  <a:extLst>
                    <a:ext uri="{9D8B030D-6E8A-4147-A177-3AD203B41FA5}">
                      <a16:colId xmlns:a16="http://schemas.microsoft.com/office/drawing/2014/main" val="2482538744"/>
                    </a:ext>
                  </a:extLst>
                </a:gridCol>
                <a:gridCol w="269611">
                  <a:extLst>
                    <a:ext uri="{9D8B030D-6E8A-4147-A177-3AD203B41FA5}">
                      <a16:colId xmlns:a16="http://schemas.microsoft.com/office/drawing/2014/main" val="3866220346"/>
                    </a:ext>
                  </a:extLst>
                </a:gridCol>
              </a:tblGrid>
              <a:tr h="380136"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Derive::a()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Base3::b()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Base3::c()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85787"/>
                  </a:ext>
                </a:extLst>
              </a:tr>
            </a:tbl>
          </a:graphicData>
        </a:graphic>
      </p:graphicFrame>
      <p:cxnSp>
        <p:nvCxnSpPr>
          <p:cNvPr id="39" name="直接箭头连接符 38"/>
          <p:cNvCxnSpPr>
            <a:endCxn id="34" idx="1"/>
          </p:cNvCxnSpPr>
          <p:nvPr/>
        </p:nvCxnSpPr>
        <p:spPr>
          <a:xfrm flipV="1">
            <a:off x="5112514" y="3654172"/>
            <a:ext cx="833084" cy="60228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7" idx="1"/>
          </p:cNvCxnSpPr>
          <p:nvPr/>
        </p:nvCxnSpPr>
        <p:spPr>
          <a:xfrm flipV="1">
            <a:off x="5112514" y="4382117"/>
            <a:ext cx="833084" cy="2305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38" idx="1"/>
          </p:cNvCxnSpPr>
          <p:nvPr/>
        </p:nvCxnSpPr>
        <p:spPr>
          <a:xfrm>
            <a:off x="5112514" y="4915392"/>
            <a:ext cx="833084" cy="2904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592799" y="1158268"/>
            <a:ext cx="49678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三个父类虚函数表中的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f()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的位置被替换成了子类的函数指针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778122" y="3063566"/>
            <a:ext cx="216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Base1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775679" y="3947165"/>
            <a:ext cx="216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Base2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775679" y="4777031"/>
            <a:ext cx="216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Base3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</p:spTree>
    <p:extLst>
      <p:ext uri="{BB962C8B-B14F-4D97-AF65-F5344CB8AC3E}">
        <p14:creationId xmlns:p14="http://schemas.microsoft.com/office/powerpoint/2010/main" val="328855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掌握纯虚函数与抽象类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理解什么是接口类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理解动态多态的原理与本质</a:t>
            </a:r>
            <a:b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sz="3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掌握纯虚函数与抽象类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理解什么是接口类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理解动态多态的原理与本质</a:t>
            </a:r>
            <a:b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sz="3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01779" y="1709422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纯虚函数与抽象类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586783" y="2599484"/>
            <a:ext cx="6697730" cy="623976"/>
            <a:chOff x="2054383" y="4853049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接口类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2586783" y="3489546"/>
            <a:ext cx="6697730" cy="623976"/>
            <a:chOff x="2054383" y="4853049"/>
            <a:chExt cx="6697730" cy="623976"/>
          </a:xfrm>
        </p:grpSpPr>
        <p:sp>
          <p:nvSpPr>
            <p:cNvPr id="33" name="矩形 3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动态多态的原理与本质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5" name="等腰三角形 3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纯虚函数与抽象类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1006892"/>
            <a:ext cx="10779268" cy="200764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纯虚函数：纯虚函数是一种特殊的</a:t>
            </a:r>
            <a:r>
              <a:rPr lang="zh-CN" altLang="en-US" sz="36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虚函数，通常只有函数的声明而没有任何定义实体。</a:t>
            </a:r>
          </a:p>
          <a:p>
            <a:pPr marL="566737" indent="-457200" eaLnBrk="0" hangingPunc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格式：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71574" y="3142453"/>
            <a:ext cx="9537700" cy="21817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b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　　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virtual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类型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&gt;(&lt;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参数表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&gt;) = 0;</a:t>
            </a:r>
            <a:b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9422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纯虚函数与抽象类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545104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Shape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void Draw() =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Line:public Shape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Draw(){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"Line::Draw;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Circle:public Shape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Draw(){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"Circle::Draw;}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221254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234447" y="970305"/>
            <a:ext cx="546423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DrawObject(Shape *p)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p-&gt;Draw();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Line LinObj;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Circle CirObj;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DrawObject(&amp;LinObj);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DrawObject(&amp;CirObj);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621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纯虚函数与抽象类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55964" y="1033017"/>
            <a:ext cx="10779268" cy="36434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注意：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通常是在一个基类中定义纯虚函数。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在该基类的所有派生类中都应该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覆盖</a:t>
            </a:r>
            <a:r>
              <a:rPr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重写</a:t>
            </a:r>
            <a:r>
              <a:rPr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该函数。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纯虚函数的作用在于基类给派生类提供一个标准的。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函数原型，统一的接口，为实现动态多态打下基础。</a:t>
            </a:r>
          </a:p>
        </p:txBody>
      </p:sp>
    </p:spTree>
    <p:extLst>
      <p:ext uri="{BB962C8B-B14F-4D97-AF65-F5344CB8AC3E}">
        <p14:creationId xmlns:p14="http://schemas.microsoft.com/office/powerpoint/2010/main" val="378570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纯虚函数与抽象类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63199"/>
            <a:ext cx="10779268" cy="3510144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抽象类：包含纯虚函数的类称为抽象类。</a:t>
            </a: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注意：不能实例化抽象类的对象 </a:t>
            </a:r>
            <a:b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b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93197" y="1512307"/>
            <a:ext cx="9537700" cy="21817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类名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b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　　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virtual 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类型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函数名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&gt;(&lt;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参数表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&gt;) = 0;</a:t>
            </a:r>
            <a:b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1491689" y="4373343"/>
            <a:ext cx="9410085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Shape 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Draw() = 0;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Shape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shapeObj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  <p:pic>
        <p:nvPicPr>
          <p:cNvPr id="6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80" y="6107075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7171261" y="5247897"/>
            <a:ext cx="3017768" cy="1372215"/>
          </a:xfrm>
          <a:prstGeom prst="wedgeRoundRectCallout">
            <a:avLst>
              <a:gd name="adj1" fmla="val -80784"/>
              <a:gd name="adj2" fmla="val 2472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编译错误</a:t>
            </a: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"shape":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不能实例化抽象类</a:t>
            </a:r>
          </a:p>
        </p:txBody>
      </p:sp>
    </p:spTree>
    <p:extLst>
      <p:ext uri="{BB962C8B-B14F-4D97-AF65-F5344CB8AC3E}">
        <p14:creationId xmlns:p14="http://schemas.microsoft.com/office/powerpoint/2010/main" val="213266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纯虚函数与抽象类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67238" y="1059142"/>
            <a:ext cx="10479881" cy="2816667"/>
          </a:xfrm>
          <a:prstGeom prst="rect">
            <a:avLst/>
          </a:prstGeom>
        </p:spPr>
        <p:txBody>
          <a:bodyPr/>
          <a:lstStyle/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问题：为什么要使用纯虚函数和创造抽象类呢？</a:t>
            </a:r>
            <a:endParaRPr lang="en-US" altLang="zh-CN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9537" eaLnBrk="0" hangingPunct="0">
              <a:lnSpc>
                <a:spcPct val="15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   在很多情况下，基类本身生成对象是不合情理的。例如，动物作为一个基类可以派生出老虎、孔雀等子类，但动物本身生成对象明显不合常理。</a:t>
            </a: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4659</TotalTime>
  <Words>2034</Words>
  <Application>Microsoft Office PowerPoint</Application>
  <PresentationFormat>自定义</PresentationFormat>
  <Paragraphs>413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等线</vt:lpstr>
      <vt:lpstr>等线 Light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Courier New</vt:lpstr>
      <vt:lpstr>Lucida Calligraphy</vt:lpstr>
      <vt:lpstr>Wingdings</vt:lpstr>
      <vt:lpstr>Office 主题​​</vt:lpstr>
      <vt:lpstr>PowerPoint 演示文稿</vt:lpstr>
      <vt:lpstr>上一讲教学目标</vt:lpstr>
      <vt:lpstr>本讲教学目标</vt:lpstr>
      <vt:lpstr>PowerPoint 演示文稿</vt:lpstr>
      <vt:lpstr>纯虚函数与抽象类</vt:lpstr>
      <vt:lpstr>纯虚函数与抽象类</vt:lpstr>
      <vt:lpstr>纯虚函数与抽象类</vt:lpstr>
      <vt:lpstr>纯虚函数与抽象类</vt:lpstr>
      <vt:lpstr>纯虚函数与抽象类</vt:lpstr>
      <vt:lpstr>纯虚函数与抽象类</vt:lpstr>
      <vt:lpstr>纯虚函数与抽象类</vt:lpstr>
      <vt:lpstr>PowerPoint 演示文稿</vt:lpstr>
      <vt:lpstr>接口类</vt:lpstr>
      <vt:lpstr>接口类</vt:lpstr>
      <vt:lpstr>接口类</vt:lpstr>
      <vt:lpstr>接口类</vt:lpstr>
      <vt:lpstr>接口类</vt:lpstr>
      <vt:lpstr>接口类</vt:lpstr>
      <vt:lpstr>接口类</vt:lpstr>
      <vt:lpstr>PowerPoint 演示文稿</vt:lpstr>
      <vt:lpstr>动态多态的原理与本质</vt:lpstr>
      <vt:lpstr>动态多态的原理与本质</vt:lpstr>
      <vt:lpstr>动态多态的原理与本质</vt:lpstr>
      <vt:lpstr>动态多态的原理与本质</vt:lpstr>
      <vt:lpstr>动态多态的原理与本质</vt:lpstr>
      <vt:lpstr>动态多态的原理与本质</vt:lpstr>
      <vt:lpstr>动态多态的原理与本质</vt:lpstr>
      <vt:lpstr>动态多态的原理与本质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Yang</cp:lastModifiedBy>
  <cp:revision>1143</cp:revision>
  <dcterms:created xsi:type="dcterms:W3CDTF">2016-06-30T08:41:47Z</dcterms:created>
  <dcterms:modified xsi:type="dcterms:W3CDTF">2017-08-30T01:05:17Z</dcterms:modified>
</cp:coreProperties>
</file>