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1"/>
  </p:notesMasterIdLst>
  <p:sldIdLst>
    <p:sldId id="268" r:id="rId2"/>
    <p:sldId id="428" r:id="rId3"/>
    <p:sldId id="269" r:id="rId4"/>
    <p:sldId id="320" r:id="rId5"/>
    <p:sldId id="307" r:id="rId6"/>
    <p:sldId id="429" r:id="rId7"/>
    <p:sldId id="430" r:id="rId8"/>
    <p:sldId id="431" r:id="rId9"/>
    <p:sldId id="432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2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2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362" r:id="rId79"/>
    <p:sldId id="363" r:id="rId80"/>
    <p:sldId id="365" r:id="rId81"/>
    <p:sldId id="366" r:id="rId82"/>
    <p:sldId id="367" r:id="rId83"/>
    <p:sldId id="368" r:id="rId84"/>
    <p:sldId id="369" r:id="rId85"/>
    <p:sldId id="370" r:id="rId86"/>
    <p:sldId id="371" r:id="rId87"/>
    <p:sldId id="372" r:id="rId88"/>
    <p:sldId id="373" r:id="rId89"/>
    <p:sldId id="374" r:id="rId90"/>
    <p:sldId id="426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393" r:id="rId109"/>
    <p:sldId id="427" r:id="rId110"/>
    <p:sldId id="395" r:id="rId111"/>
    <p:sldId id="396" r:id="rId112"/>
    <p:sldId id="397" r:id="rId113"/>
    <p:sldId id="398" r:id="rId114"/>
    <p:sldId id="399" r:id="rId115"/>
    <p:sldId id="400" r:id="rId116"/>
    <p:sldId id="401" r:id="rId117"/>
    <p:sldId id="402" r:id="rId118"/>
    <p:sldId id="403" r:id="rId119"/>
    <p:sldId id="405" r:id="rId120"/>
    <p:sldId id="406" r:id="rId121"/>
    <p:sldId id="407" r:id="rId122"/>
    <p:sldId id="408" r:id="rId123"/>
    <p:sldId id="409" r:id="rId124"/>
    <p:sldId id="410" r:id="rId125"/>
    <p:sldId id="411" r:id="rId126"/>
    <p:sldId id="412" r:id="rId127"/>
    <p:sldId id="413" r:id="rId128"/>
    <p:sldId id="303" r:id="rId129"/>
    <p:sldId id="304" r:id="rId1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572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2012-11-2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2012-11-2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2012-11-2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2012-11-2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2012-11-2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2012-11-2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3749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 smtClean="0">
                <a:solidFill>
                  <a:srgbClr val="0000CC"/>
                </a:solidFill>
              </a:rPr>
              <a:t>第六章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35696" y="2827833"/>
            <a:ext cx="48974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kumimoji="0" lang="zh-CN" altLang="en-US" sz="2800" b="1" dirty="0">
                <a:latin typeface="Tahoma" pitchFamily="34" charset="0"/>
              </a:rPr>
              <a:t>树和二叉树</a:t>
            </a:r>
            <a:endParaRPr kumimoji="0"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1476177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的抽象数据类型</a:t>
            </a: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定义</a:t>
            </a:r>
            <a:r>
              <a:rPr lang="zh-CN" altLang="en-US" dirty="0" smtClean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927100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6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03613" y="2001838"/>
            <a:ext cx="1400175" cy="3027362"/>
            <a:chOff x="2207" y="998"/>
            <a:chExt cx="882" cy="1907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8297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</a:t>
                </a:r>
                <a:r>
                  <a:rPr lang="en-US" altLang="zh-CN" sz="2400" dirty="0" smtClean="0"/>
                  <a:t> A   </a:t>
                </a:r>
                <a:r>
                  <a:rPr lang="en-US" altLang="zh-CN" sz="2400" dirty="0"/>
                  <a:t>^ </a:t>
                </a:r>
              </a:p>
            </p:txBody>
          </p:sp>
          <p:sp>
            <p:nvSpPr>
              <p:cNvPr id="8297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7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8297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</a:t>
                </a:r>
                <a:r>
                  <a:rPr lang="en-US" altLang="zh-CN" sz="2400" dirty="0" smtClean="0"/>
                  <a:t> B </a:t>
                </a:r>
                <a:endParaRPr lang="en-US" altLang="zh-CN" sz="2400" dirty="0"/>
              </a:p>
            </p:txBody>
          </p:sp>
          <p:sp>
            <p:nvSpPr>
              <p:cNvPr id="8297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82982" name="Rectangle 3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</a:t>
                </a:r>
                <a:r>
                  <a:rPr lang="en-US" altLang="zh-CN" sz="2400" dirty="0" smtClean="0"/>
                  <a:t>  C </a:t>
                </a:r>
                <a:endParaRPr lang="en-US" altLang="zh-CN" sz="2400" dirty="0"/>
              </a:p>
            </p:txBody>
          </p:sp>
          <p:sp>
            <p:nvSpPr>
              <p:cNvPr id="82983" name="Line 3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4" name="Line 4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82986" name="Rectangle 4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</a:t>
                </a:r>
                <a:r>
                  <a:rPr lang="en-US" altLang="zh-CN" sz="2400" dirty="0" smtClean="0"/>
                  <a:t>  D   </a:t>
                </a:r>
                <a:r>
                  <a:rPr lang="en-US" altLang="zh-CN" sz="2400" dirty="0"/>
                  <a:t>^ </a:t>
                </a:r>
              </a:p>
            </p:txBody>
          </p:sp>
          <p:sp>
            <p:nvSpPr>
              <p:cNvPr id="82987" name="Line 4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8" name="Line 4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82990" name="Rectangle 4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</a:t>
                </a:r>
                <a:r>
                  <a:rPr lang="en-US" altLang="zh-CN" sz="2400" dirty="0" smtClean="0"/>
                  <a:t>  E   </a:t>
                </a:r>
                <a:r>
                  <a:rPr lang="en-US" altLang="zh-CN" sz="2400" dirty="0"/>
                  <a:t>^ </a:t>
                </a:r>
              </a:p>
            </p:txBody>
          </p:sp>
          <p:sp>
            <p:nvSpPr>
              <p:cNvPr id="82991" name="Line 4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92" name="Line 4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5" name="Line 51"/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6" name="Line 52"/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7" name="Line 53"/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8" name="Line 54"/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808663" y="3886200"/>
            <a:ext cx="3121025" cy="2581275"/>
            <a:chOff x="3181" y="2561"/>
            <a:chExt cx="1966" cy="1626"/>
          </a:xfrm>
        </p:grpSpPr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83026" name="Rectangle 8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</a:t>
                </a:r>
                <a:r>
                  <a:rPr lang="en-US" altLang="zh-CN" sz="2400" dirty="0" smtClean="0"/>
                  <a:t> A   </a:t>
                </a:r>
                <a:r>
                  <a:rPr lang="en-US" altLang="zh-CN" sz="2400" dirty="0"/>
                  <a:t>^ </a:t>
                </a:r>
              </a:p>
            </p:txBody>
          </p:sp>
          <p:sp>
            <p:nvSpPr>
              <p:cNvPr id="83027" name="Line 8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28" name="Line 8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83030" name="Rectangle 8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31" name="Line 8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2" name="Line 8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83034" name="Rectangle 9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</a:t>
                </a:r>
                <a:r>
                  <a:rPr lang="en-US" altLang="zh-CN" sz="2400" dirty="0" smtClean="0"/>
                  <a:t> C </a:t>
                </a:r>
                <a:endParaRPr lang="en-US" altLang="zh-CN" sz="2400" dirty="0"/>
              </a:p>
            </p:txBody>
          </p:sp>
          <p:sp>
            <p:nvSpPr>
              <p:cNvPr id="83035" name="Line 9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6" name="Line 9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83038" name="Rectangle 9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 smtClean="0"/>
                  <a:t> ^   </a:t>
                </a:r>
                <a:r>
                  <a:rPr lang="en-US" altLang="zh-CN" sz="2400" dirty="0"/>
                  <a:t>D   ^ </a:t>
                </a:r>
              </a:p>
            </p:txBody>
          </p:sp>
          <p:sp>
            <p:nvSpPr>
              <p:cNvPr id="83039" name="Line 9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0" name="Line 9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83042" name="Rectangle 9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</a:t>
                </a:r>
                <a:r>
                  <a:rPr lang="en-US" altLang="zh-CN" sz="2400" dirty="0" smtClean="0"/>
                  <a:t> E    ^ </a:t>
                </a:r>
                <a:endParaRPr lang="en-US" altLang="zh-CN" sz="2400" dirty="0"/>
              </a:p>
            </p:txBody>
          </p:sp>
          <p:sp>
            <p:nvSpPr>
              <p:cNvPr id="83043" name="Line 9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4" name="Line 10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45" name="Line 101"/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6" name="Line 102"/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7" name="Line 103"/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8" name="Line 104"/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2663825" y="1149350"/>
            <a:ext cx="2822575" cy="579438"/>
            <a:chOff x="1678" y="724"/>
            <a:chExt cx="1778" cy="365"/>
          </a:xfrm>
        </p:grpSpPr>
        <p:sp>
          <p:nvSpPr>
            <p:cNvPr id="83050" name="AutoShape 106"/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1" name="Text Box 107"/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5" name="Group 138"/>
          <p:cNvGrpSpPr>
            <a:grpSpLocks/>
          </p:cNvGrpSpPr>
          <p:nvPr/>
        </p:nvGrpSpPr>
        <p:grpSpPr bwMode="auto">
          <a:xfrm>
            <a:off x="2071688" y="2611438"/>
            <a:ext cx="1306512" cy="679450"/>
            <a:chOff x="1305" y="1645"/>
            <a:chExt cx="823" cy="428"/>
          </a:xfrm>
        </p:grpSpPr>
        <p:sp>
          <p:nvSpPr>
            <p:cNvPr id="83054" name="AutoShape 110"/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5" name="Text Box 111"/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6" name="Group 142"/>
          <p:cNvGrpSpPr>
            <a:grpSpLocks/>
          </p:cNvGrpSpPr>
          <p:nvPr/>
        </p:nvGrpSpPr>
        <p:grpSpPr bwMode="auto">
          <a:xfrm>
            <a:off x="5059363" y="2566988"/>
            <a:ext cx="1392237" cy="701675"/>
            <a:chOff x="3187" y="1617"/>
            <a:chExt cx="877" cy="442"/>
          </a:xfrm>
        </p:grpSpPr>
        <p:sp>
          <p:nvSpPr>
            <p:cNvPr id="83057" name="AutoShape 113"/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8" name="Text Box 114"/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906588" y="3579813"/>
            <a:ext cx="1411287" cy="619125"/>
            <a:chOff x="1201" y="2255"/>
            <a:chExt cx="889" cy="390"/>
          </a:xfrm>
        </p:grpSpPr>
        <p:sp>
          <p:nvSpPr>
            <p:cNvPr id="83060" name="AutoShape 116"/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1" name="Text Box 117"/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4941888" y="3509963"/>
            <a:ext cx="1393825" cy="647700"/>
            <a:chOff x="3113" y="2211"/>
            <a:chExt cx="878" cy="408"/>
          </a:xfrm>
        </p:grpSpPr>
        <p:sp>
          <p:nvSpPr>
            <p:cNvPr id="83063" name="AutoShape 119"/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4" name="Text Box 120"/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sp>
        <p:nvSpPr>
          <p:cNvPr id="83065" name="Text Box 121"/>
          <p:cNvSpPr txBox="1">
            <a:spLocks noChangeArrowheads="1"/>
          </p:cNvSpPr>
          <p:nvPr/>
        </p:nvSpPr>
        <p:spPr bwMode="auto">
          <a:xfrm>
            <a:off x="60325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576263" y="1309688"/>
            <a:ext cx="1622425" cy="2143125"/>
            <a:chOff x="363" y="825"/>
            <a:chExt cx="1022" cy="1350"/>
          </a:xfrm>
        </p:grpSpPr>
        <p:sp>
          <p:nvSpPr>
            <p:cNvPr id="82950" name="Oval 6"/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52" name="Oval 8"/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1" name="AutoShape 127"/>
            <p:cNvCxnSpPr>
              <a:cxnSpLocks noChangeShapeType="1"/>
              <a:stCxn id="82950" idx="4"/>
              <a:endCxn id="82951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2" name="AutoShape 128"/>
            <p:cNvCxnSpPr>
              <a:cxnSpLocks noChangeShapeType="1"/>
              <a:stCxn id="82950" idx="3"/>
              <a:endCxn id="82952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3" name="AutoShape 129"/>
            <p:cNvCxnSpPr>
              <a:cxnSpLocks noChangeShapeType="1"/>
              <a:stCxn id="82950" idx="5"/>
              <a:endCxn id="82953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4" name="AutoShape 130"/>
            <p:cNvCxnSpPr>
              <a:cxnSpLocks noChangeShapeType="1"/>
              <a:stCxn id="82951" idx="4"/>
              <a:endCxn id="82954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6477000" y="1128713"/>
            <a:ext cx="1658938" cy="2481262"/>
            <a:chOff x="4080" y="711"/>
            <a:chExt cx="1045" cy="1563"/>
          </a:xfrm>
        </p:grpSpPr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63" name="Oval 19"/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65" name="Oval 21"/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66" name="Oval 22"/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71" name="Text Box 27"/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6" name="AutoShape 132"/>
            <p:cNvCxnSpPr>
              <a:cxnSpLocks noChangeShapeType="1"/>
              <a:stCxn id="82962" idx="4"/>
              <a:endCxn id="82963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7" name="AutoShape 133"/>
            <p:cNvCxnSpPr>
              <a:cxnSpLocks noChangeShapeType="1"/>
              <a:stCxn id="82963" idx="5"/>
              <a:endCxn id="82964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8" name="AutoShape 134"/>
            <p:cNvCxnSpPr>
              <a:cxnSpLocks noChangeShapeType="1"/>
              <a:stCxn id="82964" idx="3"/>
              <a:endCxn id="82965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9" name="AutoShape 135"/>
            <p:cNvCxnSpPr>
              <a:cxnSpLocks noChangeShapeType="1"/>
              <a:stCxn id="82964" idx="5"/>
              <a:endCxn id="82966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36" y="2805"/>
            <a:chExt cx="2666" cy="1261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83001" name="Rectangle 57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</a:t>
                </a:r>
                <a:r>
                  <a:rPr lang="en-US" altLang="zh-CN" dirty="0" smtClean="0"/>
                  <a:t>   </a:t>
                </a:r>
                <a:r>
                  <a:rPr lang="en-US" altLang="zh-CN" sz="2400" dirty="0" smtClean="0"/>
                  <a:t>A   </a:t>
                </a:r>
                <a:r>
                  <a:rPr lang="en-US" altLang="zh-CN" sz="2400" dirty="0"/>
                  <a:t>^ </a:t>
                </a:r>
              </a:p>
            </p:txBody>
          </p:sp>
          <p:sp>
            <p:nvSpPr>
              <p:cNvPr id="83002" name="Line 58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3" name="Line 59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83005" name="Rectangle 61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06" name="Line 62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7" name="Line 63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83009" name="Rectangle 6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83010" name="Line 6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1" name="Line 6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68"/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83013" name="Rectangle 6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</a:t>
                </a:r>
                <a:r>
                  <a:rPr lang="en-US" altLang="zh-CN" sz="2400" dirty="0" smtClean="0"/>
                  <a:t> D    </a:t>
                </a:r>
                <a:r>
                  <a:rPr lang="en-US" altLang="zh-CN" sz="2400" dirty="0"/>
                  <a:t>^ </a:t>
                </a:r>
              </a:p>
            </p:txBody>
          </p:sp>
          <p:sp>
            <p:nvSpPr>
              <p:cNvPr id="83014" name="Line 7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5" name="Line 7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83017" name="Rectangle 73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</a:t>
                </a:r>
                <a:r>
                  <a:rPr lang="en-US" altLang="zh-CN" sz="2400" dirty="0" smtClean="0"/>
                  <a:t> E    ^ </a:t>
                </a:r>
                <a:endParaRPr lang="en-US" altLang="zh-CN" sz="2400" dirty="0"/>
              </a:p>
            </p:txBody>
          </p:sp>
          <p:sp>
            <p:nvSpPr>
              <p:cNvPr id="83018" name="Line 74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9" name="Line 75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21" name="Line 77"/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2" name="Line 78"/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3" name="Line 79"/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84" name="Line 140"/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63550" y="2336800"/>
            <a:ext cx="3316288" cy="1995488"/>
            <a:chOff x="4780" y="1472"/>
            <a:chExt cx="2089" cy="1257"/>
          </a:xfrm>
        </p:grpSpPr>
        <p:sp>
          <p:nvSpPr>
            <p:cNvPr id="84052" name="Oval 84"/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053" name="Oval 85"/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054" name="Oval 86"/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055" name="Oval 87"/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056" name="Oval 88"/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057" name="Oval 89"/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058" name="Oval 90"/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059" name="Oval 91"/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060" name="Oval 92"/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59" name="AutoShape 191"/>
            <p:cNvCxnSpPr>
              <a:cxnSpLocks noChangeShapeType="1"/>
              <a:stCxn id="84052" idx="4"/>
              <a:endCxn id="84054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0" name="AutoShape 192"/>
            <p:cNvCxnSpPr>
              <a:cxnSpLocks noChangeShapeType="1"/>
              <a:stCxn id="84052" idx="5"/>
              <a:endCxn id="84055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1" name="AutoShape 193"/>
            <p:cNvCxnSpPr>
              <a:cxnSpLocks noChangeShapeType="1"/>
              <a:stCxn id="84052" idx="3"/>
              <a:endCxn id="84053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2" name="AutoShape 194"/>
            <p:cNvCxnSpPr>
              <a:cxnSpLocks noChangeShapeType="1"/>
              <a:stCxn id="84055" idx="3"/>
              <a:endCxn id="84059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3" name="AutoShape 195"/>
            <p:cNvCxnSpPr>
              <a:cxnSpLocks noChangeShapeType="1"/>
              <a:stCxn id="84055" idx="5"/>
              <a:endCxn id="84060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4" name="AutoShape 196"/>
            <p:cNvCxnSpPr>
              <a:cxnSpLocks noChangeShapeType="1"/>
              <a:stCxn id="84053" idx="3"/>
              <a:endCxn id="84056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5" name="AutoShape 197"/>
            <p:cNvCxnSpPr>
              <a:cxnSpLocks noChangeShapeType="1"/>
              <a:stCxn id="84053" idx="4"/>
              <a:endCxn id="84057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6" name="AutoShape 198"/>
            <p:cNvCxnSpPr>
              <a:cxnSpLocks noChangeShapeType="1"/>
              <a:stCxn id="84053" idx="5"/>
              <a:endCxn id="84058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4088" name="Text Box 120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76200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4090" name="Text Box 122"/>
          <p:cNvSpPr txBox="1">
            <a:spLocks noChangeArrowheads="1"/>
          </p:cNvSpPr>
          <p:nvPr/>
        </p:nvSpPr>
        <p:spPr bwMode="auto">
          <a:xfrm>
            <a:off x="60325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84091" name="Text Box 123"/>
          <p:cNvSpPr txBox="1">
            <a:spLocks noChangeArrowheads="1"/>
          </p:cNvSpPr>
          <p:nvPr/>
        </p:nvSpPr>
        <p:spPr bwMode="auto">
          <a:xfrm>
            <a:off x="76200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84150" name="AutoShape 182"/>
          <p:cNvSpPr>
            <a:spLocks noChangeArrowheads="1"/>
          </p:cNvSpPr>
          <p:nvPr/>
        </p:nvSpPr>
        <p:spPr bwMode="auto">
          <a:xfrm>
            <a:off x="468313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84151" name="AutoShape 183"/>
          <p:cNvSpPr>
            <a:spLocks noChangeArrowheads="1"/>
          </p:cNvSpPr>
          <p:nvPr/>
        </p:nvSpPr>
        <p:spPr bwMode="auto">
          <a:xfrm>
            <a:off x="460375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84154" name="Rectangle 186"/>
          <p:cNvSpPr>
            <a:spLocks noChangeArrowheads="1"/>
          </p:cNvSpPr>
          <p:nvPr/>
        </p:nvSpPr>
        <p:spPr bwMode="auto">
          <a:xfrm>
            <a:off x="2173288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5" name="Rectangle 187"/>
          <p:cNvSpPr>
            <a:spLocks noChangeArrowheads="1"/>
          </p:cNvSpPr>
          <p:nvPr/>
        </p:nvSpPr>
        <p:spPr bwMode="auto">
          <a:xfrm>
            <a:off x="2374900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6" name="Rectangle 188"/>
          <p:cNvSpPr>
            <a:spLocks noChangeArrowheads="1"/>
          </p:cNvSpPr>
          <p:nvPr/>
        </p:nvSpPr>
        <p:spPr bwMode="auto">
          <a:xfrm>
            <a:off x="1331913" y="3559175"/>
            <a:ext cx="76200" cy="3270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7" name="Rectangle 189"/>
          <p:cNvSpPr>
            <a:spLocks noChangeArrowheads="1"/>
          </p:cNvSpPr>
          <p:nvPr/>
        </p:nvSpPr>
        <p:spPr bwMode="auto">
          <a:xfrm>
            <a:off x="1476375" y="3473450"/>
            <a:ext cx="503238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8" name="Rectangle 190"/>
          <p:cNvSpPr>
            <a:spLocks noChangeArrowheads="1"/>
          </p:cNvSpPr>
          <p:nvPr/>
        </p:nvSpPr>
        <p:spPr bwMode="auto">
          <a:xfrm>
            <a:off x="3200400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05"/>
          <p:cNvGrpSpPr>
            <a:grpSpLocks/>
          </p:cNvGrpSpPr>
          <p:nvPr/>
        </p:nvGrpSpPr>
        <p:grpSpPr bwMode="auto">
          <a:xfrm>
            <a:off x="892175" y="3341688"/>
            <a:ext cx="2459038" cy="768350"/>
            <a:chOff x="562" y="2105"/>
            <a:chExt cx="1549" cy="484"/>
          </a:xfrm>
        </p:grpSpPr>
        <p:cxnSp>
          <p:nvCxnSpPr>
            <p:cNvPr id="84168" name="AutoShape 200"/>
            <p:cNvCxnSpPr>
              <a:cxnSpLocks noChangeShapeType="1"/>
              <a:stCxn id="84053" idx="6"/>
              <a:endCxn id="84054" idx="2"/>
            </p:cNvCxnSpPr>
            <p:nvPr/>
          </p:nvCxnSpPr>
          <p:spPr bwMode="auto">
            <a:xfrm>
              <a:off x="975" y="2105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69" name="AutoShape 201"/>
            <p:cNvCxnSpPr>
              <a:cxnSpLocks noChangeShapeType="1"/>
              <a:stCxn id="84054" idx="6"/>
              <a:endCxn id="84055" idx="2"/>
            </p:cNvCxnSpPr>
            <p:nvPr/>
          </p:nvCxnSpPr>
          <p:spPr bwMode="auto">
            <a:xfrm>
              <a:off x="1534" y="2105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0" name="AutoShape 202"/>
            <p:cNvCxnSpPr>
              <a:cxnSpLocks noChangeShapeType="1"/>
              <a:stCxn id="84056" idx="6"/>
              <a:endCxn id="84057" idx="2"/>
            </p:cNvCxnSpPr>
            <p:nvPr/>
          </p:nvCxnSpPr>
          <p:spPr bwMode="auto">
            <a:xfrm>
              <a:off x="562" y="2589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1" name="AutoShape 203"/>
            <p:cNvCxnSpPr>
              <a:cxnSpLocks noChangeShapeType="1"/>
              <a:stCxn id="84057" idx="6"/>
              <a:endCxn id="84058" idx="2"/>
            </p:cNvCxnSpPr>
            <p:nvPr/>
          </p:nvCxnSpPr>
          <p:spPr bwMode="auto">
            <a:xfrm>
              <a:off x="975" y="2589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2" name="AutoShape 204"/>
            <p:cNvCxnSpPr>
              <a:cxnSpLocks noChangeShapeType="1"/>
              <a:stCxn id="84059" idx="6"/>
              <a:endCxn id="84060" idx="2"/>
            </p:cNvCxnSpPr>
            <p:nvPr/>
          </p:nvCxnSpPr>
          <p:spPr bwMode="auto">
            <a:xfrm>
              <a:off x="1780" y="2589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5580063" y="2209800"/>
            <a:ext cx="2160587" cy="3524250"/>
            <a:chOff x="3515" y="1392"/>
            <a:chExt cx="1361" cy="2220"/>
          </a:xfrm>
        </p:grpSpPr>
        <p:sp>
          <p:nvSpPr>
            <p:cNvPr id="84107" name="Oval 139"/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108" name="Oval 140"/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109" name="Oval 141"/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110" name="Oval 142"/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111" name="Oval 143"/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112" name="Oval 144"/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113" name="Oval 145"/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114" name="Oval 146"/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115" name="Oval 147"/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74" name="AutoShape 206"/>
            <p:cNvCxnSpPr>
              <a:cxnSpLocks noChangeShapeType="1"/>
              <a:stCxn id="84107" idx="3"/>
              <a:endCxn id="84108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5" name="AutoShape 207"/>
            <p:cNvCxnSpPr>
              <a:cxnSpLocks noChangeShapeType="1"/>
              <a:stCxn id="84108" idx="3"/>
              <a:endCxn id="84111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6" name="AutoShape 208"/>
            <p:cNvCxnSpPr>
              <a:cxnSpLocks noChangeShapeType="1"/>
              <a:stCxn id="84109" idx="0"/>
              <a:endCxn id="84108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7" name="AutoShape 209"/>
            <p:cNvCxnSpPr>
              <a:cxnSpLocks noChangeShapeType="1"/>
              <a:stCxn id="84110" idx="0"/>
              <a:endCxn id="84109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8" name="AutoShape 210"/>
            <p:cNvCxnSpPr>
              <a:cxnSpLocks noChangeShapeType="1"/>
              <a:stCxn id="84112" idx="0"/>
              <a:endCxn id="84111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9" name="AutoShape 211"/>
            <p:cNvCxnSpPr>
              <a:cxnSpLocks noChangeShapeType="1"/>
              <a:stCxn id="84110" idx="3"/>
              <a:endCxn id="84114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0" name="AutoShape 212"/>
            <p:cNvCxnSpPr>
              <a:cxnSpLocks noChangeShapeType="1"/>
              <a:stCxn id="84112" idx="5"/>
              <a:endCxn id="84113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" name="AutoShape 213"/>
            <p:cNvCxnSpPr>
              <a:cxnSpLocks noChangeShapeType="1"/>
              <a:stCxn id="84114" idx="5"/>
              <a:endCxn id="84115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8" grpId="0"/>
      <p:bldP spid="84089" grpId="0" autoUpdateAnimBg="0"/>
      <p:bldP spid="84090" grpId="0" autoUpdateAnimBg="0"/>
      <p:bldP spid="84091" grpId="0" autoUpdateAnimBg="0"/>
      <p:bldP spid="84150" grpId="0" animBg="1" autoUpdateAnimBg="0"/>
      <p:bldP spid="84151" grpId="0" animBg="1" autoUpdateAnimBg="0"/>
      <p:bldP spid="84154" grpId="0" animBg="1"/>
      <p:bldP spid="84155" grpId="0" animBg="1"/>
      <p:bldP spid="84156" grpId="0" animBg="1"/>
      <p:bldP spid="84157" grpId="0" animBg="1"/>
      <p:bldP spid="8415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11" name="Text Box 119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5112" name="Text Box 120"/>
          <p:cNvSpPr txBox="1">
            <a:spLocks noChangeArrowheads="1"/>
          </p:cNvSpPr>
          <p:nvPr/>
        </p:nvSpPr>
        <p:spPr bwMode="auto">
          <a:xfrm>
            <a:off x="76200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113" name="Text Box 121"/>
          <p:cNvSpPr txBox="1">
            <a:spLocks noChangeArrowheads="1"/>
          </p:cNvSpPr>
          <p:nvPr/>
        </p:nvSpPr>
        <p:spPr bwMode="auto">
          <a:xfrm>
            <a:off x="76200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5114" name="Text Box 122"/>
          <p:cNvSpPr txBox="1">
            <a:spLocks noChangeArrowheads="1"/>
          </p:cNvSpPr>
          <p:nvPr/>
        </p:nvSpPr>
        <p:spPr bwMode="auto">
          <a:xfrm>
            <a:off x="76200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5126" name="AutoShape 134"/>
          <p:cNvSpPr>
            <a:spLocks noChangeArrowheads="1"/>
          </p:cNvSpPr>
          <p:nvPr/>
        </p:nvSpPr>
        <p:spPr bwMode="auto">
          <a:xfrm>
            <a:off x="971550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4802188" y="3109913"/>
            <a:ext cx="3225800" cy="1714500"/>
            <a:chOff x="2753" y="1959"/>
            <a:chExt cx="2032" cy="1080"/>
          </a:xfrm>
        </p:grpSpPr>
        <p:sp>
          <p:nvSpPr>
            <p:cNvPr id="85094" name="Oval 102"/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95" name="Oval 103"/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96" name="Oval 104"/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97" name="Oval 105"/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98" name="Oval 106"/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99" name="Oval 107"/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100" name="Oval 108"/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101" name="Oval 109"/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102" name="Oval 110"/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32" name="AutoShape 140"/>
            <p:cNvCxnSpPr>
              <a:cxnSpLocks noChangeShapeType="1"/>
              <a:stCxn id="85094" idx="4"/>
              <a:endCxn id="85096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3" name="AutoShape 141"/>
            <p:cNvCxnSpPr>
              <a:cxnSpLocks noChangeShapeType="1"/>
              <a:stCxn id="85094" idx="5"/>
              <a:endCxn id="85097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4" name="AutoShape 142"/>
            <p:cNvCxnSpPr>
              <a:cxnSpLocks noChangeShapeType="1"/>
              <a:stCxn id="85094" idx="3"/>
              <a:endCxn id="85095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5" name="AutoShape 143"/>
            <p:cNvCxnSpPr>
              <a:cxnSpLocks noChangeShapeType="1"/>
              <a:stCxn id="85097" idx="3"/>
              <a:endCxn id="85101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6" name="AutoShape 144"/>
            <p:cNvCxnSpPr>
              <a:cxnSpLocks noChangeShapeType="1"/>
              <a:stCxn id="85097" idx="5"/>
              <a:endCxn id="85102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7" name="AutoShape 145"/>
            <p:cNvCxnSpPr>
              <a:cxnSpLocks noChangeShapeType="1"/>
              <a:stCxn id="85095" idx="5"/>
              <a:endCxn id="85100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8" name="AutoShape 146"/>
            <p:cNvCxnSpPr>
              <a:cxnSpLocks noChangeShapeType="1"/>
              <a:stCxn id="85095" idx="4"/>
              <a:endCxn id="85099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9" name="AutoShape 147"/>
            <p:cNvCxnSpPr>
              <a:cxnSpLocks noChangeShapeType="1"/>
              <a:stCxn id="85095" idx="3"/>
              <a:endCxn id="85098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1295400" y="2708275"/>
            <a:ext cx="1925638" cy="2736850"/>
            <a:chOff x="816" y="1706"/>
            <a:chExt cx="1213" cy="1724"/>
          </a:xfrm>
        </p:grpSpPr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41" name="AutoShape 149"/>
            <p:cNvCxnSpPr>
              <a:cxnSpLocks noChangeShapeType="1"/>
              <a:stCxn id="85014" idx="3"/>
              <a:endCxn id="85016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2" name="AutoShape 150"/>
            <p:cNvCxnSpPr>
              <a:cxnSpLocks noChangeShapeType="1"/>
              <a:stCxn id="85016" idx="3"/>
              <a:endCxn id="85019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3" name="AutoShape 151"/>
            <p:cNvCxnSpPr>
              <a:cxnSpLocks noChangeShapeType="1"/>
              <a:stCxn id="85016" idx="5"/>
              <a:endCxn id="85017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4" name="AutoShape 152"/>
            <p:cNvCxnSpPr>
              <a:cxnSpLocks noChangeShapeType="1"/>
              <a:stCxn id="85017" idx="5"/>
              <a:endCxn id="85018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5" name="AutoShape 153"/>
            <p:cNvCxnSpPr>
              <a:cxnSpLocks noChangeShapeType="1"/>
              <a:stCxn id="85018" idx="3"/>
              <a:endCxn id="85022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6" name="AutoShape 154"/>
            <p:cNvCxnSpPr>
              <a:cxnSpLocks noChangeShapeType="1"/>
              <a:stCxn id="85022" idx="5"/>
              <a:endCxn id="85023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7" name="AutoShape 155"/>
            <p:cNvCxnSpPr>
              <a:cxnSpLocks noChangeShapeType="1"/>
              <a:stCxn id="85019" idx="5"/>
              <a:endCxn id="85020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8" name="AutoShape 156"/>
            <p:cNvCxnSpPr>
              <a:cxnSpLocks noChangeShapeType="1"/>
              <a:stCxn id="85020" idx="5"/>
              <a:endCxn id="85021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5150" name="AutoShape 158"/>
          <p:cNvCxnSpPr>
            <a:cxnSpLocks noChangeShapeType="1"/>
            <a:stCxn id="85014" idx="4"/>
            <a:endCxn id="85017" idx="0"/>
          </p:cNvCxnSpPr>
          <p:nvPr/>
        </p:nvCxnSpPr>
        <p:spPr bwMode="auto">
          <a:xfrm flipH="1">
            <a:off x="2487613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1" name="AutoShape 159"/>
          <p:cNvCxnSpPr>
            <a:cxnSpLocks noChangeShapeType="1"/>
            <a:stCxn id="85014" idx="5"/>
            <a:endCxn id="85018" idx="0"/>
          </p:cNvCxnSpPr>
          <p:nvPr/>
        </p:nvCxnSpPr>
        <p:spPr bwMode="auto">
          <a:xfrm>
            <a:off x="2674938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2" name="AutoShape 160"/>
          <p:cNvCxnSpPr>
            <a:cxnSpLocks noChangeShapeType="1"/>
            <a:stCxn id="85016" idx="4"/>
            <a:endCxn id="85020" idx="0"/>
          </p:cNvCxnSpPr>
          <p:nvPr/>
        </p:nvCxnSpPr>
        <p:spPr bwMode="auto">
          <a:xfrm flipH="1">
            <a:off x="1808163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3" name="AutoShape 161"/>
          <p:cNvCxnSpPr>
            <a:cxnSpLocks noChangeShapeType="1"/>
            <a:stCxn id="85016" idx="5"/>
            <a:endCxn id="85021" idx="0"/>
          </p:cNvCxnSpPr>
          <p:nvPr/>
        </p:nvCxnSpPr>
        <p:spPr bwMode="auto">
          <a:xfrm>
            <a:off x="2106613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4" name="AutoShape 162"/>
          <p:cNvCxnSpPr>
            <a:cxnSpLocks noChangeShapeType="1"/>
            <a:stCxn id="85018" idx="4"/>
            <a:endCxn id="85023" idx="0"/>
          </p:cNvCxnSpPr>
          <p:nvPr/>
        </p:nvCxnSpPr>
        <p:spPr bwMode="auto">
          <a:xfrm>
            <a:off x="3000375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85129" name="Rectangle 137"/>
          <p:cNvSpPr>
            <a:spLocks noChangeArrowheads="1"/>
          </p:cNvSpPr>
          <p:nvPr/>
        </p:nvSpPr>
        <p:spPr bwMode="auto">
          <a:xfrm>
            <a:off x="2124075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0" name="Rectangle 138"/>
          <p:cNvSpPr>
            <a:spLocks noChangeArrowheads="1"/>
          </p:cNvSpPr>
          <p:nvPr/>
        </p:nvSpPr>
        <p:spPr bwMode="auto">
          <a:xfrm>
            <a:off x="2627313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7" name="Rectangle 135"/>
          <p:cNvSpPr>
            <a:spLocks noChangeArrowheads="1"/>
          </p:cNvSpPr>
          <p:nvPr/>
        </p:nvSpPr>
        <p:spPr bwMode="auto">
          <a:xfrm>
            <a:off x="2914650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8" name="Rectangle 136"/>
          <p:cNvSpPr>
            <a:spLocks noChangeArrowheads="1"/>
          </p:cNvSpPr>
          <p:nvPr/>
        </p:nvSpPr>
        <p:spPr bwMode="auto">
          <a:xfrm>
            <a:off x="1619250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55" name="Rectangle 163"/>
          <p:cNvSpPr>
            <a:spLocks noChangeArrowheads="1"/>
          </p:cNvSpPr>
          <p:nvPr/>
        </p:nvSpPr>
        <p:spPr bwMode="auto">
          <a:xfrm>
            <a:off x="1949450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1" name="Rectangle 139"/>
          <p:cNvSpPr>
            <a:spLocks noChangeArrowheads="1"/>
          </p:cNvSpPr>
          <p:nvPr/>
        </p:nvSpPr>
        <p:spPr bwMode="auto">
          <a:xfrm>
            <a:off x="2798763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12" grpId="0" autoUpdateAnimBg="0"/>
      <p:bldP spid="85113" grpId="0" autoUpdateAnimBg="0"/>
      <p:bldP spid="85114" grpId="0" autoUpdateAnimBg="0"/>
      <p:bldP spid="85126" grpId="0" animBg="1" autoUpdateAnimBg="0"/>
      <p:bldP spid="85129" grpId="0" animBg="1"/>
      <p:bldP spid="85130" grpId="0" animBg="1"/>
      <p:bldP spid="85127" grpId="0" animBg="1"/>
      <p:bldP spid="85128" grpId="0" animBg="1"/>
      <p:bldP spid="85155" grpId="0" animBg="1"/>
      <p:bldP spid="8513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81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433513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9001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14335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19669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555875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25638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3532188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315595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386080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3860800" y="3157538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1076325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1609725" y="2286000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1733550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2732088" y="2286000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3332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3832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4037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976313" y="4427538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1755775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2905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508625" y="2374900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609725" y="1052513"/>
            <a:ext cx="2098675" cy="863600"/>
            <a:chOff x="696" y="663"/>
            <a:chExt cx="1322" cy="54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6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57"/>
              <a:ext cx="629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890"/>
              <a:ext cx="3" cy="31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57"/>
              <a:ext cx="532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579563" y="3573463"/>
            <a:ext cx="1347787" cy="854075"/>
            <a:chOff x="677" y="2251"/>
            <a:chExt cx="849" cy="53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5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45"/>
              <a:ext cx="655" cy="344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619875" y="1557338"/>
            <a:ext cx="1336675" cy="817562"/>
            <a:chOff x="3852" y="981"/>
            <a:chExt cx="842" cy="51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8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175"/>
              <a:ext cx="648" cy="321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0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6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5088" y="1692275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979863" y="5715000"/>
            <a:ext cx="4992687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2609850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71488" y="4427538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1250950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2400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03800" y="2374900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6200" y="1052513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0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27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2014538" y="2655888"/>
            <a:ext cx="647700" cy="3206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2806700" y="3260725"/>
            <a:ext cx="288925" cy="4095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951413" y="2276475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284663" y="4486275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403225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6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6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6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 smtClean="0">
                <a:ea typeface="华文中宋" pitchFamily="2" charset="-122"/>
              </a:rPr>
              <a:t>:</a:t>
            </a:r>
            <a:endParaRPr lang="en-US" altLang="zh-CN" sz="2400" dirty="0">
              <a:ea typeface="华文中宋" pitchFamily="2" charset="-122"/>
            </a:endParaRP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6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76200" y="1752600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6200" y="2667000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381375" y="4156075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52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352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76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76200" y="3581400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352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06513" y="4392613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76200" y="3267075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6597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4953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4787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6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6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76200" y="5756275"/>
            <a:ext cx="8839200" cy="62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932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76200" y="415925"/>
            <a:ext cx="8416925" cy="2359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6200" y="2824163"/>
            <a:ext cx="8915400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561975" y="4648200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533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33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24175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ea typeface="宋体" pitchFamily="2" charset="-122"/>
              </a:rPr>
              <a:t>哈夫曼树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树和森林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二叉树存储、遍历、线索化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二叉树的五个性质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树和二叉树的相关概念、术语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889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207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525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4574" y="404664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08248" y="211287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6200" y="1892300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9375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572000" y="2971800"/>
            <a:ext cx="4049713" cy="3348038"/>
            <a:chOff x="2880" y="1872"/>
            <a:chExt cx="2551" cy="2109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76200" y="5943600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07" name="Text Box 123"/>
          <p:cNvSpPr txBox="1">
            <a:spLocks noChangeArrowheads="1"/>
          </p:cNvSpPr>
          <p:nvPr/>
        </p:nvSpPr>
        <p:spPr bwMode="auto">
          <a:xfrm>
            <a:off x="8890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4318000" y="1295400"/>
            <a:ext cx="4419600" cy="2514600"/>
            <a:chOff x="2720" y="816"/>
            <a:chExt cx="2784" cy="1584"/>
          </a:xfrm>
        </p:grpSpPr>
        <p:sp>
          <p:nvSpPr>
            <p:cNvPr id="93233" name="Text Box 49"/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34" name="Text Box 50"/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93236" name="Text Box 52"/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93239" name="Text Box 55"/>
          <p:cNvSpPr txBox="1">
            <a:spLocks noChangeArrowheads="1"/>
          </p:cNvSpPr>
          <p:nvPr/>
        </p:nvSpPr>
        <p:spPr bwMode="auto">
          <a:xfrm>
            <a:off x="7620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7585075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131763" y="990600"/>
            <a:ext cx="4668837" cy="2667000"/>
            <a:chOff x="83" y="624"/>
            <a:chExt cx="2941" cy="1680"/>
          </a:xfrm>
        </p:grpSpPr>
        <p:sp>
          <p:nvSpPr>
            <p:cNvPr id="93298" name="AutoShape 114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7" name="AutoShape 113"/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6" name="AutoShape 112"/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5" name="AutoShape 111"/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6" name="Text Box 62"/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251" name="Text Box 67"/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263" name="Rectangle 79"/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5" name="Text Box 81"/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8" name="Rectangle 84"/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0" name="Rectangle 86"/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271" name="Line 87"/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2" name="Rectangle 88"/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6" name="Text Box 92"/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77" name="Text Box 93"/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8" name="Text Box 94"/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9" name="Text Box 95"/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80" name="Text Box 96"/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1" name="Text Box 97"/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2" name="Text Box 98"/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85" name="Text Box 101"/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93286" name="Text Box 102"/>
          <p:cNvSpPr txBox="1">
            <a:spLocks noChangeArrowheads="1"/>
          </p:cNvSpPr>
          <p:nvPr/>
        </p:nvSpPr>
        <p:spPr bwMode="auto">
          <a:xfrm>
            <a:off x="7620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93287" name="Text Box 103"/>
          <p:cNvSpPr txBox="1">
            <a:spLocks noChangeArrowheads="1"/>
          </p:cNvSpPr>
          <p:nvPr/>
        </p:nvSpPr>
        <p:spPr bwMode="auto">
          <a:xfrm>
            <a:off x="7620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93288" name="Rectangle 104"/>
          <p:cNvSpPr>
            <a:spLocks noChangeArrowheads="1"/>
          </p:cNvSpPr>
          <p:nvPr/>
        </p:nvSpPr>
        <p:spPr bwMode="auto">
          <a:xfrm>
            <a:off x="304800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5059363" y="441325"/>
            <a:ext cx="4049712" cy="3348038"/>
            <a:chOff x="2880" y="1872"/>
            <a:chExt cx="2551" cy="2109"/>
          </a:xfrm>
        </p:grpSpPr>
        <p:sp>
          <p:nvSpPr>
            <p:cNvPr id="93315" name="AutoShape 131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6" name="AutoShape 132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7" name="AutoShape 133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8" name="AutoShape 134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9" name="Text Box 135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320" name="Text Box 136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321" name="Text Box 137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322" name="Text Box 138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323" name="Rectangle 139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324" name="Rectangle 140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325" name="Rectangle 141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326" name="Rectangle 142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327" name="Rectangle 143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328" name="Line 144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29" name="Line 145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0" name="Line 146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1" name="Line 147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2" name="Line 148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3" name="Line 149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4" name="Line 150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5" name="Line 151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6" name="Text Box 152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7" name="Text Box 153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8" name="Text Box 154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9" name="Text Box 155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40" name="Text Box 156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1" name="Text Box 157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2" name="Text Box 158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3" name="Text Box 159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3352" name="Rectangle 168"/>
          <p:cNvSpPr>
            <a:spLocks noChangeArrowheads="1"/>
          </p:cNvSpPr>
          <p:nvPr/>
        </p:nvSpPr>
        <p:spPr bwMode="auto">
          <a:xfrm>
            <a:off x="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93349" name="Text Box 165"/>
          <p:cNvSpPr txBox="1">
            <a:spLocks noChangeArrowheads="1"/>
          </p:cNvSpPr>
          <p:nvPr/>
        </p:nvSpPr>
        <p:spPr bwMode="auto">
          <a:xfrm>
            <a:off x="7620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93350" name="Text Box 166"/>
          <p:cNvSpPr txBox="1">
            <a:spLocks noChangeArrowheads="1"/>
          </p:cNvSpPr>
          <p:nvPr/>
        </p:nvSpPr>
        <p:spPr bwMode="auto">
          <a:xfrm>
            <a:off x="7620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93351" name="Text Box 167"/>
          <p:cNvSpPr txBox="1">
            <a:spLocks noChangeArrowheads="1"/>
          </p:cNvSpPr>
          <p:nvPr/>
        </p:nvSpPr>
        <p:spPr bwMode="auto">
          <a:xfrm>
            <a:off x="236220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07" grpId="0" autoUpdateAnimBg="0"/>
      <p:bldP spid="93239" grpId="0" autoUpdateAnimBg="0"/>
      <p:bldP spid="93241" grpId="0" autoUpdateAnimBg="0"/>
      <p:bldP spid="93286" grpId="0" autoUpdateAnimBg="0"/>
      <p:bldP spid="93287" grpId="0" autoUpdateAnimBg="0"/>
      <p:bldP spid="93288" grpId="0" autoUpdateAnimBg="0"/>
      <p:bldP spid="93352" grpId="0" animBg="1" autoUpdateAnimBg="0"/>
      <p:bldP spid="93349" grpId="0" autoUpdateAnimBg="0"/>
      <p:bldP spid="93350" grpId="0" autoUpdateAnimBg="0"/>
      <p:bldP spid="93351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5080000" y="2562225"/>
            <a:ext cx="3935413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(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) </a:t>
            </a:r>
            <a:r>
              <a:rPr lang="zh-CN" altLang="en-US">
                <a:ea typeface="华文中宋" pitchFamily="2" charset="-122"/>
              </a:rPr>
              <a:t>从 </a:t>
            </a:r>
            <a:r>
              <a:rPr lang="en-US" altLang="zh-CN">
                <a:ea typeface="华文中宋" pitchFamily="2" charset="-122"/>
              </a:rPr>
              <a:t>A </a:t>
            </a:r>
            <a:r>
              <a:rPr lang="zh-CN" altLang="en-US">
                <a:ea typeface="华文中宋" pitchFamily="2" charset="-122"/>
              </a:rPr>
              <a:t>到 </a:t>
            </a:r>
            <a:r>
              <a:rPr lang="en-US" altLang="zh-CN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      H, I </a:t>
            </a:r>
            <a:r>
              <a:rPr lang="zh-CN" altLang="en-US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ea typeface="华文中宋" pitchFamily="2" charset="-122"/>
              </a:rPr>
              <a:t>       </a:t>
            </a:r>
            <a:r>
              <a:rPr lang="en-US" altLang="zh-CN">
                <a:ea typeface="华文中宋" pitchFamily="2" charset="-122"/>
              </a:rPr>
              <a:t>1, 1, 2, 2, 3, 3, 4, 4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5076825" y="2565400"/>
            <a:ext cx="3613490" cy="1089529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b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从 </a:t>
            </a:r>
            <a:r>
              <a:rPr lang="en-US" altLang="zh-CN" sz="2400" dirty="0">
                <a:ea typeface="华文中宋" pitchFamily="2" charset="-122"/>
              </a:rPr>
              <a:t>A </a:t>
            </a:r>
            <a:r>
              <a:rPr lang="zh-CN" altLang="en-US" sz="2400" dirty="0">
                <a:ea typeface="华文中宋" pitchFamily="2" charset="-122"/>
              </a:rPr>
              <a:t>到 </a:t>
            </a:r>
            <a:r>
              <a:rPr lang="en-US" altLang="zh-CN" sz="24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      H, I </a:t>
            </a:r>
            <a:r>
              <a:rPr lang="zh-CN" altLang="en-US" sz="24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       </a:t>
            </a:r>
            <a:r>
              <a:rPr lang="en-US" altLang="zh-CN" sz="2400" dirty="0">
                <a:ea typeface="华文中宋" pitchFamily="2" charset="-122"/>
              </a:rPr>
              <a:t>1, 1, 2, 2, 2, 2, 3, 3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6200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6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6200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76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1517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44488" y="2227263"/>
            <a:ext cx="4803775" cy="2209800"/>
            <a:chOff x="217" y="1383"/>
            <a:chExt cx="3026" cy="1392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3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1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7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51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2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70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8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57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2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8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6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23"/>
              <a:ext cx="13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23"/>
              <a:ext cx="12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1"/>
              <a:ext cx="109" cy="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68"/>
              <a:ext cx="10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0"/>
              <a:ext cx="94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1"/>
              <a:ext cx="127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68"/>
              <a:ext cx="96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0"/>
              <a:ext cx="8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78"/>
              <a:ext cx="370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78"/>
              <a:ext cx="348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1"/>
              <a:ext cx="13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1"/>
              <a:ext cx="108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1"/>
              <a:ext cx="84" cy="1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1"/>
              <a:ext cx="11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53"/>
              <a:ext cx="60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53"/>
              <a:ext cx="69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4241800" y="5248275"/>
            <a:ext cx="304800" cy="457200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3860800" y="5248275"/>
            <a:ext cx="3810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519113"/>
            <a:ext cx="8871339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76200" y="1924050"/>
            <a:ext cx="8632491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6200" y="3357563"/>
            <a:ext cx="8563563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051050" y="4943475"/>
          <a:ext cx="2571750" cy="1077913"/>
        </p:xfrm>
        <a:graphic>
          <a:graphicData uri="http://schemas.openxmlformats.org/presentationml/2006/ole">
            <p:oleObj spid="_x0000_s104450" name="公式" r:id="rId4" imgW="1028520" imgH="431640" progId="Equation.3">
              <p:embed/>
            </p:oleObj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4148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4687888" y="4656138"/>
            <a:ext cx="892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5168900" y="5230813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4572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07950" y="90805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684213" y="5300663"/>
            <a:ext cx="802816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2055813" y="692150"/>
            <a:ext cx="626110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1543050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79388" y="2276475"/>
            <a:ext cx="1141412" cy="1203325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07950" y="388620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2068513" y="3670300"/>
            <a:ext cx="624205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76200" y="333375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79450" y="1636713"/>
            <a:ext cx="3608388" cy="1530350"/>
            <a:chOff x="428" y="804"/>
            <a:chExt cx="2273" cy="964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457200" y="3214688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781550" y="3929063"/>
            <a:ext cx="3724275" cy="1905000"/>
            <a:chOff x="3012" y="2112"/>
            <a:chExt cx="2346" cy="1200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48768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39750" y="3929063"/>
            <a:ext cx="3295650" cy="1905000"/>
            <a:chOff x="340" y="2112"/>
            <a:chExt cx="2076" cy="1200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6096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5086350" y="1268413"/>
            <a:ext cx="3219450" cy="1835150"/>
            <a:chOff x="3204" y="572"/>
            <a:chExt cx="2028" cy="1156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4800600" y="32146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3305175" y="3860800"/>
            <a:ext cx="15636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362200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2206625" y="404813"/>
            <a:ext cx="4635500" cy="1220787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1690688" y="5229225"/>
            <a:ext cx="6051550" cy="1220788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具有相同带权结点的哈夫曼树不惟一 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1862138" y="2781300"/>
            <a:ext cx="5549900" cy="12207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92075" y="560388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92075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6200" y="2705100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76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716463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463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716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716463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" y="509588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ea typeface="华文中宋" pitchFamily="2" charset="-122"/>
              </a:rPr>
              <a:t>哈夫曼算法口诀：</a:t>
            </a:r>
            <a:r>
              <a:rPr lang="en-US" altLang="zh-CN" sz="2400" dirty="0" smtClean="0">
                <a:ea typeface="楷体_GB2312" pitchFamily="49" charset="-122"/>
              </a:rPr>
              <a:t>1</a:t>
            </a:r>
            <a:r>
              <a:rPr lang="zh-CN" altLang="en-US" sz="2400" dirty="0" smtClean="0">
                <a:ea typeface="楷体_GB2312" pitchFamily="49" charset="-122"/>
              </a:rPr>
              <a:t>、构造森林全是根；  </a:t>
            </a:r>
            <a:r>
              <a:rPr lang="en-US" altLang="zh-CN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ea typeface="楷体_GB2312" pitchFamily="49" charset="-122"/>
              </a:rPr>
              <a:t>                                   </a:t>
            </a:r>
            <a:r>
              <a:rPr lang="en-US" altLang="zh-CN" sz="2400" dirty="0" smtClean="0">
                <a:ea typeface="楷体_GB2312" pitchFamily="49" charset="-122"/>
              </a:rPr>
              <a:t>3</a:t>
            </a:r>
            <a:r>
              <a:rPr lang="zh-CN" altLang="en-US" sz="2400" dirty="0" smtClean="0">
                <a:ea typeface="楷体_GB2312" pitchFamily="49" charset="-122"/>
              </a:rPr>
              <a:t>、删除两小添新人；  </a:t>
            </a:r>
            <a:r>
              <a:rPr lang="en-US" altLang="zh-CN" sz="2400" dirty="0" smtClean="0">
                <a:ea typeface="楷体_GB2312" pitchFamily="49" charset="-122"/>
              </a:rPr>
              <a:t>4</a:t>
            </a:r>
            <a:r>
              <a:rPr lang="zh-CN" altLang="en-US" sz="2400" dirty="0" smtClean="0">
                <a:ea typeface="楷体_GB2312" pitchFamily="49" charset="-122"/>
              </a:rPr>
              <a:t>、重复 </a:t>
            </a:r>
            <a:r>
              <a:rPr lang="en-US" altLang="zh-CN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、</a:t>
            </a:r>
            <a:r>
              <a:rPr lang="en-US" altLang="zh-CN" sz="2400" dirty="0" smtClean="0">
                <a:ea typeface="楷体_GB2312" pitchFamily="49" charset="-122"/>
              </a:rPr>
              <a:t>3 </a:t>
            </a:r>
            <a:r>
              <a:rPr lang="zh-CN" altLang="en-US" sz="2400" dirty="0" smtClean="0">
                <a:ea typeface="楷体_GB2312" pitchFamily="49" charset="-122"/>
              </a:rPr>
              <a:t>剩单根。   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6200" y="1412875"/>
            <a:ext cx="888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57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953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859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410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705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7239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4067175" y="4437063"/>
            <a:ext cx="4424363" cy="1339311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 algn="ctr"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 algn="ctr"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473075" y="4756150"/>
            <a:ext cx="2820868" cy="109462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2195736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 smtClean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 smtClean="0">
                <a:ea typeface="楷体_GB2312" pitchFamily="49" charset="-122"/>
              </a:rPr>
              <a:t>n</a:t>
            </a:r>
            <a:r>
              <a:rPr lang="en-US" altLang="zh-CN" sz="2400" dirty="0" smtClean="0">
                <a:ea typeface="楷体_GB2312" pitchFamily="49" charset="-122"/>
              </a:rPr>
              <a:t>–1 </a:t>
            </a:r>
            <a:r>
              <a:rPr lang="zh-CN" altLang="en-US" sz="2400" dirty="0" smtClean="0">
                <a:ea typeface="楷体_GB2312" pitchFamily="49" charset="-122"/>
              </a:rPr>
              <a:t>个新结点 </a:t>
            </a:r>
            <a:endParaRPr lang="zh-CN" altLang="en-US" sz="2400" dirty="0">
              <a:ea typeface="楷体_GB2312" pitchFamily="49" charset="-122"/>
            </a:endParaRP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667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3657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3124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3733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9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6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051300" y="2684463"/>
            <a:ext cx="1600200" cy="457200"/>
            <a:chOff x="2552" y="1691"/>
            <a:chExt cx="1008" cy="288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895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57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114675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5830888" y="2684463"/>
            <a:ext cx="1554162" cy="457200"/>
            <a:chOff x="3673" y="1691"/>
            <a:chExt cx="979" cy="288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6315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7292975" y="1749425"/>
            <a:ext cx="1600200" cy="1392238"/>
            <a:chOff x="4594" y="1102"/>
            <a:chExt cx="1008" cy="877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4546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1985963" y="4556125"/>
            <a:ext cx="2009775" cy="1033463"/>
            <a:chOff x="1024" y="2870"/>
            <a:chExt cx="1266" cy="651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2465388" y="3573463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5300" y="3603625"/>
            <a:ext cx="1554163" cy="1409700"/>
            <a:chOff x="85" y="2270"/>
            <a:chExt cx="979" cy="888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4672013" y="4510088"/>
            <a:ext cx="3500437" cy="1655762"/>
            <a:chOff x="2716" y="2841"/>
            <a:chExt cx="2205" cy="1043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5459413" y="3573463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483768" y="404664"/>
            <a:ext cx="2835275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华文中宋" pitchFamily="2" charset="-122"/>
              </a:rPr>
              <a:t>哈夫曼</a:t>
            </a:r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" y="1284288"/>
            <a:ext cx="8871339" cy="17005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6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258888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06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835150" y="665163"/>
            <a:ext cx="5178021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019300" y="3257550"/>
            <a:ext cx="4784725" cy="433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47813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971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 rot="5400000">
            <a:off x="4167982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4" name="AutoShape 18"/>
          <p:cNvSpPr>
            <a:spLocks noChangeArrowheads="1"/>
          </p:cNvSpPr>
          <p:nvPr/>
        </p:nvSpPr>
        <p:spPr bwMode="auto">
          <a:xfrm rot="5400000">
            <a:off x="4167981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 rot="5400000">
            <a:off x="4167981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76200" y="3979863"/>
            <a:ext cx="8488093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76200" y="5230813"/>
            <a:ext cx="8466549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3" grpId="0" animBg="1"/>
      <p:bldP spid="101394" grpId="0" animBg="1"/>
      <p:bldP spid="101395" grpId="0" animBg="1"/>
      <p:bldP spid="101396" grpId="0" autoUpdateAnimBg="0"/>
      <p:bldP spid="101397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96863" y="1412875"/>
            <a:ext cx="7863050" cy="101547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28613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604838" y="5019675"/>
            <a:ext cx="7783512" cy="1001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33400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652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4637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4400550" y="337026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7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dirty="0" smtClean="0">
                <a:ea typeface="楷体_GB2312" pitchFamily="49" charset="-122"/>
              </a:rPr>
              <a:t>     </a:t>
            </a:r>
            <a:r>
              <a:rPr lang="zh-CN" altLang="en-US" sz="2400" dirty="0" smtClean="0">
                <a:ea typeface="楷体_GB2312" pitchFamily="49" charset="-122"/>
              </a:rPr>
              <a:t>以</a:t>
            </a:r>
            <a:r>
              <a:rPr lang="zh-CN" altLang="en-US" sz="2400" dirty="0">
                <a:ea typeface="楷体_GB2312" pitchFamily="49" charset="-122"/>
              </a:rPr>
              <a:t>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 smtClean="0">
                <a:ea typeface="楷体_GB2312" pitchFamily="49" charset="-122"/>
              </a:rPr>
              <a:t>每个</a:t>
            </a:r>
            <a:r>
              <a:rPr lang="zh-CN" altLang="zh-CN" sz="2400" dirty="0">
                <a:ea typeface="楷体_GB2312" pitchFamily="49" charset="-122"/>
              </a:rPr>
              <a:t>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07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</a:t>
            </a:r>
            <a:r>
              <a:rPr lang="en-US" altLang="zh-CN" sz="2400" baseline="-25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6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6200" y="3562350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71550" y="3644900"/>
            <a:ext cx="2362200" cy="2495550"/>
            <a:chOff x="1049" y="2028"/>
            <a:chExt cx="1488" cy="1572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2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6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4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64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64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9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8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84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8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2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1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16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16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3492500" y="3963988"/>
            <a:ext cx="2236788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4284663" y="2492375"/>
            <a:ext cx="812800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6146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4648200" y="1427163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76200" y="1028700"/>
            <a:ext cx="884408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3578225" y="1970088"/>
          <a:ext cx="1206500" cy="1077912"/>
        </p:xfrm>
        <a:graphic>
          <a:graphicData uri="http://schemas.openxmlformats.org/presentationml/2006/ole">
            <p:oleObj spid="_x0000_s105474" name="公式" r:id="rId5" imgW="482400" imgH="431640" progId="Equation.3">
              <p:embed/>
            </p:oleObj>
          </a:graphicData>
        </a:graphic>
      </p:graphicFrame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4267200" y="1350963"/>
            <a:ext cx="533400" cy="10112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505200" y="3352800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5486400" y="2189163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4738688" y="2341563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 rot="5400000">
            <a:off x="3875881" y="2885282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2362200" y="2265363"/>
          <a:ext cx="1301750" cy="442912"/>
        </p:xfrm>
        <a:graphic>
          <a:graphicData uri="http://schemas.openxmlformats.org/presentationml/2006/ole">
            <p:oleObj spid="_x0000_s105475" name="公式" r:id="rId6" imgW="520560" imgH="177480" progId="Equation.3">
              <p:embed/>
            </p:oleObj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12725" y="40179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149850" y="3890363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3733800" y="4094163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76200" y="457200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696912" y="5006974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2" grpId="0" autoUpdateAnimBg="0"/>
      <p:bldP spid="102404" grpId="0" animBg="1"/>
      <p:bldP spid="102406" grpId="0" autoUpdateAnimBg="0"/>
      <p:bldP spid="102407" grpId="0" autoUpdateAnimBg="0"/>
      <p:bldP spid="102408" grpId="0" animBg="1"/>
      <p:bldP spid="102409" grpId="0" animBg="1"/>
      <p:bldP spid="102411" grpId="0" autoUpdateAnimBg="0"/>
      <p:bldP spid="102412" grpId="0" autoUpdateAnimBg="0"/>
      <p:bldP spid="102413" grpId="0" animBg="1"/>
      <p:bldP spid="102416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84375" y="2682875"/>
            <a:ext cx="1144588" cy="1123950"/>
            <a:chOff x="1069" y="1956"/>
            <a:chExt cx="721" cy="708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5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8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192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192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441575" y="3349625"/>
            <a:ext cx="1144588" cy="1143000"/>
            <a:chOff x="1357" y="2376"/>
            <a:chExt cx="721" cy="720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892425" y="4035425"/>
            <a:ext cx="1377950" cy="1143000"/>
            <a:chOff x="1641" y="2808"/>
            <a:chExt cx="868" cy="720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22488" y="2836863"/>
            <a:ext cx="1349375" cy="1825625"/>
            <a:chOff x="1156" y="2053"/>
            <a:chExt cx="850" cy="1150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14650" y="2790825"/>
            <a:ext cx="1327150" cy="1828800"/>
            <a:chOff x="1655" y="2024"/>
            <a:chExt cx="836" cy="1152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5214938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华文中宋" pitchFamily="2" charset="-122"/>
              </a:rPr>
              <a:t>编码</a:t>
            </a:r>
            <a:r>
              <a:rPr lang="zh-CN" altLang="en-US" sz="2400" dirty="0" smtClean="0"/>
              <a:t>    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406400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438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3159125"/>
            <a:ext cx="1144587" cy="1143000"/>
            <a:chOff x="1357" y="2376"/>
            <a:chExt cx="721" cy="720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09738" y="3844925"/>
            <a:ext cx="1377950" cy="1143000"/>
            <a:chOff x="1641" y="2808"/>
            <a:chExt cx="868" cy="720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5435600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406400" y="504825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395288" y="5232400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348038" y="3194050"/>
            <a:ext cx="1406525" cy="1123950"/>
            <a:chOff x="2447" y="2132"/>
            <a:chExt cx="886" cy="708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53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3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6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68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68"/>
              <a:ext cx="178" cy="18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946275" y="2301875"/>
            <a:ext cx="2089150" cy="892175"/>
            <a:chOff x="1564" y="1570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7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06"/>
              <a:ext cx="552" cy="30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06"/>
              <a:ext cx="562" cy="3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89163" y="2517775"/>
            <a:ext cx="2546350" cy="1911350"/>
            <a:chOff x="1717" y="1706"/>
            <a:chExt cx="1604" cy="1204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92238" y="2565400"/>
            <a:ext cx="2479675" cy="1906588"/>
            <a:chOff x="1215" y="1736"/>
            <a:chExt cx="1562" cy="1201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5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" y="1144588"/>
            <a:ext cx="9334607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31800" y="3049588"/>
            <a:ext cx="3486150" cy="2971800"/>
            <a:chOff x="272" y="1872"/>
            <a:chExt cx="2196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4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3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6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44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39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48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56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272" y="291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44" y="28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44" y="291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59" y="344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60" y="344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4479925" y="3548063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4495800" y="4462463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5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1</a:t>
            </a:r>
            <a:r>
              <a:rPr lang="zh-CN" altLang="en-US" sz="2000">
                <a:ea typeface="华文中宋" pitchFamily="2" charset="-122"/>
              </a:rPr>
              <a:t>、一棵哈夫曼树有 </a:t>
            </a:r>
            <a:r>
              <a:rPr lang="en-US" altLang="zh-CN" sz="2000">
                <a:ea typeface="华文中宋" pitchFamily="2" charset="-122"/>
              </a:rPr>
              <a:t>19 </a:t>
            </a:r>
            <a:r>
              <a:rPr lang="zh-CN" altLang="en-US" sz="2000">
                <a:ea typeface="华文中宋" pitchFamily="2" charset="-122"/>
              </a:rPr>
              <a:t>个结点，则其叶子结点的个数是</a:t>
            </a:r>
            <a:r>
              <a:rPr lang="en-US" altLang="zh-CN" sz="2000">
                <a:ea typeface="华文中宋" pitchFamily="2" charset="-122"/>
              </a:rPr>
              <a:t>( )</a:t>
            </a:r>
            <a:r>
              <a:rPr lang="zh-CN" altLang="en-US" sz="200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2</a:t>
            </a:r>
            <a:r>
              <a:rPr lang="zh-CN" altLang="en-US" sz="2000">
                <a:ea typeface="华文中宋" pitchFamily="2" charset="-122"/>
              </a:rPr>
              <a:t>、有七个带权结点，其权值分别为 </a:t>
            </a:r>
            <a:r>
              <a:rPr lang="en-US" altLang="zh-CN" sz="2000">
                <a:ea typeface="华文中宋" pitchFamily="2" charset="-122"/>
              </a:rPr>
              <a:t>3, 7, 8, 2, 6, 10, 14</a:t>
            </a:r>
            <a:r>
              <a:rPr lang="zh-CN" altLang="en-US" sz="200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>
                <a:ea typeface="华文中宋" pitchFamily="2" charset="-122"/>
              </a:rPr>
              <a:t>WPL</a:t>
            </a:r>
            <a:r>
              <a:rPr lang="zh-CN" altLang="en-US" sz="2000">
                <a:ea typeface="华文中宋" pitchFamily="2" charset="-122"/>
              </a:rPr>
              <a:t>及该树的结点总数。</a:t>
            </a:r>
            <a:br>
              <a:rPr lang="zh-CN" altLang="en-US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3</a:t>
            </a:r>
            <a:r>
              <a:rPr lang="zh-CN" altLang="en-US" sz="2000">
                <a:ea typeface="华文中宋" pitchFamily="2" charset="-122"/>
              </a:rPr>
              <a:t>、有一电文共使用五种字符 </a:t>
            </a:r>
            <a:r>
              <a:rPr lang="en-US" altLang="zh-CN" sz="2000">
                <a:ea typeface="华文中宋" pitchFamily="2" charset="-122"/>
              </a:rPr>
              <a:t>a, b, c, d, e</a:t>
            </a:r>
            <a:r>
              <a:rPr lang="zh-CN" altLang="en-US" sz="2000">
                <a:ea typeface="华文中宋" pitchFamily="2" charset="-122"/>
              </a:rPr>
              <a:t>，其出现频率依次为 </a:t>
            </a:r>
            <a:r>
              <a:rPr lang="en-US" altLang="zh-CN" sz="2000">
                <a:ea typeface="华文中宋" pitchFamily="2" charset="-122"/>
              </a:rPr>
              <a:t>4, 7, 5, 2, 9</a:t>
            </a:r>
            <a:r>
              <a:rPr lang="zh-CN" altLang="en-US" sz="2000">
                <a:ea typeface="华文中宋" pitchFamily="2" charset="-122"/>
              </a:rPr>
              <a:t>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(1)</a:t>
            </a:r>
            <a:r>
              <a:rPr lang="zh-CN" altLang="en-US" sz="200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         根结点的权）。 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(2)</a:t>
            </a:r>
            <a:r>
              <a:rPr lang="zh-CN" altLang="en-US" sz="200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>
                <a:ea typeface="华文中宋" pitchFamily="2" charset="-122"/>
              </a:rPr>
              <a:t>(3)</a:t>
            </a:r>
            <a:r>
              <a:rPr lang="zh-CN" altLang="en-US" sz="2000">
                <a:ea typeface="华文中宋" pitchFamily="2" charset="-122"/>
              </a:rPr>
              <a:t>、求出传送电文的总长度。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(4)</a:t>
            </a:r>
            <a:r>
              <a:rPr lang="zh-CN" altLang="en-US" sz="2000">
                <a:ea typeface="华文中宋" pitchFamily="2" charset="-122"/>
              </a:rPr>
              <a:t>、并译出编码系列</a:t>
            </a:r>
            <a:r>
              <a:rPr lang="en-US" altLang="zh-CN" sz="2000">
                <a:ea typeface="华文中宋" pitchFamily="2" charset="-122"/>
              </a:rPr>
              <a:t>11000111000101011</a:t>
            </a:r>
            <a:r>
              <a:rPr lang="zh-CN" altLang="en-US" sz="200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4</a:t>
            </a:r>
            <a:r>
              <a:rPr lang="zh-CN" altLang="en-US" sz="2000">
                <a:ea typeface="华文中宋" pitchFamily="2" charset="-122"/>
              </a:rPr>
              <a:t>、对于给定的一组权值 </a:t>
            </a:r>
            <a:r>
              <a:rPr lang="en-US" altLang="zh-CN" sz="2000">
                <a:ea typeface="华文中宋" pitchFamily="2" charset="-122"/>
              </a:rPr>
              <a:t>W</a:t>
            </a:r>
            <a:r>
              <a:rPr lang="zh-CN" altLang="en-US" sz="2000">
                <a:ea typeface="华文中宋" pitchFamily="2" charset="-122"/>
              </a:rPr>
              <a:t>＝</a:t>
            </a:r>
            <a:r>
              <a:rPr lang="en-US" altLang="zh-CN" sz="2000">
                <a:ea typeface="华文中宋" pitchFamily="2" charset="-122"/>
              </a:rPr>
              <a:t>{1, 3, 7, 8, 14, 20, 28} </a:t>
            </a:r>
            <a:r>
              <a:rPr lang="zh-CN" altLang="en-US" sz="200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5</a:t>
            </a:r>
            <a:r>
              <a:rPr lang="zh-CN" altLang="en-US" sz="2000">
                <a:ea typeface="华文中宋" pitchFamily="2" charset="-122"/>
              </a:rPr>
              <a:t>、假定有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 </a:t>
            </a:r>
            <a:r>
              <a:rPr lang="en-US" altLang="zh-CN" sz="2000">
                <a:ea typeface="华文中宋" pitchFamily="2" charset="-122"/>
              </a:rPr>
              <a:t>a, b, c, d, e, f, g </a:t>
            </a:r>
            <a:r>
              <a:rPr lang="zh-CN" altLang="en-US" sz="2000">
                <a:ea typeface="华文中宋" pitchFamily="2" charset="-122"/>
              </a:rPr>
              <a:t>出现的概率分别为 </a:t>
            </a:r>
            <a:r>
              <a:rPr lang="en-US" altLang="zh-CN" sz="200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    0.44, 0.58, 0.77</a:t>
            </a:r>
            <a:r>
              <a:rPr lang="zh-CN" altLang="en-US" sz="2000">
                <a:ea typeface="华文中宋" pitchFamily="2" charset="-122"/>
              </a:rPr>
              <a:t>，求这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3875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15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98513" y="447675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Visit() 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30238" y="620713"/>
            <a:ext cx="604684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ClearTree</a:t>
            </a:r>
            <a:r>
              <a:rPr lang="en-US" altLang="zh-CN" dirty="0"/>
              <a:t> (&amp;T )</a:t>
            </a:r>
            <a:r>
              <a:rPr lang="zh-CN" altLang="en-US" dirty="0"/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将树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InsertChild</a:t>
            </a:r>
            <a:r>
              <a:rPr lang="en-US" altLang="zh-CN" dirty="0"/>
              <a:t> (&amp;T, &amp;p, </a:t>
            </a:r>
            <a:r>
              <a:rPr lang="en-US" altLang="zh-CN" dirty="0" err="1"/>
              <a:t>i</a:t>
            </a:r>
            <a:r>
              <a:rPr lang="en-US" altLang="zh-CN" dirty="0"/>
              <a:t>, c)</a:t>
            </a:r>
            <a:r>
              <a:rPr lang="zh-CN" altLang="en-US" dirty="0"/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</a:t>
            </a:r>
            <a:r>
              <a:rPr lang="en-US" altLang="zh-CN" dirty="0">
                <a:ea typeface="楷体_GB2312" pitchFamily="49" charset="-12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楷体_GB2312" pitchFamily="49" charset="-122"/>
              </a:rPr>
              <a:t>                              </a:t>
            </a:r>
            <a:r>
              <a:rPr lang="zh-CN" altLang="en-US" dirty="0">
                <a:ea typeface="楷体_GB2312" pitchFamily="49" charset="-122"/>
              </a:rPr>
              <a:t>所指结点的度 </a:t>
            </a:r>
            <a:r>
              <a:rPr lang="en-US" altLang="zh-CN" dirty="0">
                <a:ea typeface="楷体_GB2312" pitchFamily="49" charset="-122"/>
              </a:rPr>
              <a:t>+ 1</a:t>
            </a:r>
            <a:r>
              <a:rPr lang="zh-CN" altLang="en-US" dirty="0">
                <a:ea typeface="楷体_GB2312" pitchFamily="49" charset="-122"/>
              </a:rPr>
              <a:t>，非空树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与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插入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为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4005064"/>
            <a:ext cx="8053388" cy="358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en-US" altLang="zh-CN" dirty="0" err="1">
                <a:ea typeface="楷体_GB2312" pitchFamily="49" charset="-122"/>
              </a:rPr>
              <a:t>DeleteChild</a:t>
            </a:r>
            <a:r>
              <a:rPr lang="en-US" altLang="zh-CN" dirty="0">
                <a:ea typeface="楷体_GB2312" pitchFamily="49" charset="-122"/>
              </a:rPr>
              <a:t> (&amp;T, &amp;p,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    </a:t>
            </a:r>
            <a:r>
              <a:rPr lang="en-US" altLang="zh-CN" dirty="0">
                <a:ea typeface="楷体_GB2312" pitchFamily="49" charset="-122"/>
              </a:rPr>
              <a:t>1≤i≤p </a:t>
            </a:r>
            <a:r>
              <a:rPr lang="zh-CN" altLang="en-US" dirty="0">
                <a:ea typeface="楷体_GB2312" pitchFamily="49" charset="-122"/>
              </a:rPr>
              <a:t>所指结点的度。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删除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所指结点的第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 </a:t>
            </a:r>
            <a:r>
              <a:rPr lang="zh-CN" altLang="en-US" dirty="0">
                <a:ea typeface="楷体_GB2312" pitchFamily="49" charset="-122"/>
              </a:rPr>
              <a:t>棵子树。  </a:t>
            </a:r>
          </a:p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}ADT  Tree  </a:t>
            </a:r>
            <a:endParaRPr lang="en-US" altLang="zh-CN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2850894" y="188640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  <a:endParaRPr lang="zh-CN" altLang="en-US" sz="4400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64686" y="1071563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en-US" altLang="zh-CN" dirty="0" smtClean="0">
                <a:ea typeface="楷体_GB2312" pitchFamily="49" charset="-122"/>
              </a:rPr>
              <a:t>    </a:t>
            </a:r>
            <a:r>
              <a:rPr kumimoji="0" lang="zh-CN" altLang="en-US" sz="2400" dirty="0" smtClean="0">
                <a:ea typeface="楷体_GB2312" pitchFamily="49" charset="-122"/>
              </a:rPr>
              <a:t>二叉树</a:t>
            </a:r>
            <a:r>
              <a:rPr kumimoji="0" lang="zh-CN" altLang="en-US" sz="2400" dirty="0">
                <a:ea typeface="楷体_GB2312" pitchFamily="49" charset="-122"/>
              </a:rPr>
              <a:t>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1624013" y="3016250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15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415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15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09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15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新魏" pitchFamily="2" charset="-122"/>
              </a:rPr>
              <a:t>3</a:t>
            </a:r>
            <a:r>
              <a:rPr kumimoji="0"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01663" y="1335088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1574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kumimoji="0"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08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210175" y="4149725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850900" y="4454525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1842456" y="283295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881063" y="3230563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2589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4124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5305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7370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1979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3575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5089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6734175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1414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1262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1109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3979863" y="1916113"/>
            <a:ext cx="211137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5695950" y="1916113"/>
            <a:ext cx="420688" cy="3762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7761288" y="1839913"/>
            <a:ext cx="412750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7026275" y="1839913"/>
            <a:ext cx="411163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3617913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6699250" y="2276475"/>
            <a:ext cx="534988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79644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59070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827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r>
              <a:rPr lang="zh-CN" altLang="en-US" sz="2400" dirty="0">
                <a:ea typeface="楷体_GB2312" pitchFamily="49" charset="-122"/>
              </a:rPr>
              <a:t/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539750" y="782638"/>
            <a:ext cx="5472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树在数据结构中的位置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23850" y="1196975"/>
            <a:ext cx="8367713" cy="5111750"/>
            <a:chOff x="240" y="754"/>
            <a:chExt cx="5271" cy="3220"/>
          </a:xfrm>
        </p:grpSpPr>
        <p:sp>
          <p:nvSpPr>
            <p:cNvPr id="72728" name="AutoShape 24"/>
            <p:cNvSpPr>
              <a:spLocks/>
            </p:cNvSpPr>
            <p:nvPr/>
          </p:nvSpPr>
          <p:spPr bwMode="auto">
            <a:xfrm>
              <a:off x="732" y="2045"/>
              <a:ext cx="148" cy="1785"/>
            </a:xfrm>
            <a:prstGeom prst="leftBrace">
              <a:avLst>
                <a:gd name="adj1" fmla="val 1005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12" y="183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数据的逻辑结构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24" y="296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数据的存储结构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1" name="AutoShape 27"/>
            <p:cNvSpPr>
              <a:spLocks/>
            </p:cNvSpPr>
            <p:nvPr/>
          </p:nvSpPr>
          <p:spPr bwMode="auto">
            <a:xfrm>
              <a:off x="2508" y="2829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AutoShape 28"/>
            <p:cNvSpPr>
              <a:spLocks/>
            </p:cNvSpPr>
            <p:nvPr/>
          </p:nvSpPr>
          <p:spPr bwMode="auto">
            <a:xfrm>
              <a:off x="2364" y="1456"/>
              <a:ext cx="295" cy="1118"/>
            </a:xfrm>
            <a:prstGeom prst="leftBrace">
              <a:avLst>
                <a:gd name="adj1" fmla="val 198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AutoShape 29"/>
            <p:cNvSpPr>
              <a:spLocks/>
            </p:cNvSpPr>
            <p:nvPr/>
          </p:nvSpPr>
          <p:spPr bwMode="auto">
            <a:xfrm>
              <a:off x="3792" y="799"/>
              <a:ext cx="86" cy="1170"/>
            </a:xfrm>
            <a:prstGeom prst="leftBrace">
              <a:avLst>
                <a:gd name="adj1" fmla="val 113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AutoShape 30"/>
            <p:cNvSpPr>
              <a:spLocks/>
            </p:cNvSpPr>
            <p:nvPr/>
          </p:nvSpPr>
          <p:spPr bwMode="auto">
            <a:xfrm>
              <a:off x="3936" y="2168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04" y="1391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．线性结构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04" y="2241"/>
              <a:ext cx="13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．非线性结构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604" y="2888"/>
              <a:ext cx="1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顺序存储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6" y="3224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链式存储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3969" y="75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线性表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969" y="1071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栈和队列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969" y="138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串</a:t>
              </a: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4080" y="2120"/>
              <a:ext cx="1056" cy="288"/>
            </a:xfrm>
            <a:prstGeom prst="rect">
              <a:avLst/>
            </a:prstGeom>
            <a:solidFill>
              <a:srgbClr val="C11E0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树形结构</a:t>
              </a:r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4032" y="2504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图形结构</a:t>
              </a: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240" y="1976"/>
              <a:ext cx="346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数据结构的三个方面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972" y="3686"/>
              <a:ext cx="4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数据的运算： 检索、排序、插入、删除、修改等。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014" y="1706"/>
              <a:ext cx="1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数组和广义表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2088" y="387350"/>
            <a:ext cx="4892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42888" y="2424113"/>
            <a:ext cx="8424101" cy="32685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8588" y="404813"/>
            <a:ext cx="9215984" cy="489364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58750" y="496888"/>
            <a:ext cx="9147056" cy="533325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dirty="0" smtClean="0">
                <a:ea typeface="楷体_GB2312" pitchFamily="49" charset="-122"/>
              </a:rPr>
              <a:t>    </a:t>
            </a:r>
            <a:r>
              <a:rPr lang="en-US" altLang="zh-CN" sz="2400" dirty="0" err="1" smtClean="0">
                <a:ea typeface="华文中宋" pitchFamily="2" charset="-122"/>
              </a:rPr>
              <a:t>RightChild</a:t>
            </a:r>
            <a:r>
              <a:rPr lang="en-US" altLang="zh-CN" sz="2400" dirty="0" smtClean="0">
                <a:ea typeface="华文中宋" pitchFamily="2" charset="-122"/>
              </a:rPr>
              <a:t>(T</a:t>
            </a:r>
            <a:r>
              <a:rPr lang="en-US" altLang="zh-CN" sz="2400" dirty="0">
                <a:ea typeface="华文中宋" pitchFamily="2" charset="-122"/>
              </a:rPr>
              <a:t>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5666" y="908720"/>
            <a:ext cx="8808822" cy="36393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0037" y="4451628"/>
            <a:ext cx="880882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0"/>
            <a:ext cx="7585731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84989" y="2780928"/>
            <a:ext cx="8257389" cy="39407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ea typeface="宋体" pitchFamily="2" charset="-122"/>
              </a:rPr>
              <a:t>哈夫曼树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树和森林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二叉树存储、遍历、线索化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二叉树的五个性质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树和二叉树的相关概念、术语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82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800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118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2238243" y="188640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693738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 在二叉树的第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层上至多有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baseline="-25000" dirty="0">
                <a:ea typeface="华文中宋" pitchFamily="2" charset="-122"/>
              </a:rPr>
              <a:t> </a:t>
            </a:r>
            <a:r>
              <a:rPr kumimoji="0" lang="en-US" altLang="zh-CN" sz="2400" i="1" baseline="40000" dirty="0" err="1">
                <a:ea typeface="华文中宋" pitchFamily="2" charset="-122"/>
              </a:rPr>
              <a:t>i</a:t>
            </a:r>
            <a:r>
              <a:rPr kumimoji="0" lang="en-US" altLang="zh-CN" sz="2400" i="1" baseline="40000" dirty="0">
                <a:ea typeface="华文中宋" pitchFamily="2" charset="-122"/>
              </a:rPr>
              <a:t> </a:t>
            </a:r>
            <a:r>
              <a:rPr kumimoji="0" lang="en-US" altLang="zh-CN" sz="2400" baseline="400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687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693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400" dirty="0" smtClean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kumimoji="0" lang="zh-CN" altLang="en-US" sz="2400" dirty="0">
                <a:ea typeface="楷体_GB2312" pitchFamily="49" charset="-122"/>
              </a:rPr>
              <a:t>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1 </a:t>
            </a:r>
            <a:r>
              <a:rPr kumimoji="0" lang="zh-CN" altLang="en-US" sz="2400" dirty="0">
                <a:ea typeface="楷体_GB2312" pitchFamily="49" charset="-122"/>
              </a:rPr>
              <a:t>时只有根结点，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= 2</a:t>
            </a:r>
            <a:r>
              <a:rPr kumimoji="0" lang="en-US" altLang="zh-CN" sz="2400" baseline="40000" dirty="0">
                <a:ea typeface="楷体_GB2312" pitchFamily="49" charset="-122"/>
              </a:rPr>
              <a:t>0</a:t>
            </a:r>
            <a:r>
              <a:rPr kumimoji="0" lang="en-US" altLang="zh-CN" sz="2400" dirty="0">
                <a:ea typeface="楷体_GB2312" pitchFamily="49" charset="-122"/>
              </a:rPr>
              <a:t> = 1</a:t>
            </a:r>
            <a:r>
              <a:rPr kumimoji="0"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693738" y="2832100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归纳假设：</a:t>
            </a:r>
            <a:r>
              <a:rPr kumimoji="0" lang="zh-CN" altLang="en-US" sz="2400" dirty="0">
                <a:ea typeface="楷体_GB2312" pitchFamily="49" charset="-122"/>
              </a:rPr>
              <a:t>设对所有的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，命题成立，即第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            至多有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30000" dirty="0">
                <a:ea typeface="楷体_GB2312" pitchFamily="49" charset="-122"/>
              </a:rPr>
              <a:t>j </a:t>
            </a:r>
            <a:r>
              <a:rPr kumimoji="0" lang="en-US" altLang="zh-CN" sz="2400" baseline="3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个结点。需证明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693738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归纳证明：</a:t>
            </a:r>
            <a:r>
              <a:rPr kumimoji="0" lang="zh-CN" altLang="en-US" sz="2400" dirty="0">
                <a:ea typeface="楷体_GB2312" pitchFamily="49" charset="-122"/>
              </a:rPr>
              <a:t>由归纳假设可知第 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–1 </a:t>
            </a:r>
            <a:r>
              <a:rPr kumimoji="0" lang="zh-CN" altLang="en-US" sz="2400" dirty="0">
                <a:ea typeface="楷体_GB2312" pitchFamily="49" charset="-122"/>
              </a:rPr>
              <a:t>层上至多有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-2</a:t>
            </a:r>
            <a:r>
              <a:rPr kumimoji="0"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，故在第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            </a:t>
            </a:r>
            <a:r>
              <a:rPr kumimoji="0" lang="zh-CN" altLang="en-US" sz="2400" dirty="0">
                <a:ea typeface="楷体_GB2312" pitchFamily="49" charset="-122"/>
              </a:rPr>
              <a:t>层上最大结点数为第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– 1 </a:t>
            </a:r>
            <a:r>
              <a:rPr kumimoji="0"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倍，即：     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 err="1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 – 2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30000" dirty="0" err="1">
                <a:ea typeface="楷体_GB2312" pitchFamily="49" charset="-122"/>
              </a:rPr>
              <a:t>i</a:t>
            </a:r>
            <a:r>
              <a:rPr kumimoji="0" lang="en-US" altLang="zh-CN" sz="2400" baseline="30000" dirty="0">
                <a:ea typeface="楷体_GB2312" pitchFamily="49" charset="-122"/>
              </a:rPr>
              <a:t> – 1</a:t>
            </a:r>
            <a:r>
              <a:rPr kumimoji="0"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817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的二叉树至多有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zh-CN" altLang="en-US" sz="2400" dirty="0">
                <a:ea typeface="华文中宋" pitchFamily="2" charset="-122"/>
              </a:rPr>
              <a:t>－</a:t>
            </a:r>
            <a:r>
              <a:rPr kumimoji="0" lang="en-US" altLang="zh-CN" sz="2400" dirty="0">
                <a:ea typeface="华文中宋" pitchFamily="2" charset="-122"/>
              </a:rPr>
              <a:t>1 </a:t>
            </a:r>
            <a:r>
              <a:rPr kumimoji="0" lang="zh-CN" altLang="en-US" sz="2400" dirty="0">
                <a:ea typeface="华文中宋" pitchFamily="2" charset="-122"/>
              </a:rPr>
              <a:t>个结点（</a:t>
            </a:r>
            <a:r>
              <a:rPr kumimoji="0" lang="en-US" altLang="zh-CN" sz="2400" i="1" dirty="0">
                <a:ea typeface="华文中宋" pitchFamily="2" charset="-122"/>
              </a:rPr>
              <a:t>k </a:t>
            </a:r>
            <a:r>
              <a:rPr kumimoji="0" lang="en-US" altLang="zh-CN" sz="2400" dirty="0">
                <a:ea typeface="华文中宋" pitchFamily="2" charset="-122"/>
              </a:rPr>
              <a:t>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804863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由性质 </a:t>
            </a:r>
            <a:r>
              <a:rPr kumimoji="0" lang="en-US" altLang="zh-CN" sz="2400" dirty="0">
                <a:ea typeface="楷体_GB2312" pitchFamily="49" charset="-122"/>
              </a:rPr>
              <a:t>1 </a:t>
            </a:r>
            <a:r>
              <a:rPr kumimoji="0" lang="zh-CN" altLang="en-US" sz="2400" dirty="0">
                <a:ea typeface="楷体_GB2312" pitchFamily="49" charset="-122"/>
              </a:rPr>
              <a:t>可知，深度为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963738" y="3070225"/>
          <a:ext cx="6540500" cy="904875"/>
        </p:xfrm>
        <a:graphic>
          <a:graphicData uri="http://schemas.openxmlformats.org/presentationml/2006/ole">
            <p:oleObj spid="_x0000_s45058" name="公式" r:id="rId4" imgW="2933640" imgH="431640" progId="Equation.3">
              <p:embed/>
            </p:oleObj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501775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9925" y="546100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对任何一棵二叉树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zh-CN" altLang="en-US" sz="2400" dirty="0">
                <a:ea typeface="华文中宋" pitchFamily="2" charset="-122"/>
              </a:rPr>
              <a:t>，如果其叶子数为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</a:t>
            </a:r>
            <a:r>
              <a:rPr kumimoji="0" lang="zh-CN" altLang="en-US" sz="2400" dirty="0">
                <a:ea typeface="华文中宋" pitchFamily="2" charset="-122"/>
              </a:rPr>
              <a:t>，度为 </a:t>
            </a:r>
            <a:r>
              <a:rPr kumimoji="0"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               </a:t>
            </a:r>
            <a:r>
              <a:rPr kumimoji="0" lang="zh-CN" altLang="en-US" sz="2400" dirty="0">
                <a:ea typeface="华文中宋" pitchFamily="2" charset="-122"/>
              </a:rPr>
              <a:t>的结点数为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zh-CN" altLang="en-US" sz="2400" dirty="0">
                <a:ea typeface="华文中宋" pitchFamily="2" charset="-122"/>
              </a:rPr>
              <a:t>，则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 </a:t>
            </a:r>
            <a:r>
              <a:rPr kumimoji="0" lang="en-US" altLang="zh-CN" sz="2400" dirty="0">
                <a:ea typeface="华文中宋" pitchFamily="2" charset="-122"/>
              </a:rPr>
              <a:t>=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63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华文中宋" pitchFamily="2" charset="-122"/>
              </a:rPr>
              <a:t>证：</a:t>
            </a:r>
            <a:r>
              <a:rPr kumimoji="0" lang="zh-CN" altLang="en-US" sz="2400">
                <a:ea typeface="楷体_GB2312" pitchFamily="49" charset="-122"/>
              </a:rPr>
              <a:t>设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18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为二叉树 </a:t>
            </a:r>
            <a:r>
              <a:rPr kumimoji="0" lang="en-US" altLang="zh-CN" sz="2400" i="1">
                <a:ea typeface="楷体_GB2312" pitchFamily="49" charset="-122"/>
              </a:rPr>
              <a:t>T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中度为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有结点的度均≤</a:t>
            </a:r>
            <a:r>
              <a:rPr kumimoji="0" lang="en-US" altLang="zh-CN" sz="2400">
                <a:ea typeface="楷体_GB2312" pitchFamily="49" charset="-122"/>
              </a:rPr>
              <a:t>2</a:t>
            </a:r>
            <a:r>
              <a:rPr kumimoji="0"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669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个分支进入，设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zh-CN" altLang="en-US" sz="2400">
                <a:ea typeface="楷体_GB2312" pitchFamily="49" charset="-122"/>
              </a:rPr>
              <a:t>＋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69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因这些分支都是由度为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和 </a:t>
            </a:r>
            <a:r>
              <a:rPr kumimoji="0" lang="en-US" altLang="zh-CN" sz="2400">
                <a:ea typeface="楷体_GB2312" pitchFamily="49" charset="-122"/>
              </a:rPr>
              <a:t>2 </a:t>
            </a:r>
            <a:r>
              <a:rPr kumimoji="0"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669925" y="4995863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于是有：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+ 1</a:t>
            </a:r>
            <a:r>
              <a:rPr kumimoji="0" lang="zh-CN" altLang="en-US" sz="2400">
                <a:ea typeface="楷体_GB2312" pitchFamily="49" charset="-122"/>
              </a:rPr>
              <a:t>＝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69925" y="5453063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所以有：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69925" y="5910263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        </a:t>
            </a:r>
            <a:r>
              <a:rPr kumimoji="0" lang="zh-CN" altLang="en-US" sz="2400">
                <a:ea typeface="楷体_GB2312" pitchFamily="49" charset="-122"/>
              </a:rPr>
              <a:t>即：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597525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384888" y="260648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 smtClean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  <a:endParaRPr lang="en-US" altLang="zh-CN" sz="4400" dirty="0">
              <a:solidFill>
                <a:srgbClr val="0000CC"/>
              </a:solidFill>
              <a:latin typeface="Arial" pitchFamily="34" charset="0"/>
              <a:ea typeface="华文行楷" pitchFamily="2" charset="-122"/>
              <a:cs typeface="Arial" pitchFamily="34" charset="0"/>
            </a:endParaRP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381125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379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1031875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一棵深度为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且有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称为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317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ea typeface="宋体" pitchFamily="2" charset="-122"/>
              </a:rPr>
              <a:t>哈夫曼树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树和森林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二叉树存储、遍历、线索化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二叉树的五个性质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树和二叉树的相关概念、术语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23528" y="188640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673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868363" y="2690813"/>
            <a:ext cx="7839005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0" lang="zh-CN" altLang="en-US" sz="2400" b="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 dirty="0" smtClean="0">
                <a:ea typeface="华文新魏" pitchFamily="2" charset="-122"/>
              </a:rPr>
              <a:t>对</a:t>
            </a:r>
            <a:r>
              <a:rPr kumimoji="0" lang="zh-CN" altLang="en-US" sz="2400" dirty="0">
                <a:ea typeface="华文新魏" pitchFamily="2" charset="-122"/>
              </a:rPr>
              <a:t>任一结点，如果其右子树的最大层次为 </a:t>
            </a:r>
            <a:r>
              <a:rPr kumimoji="0" lang="en-US" altLang="zh-CN" sz="2400" dirty="0" smtClean="0">
                <a:ea typeface="华文新魏" pitchFamily="2" charset="-122"/>
              </a:rPr>
              <a:t>L</a:t>
            </a:r>
            <a:r>
              <a:rPr kumimoji="0" lang="zh-CN" altLang="en-US" sz="2400" dirty="0" smtClean="0">
                <a:ea typeface="华文新魏" pitchFamily="2" charset="-122"/>
              </a:rPr>
              <a:t>，</a:t>
            </a:r>
            <a:r>
              <a:rPr kumimoji="0" lang="zh-CN" altLang="en-US" sz="2400" dirty="0">
                <a:ea typeface="华文新魏" pitchFamily="2" charset="-122"/>
              </a:rPr>
              <a:t>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新魏" pitchFamily="2" charset="-122"/>
              </a:rPr>
              <a:t>            </a:t>
            </a:r>
            <a:r>
              <a:rPr kumimoji="0" lang="zh-CN" altLang="en-US" sz="2400" dirty="0" smtClean="0">
                <a:ea typeface="华文新魏" pitchFamily="2" charset="-122"/>
              </a:rPr>
              <a:t> 左子树</a:t>
            </a:r>
            <a:r>
              <a:rPr kumimoji="0" lang="zh-CN" altLang="en-US" sz="2400" dirty="0">
                <a:ea typeface="华文新魏" pitchFamily="2" charset="-122"/>
              </a:rPr>
              <a:t>的最大层次必为 </a:t>
            </a:r>
            <a:r>
              <a:rPr kumimoji="0" lang="en-US" altLang="zh-CN" sz="2400" dirty="0" smtClean="0">
                <a:ea typeface="华文新魏" pitchFamily="2" charset="-122"/>
              </a:rPr>
              <a:t>L </a:t>
            </a:r>
            <a:r>
              <a:rPr kumimoji="0" lang="zh-CN" altLang="en-US" sz="2400" dirty="0">
                <a:ea typeface="华文新魏" pitchFamily="2" charset="-122"/>
              </a:rPr>
              <a:t>或 </a:t>
            </a:r>
            <a:r>
              <a:rPr kumimoji="0" lang="en-US" altLang="zh-CN" sz="2400" dirty="0" smtClean="0">
                <a:ea typeface="华文新魏" pitchFamily="2" charset="-122"/>
              </a:rPr>
              <a:t>L</a:t>
            </a:r>
            <a:r>
              <a:rPr kumimoji="0" lang="en-US" altLang="zh-CN" sz="2400" i="1" dirty="0" smtClean="0">
                <a:ea typeface="华文新魏" pitchFamily="2" charset="-122"/>
              </a:rPr>
              <a:t> </a:t>
            </a:r>
            <a:r>
              <a:rPr kumimoji="0" lang="en-US" altLang="zh-CN" sz="2400" dirty="0">
                <a:ea typeface="华文新魏" pitchFamily="2" charset="-122"/>
              </a:rPr>
              <a:t>+ 1</a:t>
            </a:r>
            <a:r>
              <a:rPr kumimoji="0"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7046540" y="3962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6884169" y="5791200"/>
            <a:ext cx="179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7700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7015163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981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3851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973825" y="332656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8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具有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个结点的完全二叉树的深度为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762000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假设此二叉树的深度为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，则根据性质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树的定义得到：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– 1 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</a:rPr>
              <a:t>≤2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en-US" altLang="zh-CN" sz="2400" dirty="0">
                <a:ea typeface="楷体_GB2312" pitchFamily="49" charset="-122"/>
              </a:rPr>
              <a:t>                </a:t>
            </a:r>
            <a:r>
              <a:rPr kumimoji="0" lang="zh-CN" altLang="en-US" sz="2400" dirty="0">
                <a:ea typeface="楷体_GB2312" pitchFamily="49" charset="-122"/>
              </a:rPr>
              <a:t>或                     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endParaRPr kumimoji="0"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取对数得：          </a:t>
            </a:r>
            <a:r>
              <a:rPr kumimoji="0" lang="en-US" altLang="zh-CN" sz="2400" i="1" dirty="0">
                <a:ea typeface="楷体_GB2312" pitchFamily="49" charset="-122"/>
              </a:rPr>
              <a:t>k </a:t>
            </a:r>
            <a:r>
              <a:rPr kumimoji="0" lang="en-US" altLang="zh-CN" sz="2400" dirty="0">
                <a:ea typeface="楷体_GB2312" pitchFamily="49" charset="-122"/>
              </a:rPr>
              <a:t>– 1≤log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因为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                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868363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否则，其左孩子是结点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876300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可以从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 </a:t>
            </a:r>
            <a:r>
              <a:rPr kumimoji="0" lang="zh-CN" altLang="en-US" sz="2400" dirty="0">
                <a:ea typeface="楷体_GB2312" pitchFamily="49" charset="-122"/>
              </a:rPr>
              <a:t>推出，所以先证明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893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kumimoji="0"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 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= 1</a:t>
            </a:r>
            <a:r>
              <a:rPr kumimoji="0" lang="zh-CN" altLang="en-US" sz="2400" dirty="0">
                <a:ea typeface="楷体_GB2312" pitchFamily="49" charset="-122"/>
              </a:rPr>
              <a:t>，即不存在结点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时，结点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无左孩子。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7045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893763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的右孩子也只能是结点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，</a:t>
            </a:r>
            <a:r>
              <a:rPr kumimoji="0" lang="zh-CN" altLang="en-US" sz="2400" dirty="0">
                <a:ea typeface="楷体_GB2312" pitchFamily="49" charset="-122"/>
              </a:rPr>
              <a:t>此时结点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588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7350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6588125" y="3294063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684213" y="1098550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</a:t>
            </a:r>
            <a:r>
              <a:rPr kumimoji="0"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定义和性质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知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=2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左孩子必为第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其编号为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451475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019675" y="836613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739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kumimoji="0"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kumimoji="0"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5041900" y="239236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7673975" y="3933825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6172200" y="314007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7840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5572125" y="390683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8024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7254875" y="31543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6853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6929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7539038" y="2349500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315075" y="3140075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668338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en-US" altLang="zh-CN" sz="2400" dirty="0">
                <a:ea typeface="楷体_GB2312" pitchFamily="49" charset="-122"/>
              </a:rPr>
              <a:t>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，则无左孩子。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668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其右孩子必定为第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编号为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。若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，则无右孩子。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598488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</a:t>
            </a: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&lt; 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–1)</a:t>
            </a:r>
            <a:r>
              <a:rPr kumimoji="0" lang="zh-CN" altLang="en-US" sz="2400" dirty="0">
                <a:ea typeface="楷体_GB2312" pitchFamily="49" charset="-122"/>
              </a:rPr>
              <a:t>，且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，其左右孩子为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3581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6705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3313113" y="5703888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23622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4356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4438650" y="35290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1143000" y="4956175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2593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4438650" y="4103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3132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1165225" y="4194175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1147763" y="5780088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6751638" y="410368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3733800" y="48656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7162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6446838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3962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1981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30480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2622550" y="57642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5402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3436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4102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76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5902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7235825" y="4652963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2476500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14363" y="1927225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若它有左孩子则其编号必为：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+2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614363" y="2420938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若它有右孩子则其编号必为：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+3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584200" y="1531938"/>
            <a:ext cx="8127546" cy="38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则编号为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的结点是编号为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47700" y="420688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下面证明 </a:t>
            </a:r>
            <a:r>
              <a:rPr kumimoji="0" lang="en-US" altLang="zh-CN" sz="2400" dirty="0">
                <a:ea typeface="楷体_GB2312" pitchFamily="49" charset="-122"/>
              </a:rPr>
              <a:t>(1)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=1 </a:t>
            </a:r>
            <a:r>
              <a:rPr kumimoji="0"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&gt;1 </a:t>
            </a:r>
            <a:r>
              <a:rPr kumimoji="0"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为左孩子，且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2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7021513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7021513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65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为右孩子，且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+1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- 1) / 2 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– 1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95003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ea typeface="宋体" pitchFamily="2" charset="-122"/>
              </a:rPr>
              <a:t>哈夫曼树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树和森林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二叉树存储、遍历、线索化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二叉树的五个性质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树和二叉树的相关概念、术语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96553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22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240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558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1469769" y="44624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555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1</a:t>
            </a:r>
            <a:r>
              <a:rPr kumimoji="0"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555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6096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5791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/>
                <a:gridCol w="434975"/>
                <a:gridCol w="434975"/>
                <a:gridCol w="434975"/>
                <a:gridCol w="436562"/>
                <a:gridCol w="412750"/>
                <a:gridCol w="457200"/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587375" y="4000500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617538" y="5805488"/>
            <a:ext cx="513715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6172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5867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6084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79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1212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/>
                <a:gridCol w="434975"/>
                <a:gridCol w="434975"/>
                <a:gridCol w="434975"/>
                <a:gridCol w="436562"/>
                <a:gridCol w="41275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692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r>
              <a:rPr lang="zh-CN" altLang="en-US" sz="2400" dirty="0">
                <a:ea typeface="华文中宋" pitchFamily="2" charset="-122"/>
              </a:rPr>
              <a:t/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                                //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r>
              <a:rPr lang="zh-CN" altLang="en-US" sz="2400" dirty="0">
                <a:ea typeface="华文中宋" pitchFamily="2" charset="-122"/>
              </a:rPr>
              <a:t/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5937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4794250" y="1076325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ea typeface="宋体" pitchFamily="2" charset="-122"/>
              </a:rPr>
              <a:t>哈夫曼树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树和森林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二叉树存储、遍历、线索化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二叉树的五个性质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树和二叉树的相关概念、术语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1028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1028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1028700" y="1489075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</a:t>
            </a:r>
            <a:r>
              <a:rPr lang="zh-CN" altLang="en-US" sz="2400" dirty="0" smtClean="0">
                <a:ea typeface="华文中宋" pitchFamily="2" charset="-122"/>
              </a:rPr>
              <a:t>的构成 </a:t>
            </a:r>
            <a:endParaRPr lang="zh-CN" altLang="en-US" sz="2400" dirty="0">
              <a:ea typeface="华文中宋" pitchFamily="2" charset="-122"/>
            </a:endParaRP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1352550" y="3851275"/>
            <a:ext cx="3148013" cy="1295400"/>
            <a:chOff x="336" y="2256"/>
            <a:chExt cx="1983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336" y="2304"/>
              <a:ext cx="19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 b="0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4906963" y="3851275"/>
            <a:ext cx="3409950" cy="1966913"/>
            <a:chOff x="2942" y="2256"/>
            <a:chExt cx="2148" cy="1239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 b="0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46" y="3168"/>
              <a:ext cx="7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2987" y="3168"/>
              <a:ext cx="70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5430838" y="914400"/>
            <a:ext cx="2425700" cy="2133600"/>
            <a:chOff x="3272" y="576"/>
            <a:chExt cx="1528" cy="1344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3975100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3228975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2633663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</a:t>
              </a:r>
              <a:r>
                <a:rPr lang="en-US" altLang="zh-CN" sz="2000" dirty="0" smtClean="0"/>
                <a:t> C </a:t>
              </a:r>
              <a:endParaRPr lang="en-US" altLang="zh-CN" sz="2000" dirty="0"/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3924300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3217863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</a:t>
              </a:r>
              <a:r>
                <a:rPr lang="en-US" altLang="zh-CN" sz="2000" dirty="0" smtClean="0"/>
                <a:t> E </a:t>
              </a:r>
              <a:endParaRPr lang="en-US" altLang="zh-CN" sz="2000" dirty="0"/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699000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3956050" y="3589338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</a:t>
              </a:r>
              <a:r>
                <a:rPr lang="en-US" altLang="zh-CN" sz="2000" dirty="0" smtClean="0"/>
                <a:t> G </a:t>
              </a:r>
              <a:endParaRPr lang="en-US" altLang="zh-CN" sz="2000" dirty="0"/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3648075" y="1416050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3038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3952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3648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4638675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3952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4092575" y="549275"/>
            <a:ext cx="317500" cy="704850"/>
            <a:chOff x="2488" y="528"/>
            <a:chExt cx="200" cy="444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8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4486275" y="12065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2581275" y="2435225"/>
            <a:ext cx="971550" cy="457200"/>
            <a:chOff x="1536" y="1716"/>
            <a:chExt cx="612" cy="288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36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20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3190875" y="30146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4657725" y="2995613"/>
            <a:ext cx="952500" cy="457200"/>
            <a:chOff x="2844" y="2069"/>
            <a:chExt cx="600" cy="288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44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16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3914775" y="3548063"/>
            <a:ext cx="952500" cy="476250"/>
            <a:chOff x="2376" y="2417"/>
            <a:chExt cx="600" cy="300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76" y="242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48" y="24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6637338" y="625475"/>
            <a:ext cx="2038350" cy="3114675"/>
            <a:chOff x="4128" y="516"/>
            <a:chExt cx="1284" cy="1962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6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184" y="93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19" y="177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56" y="136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28" y="219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00" y="217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3679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676275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915988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5699125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736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736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744538" y="2205038"/>
            <a:ext cx="4764087" cy="4132262"/>
            <a:chOff x="2717" y="1164"/>
            <a:chExt cx="3001" cy="2603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A </a:t>
                </a:r>
                <a:endParaRPr lang="en-US" altLang="zh-CN" dirty="0"/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B </a:t>
                </a:r>
                <a:endParaRPr lang="en-US" altLang="zh-CN" dirty="0"/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C  </a:t>
                </a:r>
                <a:endParaRPr lang="en-US" altLang="zh-CN" dirty="0"/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D </a:t>
                </a:r>
                <a:endParaRPr lang="en-US" altLang="zh-CN" dirty="0"/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E </a:t>
                </a:r>
                <a:endParaRPr lang="en-US" altLang="zh-CN" dirty="0"/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</a:t>
                </a:r>
                <a:r>
                  <a:rPr lang="en-US" altLang="zh-CN" dirty="0" smtClean="0"/>
                  <a:t>     </a:t>
                </a:r>
                <a:r>
                  <a:rPr lang="en-US" altLang="zh-CN" dirty="0"/>
                  <a:t>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G </a:t>
                </a:r>
                <a:endParaRPr lang="en-US" altLang="zh-CN" dirty="0"/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64"/>
              <a:ext cx="212" cy="322"/>
              <a:chOff x="3789" y="1489"/>
              <a:chExt cx="212" cy="322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89"/>
                <a:ext cx="152" cy="15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69" y="148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69" y="1481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57" y="244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597" y="243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53" y="294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12" y="293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61" y="292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73" y="347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37" y="346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925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5795963" y="2701925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4616450" y="646113"/>
            <a:ext cx="4276725" cy="1892300"/>
            <a:chOff x="2874" y="1980"/>
            <a:chExt cx="2694" cy="1493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04" y="1980"/>
              <a:ext cx="660" cy="3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 b="0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28" y="2536"/>
              <a:ext cx="479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 b="0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00" y="3112"/>
              <a:ext cx="622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4914" y="3103"/>
              <a:ext cx="654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817563" y="658813"/>
            <a:ext cx="4343400" cy="1052512"/>
            <a:chOff x="454" y="415"/>
            <a:chExt cx="2736" cy="811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r>
                <a:rPr lang="en-US" altLang="zh-CN" dirty="0" smtClean="0">
                  <a:solidFill>
                    <a:srgbClr val="FFFFCC"/>
                  </a:solidFill>
                </a:rPr>
                <a:t>           </a:t>
              </a:r>
              <a:r>
                <a:rPr lang="en-US" altLang="zh-CN" dirty="0">
                  <a:solidFill>
                    <a:srgbClr val="FFFFCC"/>
                  </a:solidFill>
                </a:rPr>
                <a:t>data     </a:t>
              </a:r>
              <a:r>
                <a:rPr lang="en-US" altLang="zh-CN" dirty="0" smtClean="0">
                  <a:solidFill>
                    <a:srgbClr val="FFFFCC"/>
                  </a:solidFill>
                </a:rPr>
                <a:t>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b="0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984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635896" y="1095127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 smtClean="0">
                <a:ea typeface="华文中宋" pitchFamily="2" charset="-122"/>
              </a:rPr>
              <a:t>（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 smtClean="0">
                <a:ea typeface="华文中宋" pitchFamily="2" charset="-122"/>
              </a:rPr>
              <a:t>）</a:t>
            </a:r>
            <a:endParaRPr lang="zh-CN" altLang="en-US" sz="2400" dirty="0">
              <a:ea typeface="华文中宋" pitchFamily="2" charset="-122"/>
            </a:endParaRP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574161" y="211287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936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1008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936625" y="4606925"/>
            <a:ext cx="7396577" cy="1589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如：输出结点的信息、修改结点的数据值等，但要求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5877272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它是一个“引用型”操作</a:t>
            </a:r>
            <a:endParaRPr lang="zh-CN" altLang="en-US" sz="2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03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4237038" y="2420938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706438" y="4292600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84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2916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825500" y="2624138"/>
            <a:ext cx="3314700" cy="1452562"/>
            <a:chOff x="521" y="1653"/>
            <a:chExt cx="2088" cy="915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71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57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16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1370013" y="5516563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2396332" y="3350418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4201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2813050" y="460851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4408488" y="465296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4768850" y="4365625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3346450" y="5291138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47813" y="3644900"/>
            <a:ext cx="5113337" cy="2016125"/>
            <a:chOff x="975" y="2296"/>
            <a:chExt cx="3221" cy="1270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  <a:endCxn id="143387" idx="15"/>
            </p:cNvCxnSpPr>
            <p:nvPr/>
          </p:nvCxnSpPr>
          <p:spPr bwMode="auto">
            <a:xfrm flipH="1">
              <a:off x="1620" y="2745"/>
              <a:ext cx="63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  <a:endCxn id="143388" idx="15"/>
            </p:cNvCxnSpPr>
            <p:nvPr/>
          </p:nvCxnSpPr>
          <p:spPr bwMode="auto">
            <a:xfrm>
              <a:off x="2842" y="2745"/>
              <a:ext cx="739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066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379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11175" y="425450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833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5146675" y="5376863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90650" y="3686175"/>
            <a:ext cx="2819400" cy="1371600"/>
            <a:chOff x="630" y="2322"/>
            <a:chExt cx="1776" cy="86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4398963" y="1947863"/>
            <a:ext cx="4205287" cy="3065462"/>
            <a:chOff x="2880" y="1207"/>
            <a:chExt cx="2649" cy="1931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nimBg="1" autoUpdateAnimBg="0"/>
      <p:bldP spid="11368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3282434" y="715343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的</a:t>
            </a: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定义</a:t>
            </a:r>
            <a:endParaRPr lang="zh-CN" altLang="en-US" sz="4400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728663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kumimoji="0" lang="en-US" altLang="zh-CN" sz="2400" dirty="0">
                <a:ea typeface="华文中宋" pitchFamily="2" charset="-122"/>
              </a:rPr>
              <a:t>(Tree)</a:t>
            </a:r>
            <a:r>
              <a:rPr kumimoji="0" lang="zh-CN" altLang="en-US" sz="2400" dirty="0">
                <a:ea typeface="华文中宋" pitchFamily="2" charset="-122"/>
              </a:rPr>
              <a:t>是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≥0)</a:t>
            </a:r>
            <a:r>
              <a:rPr kumimoji="0" lang="zh-CN" altLang="en-US" sz="2400" dirty="0">
                <a:ea typeface="华文中宋" pitchFamily="2" charset="-122"/>
              </a:rPr>
              <a:t>个结点的有限集。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称为空树；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</a:t>
            </a:r>
            <a:r>
              <a:rPr kumimoji="0" lang="zh-CN" altLang="en-US" sz="2400" dirty="0">
                <a:ea typeface="华文中宋" pitchFamily="2" charset="-122"/>
              </a:rPr>
              <a:t>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(1)  </a:t>
            </a:r>
            <a:r>
              <a:rPr kumimoji="0" lang="zh-CN" altLang="en-US" sz="2400" dirty="0">
                <a:ea typeface="华文中宋" pitchFamily="2" charset="-122"/>
              </a:rPr>
              <a:t>有且仅有一个特定的称为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(Root) </a:t>
            </a:r>
            <a:r>
              <a:rPr kumimoji="0"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(2)  </a:t>
            </a:r>
            <a:r>
              <a:rPr kumimoji="0" lang="zh-CN" altLang="en-US" sz="2400" dirty="0">
                <a:ea typeface="华文中宋" pitchFamily="2" charset="-122"/>
              </a:rPr>
              <a:t>其余结点可分为 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 (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≥0) </a:t>
            </a:r>
            <a:r>
              <a:rPr kumimoji="0"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集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1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3</a:t>
            </a:r>
            <a:r>
              <a:rPr kumimoji="0" lang="en-US" altLang="zh-CN" sz="2400" dirty="0">
                <a:ea typeface="华文中宋" pitchFamily="2" charset="-122"/>
              </a:rPr>
              <a:t>, …,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i="1" baseline="-18000" dirty="0">
                <a:ea typeface="华文中宋" pitchFamily="2" charset="-122"/>
              </a:rPr>
              <a:t>m</a:t>
            </a:r>
            <a:r>
              <a:rPr kumimoji="0"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是一棵树，并称为根的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dirty="0" err="1">
                <a:ea typeface="华文中宋" pitchFamily="2" charset="-122"/>
              </a:rPr>
              <a:t>SubTree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1644650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1000" y="3276600"/>
            <a:ext cx="914400" cy="914400"/>
            <a:chOff x="240" y="2064"/>
            <a:chExt cx="576" cy="57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576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ysClr val="windowText" lastClr="000000"/>
                  </a:solidFill>
                </a:rPr>
                <a:t>root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 autoUpdateAnimBg="0"/>
      <p:bldP spid="114707" grpId="0" animBg="1" autoUpdateAnimBg="0"/>
      <p:bldP spid="11471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4572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 autoUpdateAnimBg="0"/>
      <p:bldP spid="115735" grpId="0" animBg="1" autoUpdateAnimBg="0"/>
      <p:bldP spid="11573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52400" y="4191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1524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 autoUpdateAnimBg="0"/>
      <p:bldP spid="11777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879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879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38100" y="4267200"/>
            <a:ext cx="800100" cy="19685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1104"/>
              </a:cxn>
              <a:cxn ang="0">
                <a:pos x="504" y="816"/>
              </a:cxn>
            </a:cxnLst>
            <a:rect l="0" t="0" r="r" b="b"/>
            <a:pathLst>
              <a:path w="504" h="1240">
                <a:moveTo>
                  <a:pt x="72" y="0"/>
                </a:moveTo>
                <a:cubicBezTo>
                  <a:pt x="36" y="484"/>
                  <a:pt x="0" y="968"/>
                  <a:pt x="72" y="1104"/>
                </a:cubicBezTo>
                <a:cubicBezTo>
                  <a:pt x="144" y="1240"/>
                  <a:pt x="432" y="864"/>
                  <a:pt x="50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1676400" y="4767263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1676400" y="477202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084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56" grpId="0" animBg="1"/>
      <p:bldP spid="120857" grpId="0" animBg="1" autoUpdateAnimBg="0"/>
      <p:bldP spid="12085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1066800" cy="18288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  <p:bldP spid="121883" grpId="0" autoUpdateAnimBg="0"/>
      <p:bldP spid="121884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91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91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6096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 autoUpdateAnimBg="0"/>
      <p:bldP spid="1239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62000" y="1989138"/>
            <a:ext cx="76962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1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结点的度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(degree)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叶子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(leaf)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（终端结点）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分支结点（非终端结点）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内部结点（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树的度（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、结点的孩子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(child)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双亲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(parent)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为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的双亲）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兄弟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(sibling)(H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互为兄弟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祖先，子孙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(B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的子孙为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K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L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F)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1" lang="en-US" altLang="zh-CN" sz="240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724525" y="620713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323528" y="476672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ea typeface="华文中宋" pitchFamily="2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基本</a:t>
            </a:r>
            <a:r>
              <a:rPr lang="zh-CN" altLang="en-US" sz="4400" dirty="0" smtClean="0">
                <a:latin typeface="华文行楷" pitchFamily="2" charset="-122"/>
                <a:ea typeface="华文行楷" pitchFamily="2" charset="-122"/>
                <a:cs typeface="+mj-cs"/>
              </a:rPr>
              <a:t>术语 </a:t>
            </a:r>
            <a:endParaRPr lang="zh-CN" altLang="en-US" sz="4400" dirty="0"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2028825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2038350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1066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 autoUpdateAnimBg="0"/>
      <p:bldP spid="12495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596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5977" name="Freeform 25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125977" grpId="0" animBg="1"/>
      <p:bldP spid="125978" grpId="0" animBg="1" autoUpdateAnimBg="0"/>
      <p:bldP spid="12597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699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1066800" y="31242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700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2971800" y="39528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29" name="Freeform 29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 autoUpdateAnimBg="0"/>
      <p:bldP spid="12802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  <p:bldP spid="12905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6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006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006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 autoUpdateAnimBg="0"/>
      <p:bldP spid="13007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 autoUpdateAnimBg="0"/>
      <p:bldP spid="13109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248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43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324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6705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71628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76200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8077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8534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2514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/>
              <a:t>先序遍历过程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2173288" y="41116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3089275" y="41116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238375" y="48895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2106613" y="56038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1517650" y="48895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4006850" y="47609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2709863" y="3810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2362200" y="5210175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1905000" y="5943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76200" y="25146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/>
              <a:t>先序遍历序列：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2133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514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2895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33528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3810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2667000" y="31242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H="1">
            <a:off x="1905000" y="3810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>
            <a:off x="1066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H="1">
            <a:off x="914400" y="54864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1447800" y="55626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7" name="Freeform 27"/>
          <p:cNvSpPr>
            <a:spLocks/>
          </p:cNvSpPr>
          <p:nvPr/>
        </p:nvSpPr>
        <p:spPr bwMode="auto">
          <a:xfrm>
            <a:off x="914400" y="55626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1600200" y="54864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9" name="Freeform 29"/>
          <p:cNvSpPr>
            <a:spLocks/>
          </p:cNvSpPr>
          <p:nvPr/>
        </p:nvSpPr>
        <p:spPr bwMode="auto">
          <a:xfrm>
            <a:off x="1600200" y="49530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2133600" y="49530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 flipH="1">
            <a:off x="1828800" y="5486400"/>
            <a:ext cx="533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H="1">
            <a:off x="1676400" y="6273800"/>
            <a:ext cx="304800" cy="279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3" name="Freeform 33"/>
          <p:cNvSpPr>
            <a:spLocks/>
          </p:cNvSpPr>
          <p:nvPr/>
        </p:nvSpPr>
        <p:spPr bwMode="auto">
          <a:xfrm>
            <a:off x="1752600" y="6350000"/>
            <a:ext cx="381000" cy="279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2209800" y="632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5" name="Freeform 35"/>
          <p:cNvSpPr>
            <a:spLocks/>
          </p:cNvSpPr>
          <p:nvPr/>
        </p:nvSpPr>
        <p:spPr bwMode="auto">
          <a:xfrm>
            <a:off x="2362200" y="6172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6" name="Freeform 36"/>
          <p:cNvSpPr>
            <a:spLocks/>
          </p:cNvSpPr>
          <p:nvPr/>
        </p:nvSpPr>
        <p:spPr bwMode="auto">
          <a:xfrm>
            <a:off x="2286000" y="56388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7" name="Freeform 37"/>
          <p:cNvSpPr>
            <a:spLocks/>
          </p:cNvSpPr>
          <p:nvPr/>
        </p:nvSpPr>
        <p:spPr bwMode="auto">
          <a:xfrm>
            <a:off x="2286000" y="4800600"/>
            <a:ext cx="7747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432" y="240"/>
              </a:cxn>
              <a:cxn ang="0">
                <a:pos x="0" y="0"/>
              </a:cxn>
            </a:cxnLst>
            <a:rect l="0" t="0" r="r" b="b"/>
            <a:pathLst>
              <a:path w="488" h="336">
                <a:moveTo>
                  <a:pt x="336" y="336"/>
                </a:moveTo>
                <a:cubicBezTo>
                  <a:pt x="412" y="316"/>
                  <a:pt x="488" y="296"/>
                  <a:pt x="432" y="240"/>
                </a:cubicBezTo>
                <a:cubicBezTo>
                  <a:pt x="376" y="184"/>
                  <a:pt x="72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8" name="Freeform 38"/>
          <p:cNvSpPr>
            <a:spLocks/>
          </p:cNvSpPr>
          <p:nvPr/>
        </p:nvSpPr>
        <p:spPr bwMode="auto">
          <a:xfrm>
            <a:off x="2286000" y="4191000"/>
            <a:ext cx="457200" cy="533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288" y="0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4" y="312"/>
                  <a:pt x="48" y="336"/>
                  <a:pt x="96" y="288"/>
                </a:cubicBezTo>
                <a:cubicBezTo>
                  <a:pt x="144" y="240"/>
                  <a:pt x="256" y="48"/>
                  <a:pt x="28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2971800" y="4267200"/>
            <a:ext cx="609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H="1">
            <a:off x="3352800" y="4800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3352800" y="48768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3886200" y="4876800"/>
            <a:ext cx="304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2667000" y="55626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4" name="Freeform 44"/>
          <p:cNvSpPr>
            <a:spLocks/>
          </p:cNvSpPr>
          <p:nvPr/>
        </p:nvSpPr>
        <p:spPr bwMode="auto">
          <a:xfrm>
            <a:off x="2743200" y="5486400"/>
            <a:ext cx="406400" cy="457200"/>
          </a:xfrm>
          <a:custGeom>
            <a:avLst/>
            <a:gdLst/>
            <a:ahLst/>
            <a:cxnLst>
              <a:cxn ang="0">
                <a:pos x="96" y="28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56" h="288">
                <a:moveTo>
                  <a:pt x="96" y="288"/>
                </a:moveTo>
                <a:cubicBezTo>
                  <a:pt x="176" y="288"/>
                  <a:pt x="256" y="288"/>
                  <a:pt x="240" y="240"/>
                </a:cubicBezTo>
                <a:cubicBezTo>
                  <a:pt x="224" y="192"/>
                  <a:pt x="40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H="1">
            <a:off x="3962400" y="54102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4495800" y="54864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7" name="Freeform 47"/>
          <p:cNvSpPr>
            <a:spLocks/>
          </p:cNvSpPr>
          <p:nvPr/>
        </p:nvSpPr>
        <p:spPr bwMode="auto">
          <a:xfrm>
            <a:off x="3962400" y="54864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8" name="Freeform 48"/>
          <p:cNvSpPr>
            <a:spLocks/>
          </p:cNvSpPr>
          <p:nvPr/>
        </p:nvSpPr>
        <p:spPr bwMode="auto">
          <a:xfrm>
            <a:off x="4648200" y="5410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9" name="Freeform 49"/>
          <p:cNvSpPr>
            <a:spLocks/>
          </p:cNvSpPr>
          <p:nvPr/>
        </p:nvSpPr>
        <p:spPr bwMode="auto">
          <a:xfrm>
            <a:off x="4038600" y="4572000"/>
            <a:ext cx="787400" cy="685800"/>
          </a:xfrm>
          <a:custGeom>
            <a:avLst/>
            <a:gdLst/>
            <a:ahLst/>
            <a:cxnLst>
              <a:cxn ang="0">
                <a:pos x="384" y="432"/>
              </a:cxn>
              <a:cxn ang="0">
                <a:pos x="432" y="192"/>
              </a:cxn>
              <a:cxn ang="0">
                <a:pos x="0" y="0"/>
              </a:cxn>
            </a:cxnLst>
            <a:rect l="0" t="0" r="r" b="b"/>
            <a:pathLst>
              <a:path w="496" h="432">
                <a:moveTo>
                  <a:pt x="384" y="432"/>
                </a:moveTo>
                <a:cubicBezTo>
                  <a:pt x="440" y="348"/>
                  <a:pt x="496" y="264"/>
                  <a:pt x="432" y="192"/>
                </a:cubicBezTo>
                <a:cubicBezTo>
                  <a:pt x="368" y="120"/>
                  <a:pt x="72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0" name="Freeform 50"/>
          <p:cNvSpPr>
            <a:spLocks/>
          </p:cNvSpPr>
          <p:nvPr/>
        </p:nvSpPr>
        <p:spPr bwMode="auto">
          <a:xfrm>
            <a:off x="3124200" y="4038600"/>
            <a:ext cx="1054100" cy="457200"/>
          </a:xfrm>
          <a:custGeom>
            <a:avLst/>
            <a:gdLst/>
            <a:ahLst/>
            <a:cxnLst>
              <a:cxn ang="0">
                <a:pos x="528" y="288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664" h="288">
                <a:moveTo>
                  <a:pt x="528" y="288"/>
                </a:moveTo>
                <a:cubicBezTo>
                  <a:pt x="596" y="240"/>
                  <a:pt x="664" y="192"/>
                  <a:pt x="576" y="144"/>
                </a:cubicBezTo>
                <a:cubicBezTo>
                  <a:pt x="488" y="96"/>
                  <a:pt x="96" y="24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V="1">
            <a:off x="3200400" y="3124200"/>
            <a:ext cx="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4191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4572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3174" name="Oval 54"/>
          <p:cNvSpPr>
            <a:spLocks noChangeArrowheads="1"/>
          </p:cNvSpPr>
          <p:nvPr/>
        </p:nvSpPr>
        <p:spPr bwMode="auto">
          <a:xfrm>
            <a:off x="2714625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75" name="Oval 55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76" name="Oval 56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2362200" y="52006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78" name="Oval 58"/>
          <p:cNvSpPr>
            <a:spLocks noChangeArrowheads="1"/>
          </p:cNvSpPr>
          <p:nvPr/>
        </p:nvSpPr>
        <p:spPr bwMode="auto">
          <a:xfrm>
            <a:off x="1900238" y="593883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79" name="Oval 59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029200" y="4419600"/>
            <a:ext cx="2743200" cy="1143000"/>
            <a:chOff x="3168" y="2160"/>
            <a:chExt cx="1728" cy="720"/>
          </a:xfrm>
        </p:grpSpPr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4080" y="2304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 flipV="1">
              <a:off x="4128" y="2784"/>
              <a:ext cx="76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3168" y="21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递归调用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3552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返回</a:t>
              </a:r>
            </a:p>
          </p:txBody>
        </p:sp>
      </p:grpSp>
      <p:sp>
        <p:nvSpPr>
          <p:cNvPr id="133186" name="Rectangle 66"/>
          <p:cNvSpPr>
            <a:spLocks noChangeArrowheads="1"/>
          </p:cNvSpPr>
          <p:nvPr/>
        </p:nvSpPr>
        <p:spPr bwMode="auto">
          <a:xfrm>
            <a:off x="2209800" y="0"/>
            <a:ext cx="6934200" cy="2647950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90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4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7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2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7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133138" grpId="0" autoUpdateAnimBg="0"/>
      <p:bldP spid="133139" grpId="0" autoUpdateAnimBg="0"/>
      <p:bldP spid="133140" grpId="0" autoUpdateAnimBg="0"/>
      <p:bldP spid="133141" grpId="0" autoUpdateAnimBg="0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 animBg="1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  <p:bldP spid="133167" grpId="0" animBg="1"/>
      <p:bldP spid="133168" grpId="0" animBg="1"/>
      <p:bldP spid="133169" grpId="0" animBg="1"/>
      <p:bldP spid="133170" grpId="0" animBg="1"/>
      <p:bldP spid="133171" grpId="0" animBg="1"/>
      <p:bldP spid="133172" grpId="0" autoUpdateAnimBg="0"/>
      <p:bldP spid="133173" grpId="0" autoUpdateAnimBg="0"/>
      <p:bldP spid="133174" grpId="0" animBg="1" autoUpdateAnimBg="0"/>
      <p:bldP spid="133175" grpId="0" animBg="1" autoUpdateAnimBg="0"/>
      <p:bldP spid="133176" grpId="0" animBg="1" autoUpdateAnimBg="0"/>
      <p:bldP spid="133177" grpId="0" animBg="1" autoUpdateAnimBg="0"/>
      <p:bldP spid="133178" grpId="0" animBg="1" autoUpdateAnimBg="0"/>
      <p:bldP spid="133179" grpId="0" animBg="1" autoUpdateAnimBg="0"/>
      <p:bldP spid="133180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811312"/>
            <a:ext cx="8110537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、结点的层次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根结点为第一层。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某结点在第 </a:t>
            </a:r>
            <a:r>
              <a:rPr lang="en-US" altLang="zh-CN" sz="2400" i="1">
                <a:solidFill>
                  <a:schemeClr val="tx2"/>
                </a:solidFill>
              </a:rPr>
              <a:t>i </a:t>
            </a:r>
            <a:r>
              <a:rPr lang="zh-CN" altLang="en-US" sz="240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>
                <a:solidFill>
                  <a:schemeClr val="tx2"/>
                </a:solidFill>
              </a:rPr>
              <a:t>i+1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层。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树的深度</a:t>
            </a:r>
            <a:r>
              <a:rPr lang="en-US" altLang="zh-CN" sz="2400">
                <a:solidFill>
                  <a:schemeClr val="tx2"/>
                </a:solidFill>
              </a:rPr>
              <a:t>(depth)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堂兄弟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4</a:t>
            </a:r>
            <a:r>
              <a:rPr lang="zh-CN" altLang="en-US" sz="2400">
                <a:solidFill>
                  <a:schemeClr val="tx2"/>
                </a:solidFill>
              </a:rPr>
              <a:t>、有序树和无序树</a:t>
            </a:r>
          </a:p>
          <a:p>
            <a:endParaRPr lang="en-US" altLang="zh-CN" sz="240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1638" y="2324199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3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4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5650" y="3692624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411413" y="3692624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920750" y="4988024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5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、森林</a:t>
            </a:r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2547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3386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1633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2090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2852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2090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1709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1176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2471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1709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2166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871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1785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2547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3462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1328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3005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1328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2243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1785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2700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2209800" y="152082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2286000" y="421957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3062288" y="2420938"/>
            <a:ext cx="3889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1360488" y="2328863"/>
            <a:ext cx="439737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1689100" y="3243263"/>
            <a:ext cx="696913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915988" y="32734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1404938" y="41878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1855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2700338" y="505777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2617788" y="32734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3582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638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4178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4171950" y="21447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4171950" y="35925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4171950" y="5040313"/>
            <a:ext cx="3616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4156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4171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4171950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+ b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 smtClean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406400" y="457200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496" y="1025525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//  {   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{ </a:t>
            </a:r>
            <a:r>
              <a:rPr lang="en-US" altLang="zh-CN" sz="2400" dirty="0" smtClean="0">
                <a:ea typeface="楷体_GB2312" pitchFamily="49" charset="-122"/>
              </a:rPr>
              <a:t>Visit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400" dirty="0" smtClean="0">
                <a:ea typeface="楷体_GB2312" pitchFamily="49" charset="-122"/>
                <a:sym typeface="Symbol" pitchFamily="18" charset="2"/>
              </a:rPr>
              <a:t>);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 smtClean="0">
                <a:ea typeface="楷体_GB2312" pitchFamily="49" charset="-122"/>
              </a:rPr>
              <a:t>PreOrderTraverse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</a:t>
            </a:r>
            <a:r>
              <a:rPr lang="en-US" altLang="zh-CN" sz="2400" dirty="0" smtClean="0">
                <a:ea typeface="楷体_GB2312" pitchFamily="49" charset="-122"/>
                <a:sym typeface="Symbol" pitchFamily="18" charset="2"/>
              </a:rPr>
              <a:t>);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 smtClean="0">
                <a:ea typeface="楷体_GB2312" pitchFamily="49" charset="-122"/>
              </a:rPr>
              <a:t>PreOrderTraverse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</a:t>
            </a:r>
            <a:r>
              <a:rPr lang="en-US" altLang="zh-CN" sz="2400" dirty="0" smtClean="0">
                <a:ea typeface="楷体_GB2312" pitchFamily="49" charset="-122"/>
                <a:sym typeface="Symbol" pitchFamily="18" charset="2"/>
              </a:rPr>
              <a:t>);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en-US" altLang="zh-CN" sz="2400" dirty="0" smtClean="0">
                <a:ea typeface="楷体_GB2312" pitchFamily="49" charset="-122"/>
                <a:sym typeface="Symbol" pitchFamily="18" charset="2"/>
              </a:rPr>
              <a:t>//return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5764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5724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rgbClr val="FFFFCC"/>
                </a:solidFill>
              </a:rPr>
              <a:t>  </a:t>
            </a:r>
            <a:r>
              <a:rPr lang="en-US" altLang="zh-CN" dirty="0" err="1" smtClean="0">
                <a:solidFill>
                  <a:srgbClr val="FFFFCC"/>
                </a:solidFill>
              </a:rPr>
              <a:t>Lchild</a:t>
            </a:r>
            <a:r>
              <a:rPr lang="en-US" altLang="zh-CN" dirty="0" smtClean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b="0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6831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7745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6831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7745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6450013" y="5816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6227763" y="1557338"/>
            <a:ext cx="2541587" cy="3025775"/>
            <a:chOff x="3966" y="572"/>
            <a:chExt cx="1601" cy="1906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79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83568" y="1089025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84888" y="3282950"/>
            <a:ext cx="2541587" cy="3025775"/>
            <a:chOff x="3966" y="572"/>
            <a:chExt cx="1601" cy="190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A </a:t>
                </a:r>
                <a:endParaRPr lang="en-US" altLang="zh-CN" sz="2000" dirty="0"/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 C </a:t>
                </a:r>
                <a:endParaRPr lang="en-US" altLang="zh-CN" sz="2000" dirty="0"/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D </a:t>
                </a:r>
                <a:endParaRPr lang="en-US" altLang="zh-CN" sz="2000" dirty="0"/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</a:t>
                </a:r>
                <a:r>
                  <a:rPr lang="en-US" altLang="zh-CN" sz="2000" dirty="0" smtClean="0"/>
                  <a:t> E </a:t>
                </a:r>
                <a:endParaRPr lang="en-US" altLang="zh-CN" sz="2000" dirty="0"/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</a:t>
                </a:r>
                <a:r>
                  <a:rPr lang="en-US" altLang="zh-CN" sz="2000" dirty="0" smtClean="0"/>
                  <a:t> F </a:t>
                </a:r>
                <a:endParaRPr lang="en-US" altLang="zh-CN" sz="2000" dirty="0"/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 G </a:t>
                </a:r>
                <a:endParaRPr lang="en-US" altLang="zh-CN" sz="2000" dirty="0"/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7544" y="1162050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7400" y="3211513"/>
            <a:ext cx="2541588" cy="3025775"/>
            <a:chOff x="3966" y="572"/>
            <a:chExt cx="1601" cy="190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A </a:t>
                </a:r>
                <a:endParaRPr lang="en-US" altLang="zh-CN" sz="2000" dirty="0"/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D </a:t>
                </a:r>
                <a:endParaRPr lang="en-US" altLang="zh-CN" sz="2000" dirty="0"/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G </a:t>
                </a:r>
                <a:endParaRPr lang="en-US" altLang="zh-CN" sz="2000" dirty="0"/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27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kumimoji="0"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5424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4738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4738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4738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5500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5500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6072188" y="3284538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5881688" y="3573463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5881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5881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6643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948488" y="4076700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7308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7862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8015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6659563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4891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3443288" y="2211388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kumimoji="0"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357688" y="3500438"/>
            <a:ext cx="1943100" cy="1454150"/>
            <a:chOff x="2745" y="2205"/>
            <a:chExt cx="1224" cy="916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024688" y="2636838"/>
            <a:ext cx="2003425" cy="488950"/>
            <a:chOff x="4425" y="1661"/>
            <a:chExt cx="1262" cy="308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43488" y="2982913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805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034088" y="3744913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110413" y="3744913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78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16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2663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154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1063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1901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2122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3121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1901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1543050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900113" y="3035300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2511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1444625" y="2830513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2368550" y="28305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3054350" y="36687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349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kumimoji="0"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1606550" y="3668713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1749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6659563" y="2492375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63550" y="404813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 smtClean="0">
                <a:ea typeface="华文中宋" pitchFamily="2" charset="-122"/>
              </a:rPr>
              <a:t>课堂练习</a:t>
            </a:r>
            <a:r>
              <a:rPr lang="en-US" altLang="zh-CN" sz="2000" dirty="0" smtClean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 smtClean="0">
                <a:ea typeface="华文中宋" pitchFamily="2" charset="-122"/>
              </a:rPr>
              <a:t>二叉树</a:t>
            </a:r>
            <a:r>
              <a:rPr lang="zh-CN" altLang="en-US" sz="2000" dirty="0">
                <a:ea typeface="华文中宋" pitchFamily="2" charset="-122"/>
              </a:rPr>
              <a:t>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gdbehfca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</a:t>
            </a:r>
            <a:r>
              <a:rPr lang="zh-CN" altLang="en-US" sz="2000" dirty="0" smtClean="0">
                <a:ea typeface="华文中宋" pitchFamily="2" charset="-122"/>
              </a:rPr>
              <a:t>根右边</a:t>
            </a:r>
            <a:r>
              <a:rPr lang="zh-CN" altLang="en-US" sz="2000" dirty="0">
                <a:ea typeface="华文中宋" pitchFamily="2" charset="-122"/>
              </a:rPr>
              <a:t>（）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1500188" y="4652963"/>
            <a:ext cx="230505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1789113" y="3860800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1500188" y="3429000"/>
            <a:ext cx="1296987" cy="287338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1573213" y="3068638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1212850" y="2635250"/>
            <a:ext cx="12954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2005013" y="2274888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2581275" y="1412875"/>
            <a:ext cx="1368425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781050" y="14128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33400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04838" y="900113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</a:t>
            </a:r>
            <a:r>
              <a:rPr lang="en-US" altLang="zh-CN" sz="2000" dirty="0" smtClean="0">
                <a:ea typeface="楷体_GB2312" pitchFamily="49" charset="-122"/>
              </a:rPr>
              <a:t>Status(* Visit)(</a:t>
            </a:r>
            <a:r>
              <a:rPr lang="en-US" altLang="zh-CN" sz="2000" dirty="0" err="1" smtClean="0">
                <a:ea typeface="楷体_GB2312" pitchFamily="49" charset="-122"/>
              </a:rPr>
              <a:t>TElemType</a:t>
            </a:r>
            <a:r>
              <a:rPr lang="en-US" altLang="zh-CN" sz="2000" dirty="0" smtClean="0">
                <a:ea typeface="楷体_GB2312" pitchFamily="49" charset="-122"/>
              </a:rPr>
              <a:t> e)) 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Push(S,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p)  Push 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Pop 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Pop 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Push 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7207250" y="32369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6323013" y="444023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6946900" y="444023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7467600" y="4440238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8093075" y="4438650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6635750" y="3798888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7780338" y="3798888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6635750" y="50276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7259638" y="50276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6946900" y="5592763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7572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4067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4371975" y="559276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4371975" y="4789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437197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4371975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4448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4371975" y="478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439102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4371975" y="4865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4295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4371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4371975" y="4789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4391025" y="4408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4448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4448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437197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4371975" y="5170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439102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4371975" y="5246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4416425" y="5627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4416425" y="5170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4433888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4448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4448175" y="5246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4416425" y="5627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4371975" y="5170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4448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4371975" y="5627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6818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7518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7165975" y="31861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7216775" y="4991100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7739063" y="37607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6594475" y="3749675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6904038" y="440213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6345238" y="43656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6678613" y="4976813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6985000" y="5532438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7564438" y="555307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7505700" y="4365625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8161338" y="4405313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8089900" y="4105275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765016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694531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6505575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6818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7258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7570788" y="5334000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7129463" y="5334000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7545388" y="2441575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7438232" y="2847181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6537325" y="2709863"/>
            <a:ext cx="668338" cy="555625"/>
            <a:chOff x="4500" y="1810"/>
            <a:chExt cx="421" cy="350"/>
          </a:xfrm>
        </p:grpSpPr>
        <p:sp>
          <p:nvSpPr>
            <p:cNvPr id="44263" name="Line 231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69" name="Rectangle 237"/>
          <p:cNvSpPr>
            <a:spLocks noChangeArrowheads="1"/>
          </p:cNvSpPr>
          <p:nvPr/>
        </p:nvSpPr>
        <p:spPr bwMode="auto">
          <a:xfrm>
            <a:off x="6557963" y="2781300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5981700" y="3235325"/>
            <a:ext cx="668338" cy="555625"/>
            <a:chOff x="4500" y="1810"/>
            <a:chExt cx="421" cy="350"/>
          </a:xfrm>
        </p:grpSpPr>
        <p:sp>
          <p:nvSpPr>
            <p:cNvPr id="44271" name="Line 239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2" name="Text Box 240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5673725" y="3883025"/>
            <a:ext cx="668338" cy="555625"/>
            <a:chOff x="4500" y="1810"/>
            <a:chExt cx="421" cy="350"/>
          </a:xfrm>
        </p:grpSpPr>
        <p:sp>
          <p:nvSpPr>
            <p:cNvPr id="44274" name="Line 242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5" name="Text Box 243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76" name="Rectangle 244"/>
          <p:cNvSpPr>
            <a:spLocks noChangeArrowheads="1"/>
          </p:cNvSpPr>
          <p:nvPr/>
        </p:nvSpPr>
        <p:spPr bwMode="auto">
          <a:xfrm>
            <a:off x="6053138" y="3357563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5765800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5981700" y="6021388"/>
            <a:ext cx="433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6215063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/>
              <a:t>b </a:t>
            </a:r>
            <a:endParaRPr lang="en-US" altLang="zh-CN" i="1"/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6411913" y="6070600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6700838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6845300" y="61198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7151688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7348538" y="6119813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7637463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7781925" y="60817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8067675" y="6021388"/>
            <a:ext cx="361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69" grpId="0" animBg="1"/>
      <p:bldP spid="44276" grpId="0" animBg="1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79425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92125" y="923925"/>
            <a:ext cx="75041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{ if (p)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{ push(S,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}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      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{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 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    return ERROR;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4500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805363" y="57943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4805363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805363" y="4991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4800600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4800600" y="499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4756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4832350" y="5448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4832350" y="49911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4800600" y="5372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4800600" y="5829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4832350" y="5372100"/>
            <a:ext cx="54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4832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4851400" y="58293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7234238" y="35956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6350000" y="47990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6973888" y="47990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7494588" y="4799013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8120063" y="4797425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6662738" y="4157663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7807325" y="4157663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6662738" y="538638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7286625" y="53863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6973888" y="5951538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7599363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6845300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7545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7192963" y="35448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7243763" y="5349875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7766050" y="411956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6621463" y="4108450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6931025" y="47609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6369050" y="47244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6705600" y="5335588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7011988" y="5891213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7591425" y="59118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7529513" y="4724400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8188325" y="4764088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8116888" y="4464050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767715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697230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6532563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6845300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7285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7597775" y="5692775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7156450" y="5692775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7572375" y="280035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7465219" y="320595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78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33388" y="908050"/>
            <a:ext cx="4783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433388" y="1370013"/>
            <a:ext cx="6700873" cy="9233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dirty="0">
                <a:ea typeface="楷体_GB2312" pitchFamily="49" charset="-122"/>
              </a:rPr>
              <a:t>实现此操作只需对二叉树“遍历”一遍，并在遍历过程中对 </a:t>
            </a:r>
          </a:p>
          <a:p>
            <a:r>
              <a:rPr lang="zh-CN" altLang="en-US" dirty="0">
                <a:ea typeface="楷体_GB2312" pitchFamily="49" charset="-122"/>
              </a:rPr>
              <a:t>“叶子结点计数”即可。显然这个遍历的次序可以随意，只是为 </a:t>
            </a:r>
          </a:p>
          <a:p>
            <a:r>
              <a:rPr lang="zh-CN" altLang="en-US" dirty="0">
                <a:ea typeface="楷体_GB2312" pitchFamily="49" charset="-122"/>
              </a:rPr>
              <a:t>了在遍历时进行计数，需要在算法的参数中设一个“计数器”。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33388" y="2674938"/>
            <a:ext cx="8323262" cy="3706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楷体_GB2312" pitchFamily="49" charset="-122"/>
              </a:rPr>
              <a:t>void CountLeaf (BiTree T, int &amp;count)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{ // </a:t>
            </a:r>
            <a:r>
              <a:rPr lang="zh-CN" altLang="en-US">
                <a:ea typeface="楷体_GB2312" pitchFamily="49" charset="-122"/>
              </a:rPr>
              <a:t>先序遍历二叉树以 </a:t>
            </a:r>
            <a:r>
              <a:rPr lang="en-US" altLang="zh-CN">
                <a:ea typeface="楷体_GB2312" pitchFamily="49" charset="-122"/>
              </a:rPr>
              <a:t>count </a:t>
            </a:r>
            <a:r>
              <a:rPr lang="zh-CN" altLang="en-US">
                <a:ea typeface="楷体_GB2312" pitchFamily="49" charset="-122"/>
              </a:rPr>
              <a:t>返回二叉树中叶子结点的数目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if ( T ) {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ea typeface="楷体_GB2312" pitchFamily="49" charset="-122"/>
              </a:rPr>
              <a:t>if ((!T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Lchild) &amp;&amp; 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Rchild))  // </a:t>
            </a:r>
            <a:r>
              <a:rPr lang="zh-CN" altLang="en-US">
                <a:ea typeface="楷体_GB2312" pitchFamily="49" charset="-122"/>
              </a:rPr>
              <a:t>无左、右子树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　</a:t>
            </a:r>
            <a:r>
              <a:rPr lang="en-US" altLang="zh-CN">
                <a:ea typeface="楷体_GB2312" pitchFamily="49" charset="-122"/>
              </a:rPr>
              <a:t>count + +; </a:t>
            </a:r>
            <a:r>
              <a:rPr lang="zh-CN" altLang="en-US">
                <a:ea typeface="楷体_GB2312" pitchFamily="49" charset="-122"/>
              </a:rPr>
              <a:t>　　                     　　</a:t>
            </a:r>
            <a:r>
              <a:rPr lang="en-US" altLang="zh-CN">
                <a:ea typeface="楷体_GB2312" pitchFamily="49" charset="-122"/>
              </a:rPr>
              <a:t>// </a:t>
            </a:r>
            <a:r>
              <a:rPr lang="zh-CN" altLang="en-US">
                <a:ea typeface="楷体_GB2312" pitchFamily="49" charset="-122"/>
              </a:rPr>
              <a:t>对叶子结点计数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} // if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} // CountLeaf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022219" y="116632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96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70113" y="1412875"/>
            <a:ext cx="1006475" cy="1082675"/>
            <a:chOff x="662" y="864"/>
            <a:chExt cx="634" cy="682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0825" y="2720975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533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4859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5067300" y="32385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5135563" y="37068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5827713" y="3629025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5205413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5511800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6611938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6681788" y="31607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7512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6889750" y="3473450"/>
            <a:ext cx="276225" cy="311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7442200" y="3784600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6103938" y="43307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6518275" y="4799013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89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515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15938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23528" y="1643063"/>
            <a:ext cx="5981446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void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T)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 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8455025" y="47259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6630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6151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6608763" y="3717925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6145213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6721475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7231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7375525" y="3717925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6654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7112000" y="4371975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6650038" y="473233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7278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7375525" y="4941888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7224713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7807325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7926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7951788" y="4365625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880350" y="47005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6872288" y="34290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6408738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7446963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6894513" y="4700588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519988" y="5276850"/>
            <a:ext cx="496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8189913" y="4700588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7251700" y="27559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7144544" y="316150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8459788" y="55673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003300" y="4941888"/>
            <a:ext cx="2808288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787400" y="566102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1939925" y="270827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1003300" y="4581525"/>
            <a:ext cx="2808288" cy="32067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931863" y="4221163"/>
            <a:ext cx="16557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1435100" y="3502025"/>
            <a:ext cx="4321175" cy="287338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715963" y="2420938"/>
            <a:ext cx="14398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5120892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4860156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46037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43878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41719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39560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3740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3486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32702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30543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28384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25876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23717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21558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19399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8313" y="476250"/>
            <a:ext cx="7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建立二叉树的存储结构 </a:t>
            </a:r>
            <a:r>
              <a:rPr lang="en-US" altLang="zh-CN">
                <a:latin typeface="华文中宋"/>
                <a:ea typeface="华文中宋" pitchFamily="2" charset="-122"/>
              </a:rPr>
              <a:t>——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30225" y="1916113"/>
            <a:ext cx="58023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(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==‘’)  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r>
              <a:rPr lang="zh-CN" altLang="en-US" sz="2000" dirty="0">
                <a:ea typeface="楷体_GB2312" pitchFamily="49" charset="-122"/>
              </a:rPr>
              <a:t/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r>
              <a:rPr lang="zh-CN" altLang="en-US" sz="2000" dirty="0">
                <a:ea typeface="华文中宋" pitchFamily="2" charset="-122"/>
              </a:rPr>
              <a:t/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7427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6635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7092950" y="3940175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6156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6613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6149975" y="49974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6726238" y="4997450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7235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7380288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6659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7116763" y="5164138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6654800" y="5573713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7283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7380288" y="5734050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7229475" y="6118225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7812088" y="6118225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7931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7956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7885113" y="55419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7956550" y="37655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5940425" y="950913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210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468313" y="952500"/>
            <a:ext cx="508664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对右图所示二叉树，按下列顺序读入字符：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                  </a:t>
            </a:r>
            <a:r>
              <a:rPr lang="zh-CN" altLang="en-US" dirty="0" smtClean="0">
                <a:ea typeface="楷体_GB2312" pitchFamily="49" charset="-122"/>
              </a:rPr>
              <a:t>         </a:t>
            </a:r>
            <a:r>
              <a:rPr lang="en-US" altLang="zh-CN" sz="2600" dirty="0" smtClean="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 dirty="0" smtClean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</a:t>
            </a: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7691438" y="3694113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6877050" y="42703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6413500" y="4965700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7451725" y="4941888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6899275" y="5541963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7524750" y="6118225"/>
            <a:ext cx="4445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8194675" y="5541963"/>
            <a:ext cx="4032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2123728" y="764704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8429625" y="31654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7872413" y="3363913"/>
            <a:ext cx="557212" cy="354012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2555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539750" y="4267200"/>
            <a:ext cx="3616325" cy="1985963"/>
            <a:chOff x="48" y="2688"/>
            <a:chExt cx="227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3668713" y="478413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5645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5645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6467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6330950" y="4691063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3657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3657600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4648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639763" y="995363"/>
            <a:ext cx="2947987" cy="3178175"/>
            <a:chOff x="111" y="627"/>
            <a:chExt cx="1857" cy="2002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915" y="62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62" y="193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19" y="104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15" y="1033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41" y="1477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40" y="147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34" y="191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01" y="232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47" y="234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57" y="147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32" y="1513"/>
              <a:ext cx="1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07950" y="4730750"/>
            <a:ext cx="4054475" cy="1722438"/>
            <a:chOff x="1505" y="2235"/>
            <a:chExt cx="2554" cy="1085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1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07950" y="404813"/>
            <a:ext cx="692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5562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4038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3352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4724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4038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4800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5257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4114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4800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5562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6019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4876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6324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5562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6781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7010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6324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7772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7010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8229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6781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4191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4191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3560763" y="1690688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5562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5651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505200" y="1268413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6781800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5770563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4267200" y="5065713"/>
            <a:ext cx="455136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34925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12713" y="5046663"/>
            <a:ext cx="891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前趋和后继结点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07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7856538" y="4119563"/>
            <a:ext cx="1179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96838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1746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544763" y="1951038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877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312863" y="2620963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2036763" y="1917700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1312863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949325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442913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674813" y="1273175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949325" y="1273175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1384300" y="979488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5240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1022350" y="2328863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174625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2616200" y="2305050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587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181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587375" y="3032125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1457325" y="3032125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1022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1892300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1452563" y="914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1527175" y="29940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2252663" y="15827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658813" y="15589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1017588" y="2263775"/>
            <a:ext cx="492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222250" y="22637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688975" y="296545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1112838" y="3611563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1920875" y="36353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1836738" y="2263775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2749550" y="2263775"/>
            <a:ext cx="285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381000" y="426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6929438" y="476250"/>
            <a:ext cx="6699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6218238" y="674688"/>
            <a:ext cx="711200" cy="3968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07950" y="5949950"/>
            <a:ext cx="891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07950" y="4941888"/>
            <a:ext cx="88915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07950" y="4941888"/>
            <a:ext cx="85867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98425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071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r>
              <a:rPr lang="zh-CN" altLang="en-US" sz="2400" dirty="0">
                <a:ea typeface="楷体_GB2312" pitchFamily="49" charset="-122"/>
              </a:rPr>
              <a:t/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r>
              <a:rPr lang="zh-CN" altLang="en-US" sz="2400" dirty="0">
                <a:ea typeface="楷体_GB2312" pitchFamily="49" charset="-122"/>
              </a:rPr>
              <a:t/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r>
              <a:rPr lang="zh-CN" altLang="en-US" sz="2400" dirty="0">
                <a:ea typeface="楷体_GB2312" pitchFamily="49" charset="-122"/>
              </a:rPr>
              <a:t/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76200" y="404664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76200" y="865188"/>
            <a:ext cx="5634038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{ p 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r>
              <a:rPr lang="en-US" altLang="zh-CN" sz="2000" dirty="0">
                <a:ea typeface="楷体_GB2312" pitchFamily="49" charset="-122"/>
              </a:rPr>
              <a:t/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T)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{ while 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T) </a:t>
            </a:r>
            <a:br>
              <a:rPr lang="en-US" altLang="zh-CN" sz="2000" dirty="0"/>
            </a:br>
            <a:r>
              <a:rPr lang="en-US" altLang="zh-CN" sz="2000" dirty="0"/>
              <a:t>            {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5562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4038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3352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4643438" y="3511550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40386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4800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52578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4114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4800600" y="48831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5562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6019800" y="48831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4876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6324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5562600" y="55689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6781800" y="55689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7010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6324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7772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70104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82296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6781800" y="3511550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4191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3560763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5562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5638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5770563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3463925" y="2638425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6858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6781800" y="2714625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6080125" y="141605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6248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6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07950" y="1111250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7950" y="2136775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07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6877050" y="234950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6300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611188" y="3429000"/>
            <a:ext cx="1944687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3419475" y="2997200"/>
            <a:ext cx="1368425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971550" y="2997200"/>
            <a:ext cx="2376488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395288" y="1916113"/>
            <a:ext cx="26638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2484438" y="155575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395288" y="1557338"/>
            <a:ext cx="2089150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827088" y="836613"/>
            <a:ext cx="4897437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/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07950" y="479425"/>
            <a:ext cx="6897688" cy="6045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void InThreading(BiThrTree p) {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(p)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{ 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 </a:t>
            </a:r>
            <a:r>
              <a:rPr lang="en-US" altLang="zh-CN" sz="2000">
                <a:ea typeface="楷体_GB2312" pitchFamily="49" charset="-122"/>
              </a:rPr>
              <a:t>lchild);   // </a:t>
            </a:r>
            <a:r>
              <a:rPr lang="zh-CN" altLang="en-US" sz="2000">
                <a:ea typeface="楷体_GB2312" pitchFamily="49" charset="-122"/>
              </a:rPr>
              <a:t>左子树线索化                        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if (!p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LTag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 = pre; }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if (!pre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RTag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// </a:t>
            </a:r>
            <a:r>
              <a:rPr lang="zh-CN" altLang="en-US" sz="2000">
                <a:ea typeface="楷体_GB2312" pitchFamily="49" charset="-122"/>
              </a:rPr>
              <a:t>保持 </a:t>
            </a:r>
            <a:r>
              <a:rPr lang="en-US" altLang="zh-CN" sz="2000">
                <a:ea typeface="楷体_GB2312" pitchFamily="49" charset="-122"/>
              </a:rPr>
              <a:t>pre </a:t>
            </a:r>
            <a:r>
              <a:rPr lang="zh-CN" altLang="en-US" sz="2000">
                <a:ea typeface="楷体_GB2312" pitchFamily="49" charset="-122"/>
              </a:rPr>
              <a:t>指向 </a:t>
            </a:r>
            <a:r>
              <a:rPr lang="en-US" altLang="zh-CN" sz="2000">
                <a:ea typeface="楷体_GB2312" pitchFamily="49" charset="-122"/>
              </a:rPr>
              <a:t>p </a:t>
            </a:r>
            <a:r>
              <a:rPr lang="zh-CN" altLang="en-US" sz="2000">
                <a:ea typeface="楷体_GB2312" pitchFamily="49" charset="-122"/>
              </a:rPr>
              <a:t>的前驱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rchild); </a:t>
            </a:r>
            <a:r>
              <a:rPr lang="en-US" altLang="zh-CN" sz="2000"/>
              <a:t>}</a:t>
            </a:r>
            <a:r>
              <a:rPr lang="en-US" altLang="zh-CN" sz="200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InThreading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4948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4948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5481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6015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6319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7462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6167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6167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6319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7539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7767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6527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7164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7975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6527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7164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5080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5716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323850" y="1773238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323850" y="2925763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3132138" y="3573463"/>
            <a:ext cx="287337" cy="2159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611188" y="5229225"/>
            <a:ext cx="25209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611188" y="450850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11188" y="4148138"/>
            <a:ext cx="24479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/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8612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4948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6853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6777038" y="2559050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31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 smtClean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 smtClean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 smtClean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 smtClean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 smtClean="0">
                <a:ea typeface="华文中宋" pitchFamily="2" charset="-122"/>
              </a:rPr>
              <a:t>==NULL 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二叉树按某种顺序线索化后，任一结点均有指向其前趋和后继的线索，这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种说法（）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890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0113" y="1557338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4635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60913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4140200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 dirty="0">
                <a:solidFill>
                  <a:srgbClr val="0000FF"/>
                </a:solidFill>
              </a:rPr>
              <a:t>B(</a:t>
            </a:r>
            <a:r>
              <a:rPr lang="en-US" altLang="zh-CN" dirty="0">
                <a:solidFill>
                  <a:srgbClr val="FFC000"/>
                </a:solidFill>
              </a:rPr>
              <a:t>E(</a:t>
            </a:r>
            <a:r>
              <a:rPr lang="en-US" altLang="zh-CN" dirty="0"/>
              <a:t>K,L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C(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D(</a:t>
            </a:r>
            <a:r>
              <a:rPr lang="en-US" altLang="zh-CN" dirty="0">
                <a:solidFill>
                  <a:srgbClr val="FFC000"/>
                </a:solidFill>
              </a:rPr>
              <a:t>H(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I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ea typeface="宋体" pitchFamily="2" charset="-122"/>
              </a:rPr>
              <a:t>哈夫曼树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树和森林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二叉树存储、遍历、线索化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二叉树的五个性质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树和二叉树的相关概念、术语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527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845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163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01613" y="1998663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413248" y="260648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201613" y="981075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01613" y="153193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885113" y="609600"/>
            <a:ext cx="1079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3238" y="1027113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5764213" y="609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5776913" y="1052513"/>
            <a:ext cx="10604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478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7164388" y="620713"/>
            <a:ext cx="863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54013" y="1125538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4013" y="3906838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54013" y="603250"/>
            <a:ext cx="2716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46875" y="1125538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 smtClean="0"/>
                <a:t>data    </a:t>
              </a:r>
              <a:r>
                <a:rPr lang="en-US" altLang="zh-CN" sz="2400" dirty="0"/>
                <a:t>parent</a:t>
              </a:r>
              <a:endParaRPr lang="en-US" altLang="zh-CN" sz="2400" b="0" dirty="0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5076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54013" y="4318000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354013" y="3355975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51500" y="1916113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963613" y="5334000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27088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smtClean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 smtClean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92163" y="2933701"/>
            <a:ext cx="3927475" cy="598488"/>
            <a:chOff x="2400" y="960"/>
            <a:chExt cx="2474" cy="377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3"/>
              <a:ext cx="2453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706438" y="4686302"/>
            <a:ext cx="4348163" cy="574676"/>
            <a:chOff x="240" y="1680"/>
            <a:chExt cx="2739" cy="362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28"/>
              <a:ext cx="2735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684213" y="5621338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child</a:t>
              </a:r>
              <a:r>
                <a:rPr lang="en-US" altLang="zh-CN" sz="2400" baseline="-250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chemeClr val="bg1"/>
                  </a:solidFill>
                </a:rPr>
                <a:t>……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 err="1" smtClean="0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 smtClean="0">
                  <a:solidFill>
                    <a:schemeClr val="bg1"/>
                  </a:solidFill>
                </a:rPr>
                <a:t>d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6948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4932363" y="1465263"/>
            <a:ext cx="2425700" cy="2133600"/>
            <a:chOff x="3272" y="576"/>
            <a:chExt cx="1528" cy="1344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6443663" y="4175125"/>
            <a:ext cx="2468562" cy="2133600"/>
            <a:chOff x="4028" y="2659"/>
            <a:chExt cx="1555" cy="1344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345" y="3508"/>
              <a:ext cx="27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309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356" cy="265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33350" y="61595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33350" y="1198563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3203575" y="3406775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2628900" y="1990725"/>
            <a:ext cx="5975350" cy="1752600"/>
            <a:chOff x="1656" y="935"/>
            <a:chExt cx="3764" cy="1104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2808" y="1070"/>
              <a:ext cx="16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000" y="1079"/>
              <a:ext cx="115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7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280" y="935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2520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2712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2904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 smtClean="0">
                  <a:ea typeface="楷体_GB2312" pitchFamily="49" charset="-122"/>
                </a:rPr>
                <a:t>C   </a:t>
              </a:r>
              <a:r>
                <a:rPr lang="en-US" altLang="zh-CN" sz="2400" dirty="0">
                  <a:ea typeface="楷体_GB2312" pitchFamily="49" charset="-122"/>
                </a:rPr>
                <a:t>^  </a:t>
              </a:r>
              <a:r>
                <a:rPr lang="en-US" altLang="zh-CN" sz="2400" dirty="0" smtClean="0">
                  <a:ea typeface="楷体_GB2312" pitchFamily="49" charset="-122"/>
                </a:rPr>
                <a:t>^   </a:t>
              </a:r>
              <a:r>
                <a:rPr lang="en-US" altLang="zh-CN" sz="2400" dirty="0">
                  <a:ea typeface="楷体_GB2312" pitchFamily="49" charset="-122"/>
                </a:rPr>
                <a:t>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 smtClean="0">
                  <a:ea typeface="楷体_GB2312" pitchFamily="49" charset="-122"/>
                </a:rPr>
                <a:t>E   ^   </a:t>
              </a:r>
              <a:r>
                <a:rPr lang="en-US" altLang="zh-CN" sz="2400" dirty="0">
                  <a:ea typeface="楷体_GB2312" pitchFamily="49" charset="-122"/>
                </a:rPr>
                <a:t>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</a:t>
              </a:r>
              <a:r>
                <a:rPr lang="en-US" altLang="zh-CN" sz="2400" dirty="0" smtClean="0">
                  <a:ea typeface="楷体_GB2312" pitchFamily="49" charset="-122"/>
                </a:rPr>
                <a:t>   </a:t>
              </a:r>
              <a:r>
                <a:rPr lang="en-US" altLang="zh-CN" sz="2400" dirty="0">
                  <a:ea typeface="楷体_GB2312" pitchFamily="49" charset="-122"/>
                </a:rPr>
                <a:t>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5364163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323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2028825" y="476252"/>
            <a:ext cx="4279900" cy="574676"/>
            <a:chOff x="240" y="1680"/>
            <a:chExt cx="2696" cy="362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28"/>
              <a:ext cx="2692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child</a:t>
              </a:r>
              <a:r>
                <a:rPr lang="en-US" altLang="zh-CN" sz="2400" baseline="-250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3203575" y="3883025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6043613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587375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3922713" y="2135188"/>
            <a:ext cx="4970462" cy="1612900"/>
            <a:chOff x="2471" y="1026"/>
            <a:chExt cx="3131" cy="1016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83"/>
              <a:ext cx="46" cy="27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107" y="1162"/>
              <a:ext cx="634" cy="318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107" y="1026"/>
              <a:ext cx="1859" cy="454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1908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000" dirty="0">
                  <a:solidFill>
                    <a:schemeClr val="bg1"/>
                  </a:solidFill>
                </a:rPr>
                <a:t>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bg1"/>
                  </a:solidFill>
                </a:rPr>
                <a:t>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000" dirty="0">
                  <a:solidFill>
                    <a:schemeClr val="bg1"/>
                  </a:solidFill>
                </a:rPr>
                <a:t>…… 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      </a:t>
              </a:r>
              <a:r>
                <a:rPr lang="en-US" altLang="zh-CN" sz="2000" dirty="0" err="1" smtClean="0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 smtClean="0">
                  <a:solidFill>
                    <a:schemeClr val="bg1"/>
                  </a:solidFill>
                </a:rPr>
                <a:t>d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317875" y="2181225"/>
            <a:ext cx="3559175" cy="1752600"/>
            <a:chOff x="3470" y="432"/>
            <a:chExt cx="2242" cy="1104"/>
          </a:xfrm>
        </p:grpSpPr>
        <p:sp>
          <p:nvSpPr>
            <p:cNvPr id="160872" name="Line 104"/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3" name="Line 105"/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4" name="Line 106"/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5" name="Line 107"/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6" name="Line 108"/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7" name="Rectangle 109"/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 3 </a:t>
              </a:r>
            </a:p>
          </p:txBody>
        </p:sp>
        <p:sp>
          <p:nvSpPr>
            <p:cNvPr id="160878" name="Line 110"/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9" name="Line 111"/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0" name="Line 112"/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1" name="Rectangle 113"/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  0 </a:t>
              </a:r>
            </a:p>
          </p:txBody>
        </p:sp>
        <p:sp>
          <p:nvSpPr>
            <p:cNvPr id="160882" name="Rectangle 114"/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  0 </a:t>
              </a:r>
            </a:p>
          </p:txBody>
        </p:sp>
        <p:sp>
          <p:nvSpPr>
            <p:cNvPr id="160883" name="Line 115"/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4" name="Rectangle 116"/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  2  </a:t>
              </a:r>
            </a:p>
          </p:txBody>
        </p:sp>
        <p:sp>
          <p:nvSpPr>
            <p:cNvPr id="160885" name="Line 117"/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6" name="Line 118"/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7" name="Line 119"/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8" name="Rectangle 120"/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  0 </a:t>
              </a:r>
            </a:p>
          </p:txBody>
        </p:sp>
        <p:sp>
          <p:nvSpPr>
            <p:cNvPr id="160889" name="Line 121"/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0" name="Rectangle 122"/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   0 </a:t>
              </a:r>
            </a:p>
          </p:txBody>
        </p:sp>
        <p:sp>
          <p:nvSpPr>
            <p:cNvPr id="160891" name="Line 123"/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2" name="Line 124"/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3" name="Line 125"/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468313" y="4437063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39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1665288" y="549279"/>
            <a:ext cx="5284788" cy="581026"/>
            <a:chOff x="240" y="2880"/>
            <a:chExt cx="3329" cy="366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2"/>
              <a:ext cx="3329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 smtClean="0"/>
                <a:t>degree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 smtClean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 smtClean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chemeClr val="bg1"/>
                  </a:solidFill>
                </a:rPr>
                <a:t>……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1636713" y="1274759"/>
            <a:ext cx="6318250" cy="574674"/>
            <a:chOff x="240" y="3316"/>
            <a:chExt cx="3980" cy="362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64"/>
              <a:ext cx="3980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 smtClean="0"/>
                <a:t>degree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 smtClean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chemeClr val="bg1"/>
                  </a:solidFill>
                </a:rPr>
                <a:t>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 smtClean="0">
                  <a:solidFill>
                    <a:srgbClr val="FFFF00"/>
                  </a:solidFill>
                </a:rPr>
                <a:t>parent </a:t>
              </a:r>
              <a:endParaRPr lang="en-US" altLang="zh-CN" sz="2400" dirty="0">
                <a:solidFill>
                  <a:srgbClr val="FFFF00"/>
                </a:solidFill>
              </a:endParaRP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4524375" y="3937000"/>
            <a:ext cx="4180676" cy="189442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6" name="Group 254"/>
          <p:cNvGrpSpPr>
            <a:grpSpLocks/>
          </p:cNvGrpSpPr>
          <p:nvPr/>
        </p:nvGrpSpPr>
        <p:grpSpPr bwMode="auto">
          <a:xfrm>
            <a:off x="2987824" y="2060575"/>
            <a:ext cx="4679950" cy="1944688"/>
            <a:chOff x="386" y="2568"/>
            <a:chExt cx="2948" cy="1225"/>
          </a:xfrm>
        </p:grpSpPr>
        <p:sp useBgFill="1">
          <p:nvSpPr>
            <p:cNvPr id="161023" name="Rectangle 255"/>
            <p:cNvSpPr>
              <a:spLocks noChangeArrowheads="1"/>
            </p:cNvSpPr>
            <p:nvPr/>
          </p:nvSpPr>
          <p:spPr bwMode="auto">
            <a:xfrm>
              <a:off x="386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256"/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61025" name="Line 257"/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6" name="Line 258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7" name="Line 259"/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8" name="Line 260"/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9" name="Line 261"/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0" name="Rectangle 262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 smtClean="0">
                    <a:ea typeface="楷体_GB2312" pitchFamily="49" charset="-122"/>
                  </a:rPr>
                  <a:t>A    </a:t>
                </a:r>
                <a:r>
                  <a:rPr lang="en-US" altLang="zh-CN" sz="2400" dirty="0">
                    <a:ea typeface="楷体_GB2312" pitchFamily="49" charset="-122"/>
                  </a:rPr>
                  <a:t>3</a:t>
                </a:r>
                <a:r>
                  <a:rPr lang="en-US" altLang="zh-CN" dirty="0">
                    <a:ea typeface="楷体_GB2312" pitchFamily="49" charset="-122"/>
                  </a:rPr>
                  <a:t>             ^</a:t>
                </a:r>
              </a:p>
            </p:txBody>
          </p:sp>
          <p:sp>
            <p:nvSpPr>
              <p:cNvPr id="161031" name="Line 263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2" name="Line 264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3" name="Line 26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4" name="Rectangle 26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 smtClean="0">
                    <a:ea typeface="楷体_GB2312" pitchFamily="49" charset="-122"/>
                  </a:rPr>
                  <a:t>B   0 </a:t>
                </a:r>
                <a:endParaRPr lang="en-US" altLang="zh-CN" sz="2400" dirty="0">
                  <a:ea typeface="楷体_GB2312" pitchFamily="49" charset="-122"/>
                </a:endParaRPr>
              </a:p>
            </p:txBody>
          </p:sp>
          <p:sp>
            <p:nvSpPr>
              <p:cNvPr id="161035" name="Rectangle 267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 smtClean="0">
                    <a:ea typeface="楷体_GB2312" pitchFamily="49" charset="-122"/>
                  </a:rPr>
                  <a:t>C   </a:t>
                </a:r>
                <a:r>
                  <a:rPr lang="en-US" altLang="zh-CN" sz="2400" dirty="0">
                    <a:ea typeface="楷体_GB2312" pitchFamily="49" charset="-122"/>
                  </a:rPr>
                  <a:t>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1036" name="Line 26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7" name="Rectangle 26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61038" name="Line 270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9" name="Line 271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0" name="Line 272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1" name="Rectangle 273"/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</a:t>
                </a:r>
                <a:r>
                  <a:rPr lang="en-US" altLang="zh-CN" sz="2400" dirty="0" smtClean="0">
                    <a:ea typeface="楷体_GB2312" pitchFamily="49" charset="-122"/>
                  </a:rPr>
                  <a:t>  </a:t>
                </a:r>
                <a:r>
                  <a:rPr lang="en-US" altLang="zh-CN" sz="2400" dirty="0">
                    <a:ea typeface="楷体_GB2312" pitchFamily="49" charset="-122"/>
                  </a:rPr>
                  <a:t>0 </a:t>
                </a:r>
              </a:p>
            </p:txBody>
          </p:sp>
          <p:sp>
            <p:nvSpPr>
              <p:cNvPr id="161042" name="Line 27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3" name="Rectangle 275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61044" name="Line 276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5" name="Line 277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6" name="Line 278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7" name="Line 279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8" name="Line 280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9" name="Line 281"/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0" name="Line 282"/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1" name="Line 283"/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2" name="Line 284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3" name="Line 285"/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4" name="Line 286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5" name="Line 287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6" name="Line 288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7" name="Line 289"/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6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</a:t>
            </a:r>
            <a:r>
              <a:rPr lang="zh-CN" altLang="en-US" sz="2400" b="0" dirty="0">
                <a:ea typeface="楷体_GB2312" pitchFamily="49" charset="-122"/>
              </a:rPr>
              <a:t>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4648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43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</a:t>
              </a:r>
              <a:r>
                <a:rPr lang="en-US" altLang="zh-CN" sz="2400" dirty="0" smtClean="0"/>
                <a:t>  A </a:t>
              </a:r>
              <a:endParaRPr lang="en-US" altLang="zh-CN" sz="2400" dirty="0"/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</a:t>
              </a:r>
              <a:r>
                <a:rPr lang="en-US" altLang="zh-CN" sz="2400" dirty="0" smtClean="0"/>
                <a:t>  B    </a:t>
              </a:r>
              <a:r>
                <a:rPr lang="en-US" altLang="zh-CN" sz="2400" dirty="0"/>
                <a:t>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</a:t>
              </a:r>
              <a:r>
                <a:rPr lang="en-US" altLang="zh-CN" sz="2400" dirty="0" smtClean="0"/>
                <a:t>  C </a:t>
              </a:r>
              <a:endParaRPr lang="en-US" altLang="zh-CN" sz="2400" dirty="0"/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</a:t>
              </a:r>
              <a:r>
                <a:rPr lang="en-US" altLang="zh-CN" sz="2400" dirty="0" smtClean="0"/>
                <a:t>  D    </a:t>
              </a:r>
              <a:r>
                <a:rPr lang="en-US" altLang="zh-CN" sz="2400" dirty="0"/>
                <a:t>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</a:t>
              </a:r>
              <a:r>
                <a:rPr lang="en-US" altLang="zh-CN" sz="2400" dirty="0" smtClean="0"/>
                <a:t>  R  </a:t>
              </a:r>
              <a:endParaRPr lang="en-US" altLang="zh-CN" sz="2400" dirty="0"/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</a:t>
              </a:r>
              <a:r>
                <a:rPr lang="en-US" altLang="zh-CN" sz="2400" dirty="0" smtClean="0"/>
                <a:t>  E    </a:t>
              </a:r>
              <a:r>
                <a:rPr lang="en-US" altLang="zh-CN" sz="2400" dirty="0"/>
                <a:t>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</a:t>
              </a:r>
              <a:r>
                <a:rPr lang="en-US" altLang="zh-CN" sz="2400" dirty="0" smtClean="0"/>
                <a:t> F  </a:t>
              </a:r>
              <a:endParaRPr lang="en-US" altLang="zh-CN" sz="2400" dirty="0"/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</a:t>
              </a:r>
              <a:r>
                <a:rPr lang="en-US" altLang="zh-CN" sz="2400" dirty="0" smtClean="0"/>
                <a:t> G    </a:t>
              </a:r>
              <a:r>
                <a:rPr lang="en-US" altLang="zh-CN" sz="2400" dirty="0"/>
                <a:t>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</a:t>
              </a:r>
              <a:r>
                <a:rPr lang="en-US" altLang="zh-CN" sz="2400" dirty="0" smtClean="0"/>
                <a:t> H    </a:t>
              </a:r>
              <a:r>
                <a:rPr lang="en-US" altLang="zh-CN" sz="2400" dirty="0"/>
                <a:t>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</a:t>
              </a:r>
              <a:r>
                <a:rPr lang="en-US" altLang="zh-CN" sz="2400" dirty="0" smtClean="0"/>
                <a:t> K    </a:t>
              </a:r>
              <a:r>
                <a:rPr lang="en-US" altLang="zh-CN" sz="2400" dirty="0"/>
                <a:t>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57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 smtClean="0">
                  <a:ea typeface="楷体_GB2312" pitchFamily="49" charset="-122"/>
                </a:rPr>
                <a:t>5     </a:t>
              </a:r>
              <a:r>
                <a:rPr lang="en-US" altLang="zh-CN" dirty="0">
                  <a:ea typeface="楷体_GB2312" pitchFamily="49" charset="-122"/>
                </a:rPr>
                <a:t>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</a:t>
              </a:r>
              <a:r>
                <a:rPr lang="en-US" altLang="zh-CN" dirty="0" smtClean="0">
                  <a:ea typeface="楷体_GB2312" pitchFamily="49" charset="-122"/>
                </a:rPr>
                <a:t>  ^ </a:t>
              </a:r>
              <a:endParaRPr lang="en-US" altLang="zh-CN" dirty="0">
                <a:ea typeface="楷体_GB2312" pitchFamily="49" charset="-122"/>
              </a:endParaRP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 smtClean="0">
                  <a:ea typeface="楷体_GB2312" pitchFamily="49" charset="-122"/>
                </a:rPr>
                <a:t>2     </a:t>
              </a:r>
              <a:r>
                <a:rPr lang="en-US" altLang="zh-CN" dirty="0">
                  <a:ea typeface="楷体_GB2312" pitchFamily="49" charset="-122"/>
                </a:rPr>
                <a:t>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</a:t>
              </a:r>
              <a:r>
                <a:rPr lang="en-US" altLang="zh-CN" dirty="0" smtClean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4191000" y="2514600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52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6019800" y="592455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76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6599238" y="54451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388" y="1752600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95263" y="1244600"/>
            <a:ext cx="2405062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81263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 smtClean="0"/>
                <a:t> child  next</a:t>
              </a:r>
              <a:endParaRPr lang="en-US" altLang="zh-CN" sz="2400" b="0" dirty="0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9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267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267200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53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</a:t>
              </a:r>
              <a:r>
                <a:rPr lang="en-US" altLang="zh-CN" sz="2400" dirty="0" smtClean="0"/>
                <a:t>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  <a:endParaRPr lang="en-US" altLang="zh-CN" sz="2400" b="0" dirty="0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9388" y="4289425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9388" y="3805238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79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6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43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</a:t>
              </a:r>
              <a:r>
                <a:rPr lang="en-US" altLang="zh-CN" sz="2400" dirty="0" smtClean="0">
                  <a:ea typeface="楷体_GB2312" pitchFamily="49" charset="-122"/>
                </a:rPr>
                <a:t>    R  </a:t>
              </a:r>
              <a:r>
                <a:rPr lang="en-US" altLang="zh-CN" sz="2400" dirty="0">
                  <a:ea typeface="楷体_GB2312" pitchFamily="49" charset="-122"/>
                </a:rPr>
                <a:t>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</a:t>
              </a:r>
              <a:r>
                <a:rPr lang="en-US" altLang="zh-CN" sz="3600" dirty="0" smtClean="0">
                  <a:ea typeface="楷体_GB2312" pitchFamily="49" charset="-122"/>
                </a:rPr>
                <a:t> </a:t>
              </a:r>
              <a:r>
                <a:rPr lang="en-US" altLang="zh-CN" dirty="0" smtClean="0">
                  <a:ea typeface="楷体_GB2312" pitchFamily="49" charset="-122"/>
                </a:rPr>
                <a:t>A</a:t>
              </a:r>
              <a:endParaRPr lang="en-US" altLang="zh-CN" dirty="0">
                <a:ea typeface="楷体_GB2312" pitchFamily="49" charset="-122"/>
              </a:endParaRP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 smtClean="0">
                  <a:ea typeface="楷体_GB2312" pitchFamily="49" charset="-122"/>
                </a:rPr>
                <a:t>^ </a:t>
              </a:r>
              <a:r>
                <a:rPr lang="en-US" altLang="zh-CN" sz="3600" dirty="0" smtClean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 smtClean="0">
                  <a:ea typeface="楷体_GB2312" pitchFamily="49" charset="-122"/>
                </a:rPr>
                <a:t> ^  </a:t>
              </a:r>
              <a:r>
                <a:rPr lang="en-US" altLang="zh-CN" sz="2400" dirty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</a:t>
              </a:r>
              <a:r>
                <a:rPr lang="en-US" altLang="zh-CN" sz="2400" dirty="0" smtClean="0">
                  <a:ea typeface="楷体_GB2312" pitchFamily="49" charset="-122"/>
                </a:rPr>
                <a:t>   </a:t>
              </a:r>
              <a:r>
                <a:rPr lang="en-US" altLang="zh-CN" sz="2400" dirty="0">
                  <a:ea typeface="楷体_GB2312" pitchFamily="49" charset="-122"/>
                </a:rPr>
                <a:t>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</a:t>
              </a:r>
              <a:r>
                <a:rPr lang="en-US" altLang="zh-CN" sz="2400" dirty="0" smtClean="0">
                  <a:ea typeface="楷体_GB2312" pitchFamily="49" charset="-122"/>
                </a:rPr>
                <a:t>     </a:t>
              </a:r>
              <a:r>
                <a:rPr lang="en-US" altLang="zh-CN" sz="2400" dirty="0">
                  <a:ea typeface="楷体_GB2312" pitchFamily="49" charset="-122"/>
                </a:rPr>
                <a:t>C </a:t>
              </a:r>
              <a:r>
                <a:rPr lang="en-US" altLang="zh-CN" sz="2400" dirty="0" smtClean="0">
                  <a:ea typeface="楷体_GB2312" pitchFamily="49" charset="-122"/>
                </a:rPr>
                <a:t>  ^ </a:t>
              </a:r>
              <a:endParaRPr lang="en-US" altLang="zh-CN" sz="2400" dirty="0">
                <a:ea typeface="楷体_GB2312" pitchFamily="49" charset="-122"/>
              </a:endParaRP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</a:t>
              </a:r>
              <a:r>
                <a:rPr lang="en-US" altLang="zh-CN" sz="2400" dirty="0" smtClean="0">
                  <a:ea typeface="楷体_GB2312" pitchFamily="49" charset="-122"/>
                </a:rPr>
                <a:t>      </a:t>
              </a:r>
              <a:r>
                <a:rPr lang="en-US" altLang="zh-CN" sz="2400" dirty="0">
                  <a:ea typeface="楷体_GB2312" pitchFamily="49" charset="-122"/>
                </a:rPr>
                <a:t>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dirty="0" smtClean="0">
                  <a:ea typeface="楷体_GB2312" pitchFamily="49" charset="-122"/>
                </a:rPr>
                <a:t>   </a:t>
              </a:r>
              <a:r>
                <a:rPr lang="en-US" altLang="zh-CN" sz="3600" dirty="0" smtClean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dirty="0" smtClean="0">
                  <a:ea typeface="楷体_GB2312" pitchFamily="49" charset="-122"/>
                </a:rPr>
                <a:t>   </a:t>
              </a:r>
              <a:r>
                <a:rPr lang="en-US" altLang="zh-CN" sz="3600" dirty="0" smtClean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</a:t>
              </a:r>
              <a:r>
                <a:rPr lang="en-US" altLang="zh-CN" sz="2400" dirty="0" smtClean="0">
                  <a:ea typeface="楷体_GB2312" pitchFamily="49" charset="-122"/>
                </a:rPr>
                <a:t>   </a:t>
              </a:r>
              <a:r>
                <a:rPr lang="en-US" altLang="zh-CN" sz="2400" dirty="0">
                  <a:ea typeface="楷体_GB2312" pitchFamily="49" charset="-122"/>
                </a:rPr>
                <a:t>K  </a:t>
              </a:r>
              <a:r>
                <a:rPr lang="en-US" altLang="zh-CN" sz="2400" dirty="0" smtClean="0">
                  <a:ea typeface="楷体_GB2312" pitchFamily="49" charset="-122"/>
                </a:rPr>
                <a:t> ^ </a:t>
              </a:r>
              <a:endParaRPr lang="en-US" altLang="zh-CN" sz="2400" dirty="0">
                <a:ea typeface="楷体_GB2312" pitchFamily="49" charset="-122"/>
              </a:endParaRP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52388" y="1844675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77788" y="1992313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76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1919288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9163" y="2867025"/>
            <a:ext cx="6992937" cy="3082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9163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919163" y="1909763"/>
            <a:ext cx="2058987" cy="582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52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</a:t>
              </a:r>
              <a:r>
                <a:rPr lang="en-US" altLang="zh-CN" sz="3000" dirty="0" smtClean="0"/>
                <a:t>   </a:t>
              </a:r>
              <a:r>
                <a:rPr lang="en-US" altLang="zh-CN" sz="3000" dirty="0"/>
                <a:t>data </a:t>
              </a:r>
              <a:r>
                <a:rPr lang="en-US" altLang="zh-CN" sz="3000" dirty="0" smtClean="0"/>
                <a:t>  </a:t>
              </a:r>
              <a:r>
                <a:rPr lang="en-US" altLang="zh-CN" sz="3000" dirty="0" err="1"/>
                <a:t>nextsibling</a:t>
              </a:r>
              <a:endParaRPr lang="en-US" altLang="zh-CN" sz="3000" b="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5098</TotalTime>
  <Words>10859</Words>
  <Application>Microsoft Office PowerPoint</Application>
  <PresentationFormat>全屏显示(4:3)</PresentationFormat>
  <Paragraphs>2853</Paragraphs>
  <Slides>129</Slides>
  <Notes>96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31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先序遍历过程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幻灯片 117</vt:lpstr>
      <vt:lpstr>幻灯片 118</vt:lpstr>
      <vt:lpstr>幻灯片 119</vt:lpstr>
      <vt:lpstr>幻灯片 120</vt:lpstr>
      <vt:lpstr>幻灯片 121</vt:lpstr>
      <vt:lpstr>幻灯片 122</vt:lpstr>
      <vt:lpstr>幻灯片 123</vt:lpstr>
      <vt:lpstr>幻灯片 124</vt:lpstr>
      <vt:lpstr>幻灯片 125</vt:lpstr>
      <vt:lpstr>幻灯片 126</vt:lpstr>
      <vt:lpstr>幻灯片 127</vt:lpstr>
      <vt:lpstr>小结</vt:lpstr>
      <vt:lpstr>幻灯片 129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王艳华</cp:lastModifiedBy>
  <cp:revision>433</cp:revision>
  <dcterms:created xsi:type="dcterms:W3CDTF">2010-01-05T06:25:07Z</dcterms:created>
  <dcterms:modified xsi:type="dcterms:W3CDTF">2012-11-02T08:58:39Z</dcterms:modified>
</cp:coreProperties>
</file>