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297" r:id="rId36"/>
    <p:sldId id="320" r:id="rId37"/>
    <p:sldId id="321" r:id="rId38"/>
    <p:sldId id="323" r:id="rId39"/>
    <p:sldId id="322" r:id="rId40"/>
    <p:sldId id="301" r:id="rId41"/>
    <p:sldId id="302" r:id="rId42"/>
    <p:sldId id="312" r:id="rId43"/>
    <p:sldId id="313" r:id="rId44"/>
    <p:sldId id="314" r:id="rId45"/>
    <p:sldId id="310" r:id="rId46"/>
    <p:sldId id="303" r:id="rId47"/>
    <p:sldId id="304"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4" autoAdjust="0"/>
  </p:normalViewPr>
  <p:slideViewPr>
    <p:cSldViewPr>
      <p:cViewPr varScale="1">
        <p:scale>
          <a:sx n="112" d="100"/>
          <a:sy n="112" d="100"/>
        </p:scale>
        <p:origin x="516" y="10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86325\Desktop\&#26032;&#24314;%20Microsoft%20Excel%20&#24037;&#20316;&#349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dLbls>
          <c:showLegendKey val="0"/>
          <c:showVal val="0"/>
          <c:showCatName val="0"/>
          <c:showSerName val="0"/>
          <c:showPercent val="0"/>
          <c:showBubbleSize val="0"/>
          <c:showLeaderLines val="0"/>
        </c:dLbls>
      </c:pie3DChart>
    </c:plotArea>
    <c:plotVisOnly val="1"/>
    <c:dispBlanksAs val="gap"/>
    <c:showDLblsOverMax val="0"/>
  </c:chart>
  <c:txPr>
    <a:bodyPr/>
    <a:lstStyle/>
    <a:p>
      <a:pPr>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28A-4C47-8E0D-8135462E982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28A-4C47-8E0D-8135462E982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28A-4C47-8E0D-8135462E982C}"/>
              </c:ext>
            </c:extLst>
          </c:dPt>
          <c:dLbls>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300" baseline="0" dirty="0">
                        <a:solidFill>
                          <a:schemeClr val="bg1"/>
                        </a:solidFill>
                      </a:rPr>
                      <a:t>期末考试</a:t>
                    </a:r>
                  </a:p>
                  <a:p>
                    <a:pPr>
                      <a:defRPr sz="1200"/>
                    </a:pPr>
                    <a:fld id="{A826EBFA-C604-4F48-95DC-86AE1E0193D3}" type="VALUE">
                      <a:rPr lang="en-US" altLang="zh-CN" sz="130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28A-4C47-8E0D-8135462E982C}"/>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40" baseline="0" dirty="0">
                        <a:solidFill>
                          <a:schemeClr val="bg1"/>
                        </a:solidFill>
                      </a:rPr>
                      <a:t>雪梨作业</a:t>
                    </a:r>
                  </a:p>
                  <a:p>
                    <a:pPr>
                      <a:defRPr sz="1200"/>
                    </a:pPr>
                    <a:fld id="{4B554995-E677-42B5-A7C7-09109156ED6B}" type="VALUE">
                      <a:rPr lang="en-US" altLang="zh-CN" sz="124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28A-4C47-8E0D-8135462E982C}"/>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r>
                      <a:rPr lang="zh-CN" altLang="en-US" sz="1210" baseline="0" dirty="0">
                        <a:solidFill>
                          <a:schemeClr val="bg1"/>
                        </a:solidFill>
                      </a:rPr>
                      <a:t>平时成绩</a:t>
                    </a:r>
                  </a:p>
                  <a:p>
                    <a:pPr>
                      <a:defRPr sz="1200"/>
                    </a:pPr>
                    <a:fld id="{21060041-BE16-44A7-ADD5-3CD60583C020}" type="VALUE">
                      <a:rPr lang="en-US" altLang="zh-CN" sz="1210" baseline="0">
                        <a:solidFill>
                          <a:schemeClr val="bg1"/>
                        </a:solidFill>
                      </a:rPr>
                      <a:pPr>
                        <a:defRPr sz="1200"/>
                      </a:pPr>
                      <a:t>[值]</a:t>
                    </a:fld>
                    <a:endParaRPr lang="zh-CN" alt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28A-4C47-8E0D-8135462E98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val>
            <c:numRef>
              <c:f>Sheet1!$J$15:$J$17</c:f>
              <c:numCache>
                <c:formatCode>0%</c:formatCode>
                <c:ptCount val="3"/>
                <c:pt idx="0">
                  <c:v>0.4</c:v>
                </c:pt>
                <c:pt idx="1">
                  <c:v>0.55000000000000004</c:v>
                </c:pt>
                <c:pt idx="2">
                  <c:v>0.05</c:v>
                </c:pt>
              </c:numCache>
            </c:numRef>
          </c:val>
          <c:extLst>
            <c:ext xmlns:c16="http://schemas.microsoft.com/office/drawing/2014/chart" uri="{C3380CC4-5D6E-409C-BE32-E72D297353CC}">
              <c16:uniqueId val="{00000006-428A-4C47-8E0D-8135462E982C}"/>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extLst>
      <p:ext uri="{BB962C8B-B14F-4D97-AF65-F5344CB8AC3E}">
        <p14:creationId xmlns:p14="http://schemas.microsoft.com/office/powerpoint/2010/main" val="16894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4</a:t>
            </a:fld>
            <a:endParaRPr lang="zh-CN" altLang="en-US"/>
          </a:p>
        </p:txBody>
      </p:sp>
    </p:spTree>
    <p:extLst>
      <p:ext uri="{BB962C8B-B14F-4D97-AF65-F5344CB8AC3E}">
        <p14:creationId xmlns:p14="http://schemas.microsoft.com/office/powerpoint/2010/main" val="186524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18</a:t>
            </a:fld>
            <a:endParaRPr lang="zh-CN" altLang="en-US"/>
          </a:p>
        </p:txBody>
      </p:sp>
    </p:spTree>
    <p:extLst>
      <p:ext uri="{BB962C8B-B14F-4D97-AF65-F5344CB8AC3E}">
        <p14:creationId xmlns:p14="http://schemas.microsoft.com/office/powerpoint/2010/main" val="2836068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xfrm>
            <a:off x="381000" y="685800"/>
            <a:ext cx="6096000" cy="3429000"/>
          </a:xfrm>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36</a:t>
            </a:fld>
            <a:endParaRPr lang="en-US" altLang="zh-CN"/>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37</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39</a:t>
            </a:fld>
            <a:endParaRPr lang="en-US" altLang="zh-CN"/>
          </a:p>
        </p:txBody>
      </p:sp>
      <p:sp>
        <p:nvSpPr>
          <p:cNvPr id="149506" name="Rectangle 2"/>
          <p:cNvSpPr>
            <a:spLocks noGrp="1" noRot="1" noChangeAspect="1" noChangeArrowheads="1" noTextEdit="1"/>
          </p:cNvSpPr>
          <p:nvPr>
            <p:ph type="sldImg"/>
          </p:nvPr>
        </p:nvSpPr>
        <p:spPr>
          <a:xfrm>
            <a:off x="381000" y="685800"/>
            <a:ext cx="6096000" cy="3429000"/>
          </a:xfrm>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42</a:t>
            </a:fld>
            <a:endParaRPr lang="en-US" altLang="zh-CN"/>
          </a:p>
        </p:txBody>
      </p:sp>
      <p:sp>
        <p:nvSpPr>
          <p:cNvPr id="151554" name="Rectangle 2"/>
          <p:cNvSpPr>
            <a:spLocks noGrp="1" noRot="1" noChangeAspect="1" noChangeArrowheads="1" noTextEdit="1"/>
          </p:cNvSpPr>
          <p:nvPr>
            <p:ph type="sldImg"/>
          </p:nvPr>
        </p:nvSpPr>
        <p:spPr>
          <a:xfrm>
            <a:off x="381000" y="685800"/>
            <a:ext cx="6096000" cy="3429000"/>
          </a:xfrm>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43</a:t>
            </a:fld>
            <a:endParaRPr lang="en-US" altLang="zh-CN"/>
          </a:p>
        </p:txBody>
      </p:sp>
      <p:sp>
        <p:nvSpPr>
          <p:cNvPr id="264194" name="Rectangle 2"/>
          <p:cNvSpPr>
            <a:spLocks noGrp="1" noRot="1" noChangeAspect="1" noChangeArrowheads="1" noTextEdit="1"/>
          </p:cNvSpPr>
          <p:nvPr>
            <p:ph type="sldImg"/>
          </p:nvPr>
        </p:nvSpPr>
        <p:spPr>
          <a:xfrm>
            <a:off x="381000" y="685800"/>
            <a:ext cx="6096000" cy="3429000"/>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44</a:t>
            </a:fld>
            <a:endParaRPr lang="en-US" altLang="zh-CN"/>
          </a:p>
        </p:txBody>
      </p:sp>
      <p:sp>
        <p:nvSpPr>
          <p:cNvPr id="266242" name="Rectangle 2"/>
          <p:cNvSpPr>
            <a:spLocks noGrp="1" noRot="1" noChangeAspect="1" noChangeArrowheads="1" noTextEdit="1"/>
          </p:cNvSpPr>
          <p:nvPr>
            <p:ph type="sldImg"/>
          </p:nvPr>
        </p:nvSpPr>
        <p:spPr>
          <a:xfrm>
            <a:off x="381000" y="685800"/>
            <a:ext cx="6096000" cy="3429000"/>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45</a:t>
            </a:fld>
            <a:endParaRPr lang="en-US" altLang="zh-CN"/>
          </a:p>
        </p:txBody>
      </p:sp>
      <p:sp>
        <p:nvSpPr>
          <p:cNvPr id="152578" name="Rectangle 2"/>
          <p:cNvSpPr>
            <a:spLocks noGrp="1" noRot="1" noChangeAspect="1" noChangeArrowheads="1" noTextEdit="1"/>
          </p:cNvSpPr>
          <p:nvPr>
            <p:ph type="sldImg"/>
          </p:nvPr>
        </p:nvSpPr>
        <p:spPr>
          <a:xfrm>
            <a:off x="381000" y="685800"/>
            <a:ext cx="6096000" cy="3429000"/>
          </a:xfrm>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5</a:t>
            </a:fld>
            <a:endParaRPr lang="zh-CN" altLang="en-US"/>
          </a:p>
        </p:txBody>
      </p:sp>
    </p:spTree>
    <p:extLst>
      <p:ext uri="{BB962C8B-B14F-4D97-AF65-F5344CB8AC3E}">
        <p14:creationId xmlns:p14="http://schemas.microsoft.com/office/powerpoint/2010/main" val="2705039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xfrm>
            <a:off x="381000" y="685800"/>
            <a:ext cx="6096000" cy="3429000"/>
          </a:xfrm>
          <a:ln/>
        </p:spPr>
      </p:sp>
      <p:sp>
        <p:nvSpPr>
          <p:cNvPr id="10342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xfrm>
            <a:off x="381000" y="685800"/>
            <a:ext cx="6096000" cy="3429000"/>
          </a:xfrm>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12</a:t>
            </a:fld>
            <a:endParaRPr lang="zh-CN" altLang="en-US"/>
          </a:p>
        </p:txBody>
      </p:sp>
    </p:spTree>
    <p:extLst>
      <p:ext uri="{BB962C8B-B14F-4D97-AF65-F5344CB8AC3E}">
        <p14:creationId xmlns:p14="http://schemas.microsoft.com/office/powerpoint/2010/main" val="3811188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13</a:t>
            </a:fld>
            <a:endParaRPr lang="zh-CN" altLang="en-US"/>
          </a:p>
        </p:txBody>
      </p:sp>
    </p:spTree>
    <p:extLst>
      <p:ext uri="{BB962C8B-B14F-4D97-AF65-F5344CB8AC3E}">
        <p14:creationId xmlns:p14="http://schemas.microsoft.com/office/powerpoint/2010/main" val="409191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14</a:t>
            </a:fld>
            <a:endParaRPr lang="zh-CN" altLang="en-US"/>
          </a:p>
        </p:txBody>
      </p:sp>
    </p:spTree>
    <p:extLst>
      <p:ext uri="{BB962C8B-B14F-4D97-AF65-F5344CB8AC3E}">
        <p14:creationId xmlns:p14="http://schemas.microsoft.com/office/powerpoint/2010/main" val="272157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15</a:t>
            </a:fld>
            <a:endParaRPr lang="zh-CN" altLang="en-US"/>
          </a:p>
        </p:txBody>
      </p:sp>
    </p:spTree>
    <p:extLst>
      <p:ext uri="{BB962C8B-B14F-4D97-AF65-F5344CB8AC3E}">
        <p14:creationId xmlns:p14="http://schemas.microsoft.com/office/powerpoint/2010/main" val="137995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C6B09046-10C3-4233-A7CC-3200DAB24B04}" type="slidenum">
              <a:rPr lang="zh-CN" altLang="en-US" smtClean="0"/>
              <a:pPr/>
              <a:t>16</a:t>
            </a:fld>
            <a:endParaRPr lang="zh-CN" altLang="en-US"/>
          </a:p>
        </p:txBody>
      </p:sp>
    </p:spTree>
    <p:extLst>
      <p:ext uri="{BB962C8B-B14F-4D97-AF65-F5344CB8AC3E}">
        <p14:creationId xmlns:p14="http://schemas.microsoft.com/office/powerpoint/2010/main" val="55644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2927648" y="2059782"/>
            <a:ext cx="6172200" cy="1433512"/>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2855913" y="1124745"/>
            <a:ext cx="6172200" cy="1433513"/>
          </a:xfrm>
          <a:prstGeom prst="rect">
            <a:avLst/>
          </a:prstGeom>
          <a:noFill/>
          <a:ln w="9525">
            <a:noFill/>
            <a:miter lim="800000"/>
            <a:headEnd/>
            <a:tailEnd/>
          </a:ln>
        </p:spPr>
        <p:txBody>
          <a:bodyPr>
            <a:spAutoFit/>
          </a:bodyPr>
          <a:lstStyle/>
          <a:p>
            <a:pPr>
              <a:spcBef>
                <a:spcPct val="50000"/>
              </a:spcBef>
            </a:pPr>
            <a:endParaRPr lang="en-US" altLang="zh-CN" sz="2800" b="1" dirty="0">
              <a:solidFill>
                <a:srgbClr val="000000"/>
              </a:solidFill>
              <a:latin typeface="宋体" pitchFamily="2" charset="-122"/>
            </a:endParaRPr>
          </a:p>
          <a:p>
            <a:pPr algn="ctr">
              <a:spcBef>
                <a:spcPct val="50000"/>
              </a:spcBef>
            </a:pPr>
            <a:r>
              <a:rPr lang="zh-CN" altLang="en-US" sz="4000" dirty="0">
                <a:latin typeface="华文行楷" pitchFamily="2" charset="-122"/>
                <a:ea typeface="华文行楷" pitchFamily="2" charset="-122"/>
              </a:rPr>
              <a:t>数据结构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071813" y="1541464"/>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3719514" y="2133601"/>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6" name="Text Box 5"/>
          <p:cNvSpPr txBox="1">
            <a:spLocks noChangeArrowheads="1"/>
          </p:cNvSpPr>
          <p:nvPr/>
        </p:nvSpPr>
        <p:spPr bwMode="auto">
          <a:xfrm>
            <a:off x="4295775" y="1444378"/>
            <a:ext cx="452438" cy="1200329"/>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4295775" y="4508501"/>
            <a:ext cx="452438" cy="646331"/>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4956176" y="1196753"/>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9" name="AutoShape 9"/>
          <p:cNvSpPr>
            <a:spLocks/>
          </p:cNvSpPr>
          <p:nvPr/>
        </p:nvSpPr>
        <p:spPr bwMode="auto">
          <a:xfrm>
            <a:off x="4872039" y="4221089"/>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0" name="Text Box 10"/>
          <p:cNvSpPr txBox="1">
            <a:spLocks noChangeArrowheads="1"/>
          </p:cNvSpPr>
          <p:nvPr/>
        </p:nvSpPr>
        <p:spPr bwMode="auto">
          <a:xfrm>
            <a:off x="5447928" y="1048969"/>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5375276"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6584065" y="610809"/>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lang="zh-CN" altLang="zh-CN" sz="4400">
              <a:latin typeface="Arial" pitchFamily="34" charset="0"/>
            </a:endParaRPr>
          </a:p>
        </p:txBody>
      </p:sp>
      <p:sp>
        <p:nvSpPr>
          <p:cNvPr id="13" name="Text Box 13"/>
          <p:cNvSpPr txBox="1">
            <a:spLocks noChangeArrowheads="1"/>
          </p:cNvSpPr>
          <p:nvPr/>
        </p:nvSpPr>
        <p:spPr bwMode="auto">
          <a:xfrm>
            <a:off x="7074473"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86487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90805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9512374" y="338428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77500" lnSpcReduction="20000"/>
          </a:bodyPr>
          <a:lstStyle/>
          <a:p>
            <a:pPr>
              <a:lnSpc>
                <a:spcPct val="150000"/>
              </a:lnSpc>
            </a:pPr>
            <a:r>
              <a:rPr lang="zh-CN" altLang="en-US" sz="3600" b="1" dirty="0"/>
              <a:t>数据（</a:t>
            </a:r>
            <a:r>
              <a:rPr lang="en-US" altLang="zh-CN" sz="3600" b="1" dirty="0"/>
              <a:t>Data</a:t>
            </a:r>
            <a:r>
              <a:rPr lang="zh-CN" altLang="en-US" sz="3600" b="1" dirty="0"/>
              <a:t>）</a:t>
            </a:r>
            <a:endParaRPr lang="en-US" altLang="zh-CN" sz="3600"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1981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5519936" y="527198"/>
          <a:ext cx="3683000" cy="5926138"/>
        </p:xfrm>
        <a:graphic>
          <a:graphicData uri="http://schemas.openxmlformats.org/presentationml/2006/ole">
            <mc:AlternateContent xmlns:mc="http://schemas.openxmlformats.org/markup-compatibility/2006">
              <mc:Choice xmlns:v="urn:schemas-microsoft-com:vml" Requires="v">
                <p:oleObj spid="_x0000_s1055" name="Visio" r:id="rId4" imgW="2627620" imgH="4228081" progId="Visio.Drawing.11">
                  <p:embed/>
                </p:oleObj>
              </mc:Choice>
              <mc:Fallback>
                <p:oleObj name="Visio" r:id="rId4" imgW="2627620" imgH="4228081"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3927630"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2042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S )</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fontScale="85000" lnSpcReduction="20000"/>
          </a:bodyPr>
          <a:lstStyle/>
          <a:p>
            <a:pPr>
              <a:lnSpc>
                <a:spcPct val="150000"/>
              </a:lnSpc>
            </a:pPr>
            <a:r>
              <a:rPr lang="zh-CN" altLang="en-US" b="1" dirty="0"/>
              <a:t>物理结构</a:t>
            </a:r>
            <a:r>
              <a:rPr lang="en-US" altLang="zh-CN" b="1" dirty="0"/>
              <a:t>(</a:t>
            </a:r>
            <a:r>
              <a:rPr lang="zh-CN" altLang="en-US" b="1" dirty="0"/>
              <a:t>存储结构</a:t>
            </a:r>
            <a:r>
              <a:rPr lang="en-US" altLang="zh-CN" b="1"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b="1" dirty="0"/>
              <a:t>顺序映像</a:t>
            </a:r>
            <a:endParaRPr lang="en-US" altLang="zh-CN" b="1"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b="1" dirty="0"/>
              <a:t>非顺序映像</a:t>
            </a:r>
            <a:endParaRPr lang="en-US" altLang="zh-CN" b="1"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1919289" y="1916832"/>
            <a:ext cx="8385629" cy="984500"/>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1992314" y="4796558"/>
            <a:ext cx="7922362" cy="919867"/>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dirty="0">
                <a:latin typeface="+mn-ea"/>
              </a:rPr>
              <a:t>C</a:t>
            </a:r>
            <a:r>
              <a:rPr kumimoji="1" lang="zh-CN" altLang="en-US" sz="2400" b="1" dirty="0">
                <a:latin typeface="+mn-ea"/>
              </a:rPr>
              <a:t>语言中的</a:t>
            </a:r>
            <a:r>
              <a:rPr kumimoji="1" lang="en-US" altLang="zh-CN" sz="2400" b="1" dirty="0">
                <a:latin typeface="+mn-ea"/>
              </a:rPr>
              <a:t>int</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4511675" y="2924896"/>
            <a:ext cx="4167188" cy="1769331"/>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2001838" y="3717058"/>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4327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1981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8" name="自选图形 45"/>
          <p:cNvSpPr>
            <a:spLocks noChangeArrowheads="1"/>
          </p:cNvSpPr>
          <p:nvPr/>
        </p:nvSpPr>
        <p:spPr bwMode="gray">
          <a:xfrm>
            <a:off x="86351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90669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9498726" y="4190025"/>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981200" y="476251"/>
            <a:ext cx="8091488" cy="3554413"/>
          </a:xfrm>
        </p:spPr>
        <p:txBody>
          <a:bodyPr/>
          <a:lstStyle/>
          <a:p>
            <a:pPr marL="457200" indent="-457200" algn="just">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2351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6311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2351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7248526"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2098676" y="1310532"/>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1981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2208214" y="1412777"/>
            <a:ext cx="8270875" cy="4719737"/>
          </a:xfrm>
          <a:prstGeom prst="rect">
            <a:avLst/>
          </a:prstGeom>
        </p:spPr>
        <p:txBody>
          <a:bodyPr vert="horz" lIns="91440" tIns="45720" rIns="91440" bIns="45720" rtlCol="0">
            <a:normAutofit lnSpcReduction="10000"/>
          </a:bodyPr>
          <a:lstStyle/>
          <a:p>
            <a:pPr marL="342900" indent="-342900">
              <a:lnSpc>
                <a:spcPct val="90000"/>
              </a:lnSpc>
              <a:spcBef>
                <a:spcPct val="20000"/>
              </a:spcBef>
              <a:defRPr/>
            </a:pPr>
            <a:r>
              <a:rPr lang="en-US" altLang="zh-CN" sz="3200" dirty="0"/>
              <a:t>ADT Compare{</a:t>
            </a:r>
          </a:p>
          <a:p>
            <a:pPr marL="342900" indent="-342900">
              <a:lnSpc>
                <a:spcPct val="90000"/>
              </a:lnSpc>
              <a:spcBef>
                <a:spcPct val="20000"/>
              </a:spcBef>
              <a:defRPr/>
            </a:pPr>
            <a:r>
              <a:rPr lang="en-US" altLang="zh-CN" sz="2400" dirty="0"/>
              <a:t>     </a:t>
            </a:r>
            <a:r>
              <a:rPr lang="zh-CN" altLang="en-US" sz="2400" dirty="0"/>
              <a:t>数据对象：</a:t>
            </a:r>
            <a:r>
              <a:rPr lang="en-US" altLang="zh-CN" sz="2400" dirty="0"/>
              <a:t>D={e1,e2| e1,e2</a:t>
            </a:r>
            <a:r>
              <a:rPr lang="zh-CN" altLang="en-US" sz="2400" dirty="0"/>
              <a:t>为可比较的同类型的元素</a:t>
            </a:r>
            <a:r>
              <a:rPr lang="en-US" altLang="zh-CN" sz="2400" dirty="0"/>
              <a:t>}</a:t>
            </a:r>
          </a:p>
          <a:p>
            <a:pPr marL="342900" indent="-342900">
              <a:lnSpc>
                <a:spcPct val="90000"/>
              </a:lnSpc>
              <a:spcBef>
                <a:spcPct val="20000"/>
              </a:spcBef>
              <a:defRPr/>
            </a:pPr>
            <a:r>
              <a:rPr lang="en-US" altLang="zh-CN" sz="2400" dirty="0"/>
              <a:t>     </a:t>
            </a:r>
            <a:r>
              <a:rPr lang="zh-CN" altLang="en-US" sz="2400" dirty="0"/>
              <a:t>数据关系：</a:t>
            </a:r>
            <a:r>
              <a:rPr lang="en-US" altLang="zh-CN" sz="2400" dirty="0"/>
              <a:t>R={&lt; e1,e2 &gt;}</a:t>
            </a:r>
          </a:p>
          <a:p>
            <a:pPr marL="342900" indent="-342900">
              <a:lnSpc>
                <a:spcPct val="90000"/>
              </a:lnSpc>
              <a:spcBef>
                <a:spcPct val="20000"/>
              </a:spcBef>
              <a:defRPr/>
            </a:pPr>
            <a:r>
              <a:rPr lang="en-US" altLang="zh-CN" sz="2400" dirty="0"/>
              <a:t>     </a:t>
            </a:r>
            <a:r>
              <a:rPr lang="zh-CN" altLang="en-US" sz="2400" dirty="0"/>
              <a:t>基本操作：</a:t>
            </a:r>
          </a:p>
          <a:p>
            <a:pPr marL="342900" indent="-342900">
              <a:lnSpc>
                <a:spcPct val="90000"/>
              </a:lnSpc>
              <a:spcBef>
                <a:spcPct val="20000"/>
              </a:spcBef>
              <a:defRPr/>
            </a:pPr>
            <a:r>
              <a:rPr lang="zh-CN" altLang="en-US" sz="2400" dirty="0"/>
              <a:t>     </a:t>
            </a:r>
            <a:r>
              <a:rPr lang="en-US" altLang="zh-CN" sz="2400" dirty="0" err="1"/>
              <a:t>InitCom</a:t>
            </a:r>
            <a:r>
              <a:rPr lang="en-US" altLang="zh-CN" sz="2400" dirty="0"/>
              <a:t>(&amp;C,ee1,ee2)</a:t>
            </a:r>
          </a:p>
          <a:p>
            <a:pPr marL="342900" indent="-342900">
              <a:lnSpc>
                <a:spcPct val="90000"/>
              </a:lnSpc>
              <a:spcBef>
                <a:spcPct val="20000"/>
              </a:spcBef>
              <a:defRPr/>
            </a:pPr>
            <a:r>
              <a:rPr lang="en-US" altLang="zh-CN" sz="2400" dirty="0"/>
              <a:t>     </a:t>
            </a:r>
            <a:r>
              <a:rPr lang="zh-CN" altLang="en-US" sz="2400" dirty="0"/>
              <a:t>操作结果：构造一个二元组</a:t>
            </a:r>
            <a:r>
              <a:rPr lang="en-US" altLang="zh-CN" sz="2400" dirty="0"/>
              <a:t>c</a:t>
            </a:r>
            <a:r>
              <a:rPr lang="zh-CN" altLang="en-US" sz="2400" dirty="0"/>
              <a:t>，元素</a:t>
            </a:r>
            <a:r>
              <a:rPr lang="en-US" altLang="zh-CN" sz="2400" dirty="0"/>
              <a:t>e1,e2</a:t>
            </a:r>
            <a:r>
              <a:rPr lang="zh-CN" altLang="en-US" sz="2400" dirty="0"/>
              <a:t>分别被赋成</a:t>
            </a:r>
            <a:r>
              <a:rPr lang="en-US" altLang="zh-CN" sz="2400" dirty="0"/>
              <a:t>ee1,ee2</a:t>
            </a:r>
            <a:r>
              <a:rPr lang="zh-CN" altLang="en-US" sz="2400" dirty="0"/>
              <a:t>。</a:t>
            </a:r>
          </a:p>
          <a:p>
            <a:pPr marL="342900" indent="-342900">
              <a:lnSpc>
                <a:spcPct val="90000"/>
              </a:lnSpc>
              <a:spcBef>
                <a:spcPct val="20000"/>
              </a:spcBef>
              <a:defRPr/>
            </a:pPr>
            <a:r>
              <a:rPr lang="zh-CN" altLang="en-US" sz="2400" dirty="0"/>
              <a:t>     </a:t>
            </a:r>
            <a:r>
              <a:rPr lang="en-US" altLang="zh-CN" sz="2400" dirty="0" err="1"/>
              <a:t>FirElemBig</a:t>
            </a:r>
            <a:r>
              <a:rPr lang="en-US" altLang="zh-CN" sz="2400" dirty="0"/>
              <a:t>(C)</a:t>
            </a:r>
          </a:p>
          <a:p>
            <a:pPr marL="342900" indent="-342900">
              <a:lnSpc>
                <a:spcPct val="90000"/>
              </a:lnSpc>
              <a:spcBef>
                <a:spcPct val="20000"/>
              </a:spcBef>
              <a:defRPr/>
            </a:pPr>
            <a:r>
              <a:rPr lang="en-US" altLang="zh-CN" sz="2400" dirty="0"/>
              <a:t>     </a:t>
            </a:r>
            <a:r>
              <a:rPr lang="zh-CN" altLang="en-US" sz="2400" dirty="0"/>
              <a:t>初始条件：二元组已经存在。</a:t>
            </a:r>
          </a:p>
          <a:p>
            <a:pPr marL="342900" indent="-342900">
              <a:lnSpc>
                <a:spcPct val="90000"/>
              </a:lnSpc>
              <a:spcBef>
                <a:spcPct val="20000"/>
              </a:spcBef>
              <a:defRPr/>
            </a:pPr>
            <a:r>
              <a:rPr lang="zh-CN" altLang="en-US" sz="2400" dirty="0"/>
              <a:t>     操作结果：如果首元素大，则返回</a:t>
            </a:r>
            <a:r>
              <a:rPr lang="en-US" altLang="zh-CN" sz="2400" dirty="0"/>
              <a:t>1</a:t>
            </a:r>
            <a:r>
              <a:rPr lang="zh-CN" altLang="en-US" sz="2400" dirty="0"/>
              <a:t>，否则返回</a:t>
            </a:r>
            <a:r>
              <a:rPr lang="en-US" altLang="zh-CN" sz="2400" dirty="0"/>
              <a:t>0</a:t>
            </a:r>
            <a:r>
              <a:rPr lang="zh-CN" altLang="en-US" sz="2400" dirty="0"/>
              <a:t>。</a:t>
            </a:r>
          </a:p>
          <a:p>
            <a:pPr marL="342900" indent="-342900">
              <a:lnSpc>
                <a:spcPct val="90000"/>
              </a:lnSpc>
              <a:spcBef>
                <a:spcPct val="20000"/>
              </a:spcBef>
              <a:defRPr/>
            </a:pPr>
            <a:r>
              <a:rPr lang="zh-CN" altLang="en-US" sz="2400" dirty="0"/>
              <a:t>     </a:t>
            </a:r>
            <a:r>
              <a:rPr lang="en-US" altLang="zh-CN" sz="2400" dirty="0"/>
              <a:t>...</a:t>
            </a:r>
          </a:p>
          <a:p>
            <a:pPr marL="342900" indent="-342900">
              <a:lnSpc>
                <a:spcPct val="90000"/>
              </a:lnSpc>
              <a:spcBef>
                <a:spcPct val="20000"/>
              </a:spcBef>
              <a:defRPr/>
            </a:pPr>
            <a:r>
              <a:rPr lang="en-US" altLang="zh-CN" sz="3200" dirty="0"/>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int</a:t>
            </a:r>
            <a:r>
              <a:rPr lang="en-US" altLang="zh-CN" sz="2400" dirty="0"/>
              <a:t>   </a:t>
            </a:r>
            <a:r>
              <a:rPr lang="en-US" altLang="zh-CN" sz="2400" dirty="0" err="1"/>
              <a:t>ElemType</a:t>
            </a:r>
            <a:r>
              <a:rPr lang="en-US" altLang="zh-CN" sz="2400" dirty="0"/>
              <a:t>; //</a:t>
            </a:r>
            <a:r>
              <a:rPr lang="zh-CN" altLang="en-US" sz="2400" dirty="0"/>
              <a:t>整形元组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1775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1981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2208214" y="1844676"/>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1919289" y="115889"/>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1991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    </a:t>
            </a:r>
            <a:r>
              <a:rPr lang="en-US" altLang="en-US" sz="1600" dirty="0"/>
              <a:t>float length;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1981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1981200" y="1052513"/>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0402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4720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8903816" y="1755602"/>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50" name="自选图形 45"/>
          <p:cNvSpPr>
            <a:spLocks noChangeArrowheads="1"/>
          </p:cNvSpPr>
          <p:nvPr/>
        </p:nvSpPr>
        <p:spPr bwMode="gray">
          <a:xfrm>
            <a:off x="79992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84310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8862872" y="500961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981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1991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6096000" y="2968352"/>
            <a:ext cx="3754760" cy="2952328"/>
          </a:xfrm>
          <a:prstGeom prst="rect">
            <a:avLst/>
          </a:prstGeom>
        </p:spPr>
        <p:txBody>
          <a:bodyPr vert="horz" lIns="91440" tIns="45720" rIns="91440" bIns="45720" rtlCol="0">
            <a:normAutofit/>
          </a:bodyPr>
          <a:lstStyle/>
          <a:p>
            <a:pPr marL="342900" indent="-342900">
              <a:spcBef>
                <a:spcPts val="600"/>
              </a:spcBef>
              <a:buFont typeface="Arial" pitchFamily="34" charset="0"/>
              <a:buChar char="•"/>
              <a:defRPr/>
            </a:pPr>
            <a:r>
              <a:rPr lang="zh-CN" altLang="en-US" sz="3200" dirty="0"/>
              <a:t>算法的设计要求</a:t>
            </a:r>
            <a:endParaRPr lang="en-US" altLang="zh-CN" sz="3200" dirty="0"/>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a:spcBef>
                <a:spcPts val="600"/>
              </a:spcBef>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indent="-342900">
              <a:spcBef>
                <a:spcPct val="20000"/>
              </a:spcBef>
              <a:defRPr/>
            </a:pPr>
            <a:endParaRPr lang="zh-CN" altLang="en-US" sz="3200" dirty="0"/>
          </a:p>
        </p:txBody>
      </p:sp>
      <p:sp>
        <p:nvSpPr>
          <p:cNvPr id="6" name="标题 1"/>
          <p:cNvSpPr txBox="1">
            <a:spLocks/>
          </p:cNvSpPr>
          <p:nvPr/>
        </p:nvSpPr>
        <p:spPr>
          <a:xfrm>
            <a:off x="1919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2974976" y="871539"/>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1831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1876426" y="1395413"/>
            <a:ext cx="8765541" cy="1831976"/>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1876425" y="3317875"/>
            <a:ext cx="8767144" cy="1204112"/>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1846263" y="4646614"/>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1981200" y="1379910"/>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1981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pPr marL="0" indent="0">
              <a:buNone/>
            </a:pPr>
            <a:r>
              <a:rPr lang="en-US" altLang="zh-CN" dirty="0"/>
              <a:t>--</a:t>
            </a:r>
            <a:r>
              <a:rPr lang="zh-CN" altLang="en-US" dirty="0"/>
              <a:t>只考虑问题规模（基本操作）</a:t>
            </a:r>
            <a:endParaRPr lang="en-US" altLang="zh-CN" dirty="0"/>
          </a:p>
          <a:p>
            <a:pPr>
              <a:buNone/>
            </a:pPr>
            <a:r>
              <a:rPr lang="en-US" altLang="zh-CN" dirty="0">
                <a:latin typeface="+mn-ea"/>
              </a:rPr>
              <a:t>    </a:t>
            </a:r>
            <a:r>
              <a:rPr lang="zh-CN" altLang="en-US" sz="2400" dirty="0">
                <a:latin typeface="+mn-ea"/>
              </a:rPr>
              <a:t>一般情况下，算法中基本操作重复执行的次数是问题规模</a:t>
            </a:r>
            <a:r>
              <a:rPr lang="en-US" altLang="zh-CN" sz="2400" dirty="0">
                <a:latin typeface="+mn-ea"/>
              </a:rPr>
              <a:t>n</a:t>
            </a:r>
            <a:r>
              <a:rPr lang="zh-CN" altLang="en-US" sz="2400" dirty="0">
                <a:latin typeface="+mn-ea"/>
              </a:rPr>
              <a:t>的某个函数</a:t>
            </a:r>
            <a:r>
              <a:rPr lang="en-US" altLang="zh-CN" sz="2400" dirty="0">
                <a:latin typeface="+mn-ea"/>
              </a:rPr>
              <a:t>f(n)</a:t>
            </a:r>
            <a:r>
              <a:rPr lang="zh-CN" altLang="en-US" sz="2400" dirty="0">
                <a:latin typeface="+mn-ea"/>
              </a:rPr>
              <a:t>，记作：</a:t>
            </a:r>
            <a:r>
              <a:rPr lang="en-US" altLang="zh-CN" sz="2400" dirty="0">
                <a:solidFill>
                  <a:srgbClr val="FF0000"/>
                </a:solidFill>
                <a:latin typeface="+mn-ea"/>
              </a:rPr>
              <a:t>T(n) = O(f(n))</a:t>
            </a:r>
            <a:r>
              <a:rPr lang="zh-CN" altLang="en-US" sz="2400" dirty="0">
                <a:latin typeface="+mn-ea"/>
              </a:rPr>
              <a:t>，它表示随着问题规模</a:t>
            </a:r>
            <a:r>
              <a:rPr lang="en-US" altLang="zh-CN" sz="2400" dirty="0">
                <a:latin typeface="+mn-ea"/>
              </a:rPr>
              <a:t>n</a:t>
            </a:r>
            <a:r>
              <a:rPr lang="zh-CN" altLang="en-US" sz="2400" dirty="0">
                <a:latin typeface="+mn-ea"/>
              </a:rPr>
              <a:t>的增大，算法执行时间的增长率和</a:t>
            </a:r>
            <a:r>
              <a:rPr lang="en-US" altLang="zh-CN" sz="2400" dirty="0">
                <a:latin typeface="+mn-ea"/>
              </a:rPr>
              <a:t>f(n)</a:t>
            </a:r>
            <a:r>
              <a:rPr lang="zh-CN" altLang="en-US" sz="2400" dirty="0">
                <a:latin typeface="+mn-ea"/>
              </a:rPr>
              <a:t>的增长率相同。</a:t>
            </a:r>
            <a:endParaRPr lang="en-US" altLang="zh-CN" sz="2400" dirty="0">
              <a:latin typeface="+mn-ea"/>
            </a:endParaRPr>
          </a:p>
          <a:p>
            <a:pPr marL="0" indent="0">
              <a:buNone/>
            </a:pPr>
            <a:r>
              <a:rPr lang="en-US" altLang="zh-CN" dirty="0"/>
              <a:t>--</a:t>
            </a:r>
            <a:r>
              <a:rPr lang="zh-CN" altLang="en-US" dirty="0"/>
              <a:t>频度的概念</a:t>
            </a:r>
            <a:endParaRPr lang="en-US" altLang="zh-CN" dirty="0"/>
          </a:p>
          <a:p>
            <a:pPr>
              <a:buNone/>
            </a:pPr>
            <a:r>
              <a:rPr lang="en-US" altLang="zh-CN" dirty="0"/>
              <a:t>        </a:t>
            </a:r>
            <a:r>
              <a:rPr lang="zh-CN" altLang="en-US" sz="2400" dirty="0">
                <a:latin typeface="+mn-ea"/>
              </a:rPr>
              <a:t>基本操作的执行次数。</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631951" y="1268414"/>
            <a:ext cx="8762335" cy="1934247"/>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1600200" y="3544889"/>
            <a:ext cx="8933856" cy="259904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03388" y="493713"/>
            <a:ext cx="9036448" cy="2562112"/>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03389"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30"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1775520" y="3284985"/>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81200" y="1268761"/>
                <a:ext cx="8229600" cy="4525963"/>
              </a:xfrm>
            </p:spPr>
            <p:txBody>
              <a:bodyPr>
                <a:normAutofit fontScale="92500"/>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500" baseline="30000" dirty="0"/>
                  <a:t>                          </a:t>
                </a:r>
                <a14:m>
                  <m:oMath xmlns:m="http://schemas.openxmlformats.org/officeDocument/2006/math">
                    <m:r>
                      <a:rPr lang="zh-CN" altLang="en-US" sz="3000" dirty="0">
                        <a:latin typeface="Cambria Math" panose="02040503050406030204" pitchFamily="18" charset="0"/>
                      </a:rPr>
                      <m:t>则</m:t>
                    </m:r>
                    <m:r>
                      <a:rPr lang="zh-CN" altLang="en-US" sz="3000" i="1" dirty="0" smtClean="0">
                        <a:latin typeface="Cambria Math" panose="02040503050406030204" pitchFamily="18" charset="0"/>
                      </a:rPr>
                      <m:t>𝑇</m:t>
                    </m:r>
                    <m:d>
                      <m:dPr>
                        <m:ctrlPr>
                          <a:rPr lang="zh-CN" altLang="en-US" sz="3000" i="1" dirty="0">
                            <a:latin typeface="Cambria Math" panose="02040503050406030204" pitchFamily="18" charset="0"/>
                          </a:rPr>
                        </m:ctrlPr>
                      </m:dPr>
                      <m:e>
                        <m:r>
                          <a:rPr lang="zh-CN" altLang="en-US" sz="3000" i="1" dirty="0">
                            <a:latin typeface="Cambria Math" panose="02040503050406030204" pitchFamily="18" charset="0"/>
                          </a:rPr>
                          <m:t>𝑛</m:t>
                        </m:r>
                      </m:e>
                    </m:d>
                    <m:r>
                      <a:rPr lang="zh-CN" altLang="en-US" sz="3000" i="0" dirty="0">
                        <a:latin typeface="Cambria Math" panose="02040503050406030204" pitchFamily="18" charset="0"/>
                      </a:rPr>
                      <m:t>=</m:t>
                    </m:r>
                    <m:r>
                      <a:rPr lang="zh-CN" altLang="en-US" sz="3000" i="1" dirty="0">
                        <a:latin typeface="Cambria Math" panose="02040503050406030204" pitchFamily="18" charset="0"/>
                      </a:rPr>
                      <m:t>𝑂</m:t>
                    </m:r>
                    <m:d>
                      <m:dPr>
                        <m:ctrlPr>
                          <a:rPr lang="zh-CN" altLang="en-US" sz="3000" i="1" dirty="0">
                            <a:latin typeface="Cambria Math" panose="02040503050406030204" pitchFamily="18" charset="0"/>
                          </a:rPr>
                        </m:ctrlPr>
                      </m:dPr>
                      <m:e>
                        <m:sSup>
                          <m:sSupPr>
                            <m:ctrlPr>
                              <a:rPr lang="zh-CN" altLang="en-US" sz="3000" i="1" dirty="0">
                                <a:latin typeface="Cambria Math" panose="02040503050406030204" pitchFamily="18" charset="0"/>
                              </a:rPr>
                            </m:ctrlPr>
                          </m:sSupPr>
                          <m:e>
                            <m:r>
                              <a:rPr lang="zh-CN" altLang="en-US" sz="3000" i="0" dirty="0">
                                <a:latin typeface="Cambria Math" panose="02040503050406030204" pitchFamily="18" charset="0"/>
                              </a:rPr>
                              <m:t>2</m:t>
                            </m:r>
                          </m:e>
                          <m:sup>
                            <m:r>
                              <a:rPr lang="zh-CN" altLang="en-US" sz="3000" i="1" dirty="0">
                                <a:latin typeface="Cambria Math" panose="02040503050406030204" pitchFamily="18" charset="0"/>
                              </a:rPr>
                              <m:t>𝑛</m:t>
                            </m:r>
                          </m:sup>
                        </m:sSup>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81200" y="1268761"/>
                <a:ext cx="8229600" cy="4525963"/>
              </a:xfrm>
              <a:blipFill>
                <a:blip r:embed="rId2"/>
                <a:stretch>
                  <a:fillRect l="-1481" t="-2288"/>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627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常见的算法的时间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复杂度之间的关系为：</a:t>
            </a:r>
          </a:p>
          <a:p>
            <a:pPr>
              <a:lnSpc>
                <a:spcPct val="140000"/>
              </a:lnSpc>
              <a:spcBef>
                <a:spcPct val="20000"/>
              </a:spcBef>
            </a:pPr>
            <a:r>
              <a:rPr kumimoji="1" lang="zh-CN" altLang="en-US"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2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6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!)&lt;</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6000" dirty="0" err="1">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  </a:t>
            </a:r>
          </a:p>
        </p:txBody>
      </p:sp>
      <p:sp>
        <p:nvSpPr>
          <p:cNvPr id="36871" name="Text Box 7"/>
          <p:cNvSpPr txBox="1">
            <a:spLocks noChangeArrowheads="1"/>
          </p:cNvSpPr>
          <p:nvPr/>
        </p:nvSpPr>
        <p:spPr bwMode="auto">
          <a:xfrm>
            <a:off x="1611314"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算法的时间</a:t>
            </a:r>
            <a:r>
              <a:rPr kumimoji="1" lang="zh-CN" altLang="en-US" sz="2400" b="1" baseline="30000" dirty="0">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复杂度常见的有：</a:t>
            </a:r>
          </a:p>
          <a:p>
            <a:pPr>
              <a:lnSpc>
                <a:spcPct val="140000"/>
              </a:lnSpc>
              <a:spcBef>
                <a:spcPct val="50000"/>
              </a:spcBef>
            </a:pPr>
            <a:r>
              <a:rPr kumimoji="1" lang="zh-CN" altLang="en-US" sz="2400" b="1" dirty="0">
                <a:latin typeface="Times New Roman" pitchFamily="18" charset="0"/>
                <a:ea typeface="华文中宋" pitchFamily="2" charset="-122"/>
              </a:rPr>
              <a:t>常数阶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(1)</a:t>
            </a:r>
            <a:r>
              <a:rPr kumimoji="1" lang="zh-CN" altLang="en-US" sz="2400" b="1" dirty="0">
                <a:latin typeface="Times New Roman" pitchFamily="18" charset="0"/>
                <a:ea typeface="华文中宋" pitchFamily="2" charset="-122"/>
              </a:rPr>
              <a:t>，对数阶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(log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，线性阶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a:p>
            <a:pPr>
              <a:lnSpc>
                <a:spcPct val="140000"/>
              </a:lnSpc>
              <a:spcBef>
                <a:spcPct val="50000"/>
              </a:spcBef>
            </a:pPr>
            <a:r>
              <a:rPr kumimoji="1" lang="zh-CN" altLang="en-US" sz="2400" b="1" dirty="0">
                <a:latin typeface="Times New Roman" pitchFamily="18" charset="0"/>
                <a:ea typeface="华文中宋" pitchFamily="2" charset="-122"/>
              </a:rPr>
              <a:t>线性对数阶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dirty="0" err="1">
                <a:latin typeface="Times New Roman" pitchFamily="18" charset="0"/>
                <a:ea typeface="华文中宋" pitchFamily="2" charset="-122"/>
              </a:rPr>
              <a:t>log</a:t>
            </a:r>
            <a:r>
              <a:rPr kumimoji="1" lang="en-US" altLang="zh-CN" sz="2400" b="1" dirty="0">
                <a:latin typeface="Times New Roman" pitchFamily="18" charset="0"/>
                <a:ea typeface="华文中宋" pitchFamily="2" charset="-122"/>
              </a:rPr>
              <a:t> </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，平方阶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2</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，立方阶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baseline="30000" dirty="0">
                <a:latin typeface="Times New Roman" pitchFamily="18" charset="0"/>
                <a:ea typeface="华文中宋" pitchFamily="2" charset="-122"/>
              </a:rPr>
              <a:t>3</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 </a:t>
            </a:r>
          </a:p>
          <a:p>
            <a:pPr>
              <a:lnSpc>
                <a:spcPct val="140000"/>
              </a:lnSpc>
              <a:spcBef>
                <a:spcPct val="50000"/>
              </a:spcBef>
            </a:pPr>
            <a:r>
              <a:rPr kumimoji="1" lang="en-US" altLang="zh-CN" sz="2400" b="1" i="1" dirty="0">
                <a:latin typeface="Times New Roman" pitchFamily="18" charset="0"/>
                <a:ea typeface="华文中宋" pitchFamily="2" charset="-122"/>
              </a:rPr>
              <a:t>k </a:t>
            </a:r>
            <a:r>
              <a:rPr kumimoji="1" lang="zh-CN" altLang="en-US" sz="2400" b="1" dirty="0">
                <a:latin typeface="Times New Roman" pitchFamily="18" charset="0"/>
                <a:ea typeface="华文中宋" pitchFamily="2" charset="-122"/>
              </a:rPr>
              <a:t>次方阶</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err="1">
                <a:latin typeface="Times New Roman" pitchFamily="18" charset="0"/>
                <a:ea typeface="华文中宋" pitchFamily="2" charset="-122"/>
              </a:rPr>
              <a:t>n</a:t>
            </a:r>
            <a:r>
              <a:rPr kumimoji="1" lang="en-US" altLang="zh-CN" sz="2400" b="1" i="1" baseline="30000" dirty="0" err="1">
                <a:latin typeface="Times New Roman" pitchFamily="18" charset="0"/>
                <a:ea typeface="华文中宋" pitchFamily="2" charset="-122"/>
              </a:rPr>
              <a:t>k</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，指数阶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(2</a:t>
            </a:r>
            <a:r>
              <a:rPr kumimoji="1" lang="en-US" altLang="zh-CN" sz="2400" b="1" i="1" baseline="30000"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，阶乘阶 </a:t>
            </a:r>
            <a:r>
              <a:rPr kumimoji="1" lang="en-US" altLang="zh-CN" sz="2400" b="1" i="1" dirty="0">
                <a:latin typeface="Times New Roman" pitchFamily="18" charset="0"/>
                <a:ea typeface="华文中宋" pitchFamily="2" charset="-122"/>
              </a:rPr>
              <a:t>O</a:t>
            </a:r>
            <a:r>
              <a:rPr kumimoji="1" lang="en-US" altLang="zh-CN" sz="2400" b="1" dirty="0">
                <a:latin typeface="Times New Roman" pitchFamily="18" charset="0"/>
                <a:ea typeface="华文中宋" pitchFamily="2" charset="-122"/>
              </a:rPr>
              <a:t>(</a:t>
            </a:r>
            <a:r>
              <a:rPr kumimoji="1" lang="en-US" altLang="zh-CN" sz="2400" b="1" i="1" dirty="0">
                <a:latin typeface="Times New Roman" pitchFamily="18" charset="0"/>
                <a:ea typeface="华文中宋" pitchFamily="2" charset="-122"/>
              </a:rPr>
              <a:t>n</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a:t>
            </a:r>
          </a:p>
        </p:txBody>
      </p:sp>
      <p:sp>
        <p:nvSpPr>
          <p:cNvPr id="36872" name="Text Box 8"/>
          <p:cNvSpPr txBox="1">
            <a:spLocks noChangeArrowheads="1"/>
          </p:cNvSpPr>
          <p:nvPr/>
        </p:nvSpPr>
        <p:spPr bwMode="auto">
          <a:xfrm>
            <a:off x="1600201" y="4572001"/>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526487570"/>
              </p:ext>
            </p:extLst>
          </p:nvPr>
        </p:nvGraphicFramePr>
        <p:xfrm>
          <a:off x="3738778" y="3421001"/>
          <a:ext cx="6779096" cy="3273227"/>
        </p:xfrm>
        <a:graphic>
          <a:graphicData uri="http://schemas.openxmlformats.org/drawingml/2006/chart">
            <c:chart xmlns:c="http://schemas.openxmlformats.org/drawingml/2006/chart" xmlns:r="http://schemas.openxmlformats.org/officeDocument/2006/relationships" r:id="rId4"/>
          </a:graphicData>
        </a:graphic>
      </p:graphicFrame>
      <p:sp>
        <p:nvSpPr>
          <p:cNvPr id="4" name="内容占位符 2"/>
          <p:cNvSpPr txBox="1">
            <a:spLocks/>
          </p:cNvSpPr>
          <p:nvPr/>
        </p:nvSpPr>
        <p:spPr>
          <a:xfrm>
            <a:off x="1991544" y="1493094"/>
            <a:ext cx="8229600" cy="5248275"/>
          </a:xfrm>
          <a:prstGeom prst="rect">
            <a:avLst/>
          </a:prstGeom>
        </p:spPr>
        <p:txBody>
          <a:bodyPr vert="horz" lIns="91440" tIns="45720" rIns="91440" bIns="45720" rtlCol="0">
            <a:normAutofit/>
          </a:bodyPr>
          <a:lstStyle/>
          <a:p>
            <a:pPr marL="342900" indent="-342900">
              <a:spcBef>
                <a:spcPct val="20000"/>
              </a:spcBef>
              <a:defRPr/>
            </a:pPr>
            <a:r>
              <a:rPr lang="zh-CN" altLang="en-US" sz="3200" dirty="0"/>
              <a:t>性质    </a:t>
            </a:r>
            <a:r>
              <a:rPr lang="zh-CN" altLang="en-US" sz="3200" dirty="0">
                <a:solidFill>
                  <a:srgbClr val="FF0000"/>
                </a:solidFill>
              </a:rPr>
              <a:t>专业必修</a:t>
            </a:r>
            <a:endParaRPr lang="en-US" altLang="zh-CN" sz="3200" dirty="0">
              <a:solidFill>
                <a:srgbClr val="FF0000"/>
              </a:solidFill>
            </a:endParaRPr>
          </a:p>
          <a:p>
            <a:pPr marL="342900" indent="-342900">
              <a:spcBef>
                <a:spcPct val="20000"/>
              </a:spcBef>
              <a:defRPr/>
            </a:pPr>
            <a:r>
              <a:rPr lang="zh-CN" altLang="en-US" sz="3200" dirty="0"/>
              <a:t>学分     </a:t>
            </a:r>
            <a:r>
              <a:rPr lang="en-US" altLang="zh-CN" sz="3200" dirty="0">
                <a:solidFill>
                  <a:srgbClr val="FF0000"/>
                </a:solidFill>
              </a:rPr>
              <a:t>4</a:t>
            </a:r>
            <a:r>
              <a:rPr lang="zh-CN" altLang="en-US" sz="3200" dirty="0">
                <a:solidFill>
                  <a:srgbClr val="FF0000"/>
                </a:solidFill>
              </a:rPr>
              <a:t>学分</a:t>
            </a:r>
            <a:endParaRPr lang="en-US" altLang="zh-CN" sz="3200" dirty="0">
              <a:solidFill>
                <a:srgbClr val="FF0000"/>
              </a:solidFill>
            </a:endParaRPr>
          </a:p>
          <a:p>
            <a:pPr marL="342900" indent="-342900">
              <a:spcBef>
                <a:spcPct val="20000"/>
              </a:spcBef>
              <a:defRPr/>
            </a:pPr>
            <a:r>
              <a:rPr lang="zh-CN" altLang="en-US" sz="3200" dirty="0"/>
              <a:t>学时     </a:t>
            </a:r>
            <a:r>
              <a:rPr lang="en-US" altLang="zh-CN" sz="3200" dirty="0"/>
              <a:t>80</a:t>
            </a:r>
            <a:r>
              <a:rPr lang="zh-CN" altLang="en-US" sz="3200" dirty="0"/>
              <a:t>学时</a:t>
            </a:r>
          </a:p>
        </p:txBody>
      </p:sp>
      <p:graphicFrame>
        <p:nvGraphicFramePr>
          <p:cNvPr id="9" name="图表 8">
            <a:extLst>
              <a:ext uri="{FF2B5EF4-FFF2-40B4-BE49-F238E27FC236}">
                <a16:creationId xmlns:a16="http://schemas.microsoft.com/office/drawing/2014/main" id="{A94E6CCB-68F3-4DFA-B66B-67935F322425}"/>
              </a:ext>
            </a:extLst>
          </p:cNvPr>
          <p:cNvGraphicFramePr>
            <a:graphicFrameLocks/>
          </p:cNvGraphicFramePr>
          <p:nvPr>
            <p:extLst>
              <p:ext uri="{D42A27DB-BD31-4B8C-83A1-F6EECF244321}">
                <p14:modId xmlns:p14="http://schemas.microsoft.com/office/powerpoint/2010/main" val="1393294761"/>
              </p:ext>
            </p:extLst>
          </p:nvPr>
        </p:nvGraphicFramePr>
        <p:xfrm>
          <a:off x="4655840" y="2780928"/>
          <a:ext cx="6480720" cy="3456384"/>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2639616" y="1412776"/>
          <a:ext cx="6768752" cy="4904630"/>
        </p:xfrm>
        <a:graphic>
          <a:graphicData uri="http://schemas.openxmlformats.org/presentationml/2006/ole">
            <mc:AlternateContent xmlns:mc="http://schemas.openxmlformats.org/markup-compatibility/2006">
              <mc:Choice xmlns:v="urn:schemas-microsoft-com:vml" Requires="v">
                <p:oleObj spid="_x0000_s26654"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9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2207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2423592" y="1628801"/>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a:latin typeface="Times New Roman" pitchFamily="18" charset="0"/>
              </a:rPr>
              <a:t> </a:t>
            </a:r>
            <a:r>
              <a:rPr kumimoji="1" lang="en-US" altLang="zh-CN" sz="2000" b="1">
                <a:latin typeface="Times New Roman" pitchFamily="18" charset="0"/>
              </a:rPr>
              <a:t>&gt;= </a:t>
            </a:r>
            <a:r>
              <a:rPr kumimoji="1" lang="en-US" altLang="zh-CN" sz="2000" b="1" dirty="0">
                <a:latin typeface="Times New Roman" pitchFamily="18" charset="0"/>
              </a:rPr>
              <a:t>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3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600201" y="549276"/>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1600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4953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4800601" y="3000376"/>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1600200" y="4419600"/>
            <a:ext cx="8879354" cy="1134734"/>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1600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10069514"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1622426" y="1031876"/>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1847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1846263" y="188914"/>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    float </a:t>
            </a:r>
            <a:r>
              <a:rPr lang="en-US" altLang="zh-CN" sz="2800" dirty="0" err="1"/>
              <a:t>abc</a:t>
            </a:r>
            <a:r>
              <a:rPr lang="en-US" altLang="zh-CN" sz="2800" dirty="0"/>
              <a:t> ( float a, float b, float c )</a:t>
            </a:r>
          </a:p>
          <a:p>
            <a:pPr marL="0" indent="0">
              <a:lnSpc>
                <a:spcPct val="80000"/>
              </a:lnSpc>
              <a:buNone/>
            </a:pPr>
            <a:r>
              <a:rPr lang="en-US" altLang="zh-CN" sz="2800" dirty="0"/>
              <a:t>    {</a:t>
            </a:r>
          </a:p>
          <a:p>
            <a:pPr marL="0" indent="0">
              <a:lnSpc>
                <a:spcPct val="80000"/>
              </a:lnSpc>
              <a:buNone/>
            </a:pPr>
            <a:r>
              <a:rPr lang="en-US" altLang="zh-CN" sz="2800" dirty="0"/>
              <a:t>   	 return a + b + b * c;</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a:p>
            <a:pPr>
              <a:lnSpc>
                <a:spcPct val="80000"/>
              </a:lnSpc>
              <a:buFont typeface="Wingdings" pitchFamily="2" charset="2"/>
              <a:buNone/>
            </a:pPr>
            <a:endParaRPr lang="en-US" altLang="zh-CN" sz="2800" dirty="0"/>
          </a:p>
          <a:p>
            <a:pPr marL="0" indent="0">
              <a:lnSpc>
                <a:spcPct val="80000"/>
              </a:lnSpc>
              <a:buNone/>
            </a:pPr>
            <a:r>
              <a:rPr lang="en-US" altLang="zh-CN" sz="2800" dirty="0"/>
              <a:t>    float sum ( float list [ ], </a:t>
            </a:r>
            <a:r>
              <a:rPr lang="en-US" altLang="zh-CN" sz="2800" dirty="0" err="1"/>
              <a:t>int</a:t>
            </a:r>
            <a:r>
              <a:rPr lang="en-US" altLang="zh-CN" sz="2800" dirty="0"/>
              <a:t> n )</a:t>
            </a:r>
          </a:p>
          <a:p>
            <a:pPr marL="0" indent="0">
              <a:lnSpc>
                <a:spcPct val="80000"/>
              </a:lnSpc>
              <a:buNone/>
            </a:pPr>
            <a:r>
              <a:rPr lang="en-US" altLang="zh-CN" sz="2800" dirty="0"/>
              <a:t>    {</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a:t>
            </a:r>
            <a:r>
              <a:rPr lang="en-US" altLang="zh-CN" sz="2800" dirty="0" err="1"/>
              <a:t>int</a:t>
            </a:r>
            <a:r>
              <a:rPr lang="en-US" altLang="zh-CN" sz="2800" dirty="0"/>
              <a:t> i = 0; i &lt; n; i++ )	   </a:t>
            </a:r>
            <a:r>
              <a:rPr lang="en-US" altLang="zh-CN" sz="2800" dirty="0" err="1"/>
              <a:t>tempsum</a:t>
            </a:r>
            <a:r>
              <a:rPr lang="en-US" altLang="zh-CN" sz="2800" dirty="0"/>
              <a:t> += list[ i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    }</a:t>
            </a:r>
          </a:p>
          <a:p>
            <a:pPr>
              <a:lnSpc>
                <a:spcPct val="80000"/>
              </a:lnSpc>
              <a:buFont typeface="Wingdings" pitchFamily="2" charset="2"/>
              <a:buChar char="q"/>
            </a:pPr>
            <a:endParaRPr lang="en-US" altLang="zh-CN" sz="28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1847850" y="404814"/>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a:t>
            </a:r>
            <a:r>
              <a:rPr lang="en-US" altLang="zh-CN" dirty="0" err="1"/>
              <a:t>int</a:t>
            </a:r>
            <a:r>
              <a:rPr lang="en-US" altLang="zh-CN" dirty="0"/>
              <a:t> n )</a:t>
            </a:r>
          </a:p>
          <a:p>
            <a:pPr marL="0" indent="0">
              <a:buNone/>
            </a:pPr>
            <a:r>
              <a:rPr lang="en-US" altLang="zh-CN" dirty="0"/>
              <a:t>{</a:t>
            </a:r>
          </a:p>
          <a:p>
            <a:pPr marL="0" indent="0">
              <a:buNone/>
            </a:pPr>
            <a:r>
              <a:rPr lang="en-US" altLang="zh-CN" dirty="0"/>
              <a:t>	if(n == 0) return 0;</a:t>
            </a:r>
          </a:p>
          <a:p>
            <a:pPr>
              <a:buFont typeface="Wingdings" pitchFamily="2" charset="2"/>
              <a:buChar char="q"/>
            </a:pPr>
            <a:endParaRPr lang="en-US" altLang="zh-CN" dirty="0"/>
          </a:p>
          <a:p>
            <a:pPr marL="0" indent="0">
              <a:buNone/>
            </a:pPr>
            <a:r>
              <a:rPr lang="en-US" altLang="zh-CN" dirty="0"/>
              <a:t>	 return </a:t>
            </a:r>
            <a:r>
              <a:rPr lang="en-US" altLang="zh-CN" dirty="0" err="1"/>
              <a:t>rsum</a:t>
            </a:r>
            <a:r>
              <a:rPr lang="en-US" altLang="zh-CN" dirty="0"/>
              <a:t>( list, n-1 ) + list[n-1];</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4727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2567609" y="549275"/>
            <a:ext cx="7705105" cy="46544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635125" y="522289"/>
            <a:ext cx="1306768" cy="470129"/>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631951" y="1098550"/>
            <a:ext cx="880369" cy="548548"/>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3457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2351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7824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8543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6815139"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6815138" y="2133601"/>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5375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3287713" y="2165351"/>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3071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631950" y="1746250"/>
            <a:ext cx="1499128" cy="1569660"/>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5126038" y="2682875"/>
            <a:ext cx="760412" cy="1295400"/>
            <a:chOff x="2269" y="1690"/>
            <a:chExt cx="479"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9" cy="409"/>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3186114"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631951" y="3367089"/>
            <a:ext cx="1565275" cy="1200329"/>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3071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5159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6350001" y="2682875"/>
            <a:ext cx="760413" cy="1295400"/>
            <a:chOff x="3040" y="1690"/>
            <a:chExt cx="479"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9" cy="583"/>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6383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6989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8399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8537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8543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631951"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2495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2495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2422526"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5238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8112125" y="5589589"/>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6888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8628064"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9474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1981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3287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668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3134816" y="2636912"/>
            <a:ext cx="6705600" cy="2233612"/>
          </a:xfrm>
          <a:prstGeom prst="rect">
            <a:avLst/>
          </a:prstGeom>
        </p:spPr>
        <p:txBody>
          <a:bodyPr vert="horz" lIns="91440" tIns="45720" rIns="91440" bIns="45720" rtlCol="0">
            <a:normAutofit lnSpcReduction="10000"/>
          </a:bodyPr>
          <a:lstStyle/>
          <a:p>
            <a:pPr marL="342900" indent="-342900">
              <a:lnSpc>
                <a:spcPct val="140000"/>
              </a:lnSpc>
              <a:spcBef>
                <a:spcPct val="20000"/>
              </a:spcBef>
              <a:defRPr/>
            </a:pPr>
            <a:r>
              <a:rPr lang="en-US" altLang="zh-CN"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hlinkClick r:id="rId4" action="ppaction://hlinksldjump"/>
              </a:rPr>
              <a:t>学习本课程的意义</a:t>
            </a:r>
            <a:endParaRPr lang="zh-CN" altLang="en-US" sz="3200" b="1" dirty="0">
              <a:latin typeface="楷体_GB2312" pitchFamily="49" charset="-122"/>
              <a:ea typeface="楷体_GB2312" pitchFamily="49" charset="-122"/>
            </a:endParaRP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学习本课程的条件 </a:t>
            </a:r>
          </a:p>
          <a:p>
            <a:pPr marL="342900" indent="-342900">
              <a:lnSpc>
                <a:spcPct val="140000"/>
              </a:lnSpc>
              <a:spcBef>
                <a:spcPct val="20000"/>
              </a:spcBef>
              <a:defRPr/>
            </a:pPr>
            <a:r>
              <a:rPr lang="zh-CN" altLang="en-US" sz="3200" b="1" dirty="0">
                <a:solidFill>
                  <a:srgbClr val="0000CC"/>
                </a:solidFill>
                <a:latin typeface="楷体_GB2312" pitchFamily="49" charset="-122"/>
                <a:ea typeface="楷体_GB2312" pitchFamily="49" charset="-122"/>
              </a:rPr>
              <a:t>◆</a:t>
            </a:r>
            <a:r>
              <a:rPr lang="zh-CN" altLang="en-US" sz="3200" b="1" dirty="0">
                <a:latin typeface="楷体_GB2312" pitchFamily="49" charset="-122"/>
                <a:ea typeface="楷体_GB2312" pitchFamily="49" charset="-122"/>
              </a:rPr>
              <a:t>学习本课程的要求</a:t>
            </a:r>
            <a:r>
              <a:rPr lang="zh-CN" altLang="en-US" sz="3400" dirty="0">
                <a:latin typeface="楷体_GB2312" pitchFamily="49"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9984432" y="6453337"/>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1866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631505" y="1268761"/>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r>
              <a:rPr lang="zh-CN" altLang="zh-CN" sz="2800" dirty="0"/>
              <a:t>。</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ea typeface="华文中宋" pitchFamily="2" charset="-122"/>
              </a:rPr>
              <a:t>程序设计与实现能力</a:t>
            </a:r>
          </a:p>
          <a:p>
            <a:pPr>
              <a:lnSpc>
                <a:spcPct val="185000"/>
              </a:lnSpc>
              <a:buClr>
                <a:srgbClr val="FF3300"/>
              </a:buClr>
              <a:buFont typeface="Wingdings" pitchFamily="2" charset="2"/>
              <a:buChar char="Ø"/>
            </a:pPr>
            <a:r>
              <a:rPr lang="zh-CN" altLang="en-US" sz="2800" dirty="0">
                <a:ea typeface="华文中宋" pitchFamily="2" charset="-122"/>
              </a:rPr>
              <a:t>计算机软、硬件系统的认知、分析、设计和应用能力</a:t>
            </a:r>
            <a:br>
              <a:rPr lang="en-US" altLang="zh-CN" sz="2800" dirty="0">
                <a:ea typeface="华文中宋" pitchFamily="2" charset="-122"/>
              </a:rPr>
            </a:br>
            <a:r>
              <a:rPr lang="zh-CN" altLang="en-US" sz="2800" dirty="0">
                <a:ea typeface="华文中宋" pitchFamily="2" charset="-122"/>
              </a:rPr>
              <a:t> </a:t>
            </a:r>
          </a:p>
        </p:txBody>
      </p:sp>
      <p:sp>
        <p:nvSpPr>
          <p:cNvPr id="8" name="AutoShape 83"/>
          <p:cNvSpPr>
            <a:spLocks/>
          </p:cNvSpPr>
          <p:nvPr/>
        </p:nvSpPr>
        <p:spPr bwMode="auto">
          <a:xfrm flipH="1">
            <a:off x="5936181"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6196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898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ndParaRPr>
          </a:p>
        </p:txBody>
      </p:sp>
      <p:sp>
        <p:nvSpPr>
          <p:cNvPr id="5" name="自选图形 4"/>
          <p:cNvSpPr>
            <a:spLocks noChangeArrowheads="1"/>
          </p:cNvSpPr>
          <p:nvPr/>
        </p:nvSpPr>
        <p:spPr bwMode="ltGray">
          <a:xfrm rot="5400000" flipH="1">
            <a:off x="-492918" y="1803647"/>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3346451"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3841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3962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3810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3289301"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2971800" y="1733731"/>
            <a:ext cx="381000" cy="519245"/>
            <a:chOff x="2078" y="1387"/>
            <a:chExt cx="1615" cy="2201"/>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15" name="椭圆 14"/>
            <p:cNvSpPr>
              <a:spLocks noChangeArrowheads="1"/>
            </p:cNvSpPr>
            <p:nvPr/>
          </p:nvSpPr>
          <p:spPr bwMode="gray">
            <a:xfrm>
              <a:off x="2254" y="1387"/>
              <a:ext cx="1101" cy="2201"/>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17" name="椭圆 16"/>
            <p:cNvSpPr>
              <a:spLocks noChangeArrowheads="1"/>
            </p:cNvSpPr>
            <p:nvPr/>
          </p:nvSpPr>
          <p:spPr bwMode="gray">
            <a:xfrm>
              <a:off x="2337" y="1387"/>
              <a:ext cx="1096" cy="2201"/>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3505200" y="2521131"/>
            <a:ext cx="381000" cy="519245"/>
            <a:chOff x="2078" y="1387"/>
            <a:chExt cx="1615" cy="2201"/>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2" name="椭圆 21"/>
            <p:cNvSpPr>
              <a:spLocks noChangeArrowheads="1"/>
            </p:cNvSpPr>
            <p:nvPr/>
          </p:nvSpPr>
          <p:spPr bwMode="gray">
            <a:xfrm>
              <a:off x="2254" y="1387"/>
              <a:ext cx="1101" cy="2201"/>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24" name="椭圆 23"/>
            <p:cNvSpPr>
              <a:spLocks noChangeArrowheads="1"/>
            </p:cNvSpPr>
            <p:nvPr/>
          </p:nvSpPr>
          <p:spPr bwMode="gray">
            <a:xfrm>
              <a:off x="2337" y="1387"/>
              <a:ext cx="1096" cy="2201"/>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3657600" y="3359331"/>
            <a:ext cx="381000" cy="519245"/>
            <a:chOff x="2078" y="1387"/>
            <a:chExt cx="1615" cy="2201"/>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29" name="椭圆 28"/>
            <p:cNvSpPr>
              <a:spLocks noChangeArrowheads="1"/>
            </p:cNvSpPr>
            <p:nvPr/>
          </p:nvSpPr>
          <p:spPr bwMode="gray">
            <a:xfrm>
              <a:off x="2254" y="1387"/>
              <a:ext cx="1101" cy="2201"/>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1" name="椭圆 30"/>
            <p:cNvSpPr>
              <a:spLocks noChangeArrowheads="1"/>
            </p:cNvSpPr>
            <p:nvPr/>
          </p:nvSpPr>
          <p:spPr bwMode="gray">
            <a:xfrm>
              <a:off x="2337" y="1387"/>
              <a:ext cx="1096" cy="2201"/>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3505200" y="4197531"/>
            <a:ext cx="381000" cy="519245"/>
            <a:chOff x="2078" y="1387"/>
            <a:chExt cx="1615" cy="2201"/>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387"/>
              <a:ext cx="1101"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36" name="椭圆 35"/>
            <p:cNvSpPr>
              <a:spLocks noChangeArrowheads="1"/>
            </p:cNvSpPr>
            <p:nvPr/>
          </p:nvSpPr>
          <p:spPr bwMode="gray">
            <a:xfrm>
              <a:off x="2254" y="1387"/>
              <a:ext cx="1101" cy="2201"/>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387"/>
              <a:ext cx="1097"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38" name="椭圆 37"/>
            <p:cNvSpPr>
              <a:spLocks noChangeArrowheads="1"/>
            </p:cNvSpPr>
            <p:nvPr/>
          </p:nvSpPr>
          <p:spPr bwMode="gray">
            <a:xfrm>
              <a:off x="2337" y="1387"/>
              <a:ext cx="1096" cy="2201"/>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3048000" y="4972231"/>
            <a:ext cx="355600" cy="519245"/>
            <a:chOff x="2078" y="1387"/>
            <a:chExt cx="1615" cy="2201"/>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387"/>
              <a:ext cx="1180" cy="220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ndParaRPr>
            </a:p>
          </p:txBody>
        </p:sp>
        <p:sp>
          <p:nvSpPr>
            <p:cNvPr id="43" name="椭圆 42"/>
            <p:cNvSpPr>
              <a:spLocks noChangeArrowheads="1"/>
            </p:cNvSpPr>
            <p:nvPr/>
          </p:nvSpPr>
          <p:spPr bwMode="gray">
            <a:xfrm>
              <a:off x="2254" y="1387"/>
              <a:ext cx="1180" cy="220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387"/>
              <a:ext cx="1096" cy="220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ndParaRPr>
            </a:p>
          </p:txBody>
        </p:sp>
        <p:sp>
          <p:nvSpPr>
            <p:cNvPr id="45" name="椭圆 44"/>
            <p:cNvSpPr>
              <a:spLocks noChangeArrowheads="1"/>
            </p:cNvSpPr>
            <p:nvPr/>
          </p:nvSpPr>
          <p:spPr bwMode="gray">
            <a:xfrm>
              <a:off x="2337" y="1387"/>
              <a:ext cx="1096" cy="2201"/>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5951984" y="116633"/>
            <a:ext cx="4578350" cy="714375"/>
          </a:xfrm>
          <a:prstGeom prst="rect">
            <a:avLst/>
          </a:prstGeom>
          <a:noFill/>
          <a:ln w="9525">
            <a:noFill/>
            <a:miter lim="800000"/>
            <a:headEnd/>
            <a:tailEnd/>
          </a:ln>
        </p:spPr>
      </p:pic>
      <p:sp>
        <p:nvSpPr>
          <p:cNvPr id="46" name="自选图形 45"/>
          <p:cNvSpPr>
            <a:spLocks noChangeArrowheads="1"/>
          </p:cNvSpPr>
          <p:nvPr/>
        </p:nvSpPr>
        <p:spPr bwMode="gray">
          <a:xfrm>
            <a:off x="84471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88789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9310710" y="253384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5087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2032001" y="976313"/>
            <a:ext cx="4640263" cy="2128838"/>
            <a:chOff x="320" y="572"/>
            <a:chExt cx="2923" cy="1341"/>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97"/>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dirty="0">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dirty="0">
                  <a:solidFill>
                    <a:srgbClr val="0000FF"/>
                  </a:solidFill>
                  <a:latin typeface="Times New Roman" pitchFamily="18" charset="0"/>
                  <a:ea typeface="隶书" pitchFamily="49" charset="-122"/>
                </a:rPr>
                <a:t>应用的绝大多数</a:t>
              </a:r>
              <a:r>
                <a:rPr kumimoji="1" lang="zh-CN" altLang="en-US" sz="2400" b="1" dirty="0">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3416301" y="457201"/>
            <a:ext cx="6494085" cy="461665"/>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3421064"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1600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3276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5249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5257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5257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5257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5257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6629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6705601"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8991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9121776"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9906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10058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10287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7543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4114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5638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1857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4876800" y="4813301"/>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8382000" y="4768851"/>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4921251" y="3884614"/>
            <a:ext cx="1800493" cy="830997"/>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644651" y="3884614"/>
            <a:ext cx="2723823" cy="830997"/>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研究对象的特性及 </a:t>
            </a:r>
          </a:p>
          <a:p>
            <a:r>
              <a:rPr kumimoji="1" lang="zh-CN" altLang="en-US" sz="2400" b="1" dirty="0">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7464152" y="3897313"/>
            <a:ext cx="3024336" cy="793102"/>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5638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2438401" y="5622926"/>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3978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152400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3806826"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3984625" y="2875137"/>
            <a:ext cx="1515158" cy="461665"/>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4008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6019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6191251"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6196013" y="1027287"/>
            <a:ext cx="2130711" cy="461665"/>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6172201" y="1795637"/>
            <a:ext cx="3633787" cy="470129"/>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6172201"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8458201" y="2610025"/>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2006601" y="5085185"/>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solidFill>
                  <a:srgbClr val="000000"/>
                </a:solidFill>
                <a:latin typeface="Times New Roman" pitchFamily="18" charset="0"/>
                <a:ea typeface="华文中宋" pitchFamily="2" charset="-122"/>
              </a:rPr>
              <a:t>的一门学科。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3412</TotalTime>
  <Words>2812</Words>
  <Application>Microsoft Office PowerPoint</Application>
  <PresentationFormat>宽屏</PresentationFormat>
  <Paragraphs>481</Paragraphs>
  <Slides>47</Slides>
  <Notes>19</Notes>
  <HiddenSlides>1</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65" baseType="lpstr">
      <vt:lpstr>华文仿宋</vt:lpstr>
      <vt:lpstr>华文行楷</vt:lpstr>
      <vt:lpstr>华文新魏</vt:lpstr>
      <vt:lpstr>华文中宋</vt:lpstr>
      <vt:lpstr>楷体_GB2312</vt:lpstr>
      <vt:lpstr>隶书</vt:lpstr>
      <vt:lpstr>宋体</vt:lpstr>
      <vt:lpstr>Arial</vt:lpstr>
      <vt:lpstr>Calibri</vt:lpstr>
      <vt:lpstr>Cambria Math</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863255386@qq.com</cp:lastModifiedBy>
  <cp:revision>338</cp:revision>
  <dcterms:created xsi:type="dcterms:W3CDTF">2010-01-05T06:25:07Z</dcterms:created>
  <dcterms:modified xsi:type="dcterms:W3CDTF">2018-09-09T06:05:39Z</dcterms:modified>
</cp:coreProperties>
</file>