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00" r:id="rId39"/>
    <p:sldId id="322" r:id="rId40"/>
    <p:sldId id="301" r:id="rId41"/>
    <p:sldId id="302" r:id="rId42"/>
    <p:sldId id="312" r:id="rId43"/>
    <p:sldId id="313" r:id="rId44"/>
    <p:sldId id="314" r:id="rId45"/>
    <p:sldId id="310" r:id="rId46"/>
    <p:sldId id="303" r:id="rId47"/>
    <p:sldId id="30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3"/>
                <c:pt idx="0">
                  <c:v>第一季度</c:v>
                </c:pt>
                <c:pt idx="1">
                  <c:v>第二季度</c:v>
                </c:pt>
                <c:pt idx="2">
                  <c:v>第三季度</c:v>
                </c:pt>
              </c:strCache>
            </c:strRef>
          </c:cat>
          <c:val>
            <c:numRef>
              <c:f>Sheet1!$B$2:$B$5</c:f>
              <c:numCache>
                <c:formatCode>0%</c:formatCode>
                <c:ptCount val="4"/>
                <c:pt idx="0">
                  <c:v>0.2</c:v>
                </c:pt>
                <c:pt idx="1">
                  <c:v>0.2</c:v>
                </c:pt>
                <c:pt idx="2">
                  <c:v>0.6</c:v>
                </c:pt>
              </c:numCache>
            </c:numRef>
          </c:val>
          <c:extLst>
            <c:ext xmlns:c16="http://schemas.microsoft.com/office/drawing/2014/chart" uri="{C3380CC4-5D6E-409C-BE32-E72D297353CC}">
              <c16:uniqueId val="{00000000-8DF7-41B8-BE24-99B754378889}"/>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2017/8/30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2017/8/30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47813" y="1541463"/>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2195513" y="2133600"/>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771775" y="1444377"/>
            <a:ext cx="452438" cy="1552575"/>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2771775" y="4508500"/>
            <a:ext cx="452438" cy="822325"/>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3432175" y="1196752"/>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3348038" y="4221088"/>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923928" y="1048968"/>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3851275"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5060064" y="610808"/>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550472"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77500" lnSpcReduction="20000"/>
          </a:bodyPr>
          <a:lstStyle/>
          <a:p>
            <a:pPr>
              <a:lnSpc>
                <a:spcPct val="150000"/>
              </a:lnSpc>
            </a:pPr>
            <a:r>
              <a:rPr lang="zh-CN" altLang="en-US" b="1" dirty="0"/>
              <a:t>数据（</a:t>
            </a:r>
            <a:r>
              <a:rPr lang="en-US" altLang="zh-CN" b="1" dirty="0"/>
              <a:t>Data</a:t>
            </a:r>
            <a:r>
              <a:rPr lang="zh-CN" altLang="en-US" b="1" dirty="0"/>
              <a:t>）</a:t>
            </a:r>
            <a:endParaRPr lang="en-US" altLang="zh-CN"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mc:AlternateContent xmlns:mc="http://schemas.openxmlformats.org/markup-compatibility/2006">
              <mc:Choice xmlns:v="urn:schemas-microsoft-com:vml" Requires="v">
                <p:oleObj spid="_x0000_s1041" name="Visio" r:id="rId3" imgW="2627620" imgH="4228081" progId="Visio.Drawing.11">
                  <p:embed/>
                </p:oleObj>
              </mc:Choice>
              <mc:Fallback>
                <p:oleObj name="Visio" r:id="rId3" imgW="2627620" imgH="4228081"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dirty="0"/>
              <a:t>物理结构</a:t>
            </a:r>
            <a:r>
              <a:rPr lang="en-US" altLang="zh-CN" dirty="0"/>
              <a:t>(</a:t>
            </a:r>
            <a:r>
              <a:rPr lang="zh-CN" altLang="en-US" dirty="0"/>
              <a:t>存储结构</a:t>
            </a:r>
            <a:r>
              <a:rPr lang="en-US" altLang="zh-CN"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dirty="0"/>
              <a:t>顺序映像</a:t>
            </a:r>
            <a:endParaRPr lang="en-US" altLang="zh-CN"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dirty="0"/>
              <a:t>非顺序映像</a:t>
            </a:r>
            <a:endParaRPr lang="en-US" altLang="zh-CN"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395288" y="1916832"/>
            <a:ext cx="8385629" cy="1052596"/>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468313" y="4796557"/>
            <a:ext cx="8388835" cy="978729"/>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2987675" y="2924895"/>
            <a:ext cx="4167188" cy="1865126"/>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477838" y="3717057"/>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2803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457200" y="476250"/>
            <a:ext cx="8091488" cy="3554413"/>
          </a:xfrm>
        </p:spPr>
        <p:txBody>
          <a:bodyPr/>
          <a:lstStyle/>
          <a:p>
            <a:pPr marL="457200" indent="-457200" algn="just">
              <a:buFont typeface="Wingdings" pitchFamily="2" charset="2"/>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827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4787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827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5724525"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574675" y="1310531"/>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457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684213" y="1844675"/>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395288" y="115888"/>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467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457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457200" y="1052512"/>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467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450975" y="871538"/>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307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352425" y="1395413"/>
            <a:ext cx="8378825" cy="1881187"/>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352425" y="3317875"/>
            <a:ext cx="8683625" cy="1260475"/>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322263" y="4646613"/>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t>          </a:t>
            </a:r>
            <a:r>
              <a:rPr lang="zh-CN" altLang="en-US" sz="2400" dirty="0"/>
              <a:t>一般情况下，算法中基本操作重复执行的次数是问题规模</a:t>
            </a:r>
            <a:r>
              <a:rPr lang="en-US" altLang="zh-CN" sz="2400" dirty="0"/>
              <a:t>n</a:t>
            </a:r>
            <a:r>
              <a:rPr lang="zh-CN" altLang="en-US" sz="2400" dirty="0"/>
              <a:t>的某个函数</a:t>
            </a:r>
            <a:r>
              <a:rPr lang="en-US" altLang="zh-CN" sz="2400" dirty="0"/>
              <a:t>f(n)</a:t>
            </a:r>
            <a:r>
              <a:rPr lang="zh-CN" altLang="en-US" sz="2400" dirty="0"/>
              <a:t>，记作：</a:t>
            </a:r>
            <a:r>
              <a:rPr lang="en-US" altLang="zh-CN" sz="2400" dirty="0">
                <a:solidFill>
                  <a:srgbClr val="FF0000"/>
                </a:solidFill>
              </a:rPr>
              <a:t>T(n) = O(f(n))</a:t>
            </a:r>
            <a:r>
              <a:rPr lang="zh-CN" altLang="en-US" sz="2400" dirty="0"/>
              <a:t>，它表示随着问题规模</a:t>
            </a:r>
            <a:r>
              <a:rPr lang="en-US" altLang="zh-CN" sz="2400" dirty="0"/>
              <a:t>n</a:t>
            </a:r>
            <a:r>
              <a:rPr lang="zh-CN" altLang="en-US" sz="2400" dirty="0"/>
              <a:t>的增大，算法执行时间的增长率和</a:t>
            </a:r>
            <a:r>
              <a:rPr lang="en-US" altLang="zh-CN" sz="2400" dirty="0"/>
              <a:t>f(n)</a:t>
            </a:r>
            <a:r>
              <a:rPr lang="zh-CN" altLang="en-US" sz="2400" dirty="0"/>
              <a:t>的增长率相同。</a:t>
            </a:r>
            <a:endParaRPr lang="en-US" altLang="zh-CN" sz="2400" dirty="0"/>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t>基本操作的执行次数。</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07950" y="1268413"/>
            <a:ext cx="8524875" cy="199072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76200" y="3544888"/>
            <a:ext cx="8694738" cy="2647950"/>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388" y="493713"/>
            <a:ext cx="8796337" cy="2574925"/>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9388"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17"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251520" y="3284984"/>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457200" y="1268760"/>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03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常见的算法的时间</a:t>
            </a:r>
            <a:r>
              <a:rPr kumimoji="1" lang="zh-CN" altLang="en-US" sz="2400" b="1" baseline="30000">
                <a:latin typeface="Times New Roman" pitchFamily="18" charset="0"/>
                <a:ea typeface="华文中宋" pitchFamily="2" charset="-122"/>
              </a:rPr>
              <a:t> </a:t>
            </a:r>
            <a:r>
              <a:rPr kumimoji="1" lang="zh-CN" altLang="en-US" sz="2400" b="1">
                <a:latin typeface="Times New Roman" pitchFamily="18" charset="0"/>
                <a:ea typeface="华文中宋" pitchFamily="2" charset="-122"/>
              </a:rPr>
              <a:t>复杂度之间的关系为：</a:t>
            </a:r>
          </a:p>
          <a:p>
            <a:pPr>
              <a:lnSpc>
                <a:spcPct val="140000"/>
              </a:lnSpc>
              <a:spcBef>
                <a:spcPct val="20000"/>
              </a:spcBef>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(1)&lt;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20000">
                <a:latin typeface="Times New Roman" pitchFamily="18" charset="0"/>
                <a:ea typeface="华文中宋" pitchFamily="2" charset="-122"/>
              </a:rPr>
              <a:t>2</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(2</a:t>
            </a:r>
            <a:r>
              <a:rPr kumimoji="1" lang="en-US" altLang="zh-CN" sz="2400" b="1" i="1" baseline="36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i="1" baseline="36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  </a:t>
            </a:r>
          </a:p>
        </p:txBody>
      </p:sp>
      <p:sp>
        <p:nvSpPr>
          <p:cNvPr id="36871" name="Text Box 7"/>
          <p:cNvSpPr txBox="1">
            <a:spLocks noChangeArrowheads="1"/>
          </p:cNvSpPr>
          <p:nvPr/>
        </p:nvSpPr>
        <p:spPr bwMode="auto">
          <a:xfrm>
            <a:off x="87313"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算法的时间</a:t>
            </a:r>
            <a:r>
              <a:rPr kumimoji="1" lang="zh-CN" altLang="en-US" sz="2400" b="1" baseline="30000">
                <a:latin typeface="Times New Roman" pitchFamily="18" charset="0"/>
                <a:ea typeface="华文中宋" pitchFamily="2" charset="-122"/>
              </a:rPr>
              <a:t> </a:t>
            </a:r>
            <a:r>
              <a:rPr kumimoji="1" lang="zh-CN" altLang="en-US" sz="2400" b="1">
                <a:latin typeface="Times New Roman" pitchFamily="18" charset="0"/>
                <a:ea typeface="华文中宋" pitchFamily="2" charset="-122"/>
              </a:rPr>
              <a:t>复杂度常见的有：</a:t>
            </a:r>
          </a:p>
          <a:p>
            <a:pPr>
              <a:lnSpc>
                <a:spcPct val="140000"/>
              </a:lnSpc>
              <a:spcBef>
                <a:spcPct val="50000"/>
              </a:spcBef>
            </a:pPr>
            <a:r>
              <a:rPr kumimoji="1" lang="zh-CN" altLang="en-US" sz="2400" b="1">
                <a:latin typeface="Times New Roman" pitchFamily="18" charset="0"/>
                <a:ea typeface="华文中宋" pitchFamily="2" charset="-122"/>
              </a:rPr>
              <a:t>常数阶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(1)</a:t>
            </a:r>
            <a:r>
              <a:rPr kumimoji="1" lang="zh-CN" altLang="en-US" sz="2400" b="1">
                <a:latin typeface="Times New Roman" pitchFamily="18" charset="0"/>
                <a:ea typeface="华文中宋" pitchFamily="2" charset="-122"/>
              </a:rPr>
              <a:t>，对数阶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，线性阶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p>
          <a:p>
            <a:pPr>
              <a:lnSpc>
                <a:spcPct val="140000"/>
              </a:lnSpc>
              <a:spcBef>
                <a:spcPct val="50000"/>
              </a:spcBef>
            </a:pPr>
            <a:r>
              <a:rPr kumimoji="1" lang="zh-CN" altLang="en-US" sz="2400" b="1">
                <a:latin typeface="Times New Roman" pitchFamily="18" charset="0"/>
                <a:ea typeface="华文中宋" pitchFamily="2" charset="-122"/>
              </a:rPr>
              <a:t>线性对数阶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，平方阶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30000">
                <a:latin typeface="Times New Roman" pitchFamily="18" charset="0"/>
                <a:ea typeface="华文中宋" pitchFamily="2" charset="-122"/>
              </a:rPr>
              <a:t>2</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，立方阶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30000">
                <a:latin typeface="Times New Roman" pitchFamily="18" charset="0"/>
                <a:ea typeface="华文中宋" pitchFamily="2" charset="-122"/>
              </a:rPr>
              <a:t>3</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 </a:t>
            </a:r>
          </a:p>
          <a:p>
            <a:pPr>
              <a:lnSpc>
                <a:spcPct val="140000"/>
              </a:lnSpc>
              <a:spcBef>
                <a:spcPct val="50000"/>
              </a:spcBef>
            </a:pPr>
            <a:r>
              <a:rPr kumimoji="1" lang="en-US" altLang="zh-CN" sz="2400" b="1" i="1">
                <a:latin typeface="Times New Roman" pitchFamily="18" charset="0"/>
                <a:ea typeface="华文中宋" pitchFamily="2" charset="-122"/>
              </a:rPr>
              <a:t>k </a:t>
            </a:r>
            <a:r>
              <a:rPr kumimoji="1" lang="zh-CN" altLang="en-US" sz="2400" b="1">
                <a:latin typeface="Times New Roman" pitchFamily="18" charset="0"/>
                <a:ea typeface="华文中宋" pitchFamily="2" charset="-122"/>
              </a:rPr>
              <a:t>次方阶</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i="1" baseline="30000">
                <a:latin typeface="Times New Roman" pitchFamily="18" charset="0"/>
                <a:ea typeface="华文中宋" pitchFamily="2" charset="-122"/>
              </a:rPr>
              <a:t>k</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，指数阶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(2</a:t>
            </a:r>
            <a:r>
              <a:rPr kumimoji="1" lang="en-US" altLang="zh-CN" sz="2400" b="1" i="1" baseline="30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，阶乘阶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p>
        </p:txBody>
      </p:sp>
      <p:sp>
        <p:nvSpPr>
          <p:cNvPr id="36872" name="Text Box 8"/>
          <p:cNvSpPr txBox="1">
            <a:spLocks noChangeArrowheads="1"/>
          </p:cNvSpPr>
          <p:nvPr/>
        </p:nvSpPr>
        <p:spPr bwMode="auto">
          <a:xfrm>
            <a:off x="76200" y="4572000"/>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2214778" y="3421000"/>
          <a:ext cx="6779096" cy="3273227"/>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467544" y="1493093"/>
            <a:ext cx="8229600" cy="5248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性质    </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专业必修</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学分     </a:t>
            </a:r>
            <a:r>
              <a:rPr kumimoji="0" lang="en-US" altLang="zh-CN" sz="3200" b="0" i="0" u="none" strike="noStrike" kern="1200" cap="none" spc="0" normalizeH="0" baseline="0" noProof="0" dirty="0">
                <a:ln>
                  <a:noFill/>
                </a:ln>
                <a:solidFill>
                  <a:srgbClr val="FF0000"/>
                </a:solidFill>
                <a:effectLst/>
                <a:uLnTx/>
                <a:uFillTx/>
                <a:latin typeface="+mn-lt"/>
                <a:ea typeface="+mn-ea"/>
                <a:cs typeface="+mn-cs"/>
              </a:rPr>
              <a:t>3</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学分</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     </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72</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a:t>
            </a:r>
          </a:p>
        </p:txBody>
      </p:sp>
      <p:sp>
        <p:nvSpPr>
          <p:cNvPr id="22" name="TextBox 21"/>
          <p:cNvSpPr txBox="1"/>
          <p:nvPr/>
        </p:nvSpPr>
        <p:spPr>
          <a:xfrm>
            <a:off x="5796136" y="3861048"/>
            <a:ext cx="1276311" cy="369332"/>
          </a:xfrm>
          <a:prstGeom prst="rect">
            <a:avLst/>
          </a:prstGeom>
          <a:noFill/>
        </p:spPr>
        <p:txBody>
          <a:bodyPr wrap="none" rtlCol="0">
            <a:spAutoFit/>
          </a:bodyPr>
          <a:lstStyle/>
          <a:p>
            <a:r>
              <a:rPr lang="zh-CN" altLang="en-US" dirty="0"/>
              <a:t>平时：</a:t>
            </a:r>
            <a:r>
              <a:rPr lang="en-US" altLang="zh-CN" dirty="0"/>
              <a:t>20%</a:t>
            </a:r>
            <a:endParaRPr lang="zh-CN" altLang="en-US" dirty="0"/>
          </a:p>
        </p:txBody>
      </p:sp>
      <p:sp>
        <p:nvSpPr>
          <p:cNvPr id="40" name="TextBox 39"/>
          <p:cNvSpPr txBox="1"/>
          <p:nvPr/>
        </p:nvSpPr>
        <p:spPr>
          <a:xfrm>
            <a:off x="6392033" y="4653136"/>
            <a:ext cx="1276311" cy="369332"/>
          </a:xfrm>
          <a:prstGeom prst="rect">
            <a:avLst/>
          </a:prstGeom>
          <a:noFill/>
        </p:spPr>
        <p:txBody>
          <a:bodyPr wrap="none" rtlCol="0">
            <a:spAutoFit/>
          </a:bodyPr>
          <a:lstStyle/>
          <a:p>
            <a:r>
              <a:rPr lang="zh-CN" altLang="en-US" dirty="0"/>
              <a:t>月考：</a:t>
            </a:r>
            <a:r>
              <a:rPr lang="en-US" altLang="zh-CN" dirty="0"/>
              <a:t>20%</a:t>
            </a:r>
            <a:endParaRPr lang="zh-CN" altLang="en-US" dirty="0"/>
          </a:p>
        </p:txBody>
      </p:sp>
      <p:sp>
        <p:nvSpPr>
          <p:cNvPr id="41" name="TextBox 40"/>
          <p:cNvSpPr txBox="1"/>
          <p:nvPr/>
        </p:nvSpPr>
        <p:spPr>
          <a:xfrm>
            <a:off x="3851920" y="4499828"/>
            <a:ext cx="1276311" cy="369332"/>
          </a:xfrm>
          <a:prstGeom prst="rect">
            <a:avLst/>
          </a:prstGeom>
          <a:noFill/>
        </p:spPr>
        <p:txBody>
          <a:bodyPr wrap="none" rtlCol="0">
            <a:spAutoFit/>
          </a:bodyPr>
          <a:lstStyle/>
          <a:p>
            <a:r>
              <a:rPr lang="zh-CN" altLang="en-US" dirty="0"/>
              <a:t>期末：</a:t>
            </a:r>
            <a:r>
              <a:rPr lang="en-US" altLang="zh-CN" dirty="0"/>
              <a:t>60%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1115616" y="1412776"/>
          <a:ext cx="6768752" cy="4904630"/>
        </p:xfrm>
        <a:graphic>
          <a:graphicData uri="http://schemas.openxmlformats.org/presentationml/2006/ole">
            <mc:AlternateContent xmlns:mc="http://schemas.openxmlformats.org/markup-compatibility/2006">
              <mc:Choice xmlns:v="urn:schemas-microsoft-com:vml" Requires="v">
                <p:oleObj spid="_x0000_s26641"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683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899592" y="1628800"/>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76200" y="549275"/>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76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3429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3276600" y="3000375"/>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76200" y="4419600"/>
            <a:ext cx="8794750" cy="1187450"/>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76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8545513"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98425" y="1031875"/>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323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322263" y="188913"/>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323850" y="404813"/>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 n ];</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203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1043608" y="549275"/>
            <a:ext cx="7705105" cy="49859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11125" y="522288"/>
            <a:ext cx="1306768" cy="498598"/>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07950" y="1098550"/>
            <a:ext cx="882650" cy="612775"/>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1933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827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6300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7019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5291138"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5291138" y="2133600"/>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3851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1763713" y="2165350"/>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1547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07950" y="1746250"/>
            <a:ext cx="1485900" cy="155257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3602038" y="2682875"/>
            <a:ext cx="754062" cy="1295400"/>
            <a:chOff x="2269" y="1690"/>
            <a:chExt cx="475"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5" cy="404"/>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1662113"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07950" y="3367088"/>
            <a:ext cx="1565275" cy="1187450"/>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1547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3635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4826000" y="2682875"/>
            <a:ext cx="754063" cy="1295400"/>
            <a:chOff x="3040" y="1690"/>
            <a:chExt cx="475"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5" cy="577"/>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4859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5465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6875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7013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7019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07950"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971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971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898525"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3714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6588125" y="5589588"/>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5364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7104063"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7950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hlinkClick r:id="rId4" action="ppaction://hlinksldjump"/>
              </a:rPr>
              <a:t>学习本课程的意义</a:t>
            </a:r>
            <a:endPar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342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solidFill>
                  <a:schemeClr val="tx1"/>
                </a:solidFill>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计算机软、硬件系统的认知、分析、设计和应用能力</a:t>
            </a:r>
            <a:br>
              <a:rPr lang="en-US" altLang="zh-CN" sz="2800" dirty="0">
                <a:solidFill>
                  <a:schemeClr val="tx1"/>
                </a:solidFill>
                <a:ea typeface="华文中宋" pitchFamily="2" charset="-122"/>
              </a:rPr>
            </a:br>
            <a:r>
              <a:rPr lang="zh-CN" altLang="en-US" sz="2800" dirty="0">
                <a:solidFill>
                  <a:schemeClr val="tx1"/>
                </a:solidFill>
                <a:ea typeface="华文中宋" pitchFamily="2" charset="-122"/>
              </a:rPr>
              <a:t> </a:t>
            </a: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3563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508000" y="976313"/>
            <a:ext cx="4640263" cy="2089150"/>
            <a:chOff x="320" y="572"/>
            <a:chExt cx="2923" cy="1316"/>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72"/>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a:solidFill>
                    <a:srgbClr val="0000FF"/>
                  </a:solidFill>
                  <a:latin typeface="Times New Roman" pitchFamily="18" charset="0"/>
                  <a:ea typeface="隶书" pitchFamily="49" charset="-122"/>
                </a:rPr>
                <a:t>应用的绝大多数</a:t>
              </a:r>
              <a:r>
                <a:rPr kumimoji="1" lang="zh-CN" altLang="en-US" sz="2400" b="1">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1892300" y="457200"/>
            <a:ext cx="6418263"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1897063"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76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1752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3725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3733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3733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3733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3733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5105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5181600"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7467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7597775"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8382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8534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8763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6019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2590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4114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333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3352800" y="4813300"/>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6858000" y="4768850"/>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3397250" y="3884613"/>
            <a:ext cx="17843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20650" y="3884613"/>
            <a:ext cx="26987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研究对象的特性及 </a:t>
            </a:r>
          </a:p>
          <a:p>
            <a:r>
              <a:rPr kumimoji="1" lang="zh-CN" altLang="en-US" sz="2400" b="1">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5940152" y="3897313"/>
            <a:ext cx="3024336" cy="757130"/>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4114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914400" y="5622925"/>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54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2282825"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2460625" y="2875136"/>
            <a:ext cx="1500187"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2484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4495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4667250"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4672012" y="1027286"/>
            <a:ext cx="2109788"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4648200" y="1795636"/>
            <a:ext cx="3633787" cy="493713"/>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4648200"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6934200" y="2610024"/>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482600" y="5085184"/>
            <a:ext cx="8185150" cy="1114425"/>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3175</TotalTime>
  <Words>2969</Words>
  <Application>Microsoft Office PowerPoint</Application>
  <PresentationFormat>全屏显示(4:3)</PresentationFormat>
  <Paragraphs>474</Paragraphs>
  <Slides>47</Slides>
  <Notes>12</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4" baseType="lpstr">
      <vt:lpstr>华文仿宋</vt:lpstr>
      <vt:lpstr>华文行楷</vt:lpstr>
      <vt:lpstr>华文新魏</vt:lpstr>
      <vt:lpstr>华文中宋</vt:lpstr>
      <vt:lpstr>楷体_GB2312</vt:lpstr>
      <vt:lpstr>隶书</vt:lpstr>
      <vt:lpstr>宋体</vt:lpstr>
      <vt:lpstr>Arial</vt:lpstr>
      <vt:lpstr>Calibri</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dingleilei0801</cp:lastModifiedBy>
  <cp:revision>324</cp:revision>
  <dcterms:created xsi:type="dcterms:W3CDTF">2010-01-05T06:25:07Z</dcterms:created>
  <dcterms:modified xsi:type="dcterms:W3CDTF">2017-08-30T08:21:37Z</dcterms:modified>
</cp:coreProperties>
</file>