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00" autoAdjust="0"/>
    <p:restoredTop sz="94625" autoAdjust="0"/>
  </p:normalViewPr>
  <p:slideViewPr>
    <p:cSldViewPr>
      <p:cViewPr varScale="1">
        <p:scale>
          <a:sx n="85" d="100"/>
          <a:sy n="85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 smtClean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第五章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944688" y="2636838"/>
            <a:ext cx="6048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楷体_GB2312" pitchFamily="49" charset="-122"/>
              </a:rPr>
              <a:t>一般都是采用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p:oleObj spid="_x0000_s147458" name="公式" r:id="rId3" imgW="2565360" imgH="660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ElemType</a:t>
            </a:r>
            <a:r>
              <a:rPr lang="en-US" altLang="zh-CN" dirty="0" smtClean="0"/>
              <a:t>  *base;  //</a:t>
            </a:r>
            <a:r>
              <a:rPr lang="zh-CN" altLang="en-US" dirty="0" smtClean="0"/>
              <a:t>存放元素的基址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dim;                    //</a:t>
            </a:r>
            <a:r>
              <a:rPr lang="zh-CN" altLang="en-US" dirty="0" smtClean="0"/>
              <a:t>维数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*bounds;           //</a:t>
            </a:r>
            <a:r>
              <a:rPr lang="zh-CN" altLang="en-US" dirty="0" smtClean="0"/>
              <a:t>等价整形数组，存各维长度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*constants;       //</a:t>
            </a:r>
            <a:r>
              <a:rPr lang="zh-CN" altLang="en-US" dirty="0" smtClean="0"/>
              <a:t>每变化一维的跨度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}Array;</a:t>
            </a:r>
            <a:endParaRPr lang="zh-CN" altLang="en-US" dirty="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华文中宋" pitchFamily="2" charset="-122"/>
                <a:ea typeface="华文中宋" pitchFamily="2" charset="-122"/>
              </a:rPr>
              <a:t>内容回顾 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Status  Locate(Array </a:t>
            </a:r>
            <a:r>
              <a:rPr lang="en-US" altLang="zh-CN" sz="2400" dirty="0" err="1" smtClean="0"/>
              <a:t>A,va_list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ap,int</a:t>
            </a:r>
            <a:r>
              <a:rPr lang="en-US" altLang="zh-CN" sz="2400" dirty="0" smtClean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=0;i&lt;A.dim;++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       </a:t>
            </a:r>
            <a:r>
              <a:rPr lang="en-US" altLang="zh-CN" sz="2400" dirty="0" err="1" smtClean="0"/>
              <a:t>ind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va_arg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ap,int</a:t>
            </a:r>
            <a:r>
              <a:rPr lang="en-US" altLang="zh-CN" sz="2400" dirty="0" smtClean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       if(</a:t>
            </a:r>
            <a:r>
              <a:rPr lang="en-US" altLang="zh-CN" sz="2400" dirty="0" err="1" smtClean="0"/>
              <a:t>ind</a:t>
            </a:r>
            <a:r>
              <a:rPr lang="en-US" altLang="zh-CN" sz="2400" dirty="0" smtClean="0"/>
              <a:t>&lt;1||</a:t>
            </a:r>
            <a:r>
              <a:rPr lang="en-US" altLang="zh-CN" sz="2400" dirty="0" err="1" smtClean="0"/>
              <a:t>ind</a:t>
            </a:r>
            <a:r>
              <a:rPr lang="en-US" altLang="zh-CN" sz="2400" dirty="0" smtClean="0"/>
              <a:t>&gt;=</a:t>
            </a:r>
            <a:r>
              <a:rPr lang="en-US" altLang="zh-CN" sz="2400" dirty="0" err="1" smtClean="0"/>
              <a:t>A.bounds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       off+=</a:t>
            </a:r>
            <a:r>
              <a:rPr lang="en-US" altLang="zh-CN" sz="2400" dirty="0" err="1" smtClean="0"/>
              <a:t>A.constants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]*</a:t>
            </a:r>
            <a:r>
              <a:rPr lang="en-US" altLang="zh-CN" sz="2400" dirty="0" err="1" smtClean="0"/>
              <a:t>ind</a:t>
            </a:r>
            <a:r>
              <a:rPr lang="en-US" altLang="zh-CN" sz="2400" dirty="0" smtClean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 smtClean="0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</a:t>
            </a:r>
            <a:r>
              <a:rPr lang="en-US" altLang="zh-CN" sz="2000" dirty="0" smtClean="0"/>
              <a:t>ff</a:t>
            </a:r>
            <a:r>
              <a:rPr lang="en-US" altLang="zh-CN" sz="2000" dirty="0"/>
              <a:t>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9390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p:oleObj spid="_x0000_s11427" name="公式" r:id="rId4" imgW="1320480" imgH="914400" progId="Equation.3">
              <p:embed/>
            </p:oleObj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将矩阵描述为一个二维数组。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  <a:r>
              <a:rPr lang="zh-CN" altLang="en-US" sz="240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矩阵运算非常简单；存储的密度为 </a:t>
            </a:r>
            <a:r>
              <a:rPr lang="en-US" altLang="zh-CN" sz="2400"/>
              <a:t>1</a:t>
            </a:r>
            <a:r>
              <a:rPr lang="zh-CN" altLang="en-US" sz="240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 1</a:t>
            </a:r>
            <a:r>
              <a:rPr lang="zh-CN" altLang="en-US" sz="2400">
                <a:ea typeface="华文中宋" pitchFamily="2" charset="-122"/>
              </a:rPr>
              <a:t>、对称矩阵</a:t>
            </a:r>
            <a:r>
              <a:rPr lang="zh-CN" altLang="en-US" sz="240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在一个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阶方阵 </a:t>
            </a:r>
            <a:r>
              <a:rPr lang="en-US" altLang="zh-CN" sz="2400"/>
              <a:t>A </a:t>
            </a:r>
            <a:r>
              <a:rPr lang="zh-CN" altLang="en-US" sz="240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ij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18000"/>
              <a:t>ji</a:t>
            </a:r>
            <a:r>
              <a:rPr lang="en-US" altLang="zh-CN" sz="2400" i="1"/>
              <a:t> </a:t>
            </a:r>
            <a:r>
              <a:rPr lang="en-US" altLang="zh-CN" sz="2400"/>
              <a:t>   1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i</a:t>
            </a:r>
            <a:r>
              <a:rPr lang="en-US" altLang="zh-CN" sz="2400"/>
              <a:t>,  </a:t>
            </a:r>
            <a:r>
              <a:rPr lang="en-US" altLang="zh-CN" sz="2400" i="1"/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/>
              <a:t>n</a:t>
            </a:r>
            <a:r>
              <a:rPr lang="en-US" altLang="zh-CN" sz="240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则称 </a:t>
            </a:r>
            <a:r>
              <a:rPr lang="en-US" altLang="zh-CN" sz="2400"/>
              <a:t>A 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FF"/>
                </a:solidFill>
              </a:rPr>
              <a:t>对称矩阵</a:t>
            </a:r>
            <a:r>
              <a:rPr lang="zh-CN" altLang="en-US" sz="240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p:oleObj spid="_x0000_s68642" name="Microsoft 公式 3.0" r:id="rId4" imgW="1130040" imgH="1143000" progId="Equation.3">
              <p:embed/>
            </p:oleObj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p:oleObj spid="_x0000_s68701" name="公式" r:id="rId5" imgW="1295280" imgH="939600" progId="Equation.3">
              <p:embed/>
            </p:oleObj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p:oleObj spid="_x0000_s10410" name="公式" r:id="rId4" imgW="1320480" imgH="939600" progId="Equation.3">
              <p:embed/>
            </p:oleObj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/>
                <a:gridCol w="617537"/>
                <a:gridCol w="619125"/>
                <a:gridCol w="619125"/>
                <a:gridCol w="619125"/>
                <a:gridCol w="619125"/>
                <a:gridCol w="619125"/>
                <a:gridCol w="617538"/>
                <a:gridCol w="6191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p:oleObj spid="_x0000_s13514" name="公式" r:id="rId4" imgW="1803240" imgH="1193760" progId="Equation.3">
              <p:embed/>
            </p:oleObj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p:oleObj spid="_x0000_s13520" name="公式" r:id="rId5" imgW="1320480" imgH="939600" progId="Equation.3">
              <p:embed/>
            </p:oleObj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/>
                <a:gridCol w="568325"/>
                <a:gridCol w="566738"/>
                <a:gridCol w="566737"/>
                <a:gridCol w="566738"/>
                <a:gridCol w="568325"/>
                <a:gridCol w="566737"/>
                <a:gridCol w="56673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p:oleObj spid="_x0000_s69647" name="公式" r:id="rId4" imgW="1295280" imgH="939600" progId="Equation.3">
                <p:embed/>
              </p:oleObj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p:oleObj spid="_x0000_s69648" name="公式" r:id="rId5" imgW="1320480" imgH="939600" progId="Equation.3">
                <p:embed/>
              </p:oleObj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p:oleObj spid="_x0000_s14371" name="公式" r:id="rId4" imgW="1942920" imgH="1168200" progId="Equation.3">
              <p:embed/>
            </p:oleObj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p:oleObj spid="_x0000_s71690" name="公式" r:id="rId4" imgW="2311200" imgH="1523880" progId="Equation.3">
              <p:embed/>
            </p:oleObj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p:oleObj spid="_x0000_s15477" name="公式" r:id="rId4" imgW="2311200" imgH="1523880" progId="Equation.3">
              <p:embed/>
            </p:oleObj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/>
                <a:gridCol w="750887"/>
                <a:gridCol w="7524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p:oleObj spid="_x0000_s17569" name="公式" r:id="rId5" imgW="2311200" imgH="1523880" progId="Equation.3">
              <p:embed/>
            </p:oleObj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p:oleObj spid="_x0000_s17571" name="公式" r:id="rId6" imgW="2031840" imgH="1803240" progId="Equation.3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p:oleObj spid="_x0000_s18815" name="公式" r:id="rId4" imgW="2311200" imgH="1523880" progId="Equation.3">
              <p:embed/>
            </p:oleObj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p:oleObj spid="_x0000_s18676" name="公式" r:id="rId5" imgW="2031840" imgH="1803240" progId="Equation.3">
              <p:embed/>
            </p:oleObj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/>
                <a:gridCol w="515937"/>
                <a:gridCol w="515938"/>
                <a:gridCol w="515937"/>
                <a:gridCol w="517525"/>
                <a:gridCol w="514350"/>
                <a:gridCol w="517525"/>
                <a:gridCol w="515938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/>
                <a:gridCol w="515937"/>
                <a:gridCol w="515938"/>
                <a:gridCol w="515937"/>
                <a:gridCol w="517525"/>
                <a:gridCol w="514350"/>
                <a:gridCol w="517525"/>
                <a:gridCol w="515938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r>
              <a:rPr lang="en-US" altLang="zh-CN" sz="2000">
                <a:cs typeface=""/>
              </a:rPr>
              <a:t/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r>
              <a:rPr lang="zh-CN" altLang="en-US" sz="2000">
                <a:cs typeface=""/>
              </a:rPr>
              <a:t/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p:oleObj spid="_x0000_s22030" name="公式" r:id="rId4" imgW="2031840" imgH="1803240" progId="Equation.3">
              <p:embed/>
            </p:oleObj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r>
              <a:rPr lang="en-US" altLang="zh-CN" sz="2000">
                <a:cs typeface=""/>
              </a:rPr>
              <a:t/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r>
              <a:rPr lang="zh-CN" altLang="en-US" sz="2000">
                <a:cs typeface=""/>
              </a:rPr>
              <a:t/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/>
                <a:gridCol w="576262"/>
                <a:gridCol w="574675"/>
                <a:gridCol w="576263"/>
                <a:gridCol w="576262"/>
                <a:gridCol w="576263"/>
                <a:gridCol w="576262"/>
                <a:gridCol w="576263"/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p:oleObj spid="_x0000_s96264" name="公式" r:id="rId5" imgW="2476440" imgH="927000" progId="Equation.3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p:oleObj spid="_x0000_s96265" name="公式" r:id="rId6" imgW="1434960" imgH="698400" progId="Equation.3">
              <p:embed/>
            </p:oleObj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p:oleObj spid="_x0000_s97284" name="公式" r:id="rId4" imgW="2476440" imgH="92700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p:oleObj spid="_x0000_s97285" name="公式" r:id="rId5" imgW="1434960" imgH="698400" progId="Equation.3">
              <p:embed/>
            </p:oleObj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/>
                <a:gridCol w="452437"/>
                <a:gridCol w="452438"/>
                <a:gridCol w="452437"/>
                <a:gridCol w="454025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519112"/>
                <a:gridCol w="4556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/>
                <a:gridCol w="485775"/>
                <a:gridCol w="4889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/>
                <a:gridCol w="515937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p:oleObj spid="_x0000_s97649" name="公式" r:id="rId6" imgW="2209680" imgH="69840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 smtClean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 smtClean="0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 smtClean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 smtClean="0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 smtClean="0">
                <a:cs typeface="ˎ̥"/>
              </a:rPr>
              <a:t>;  </a:t>
            </a:r>
            <a:r>
              <a:rPr lang="en-US" altLang="zh-CN" sz="2400" dirty="0">
                <a:cs typeface="ˎ̥"/>
              </a:rPr>
              <a:t>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/>
                <a:gridCol w="763587"/>
                <a:gridCol w="742950"/>
                <a:gridCol w="1422400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p:oleObj spid="_x0000_s108548" name="公式" r:id="rId4" imgW="1346040" imgH="698400" progId="Equation.3">
              <p:embed/>
            </p:oleObj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/>
                <a:gridCol w="1439862"/>
                <a:gridCol w="1439863"/>
                <a:gridCol w="14398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p:oleObj spid="_x0000_s109572" name="公式" r:id="rId4" imgW="888840" imgH="927000" progId="Equation.3">
              <p:embed/>
            </p:oleObj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8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7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/>
                <a:gridCol w="219075"/>
                <a:gridCol w="212725"/>
                <a:gridCol w="407988"/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/>
                <a:gridCol w="1836737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 smtClean="0">
                <a:cs typeface="ˎ̥"/>
              </a:rPr>
              <a:t>ElemType</a:t>
            </a:r>
            <a:r>
              <a:rPr lang="en-US" altLang="zh-CN" sz="2400" dirty="0" smtClean="0">
                <a:cs typeface="ˎ̥"/>
              </a:rPr>
              <a:t>   </a:t>
            </a:r>
            <a:r>
              <a:rPr lang="en-US" altLang="zh-CN" sz="2400" dirty="0">
                <a:cs typeface="ˎ̥"/>
              </a:rPr>
              <a:t>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…,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</a:t>
            </a:r>
            <a:r>
              <a:rPr lang="zh-CN" altLang="en-US" sz="2400" dirty="0" smtClean="0">
                <a:ea typeface="华文新魏" pitchFamily="2" charset="-122"/>
              </a:rPr>
              <a:t>，建业，</a:t>
            </a:r>
            <a:r>
              <a:rPr lang="zh-CN" altLang="en-US" sz="2400" dirty="0">
                <a:ea typeface="华文新魏" pitchFamily="2" charset="-122"/>
              </a:rPr>
              <a:t>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</a:t>
            </a:r>
            <a:r>
              <a:rPr lang="zh-CN" altLang="en-US" sz="2400" dirty="0" smtClean="0"/>
              <a:t>、建业队</a:t>
            </a:r>
            <a:r>
              <a:rPr lang="zh-CN" altLang="en-US" sz="2400" dirty="0"/>
              <a:t>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p:oleObj spid="_x0000_s50338" name="公式" r:id="rId4" imgW="2260440" imgH="914400" progId="Equation.3">
              <p:embed/>
            </p:oleObj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521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二维数组：</a:t>
            </a:r>
            <a:r>
              <a:rPr lang="zh-CN" altLang="en-US" sz="240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cs typeface=""/>
              </a:rPr>
              <a:t>    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二维数组逻辑结构 </a:t>
            </a:r>
            <a:endParaRPr lang="zh-CN" altLang="en-US" sz="240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p:oleObj spid="_x0000_s50354" name="公式" r:id="rId5" imgW="2806560" imgH="939600" progId="Equation.3">
              <p:embed/>
            </p:oleObj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广义表的存储结构、相关递归算法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广义表的概念、性质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矩阵的压缩存储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数组的顺序表示和实现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 smtClean="0">
                <a:latin typeface="+mn-lt"/>
                <a:ea typeface="+mn-ea"/>
              </a:rPr>
              <a:t>数组的定义</a:t>
            </a:r>
            <a:endParaRPr lang="zh-CN" altLang="en-US" sz="1800" dirty="0">
              <a:latin typeface="+mn-lt"/>
              <a:ea typeface="+mn-ea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418013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331913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/>
        </p:nvGraphicFramePr>
        <p:xfrm>
          <a:off x="4572000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/>
                <a:gridCol w="865187"/>
                <a:gridCol w="719138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/>
                <a:gridCol w="1584325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971550" y="1989138"/>
            <a:ext cx="741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 </a:t>
            </a:r>
            <a:r>
              <a:rPr lang="en-US" altLang="zh-CN" sz="2400"/>
              <a:t>C </a:t>
            </a:r>
            <a:r>
              <a:rPr lang="zh-CN" altLang="en-US" sz="2400"/>
              <a:t>语言中，一个二维数组类型也可以定义为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 elemtype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/>
              <a:t>          </a:t>
            </a:r>
            <a:r>
              <a:rPr lang="en-US" altLang="zh-CN" sz="2400"/>
              <a:t>typedef elemtype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/>
                <a:gridCol w="865187"/>
                <a:gridCol w="719138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/>
                <a:gridCol w="865188"/>
                <a:gridCol w="719137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/>
                <a:gridCol w="390525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3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/>
                <a:gridCol w="366712"/>
                <a:gridCol w="368300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求广义表的深度</a:t>
            </a:r>
          </a:p>
          <a:p>
            <a:pPr eaLnBrk="1" hangingPunct="1"/>
            <a:r>
              <a:rPr lang="zh-CN" altLang="en-US" smtClean="0"/>
              <a:t>复制广义表</a:t>
            </a:r>
          </a:p>
          <a:p>
            <a:pPr eaLnBrk="1" hangingPunct="1"/>
            <a:r>
              <a:rPr lang="zh-CN" altLang="en-US" smtClean="0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11188" y="1065213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16258</TotalTime>
  <Words>7864</Words>
  <Application>Microsoft Office PowerPoint</Application>
  <PresentationFormat>全屏显示(4:3)</PresentationFormat>
  <Paragraphs>1666</Paragraphs>
  <Slides>78</Slides>
  <Notes>64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1" baseType="lpstr">
      <vt:lpstr>默认设计模板</vt:lpstr>
      <vt:lpstr>公式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广义表的递归算法</vt:lpstr>
      <vt:lpstr>幻灯片 74</vt:lpstr>
      <vt:lpstr>幻灯片 75</vt:lpstr>
      <vt:lpstr>幻灯片 76</vt:lpstr>
      <vt:lpstr>幻灯片 77</vt:lpstr>
      <vt:lpstr>幻灯片 78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王艳华</cp:lastModifiedBy>
  <cp:revision>827</cp:revision>
  <dcterms:created xsi:type="dcterms:W3CDTF">2004-01-29T07:02:12Z</dcterms:created>
  <dcterms:modified xsi:type="dcterms:W3CDTF">2012-08-13T07:04:43Z</dcterms:modified>
</cp:coreProperties>
</file>