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8" r:id="rId2"/>
    <p:sldId id="269" r:id="rId3"/>
    <p:sldId id="274" r:id="rId4"/>
    <p:sldId id="273" r:id="rId5"/>
    <p:sldId id="275" r:id="rId6"/>
    <p:sldId id="306" r:id="rId7"/>
    <p:sldId id="276" r:id="rId8"/>
    <p:sldId id="278" r:id="rId9"/>
    <p:sldId id="277" r:id="rId10"/>
    <p:sldId id="279" r:id="rId11"/>
    <p:sldId id="280" r:id="rId12"/>
    <p:sldId id="289" r:id="rId13"/>
    <p:sldId id="281" r:id="rId14"/>
    <p:sldId id="282" r:id="rId15"/>
    <p:sldId id="284" r:id="rId16"/>
    <p:sldId id="286" r:id="rId17"/>
    <p:sldId id="290" r:id="rId18"/>
    <p:sldId id="291" r:id="rId19"/>
    <p:sldId id="292" r:id="rId20"/>
    <p:sldId id="293" r:id="rId21"/>
    <p:sldId id="285" r:id="rId22"/>
    <p:sldId id="294" r:id="rId23"/>
    <p:sldId id="298" r:id="rId24"/>
    <p:sldId id="295" r:id="rId25"/>
    <p:sldId id="296" r:id="rId26"/>
    <p:sldId id="305" r:id="rId27"/>
    <p:sldId id="297" r:id="rId28"/>
    <p:sldId id="299" r:id="rId29"/>
    <p:sldId id="270" r:id="rId30"/>
    <p:sldId id="300" r:id="rId31"/>
    <p:sldId id="301" r:id="rId32"/>
    <p:sldId id="302" r:id="rId33"/>
    <p:sldId id="303" r:id="rId34"/>
    <p:sldId id="304"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56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view3D>
      <c:rotX val="30"/>
      <c:perspective val="30"/>
    </c:view3D>
    <c:plotArea>
      <c:layout/>
      <c:pie3DChart>
        <c:varyColors val="1"/>
        <c:ser>
          <c:idx val="0"/>
          <c:order val="0"/>
          <c:tx>
            <c:strRef>
              <c:f>'Sheet1'!$B$1</c:f>
              <c:strCache>
                <c:ptCount val="1"/>
                <c:pt idx="0">
                  <c:v>销售额</c:v>
                </c:pt>
              </c:strCache>
            </c:strRef>
          </c:tx>
          <c:cat>
            <c:strRef>
              <c:f>'Sheet1'!$A$2:$A$5</c:f>
              <c:strCache>
                <c:ptCount val="3"/>
                <c:pt idx="0">
                  <c:v>第一季度</c:v>
                </c:pt>
                <c:pt idx="1">
                  <c:v>第二季度</c:v>
                </c:pt>
                <c:pt idx="2">
                  <c:v>第三季度</c:v>
                </c:pt>
              </c:strCache>
            </c:strRef>
          </c:cat>
          <c:val>
            <c:numRef>
              <c:f>'Sheet1'!$B$2:$B$5</c:f>
              <c:numCache>
                <c:formatCode>0%</c:formatCode>
                <c:ptCount val="4"/>
                <c:pt idx="0">
                  <c:v>0.2</c:v>
                </c:pt>
                <c:pt idx="1">
                  <c:v>0.2</c:v>
                </c:pt>
                <c:pt idx="2">
                  <c:v>0.60000000000000064</c:v>
                </c:pt>
              </c:numCache>
            </c:numRef>
          </c:val>
        </c:ser>
      </c:pie3DChart>
    </c:plotArea>
    <c:plotVisOnly val="1"/>
  </c:chart>
  <c:txPr>
    <a:bodyPr/>
    <a:lstStyle/>
    <a:p>
      <a:pPr>
        <a:defRPr sz="1800"/>
      </a:pPr>
      <a:endParaRPr lang="zh-CN"/>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2015/9/7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2015/9/7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2015/9/7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1403648" y="2059782"/>
            <a:ext cx="6172200" cy="1433512"/>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1331913" y="1124744"/>
            <a:ext cx="6172200" cy="1433513"/>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zh-CN" altLang="en-US" sz="4000" dirty="0">
                <a:latin typeface="华文行楷" pitchFamily="2" charset="-122"/>
                <a:ea typeface="华文行楷" pitchFamily="2" charset="-122"/>
              </a:rPr>
              <a:t>数据结构 </a:t>
            </a:r>
          </a:p>
        </p:txBody>
      </p:sp>
      <p:sp>
        <p:nvSpPr>
          <p:cNvPr id="6" name="Rectangle 7"/>
          <p:cNvSpPr txBox="1">
            <a:spLocks noChangeArrowheads="1"/>
          </p:cNvSpPr>
          <p:nvPr/>
        </p:nvSpPr>
        <p:spPr>
          <a:xfrm>
            <a:off x="2843808" y="5157192"/>
            <a:ext cx="5410200" cy="1752600"/>
          </a:xfrm>
          <a:prstGeom prst="rect">
            <a:avLst/>
          </a:prstGeom>
          <a:noFill/>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n-cs"/>
              </a:rPr>
              <a:t>授课教师</a:t>
            </a:r>
            <a:r>
              <a:rPr kumimoji="0" lang="en-US" altLang="zh-CN" sz="28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a:t>
            </a:r>
            <a:r>
              <a:rPr lang="zh-CN" altLang="en-US" sz="2800" b="1" noProof="0" dirty="0" smtClean="0">
                <a:solidFill>
                  <a:srgbClr val="0000CC"/>
                </a:solidFill>
                <a:latin typeface="华文行楷" pitchFamily="2" charset="-122"/>
                <a:ea typeface="华文行楷" pitchFamily="2" charset="-122"/>
              </a:rPr>
              <a:t>王艳华</a:t>
            </a:r>
            <a:r>
              <a:rPr kumimoji="0" lang="zh-CN" altLang="en-US" sz="2800" b="1" i="0" u="sng"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n-cs"/>
              </a:rPr>
              <a:t>       </a:t>
            </a:r>
            <a:endParaRPr kumimoji="0" lang="zh-CN" altLang="en-US" sz="2800" b="1"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1"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n-cs"/>
              </a:rPr>
              <a:t>  联系方式</a:t>
            </a:r>
            <a:r>
              <a:rPr kumimoji="0" lang="en-US" altLang="zh-CN" sz="28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smtClean="0">
                <a:ln>
                  <a:noFill/>
                </a:ln>
                <a:solidFill>
                  <a:srgbClr val="0000CC"/>
                </a:solidFill>
                <a:effectLst/>
                <a:uLnTx/>
                <a:uFillTx/>
                <a:latin typeface="Arial" pitchFamily="34" charset="0"/>
                <a:ea typeface="华文行楷" pitchFamily="2" charset="-122"/>
                <a:cs typeface="Arial" pitchFamily="34" charset="0"/>
              </a:rPr>
              <a:t>13933042969</a:t>
            </a:r>
          </a:p>
          <a:p>
            <a:pPr marL="342900" marR="0" lvl="0" indent="-342900" algn="l" defTabSz="914400" rtl="0" eaLnBrk="1" fontAlgn="auto" latinLnBrk="0" hangingPunct="1">
              <a:lnSpc>
                <a:spcPct val="100000"/>
              </a:lnSpc>
              <a:spcBef>
                <a:spcPct val="20000"/>
              </a:spcBef>
              <a:spcAft>
                <a:spcPts val="0"/>
              </a:spcAft>
              <a:buClrTx/>
              <a:buSzTx/>
              <a:tabLst/>
              <a:defRPr/>
            </a:pPr>
            <a:r>
              <a:rPr lang="en-US" altLang="zh-CN" sz="2800" b="1" dirty="0" smtClean="0">
                <a:solidFill>
                  <a:srgbClr val="0000CC"/>
                </a:solidFill>
                <a:latin typeface="华文行楷" pitchFamily="2" charset="-122"/>
                <a:ea typeface="华文行楷" pitchFamily="2" charset="-122"/>
              </a:rPr>
              <a:t>   </a:t>
            </a:r>
            <a:r>
              <a:rPr lang="en-US" altLang="zh-CN" sz="2800" b="1" dirty="0" smtClean="0">
                <a:solidFill>
                  <a:srgbClr val="0000CC"/>
                </a:solidFill>
                <a:latin typeface="Arial" pitchFamily="34" charset="0"/>
                <a:ea typeface="华文行楷" pitchFamily="2" charset="-122"/>
                <a:cs typeface="Arial" pitchFamily="34" charset="0"/>
              </a:rPr>
              <a:t>Q        </a:t>
            </a:r>
            <a:r>
              <a:rPr lang="en-US" altLang="zh-CN" sz="2800" b="1" dirty="0" err="1" smtClean="0">
                <a:solidFill>
                  <a:srgbClr val="0000CC"/>
                </a:solidFill>
                <a:latin typeface="Arial" pitchFamily="34" charset="0"/>
                <a:ea typeface="华文行楷" pitchFamily="2" charset="-122"/>
                <a:cs typeface="Arial" pitchFamily="34" charset="0"/>
              </a:rPr>
              <a:t>Q</a:t>
            </a:r>
            <a:r>
              <a:rPr lang="zh-CN" altLang="en-US" sz="2800" b="1" dirty="0" smtClean="0">
                <a:solidFill>
                  <a:srgbClr val="0000CC"/>
                </a:solidFill>
                <a:latin typeface="宋体" pitchFamily="2" charset="-122"/>
                <a:ea typeface="宋体" pitchFamily="2" charset="-122"/>
                <a:cs typeface="Arial" pitchFamily="34" charset="0"/>
              </a:rPr>
              <a:t>：</a:t>
            </a:r>
            <a:r>
              <a:rPr lang="en-US" altLang="zh-CN" sz="2800" b="1" dirty="0" smtClean="0">
                <a:solidFill>
                  <a:srgbClr val="0000CC"/>
                </a:solidFill>
                <a:latin typeface="Arial" pitchFamily="34" charset="0"/>
                <a:ea typeface="华文行楷" pitchFamily="2" charset="-122"/>
                <a:cs typeface="Arial" pitchFamily="34" charset="0"/>
              </a:rPr>
              <a:t>51069560</a:t>
            </a:r>
            <a:r>
              <a:rPr kumimoji="0" lang="en-US" altLang="zh-CN" sz="2800" b="1" i="0" u="sng"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n-cs"/>
              </a:rPr>
              <a:t/>
            </a:r>
            <a:br>
              <a:rPr kumimoji="0" lang="en-US" altLang="zh-CN" sz="2800" b="1" i="0" u="sng"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n-cs"/>
              </a:rPr>
            </a:br>
            <a:endParaRPr kumimoji="0" lang="en-US" altLang="zh-CN" sz="2800" b="1" i="0" u="sng"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ea typeface="宋体" pitchFamily="2" charset="-122"/>
              </a:rPr>
              <a:t>算法和算法分析</a:t>
            </a:r>
            <a:endParaRPr lang="zh-CN" altLang="en-US" b="1" dirty="0">
              <a:ea typeface="宋体" pitchFamily="2" charset="-122"/>
            </a:endParaRP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抽象数据类型（</a:t>
            </a:r>
            <a:r>
              <a:rPr lang="en-US" altLang="zh-CN" b="1" dirty="0" smtClean="0">
                <a:latin typeface="宋体" pitchFamily="2" charset="-122"/>
                <a:ea typeface="宋体" pitchFamily="2" charset="-122"/>
              </a:rPr>
              <a:t>ADT</a:t>
            </a:r>
            <a:r>
              <a:rPr lang="zh-CN" altLang="en-US"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基本概念和术语</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课程概览</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课程安排及要求</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71247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75565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9883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smtClean="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77500" lnSpcReduction="20000"/>
          </a:bodyPr>
          <a:lstStyle/>
          <a:p>
            <a:pPr>
              <a:lnSpc>
                <a:spcPct val="150000"/>
              </a:lnSpc>
            </a:pPr>
            <a:r>
              <a:rPr lang="zh-CN" altLang="en-US" b="1" dirty="0" smtClean="0"/>
              <a:t>数据（</a:t>
            </a:r>
            <a:r>
              <a:rPr lang="en-US" altLang="zh-CN" b="1" dirty="0" smtClean="0"/>
              <a:t>Data</a:t>
            </a:r>
            <a:r>
              <a:rPr lang="zh-CN" altLang="en-US" b="1" dirty="0" smtClean="0"/>
              <a:t>）</a:t>
            </a:r>
            <a:endParaRPr lang="en-US" altLang="zh-CN" b="1" dirty="0" smtClean="0"/>
          </a:p>
          <a:p>
            <a:pPr>
              <a:lnSpc>
                <a:spcPct val="150000"/>
              </a:lnSpc>
              <a:buNone/>
            </a:pPr>
            <a:r>
              <a:rPr lang="en-US" altLang="zh-CN" b="1" dirty="0" smtClean="0"/>
              <a:t>              </a:t>
            </a:r>
            <a:r>
              <a:rPr lang="zh-CN" altLang="en-US" dirty="0" smtClean="0"/>
              <a:t>是对客观事物的符号表示，在计算机科学中是指所有能输入到计算机中并被计算机程序处理的符号的总称。</a:t>
            </a:r>
            <a:endParaRPr lang="en-US" altLang="zh-CN" dirty="0" smtClean="0"/>
          </a:p>
          <a:p>
            <a:pPr lvl="0">
              <a:lnSpc>
                <a:spcPct val="160000"/>
              </a:lnSpc>
              <a:defRPr/>
            </a:pPr>
            <a:r>
              <a:rPr lang="zh-CN" altLang="en-US" sz="3600" b="1" dirty="0" smtClean="0"/>
              <a:t>数据对象 （</a:t>
            </a:r>
            <a:r>
              <a:rPr lang="en-US" altLang="zh-CN" sz="3600" b="1" dirty="0" smtClean="0"/>
              <a:t>data object</a:t>
            </a:r>
            <a:r>
              <a:rPr lang="zh-CN" altLang="en-US" sz="3600" b="1" dirty="0" smtClean="0"/>
              <a:t>）</a:t>
            </a:r>
            <a:endParaRPr lang="en-US" altLang="zh-CN" sz="3600" b="1" dirty="0" smtClean="0"/>
          </a:p>
          <a:p>
            <a:pPr lvl="0">
              <a:lnSpc>
                <a:spcPct val="160000"/>
              </a:lnSpc>
              <a:buNone/>
              <a:defRPr/>
            </a:pPr>
            <a:r>
              <a:rPr lang="zh-CN" altLang="en-US" dirty="0" smtClean="0"/>
              <a:t>             性质相同的数据元素的集合，是数据的一个子集。</a:t>
            </a:r>
            <a:r>
              <a:rPr lang="en-US" altLang="zh-CN" dirty="0" smtClean="0"/>
              <a:t>     </a:t>
            </a:r>
          </a:p>
          <a:p>
            <a:pPr lvl="0">
              <a:lnSpc>
                <a:spcPct val="160000"/>
              </a:lnSpc>
              <a:defRPr/>
            </a:pPr>
            <a:r>
              <a:rPr lang="zh-CN" altLang="en-US" sz="3600" b="1" dirty="0" smtClean="0"/>
              <a:t>数据元素 （</a:t>
            </a:r>
            <a:r>
              <a:rPr lang="en-US" altLang="zh-CN" sz="3600" b="1" dirty="0" smtClean="0"/>
              <a:t>data element</a:t>
            </a:r>
            <a:r>
              <a:rPr lang="zh-CN" altLang="en-US" sz="3600" b="1" dirty="0" smtClean="0"/>
              <a:t>）</a:t>
            </a:r>
            <a:endParaRPr lang="en-US" altLang="zh-CN" sz="3600" b="1" dirty="0" smtClean="0"/>
          </a:p>
          <a:p>
            <a:pPr lvl="0">
              <a:lnSpc>
                <a:spcPct val="160000"/>
              </a:lnSpc>
              <a:buNone/>
              <a:defRPr/>
            </a:pPr>
            <a:r>
              <a:rPr lang="zh-CN" altLang="en-US" sz="3600" dirty="0" smtClean="0"/>
              <a:t>            </a:t>
            </a:r>
            <a:r>
              <a:rPr lang="zh-CN" altLang="en-US" dirty="0" smtClean="0"/>
              <a:t>是数据的基本单位，在计算机程序中通常作为一个整体而考虑和处理。</a:t>
            </a:r>
            <a:endParaRPr lang="en-US" altLang="zh-CN" sz="3600"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smtClean="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85000" lnSpcReduction="20000"/>
          </a:bodyPr>
          <a:lstStyle/>
          <a:p>
            <a:pPr lvl="0">
              <a:lnSpc>
                <a:spcPct val="160000"/>
              </a:lnSpc>
              <a:defRPr/>
            </a:pPr>
            <a:r>
              <a:rPr lang="zh-CN" altLang="en-US" sz="3300" b="1" dirty="0" smtClean="0"/>
              <a:t>数据项 （</a:t>
            </a:r>
            <a:r>
              <a:rPr lang="en-US" altLang="zh-CN" sz="3300" b="1" dirty="0" smtClean="0"/>
              <a:t>data item</a:t>
            </a:r>
            <a:r>
              <a:rPr lang="zh-CN" altLang="en-US" sz="3300" b="1" dirty="0" smtClean="0"/>
              <a:t>）</a:t>
            </a:r>
            <a:endParaRPr lang="en-US" altLang="zh-CN" sz="3300" b="1" dirty="0" smtClean="0"/>
          </a:p>
          <a:p>
            <a:pPr lvl="0">
              <a:lnSpc>
                <a:spcPct val="160000"/>
              </a:lnSpc>
              <a:buNone/>
              <a:defRPr/>
            </a:pPr>
            <a:r>
              <a:rPr lang="zh-CN" altLang="en-US" sz="3600" dirty="0" smtClean="0"/>
              <a:t>　       </a:t>
            </a:r>
            <a:r>
              <a:rPr lang="zh-CN" altLang="en-US" dirty="0" smtClean="0"/>
              <a:t>一个数据元素可由若干个数据项组成，数据项是数据不可分割的最小单位。           </a:t>
            </a:r>
            <a:endParaRPr lang="en-US" altLang="zh-CN" dirty="0" smtClean="0"/>
          </a:p>
          <a:p>
            <a:pPr>
              <a:lnSpc>
                <a:spcPct val="150000"/>
              </a:lnSpc>
            </a:pPr>
            <a:r>
              <a:rPr lang="zh-CN" altLang="en-US" b="1" dirty="0" smtClean="0"/>
              <a:t>结构（</a:t>
            </a:r>
            <a:r>
              <a:rPr lang="en-US" altLang="zh-CN" b="1" dirty="0" smtClean="0"/>
              <a:t>Structure</a:t>
            </a:r>
            <a:r>
              <a:rPr lang="zh-CN" altLang="en-US" b="1" dirty="0" smtClean="0"/>
              <a:t>）</a:t>
            </a:r>
            <a:endParaRPr lang="en-US" altLang="zh-CN" b="1" dirty="0" smtClean="0"/>
          </a:p>
          <a:p>
            <a:pPr>
              <a:lnSpc>
                <a:spcPct val="150000"/>
              </a:lnSpc>
              <a:buNone/>
            </a:pPr>
            <a:r>
              <a:rPr lang="zh-CN" altLang="en-US" dirty="0" smtClean="0"/>
              <a:t>             是组成</a:t>
            </a:r>
            <a:r>
              <a:rPr lang="zh-CN" altLang="en-US" dirty="0" smtClean="0">
                <a:solidFill>
                  <a:srgbClr val="FF0000"/>
                </a:solidFill>
              </a:rPr>
              <a:t>整体</a:t>
            </a:r>
            <a:r>
              <a:rPr lang="zh-CN" altLang="en-US" dirty="0" smtClean="0"/>
              <a:t>的各部分的</a:t>
            </a:r>
            <a:r>
              <a:rPr lang="zh-CN" altLang="en-US" dirty="0" smtClean="0">
                <a:solidFill>
                  <a:srgbClr val="FF0000"/>
                </a:solidFill>
              </a:rPr>
              <a:t>关系和关联</a:t>
            </a:r>
            <a:r>
              <a:rPr lang="zh-CN" altLang="en-US" dirty="0" smtClean="0"/>
              <a:t>。</a:t>
            </a:r>
            <a:endParaRPr lang="en-US" altLang="zh-CN" b="1" dirty="0" smtClean="0"/>
          </a:p>
          <a:p>
            <a:pPr>
              <a:lnSpc>
                <a:spcPct val="150000"/>
              </a:lnSpc>
            </a:pPr>
            <a:r>
              <a:rPr lang="zh-CN" altLang="en-US" b="1" dirty="0" smtClean="0"/>
              <a:t>数据结构（</a:t>
            </a:r>
            <a:r>
              <a:rPr lang="en-US" altLang="zh-CN" b="1" dirty="0" smtClean="0"/>
              <a:t> Data Structure</a:t>
            </a:r>
            <a:r>
              <a:rPr lang="zh-CN" altLang="en-US" b="1" dirty="0" smtClean="0"/>
              <a:t>）</a:t>
            </a:r>
            <a:endParaRPr lang="en-US" altLang="zh-CN" b="1" dirty="0" smtClean="0"/>
          </a:p>
          <a:p>
            <a:pPr>
              <a:lnSpc>
                <a:spcPct val="150000"/>
              </a:lnSpc>
              <a:buNone/>
            </a:pPr>
            <a:r>
              <a:rPr lang="zh-CN" altLang="en-US" dirty="0" smtClean="0"/>
              <a:t>             数据结构是相互之间存在一种或多种特定关系的数据元素的集合，也可称其为逻辑结构。</a:t>
            </a: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3995936" y="527198"/>
          <a:ext cx="3683000" cy="5926138"/>
        </p:xfrm>
        <a:graphic>
          <a:graphicData uri="http://schemas.openxmlformats.org/presentationml/2006/ole">
            <p:oleObj spid="_x0000_s1026" name="Visio" r:id="rId3" imgW="2627620" imgH="4228081" progId="Visio.Drawing.11">
              <p:embed/>
            </p:oleObj>
          </a:graphicData>
        </a:graphic>
      </p:graphicFrame>
      <p:sp>
        <p:nvSpPr>
          <p:cNvPr id="5" name="TextBox 4"/>
          <p:cNvSpPr txBox="1"/>
          <p:nvPr/>
        </p:nvSpPr>
        <p:spPr>
          <a:xfrm>
            <a:off x="2403629" y="1412776"/>
            <a:ext cx="800219" cy="4196020"/>
          </a:xfrm>
          <a:prstGeom prst="rect">
            <a:avLst/>
          </a:prstGeom>
          <a:noFill/>
        </p:spPr>
        <p:txBody>
          <a:bodyPr vert="eaVert" wrap="none" rtlCol="0">
            <a:spAutoFit/>
          </a:bodyPr>
          <a:lstStyle/>
          <a:p>
            <a:r>
              <a:rPr lang="zh-CN" altLang="en-US" sz="4000" dirty="0" smtClean="0"/>
              <a:t>四类基本数据结构</a:t>
            </a:r>
            <a:endParaRPr lang="zh-CN" alt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关系、关联的表示</a:t>
            </a:r>
            <a:r>
              <a:rPr lang="en-US" altLang="zh-CN" sz="3600" dirty="0" smtClean="0"/>
              <a:t>--</a:t>
            </a:r>
            <a:r>
              <a:rPr lang="zh-CN" altLang="en-US" sz="3600" dirty="0" smtClean="0"/>
              <a:t>用</a:t>
            </a:r>
            <a:r>
              <a:rPr lang="zh-CN" altLang="en-US" sz="3600" dirty="0" smtClean="0">
                <a:solidFill>
                  <a:srgbClr val="FF0000"/>
                </a:solidFill>
              </a:rPr>
              <a:t>序偶</a:t>
            </a:r>
            <a:r>
              <a:rPr lang="zh-CN" altLang="en-US" sz="3600" dirty="0" smtClean="0"/>
              <a:t>表示</a:t>
            </a:r>
            <a:endParaRPr lang="zh-CN" altLang="en-US" sz="3600" dirty="0"/>
          </a:p>
        </p:txBody>
      </p:sp>
      <p:sp>
        <p:nvSpPr>
          <p:cNvPr id="3" name="内容占位符 2"/>
          <p:cNvSpPr>
            <a:spLocks noGrp="1"/>
          </p:cNvSpPr>
          <p:nvPr>
            <p:ph idx="1"/>
          </p:nvPr>
        </p:nvSpPr>
        <p:spPr>
          <a:xfrm>
            <a:off x="518864" y="1412776"/>
            <a:ext cx="8229600" cy="4781128"/>
          </a:xfrm>
        </p:spPr>
        <p:txBody>
          <a:bodyPr>
            <a:normAutofit fontScale="92500" lnSpcReduction="10000"/>
          </a:bodyPr>
          <a:lstStyle/>
          <a:p>
            <a:r>
              <a:rPr lang="zh-CN" altLang="en-US" dirty="0" smtClean="0"/>
              <a:t>数据结构的形式定义：</a:t>
            </a:r>
            <a:endParaRPr lang="en-US" altLang="zh-CN" dirty="0" smtClean="0"/>
          </a:p>
          <a:p>
            <a:pPr>
              <a:buNone/>
            </a:pPr>
            <a:r>
              <a:rPr lang="en-US" altLang="zh-CN" dirty="0" smtClean="0"/>
              <a:t>     </a:t>
            </a:r>
            <a:r>
              <a:rPr lang="en-US" altLang="zh-CN" dirty="0" err="1" smtClean="0"/>
              <a:t>Data_Structure</a:t>
            </a:r>
            <a:r>
              <a:rPr lang="en-US" altLang="zh-CN" dirty="0" smtClean="0"/>
              <a:t>  =  (D, R)</a:t>
            </a:r>
          </a:p>
          <a:p>
            <a:pPr>
              <a:buNone/>
            </a:pPr>
            <a:endParaRPr lang="en-US" altLang="zh-CN" dirty="0" smtClean="0"/>
          </a:p>
          <a:p>
            <a:r>
              <a:rPr lang="zh-CN" altLang="en-US" dirty="0" smtClean="0"/>
              <a:t>例如：复数数据结构</a:t>
            </a:r>
            <a:r>
              <a:rPr lang="en-US" altLang="zh-CN" dirty="0" smtClean="0"/>
              <a:t>Complex  =  (C, R)</a:t>
            </a:r>
          </a:p>
          <a:p>
            <a:pPr>
              <a:buNone/>
            </a:pPr>
            <a:r>
              <a:rPr lang="en-US" altLang="zh-CN" dirty="0" smtClean="0"/>
              <a:t>     C = {c1,c2|c1,c2</a:t>
            </a:r>
            <a:r>
              <a:rPr lang="zh-CN" altLang="en-US" dirty="0" smtClean="0"/>
              <a:t>属于任意实数</a:t>
            </a:r>
            <a:r>
              <a:rPr lang="en-US" altLang="zh-CN" dirty="0" smtClean="0"/>
              <a:t>}</a:t>
            </a:r>
          </a:p>
          <a:p>
            <a:pPr>
              <a:buNone/>
            </a:pPr>
            <a:r>
              <a:rPr lang="en-US" altLang="zh-CN" dirty="0" smtClean="0"/>
              <a:t>     R = {&lt;c1,c2&gt;|c1</a:t>
            </a:r>
            <a:r>
              <a:rPr lang="zh-CN" altLang="en-US" dirty="0" smtClean="0"/>
              <a:t>表示实部</a:t>
            </a:r>
            <a:r>
              <a:rPr lang="en-US" altLang="zh-CN" dirty="0" smtClean="0"/>
              <a:t>,c2</a:t>
            </a:r>
            <a:r>
              <a:rPr lang="zh-CN" altLang="en-US" dirty="0" smtClean="0"/>
              <a:t>表示虚部</a:t>
            </a:r>
            <a:r>
              <a:rPr lang="en-US" altLang="zh-CN" dirty="0" smtClean="0"/>
              <a:t>}</a:t>
            </a:r>
          </a:p>
          <a:p>
            <a:pPr>
              <a:buNone/>
            </a:pPr>
            <a:endParaRPr lang="en-US" altLang="zh-CN" dirty="0" smtClean="0"/>
          </a:p>
          <a:p>
            <a:r>
              <a:rPr lang="zh-CN" altLang="en-US" dirty="0" smtClean="0"/>
              <a:t>三种基本的关系</a:t>
            </a:r>
            <a:endParaRPr lang="en-US" altLang="zh-CN" dirty="0" smtClean="0"/>
          </a:p>
          <a:p>
            <a:pPr>
              <a:buNone/>
            </a:pPr>
            <a:r>
              <a:rPr lang="en-US" altLang="zh-CN" dirty="0" smtClean="0"/>
              <a:t>    1:1              1:n              n:m</a:t>
            </a:r>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smtClean="0">
                <a:latin typeface="宋体" pitchFamily="2" charset="-122"/>
                <a:ea typeface="宋体" pitchFamily="2" charset="-122"/>
              </a:rPr>
              <a:t>基本概念和术语</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续</a:t>
            </a:r>
            <a:r>
              <a:rPr lang="en-US" altLang="zh-CN" b="1" dirty="0" smtClean="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fontScale="85000" lnSpcReduction="20000"/>
          </a:bodyPr>
          <a:lstStyle/>
          <a:p>
            <a:pPr>
              <a:lnSpc>
                <a:spcPct val="150000"/>
              </a:lnSpc>
            </a:pPr>
            <a:r>
              <a:rPr lang="zh-CN" altLang="en-US" dirty="0" smtClean="0"/>
              <a:t>物理结构</a:t>
            </a:r>
            <a:r>
              <a:rPr lang="en-US" altLang="zh-CN" dirty="0" smtClean="0"/>
              <a:t>(</a:t>
            </a:r>
            <a:r>
              <a:rPr lang="zh-CN" altLang="en-US" dirty="0" smtClean="0"/>
              <a:t>存储结构</a:t>
            </a:r>
            <a:r>
              <a:rPr lang="en-US" altLang="zh-CN" dirty="0" smtClean="0"/>
              <a:t>)</a:t>
            </a:r>
          </a:p>
          <a:p>
            <a:pPr>
              <a:lnSpc>
                <a:spcPct val="150000"/>
              </a:lnSpc>
              <a:buNone/>
            </a:pPr>
            <a:r>
              <a:rPr lang="en-US" altLang="zh-CN" dirty="0" smtClean="0"/>
              <a:t>            </a:t>
            </a:r>
            <a:r>
              <a:rPr lang="zh-CN" altLang="en-US" sz="2800" dirty="0" smtClean="0"/>
              <a:t>数据结构在计算机中的表示</a:t>
            </a:r>
            <a:r>
              <a:rPr lang="en-US" altLang="zh-CN" sz="2800" dirty="0" smtClean="0"/>
              <a:t>(</a:t>
            </a:r>
            <a:r>
              <a:rPr lang="zh-CN" altLang="en-US" sz="2800" dirty="0" smtClean="0"/>
              <a:t>映像</a:t>
            </a:r>
            <a:r>
              <a:rPr lang="en-US" altLang="zh-CN" sz="2800" dirty="0" smtClean="0"/>
              <a:t>)</a:t>
            </a:r>
            <a:r>
              <a:rPr lang="zh-CN" altLang="en-US" sz="2800" dirty="0" smtClean="0"/>
              <a:t>称为数据的物理结构。</a:t>
            </a:r>
            <a:endParaRPr lang="en-US" altLang="zh-CN" sz="2800" dirty="0" smtClean="0"/>
          </a:p>
          <a:p>
            <a:pPr>
              <a:lnSpc>
                <a:spcPct val="150000"/>
              </a:lnSpc>
            </a:pPr>
            <a:r>
              <a:rPr lang="zh-CN" altLang="en-US" dirty="0" smtClean="0"/>
              <a:t>顺序映像</a:t>
            </a:r>
            <a:endParaRPr lang="en-US" altLang="zh-CN" dirty="0" smtClean="0"/>
          </a:p>
          <a:p>
            <a:pPr>
              <a:lnSpc>
                <a:spcPct val="150000"/>
              </a:lnSpc>
              <a:buNone/>
            </a:pPr>
            <a:r>
              <a:rPr lang="en-US" altLang="zh-CN" dirty="0" smtClean="0"/>
              <a:t>            </a:t>
            </a:r>
            <a:r>
              <a:rPr lang="zh-CN" altLang="en-US" sz="2800" dirty="0" smtClean="0"/>
              <a:t>顺序映像的特点是借助元素在存储器中的相对位置来表示数据元素之间的逻辑关系。</a:t>
            </a:r>
            <a:endParaRPr lang="en-US" altLang="zh-CN" sz="2800" dirty="0" smtClean="0"/>
          </a:p>
          <a:p>
            <a:pPr>
              <a:lnSpc>
                <a:spcPct val="150000"/>
              </a:lnSpc>
            </a:pPr>
            <a:r>
              <a:rPr lang="zh-CN" altLang="en-US" dirty="0" smtClean="0"/>
              <a:t>非顺序映像</a:t>
            </a:r>
            <a:endParaRPr lang="en-US" altLang="zh-CN" dirty="0" smtClean="0"/>
          </a:p>
          <a:p>
            <a:pPr>
              <a:lnSpc>
                <a:spcPct val="150000"/>
              </a:lnSpc>
              <a:buNone/>
            </a:pPr>
            <a:r>
              <a:rPr lang="en-US" altLang="zh-CN" dirty="0" smtClean="0"/>
              <a:t>           </a:t>
            </a:r>
            <a:r>
              <a:rPr lang="zh-CN" altLang="en-US" sz="2800" dirty="0" smtClean="0"/>
              <a:t>非顺序映像的特点是借助指示元素存储地址的指针表示数据元素之间的逻辑关系。</a:t>
            </a:r>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smtClean="0">
                <a:latin typeface="宋体" pitchFamily="2" charset="-122"/>
                <a:ea typeface="宋体" pitchFamily="2" charset="-122"/>
              </a:rPr>
              <a:t>基本概念和术语</a:t>
            </a:r>
            <a:r>
              <a:rPr lang="en-US" altLang="zh-CN" b="1" dirty="0" smtClean="0">
                <a:latin typeface="宋体" pitchFamily="2" charset="-122"/>
                <a:ea typeface="宋体" pitchFamily="2" charset="-122"/>
              </a:rPr>
              <a:t>(</a:t>
            </a:r>
            <a:r>
              <a:rPr lang="zh-CN" altLang="en-US" b="1" dirty="0" smtClean="0">
                <a:latin typeface="宋体" pitchFamily="2" charset="-122"/>
                <a:ea typeface="宋体" pitchFamily="2" charset="-122"/>
              </a:rPr>
              <a:t>续</a:t>
            </a:r>
            <a:r>
              <a:rPr lang="en-US" altLang="zh-CN" b="1" dirty="0" smtClean="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fontScale="85000" lnSpcReduction="20000"/>
          </a:bodyPr>
          <a:lstStyle/>
          <a:p>
            <a:pPr>
              <a:lnSpc>
                <a:spcPct val="150000"/>
              </a:lnSpc>
            </a:pPr>
            <a:r>
              <a:rPr lang="zh-CN" altLang="en-US" b="1" dirty="0" smtClean="0"/>
              <a:t>数据类型（</a:t>
            </a:r>
            <a:r>
              <a:rPr lang="en-US" altLang="zh-CN" b="1" dirty="0" smtClean="0"/>
              <a:t>data type</a:t>
            </a:r>
            <a:r>
              <a:rPr lang="zh-CN" altLang="en-US" b="1" dirty="0" smtClean="0"/>
              <a:t>）</a:t>
            </a:r>
            <a:endParaRPr lang="en-US" altLang="zh-CN" b="1" dirty="0" smtClean="0"/>
          </a:p>
          <a:p>
            <a:pPr>
              <a:lnSpc>
                <a:spcPct val="150000"/>
              </a:lnSpc>
              <a:buNone/>
            </a:pPr>
            <a:r>
              <a:rPr lang="en-US" altLang="zh-CN" dirty="0" smtClean="0"/>
              <a:t>             </a:t>
            </a:r>
            <a:r>
              <a:rPr lang="zh-CN" altLang="en-US" sz="2800" dirty="0" smtClean="0"/>
              <a:t>数据类型是一个</a:t>
            </a:r>
            <a:r>
              <a:rPr lang="zh-CN" altLang="en-US" sz="2800" b="1" dirty="0" smtClean="0"/>
              <a:t>值的集合</a:t>
            </a:r>
            <a:r>
              <a:rPr lang="zh-CN" altLang="en-US" sz="2800" dirty="0" smtClean="0"/>
              <a:t>和定义在这个集合上的</a:t>
            </a:r>
            <a:r>
              <a:rPr lang="zh-CN" altLang="en-US" sz="2800" b="1" dirty="0" smtClean="0"/>
              <a:t>一组操作</a:t>
            </a:r>
            <a:r>
              <a:rPr lang="zh-CN" altLang="en-US" sz="2800" dirty="0" smtClean="0"/>
              <a:t>的总称。</a:t>
            </a:r>
            <a:endParaRPr lang="en-US" altLang="zh-CN" sz="2800" dirty="0" smtClean="0"/>
          </a:p>
          <a:p>
            <a:pPr>
              <a:lnSpc>
                <a:spcPct val="150000"/>
              </a:lnSpc>
            </a:pPr>
            <a:r>
              <a:rPr lang="zh-CN" altLang="en-US" b="1" dirty="0" smtClean="0"/>
              <a:t>抽象数据类型（</a:t>
            </a:r>
            <a:r>
              <a:rPr lang="en-US" altLang="zh-CN" b="1" dirty="0" smtClean="0"/>
              <a:t>abstract  data  type   ADT</a:t>
            </a:r>
            <a:r>
              <a:rPr lang="zh-CN" altLang="en-US" b="1" dirty="0" smtClean="0"/>
              <a:t>）</a:t>
            </a:r>
            <a:endParaRPr lang="en-US" altLang="zh-CN" b="1" dirty="0" smtClean="0"/>
          </a:p>
          <a:p>
            <a:pPr>
              <a:lnSpc>
                <a:spcPct val="150000"/>
              </a:lnSpc>
              <a:buNone/>
            </a:pPr>
            <a:r>
              <a:rPr lang="en-US" altLang="zh-CN" dirty="0" smtClean="0"/>
              <a:t>            </a:t>
            </a:r>
            <a:r>
              <a:rPr lang="zh-CN" altLang="en-US" sz="2800" dirty="0" smtClean="0"/>
              <a:t>是指一个数学模型以及定义在该模型上的一组操作。抽象数据类型的定义仅取决于它的一组逻辑特性，而与其在计算机内部如何表示和实现无关。</a:t>
            </a:r>
            <a:endParaRPr lang="en-US" altLang="zh-CN" sz="2800" dirty="0" smtClean="0"/>
          </a:p>
          <a:p>
            <a:pPr>
              <a:lnSpc>
                <a:spcPct val="150000"/>
              </a:lnSpc>
            </a:pPr>
            <a:r>
              <a:rPr lang="zh-CN" altLang="en-US" b="1" dirty="0" smtClean="0"/>
              <a:t>原子类型、固定聚合类型、可变聚合类型、多形数据类型</a:t>
            </a:r>
            <a:r>
              <a:rPr lang="zh-CN" altLang="en-US" dirty="0" smtClean="0"/>
              <a:t>（</a:t>
            </a:r>
            <a:r>
              <a:rPr lang="en-US" altLang="zh-CN" dirty="0" smtClean="0"/>
              <a:t>p8-9</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ea typeface="宋体" pitchFamily="2" charset="-122"/>
              </a:rPr>
              <a:t>算法和算法分析</a:t>
            </a:r>
            <a:endParaRPr lang="zh-CN" altLang="en-US" b="1" dirty="0">
              <a:ea typeface="宋体" pitchFamily="2" charset="-122"/>
            </a:endParaRP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抽象数据类型（</a:t>
            </a:r>
            <a:r>
              <a:rPr lang="en-US" altLang="zh-CN" b="1" dirty="0" smtClean="0">
                <a:latin typeface="宋体" pitchFamily="2" charset="-122"/>
                <a:ea typeface="宋体" pitchFamily="2" charset="-122"/>
              </a:rPr>
              <a:t>ADT</a:t>
            </a:r>
            <a:r>
              <a:rPr lang="zh-CN" altLang="en-US"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基本概念和术语</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课程概览</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课程安排及要求</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8" name="自选图形 45"/>
          <p:cNvSpPr>
            <a:spLocks noChangeArrowheads="1"/>
          </p:cNvSpPr>
          <p:nvPr/>
        </p:nvSpPr>
        <p:spPr bwMode="gray">
          <a:xfrm>
            <a:off x="71111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75429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79747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a:t>
            </a:r>
            <a:r>
              <a:rPr lang="zh-CN" altLang="en-US" dirty="0" smtClean="0"/>
              <a:t>的定义</a:t>
            </a:r>
            <a:endParaRPr lang="zh-CN" altLang="en-US" dirty="0"/>
          </a:p>
        </p:txBody>
      </p:sp>
      <p:sp>
        <p:nvSpPr>
          <p:cNvPr id="3" name="内容占位符 2"/>
          <p:cNvSpPr>
            <a:spLocks noGrp="1"/>
          </p:cNvSpPr>
          <p:nvPr>
            <p:ph idx="1"/>
          </p:nvPr>
        </p:nvSpPr>
        <p:spPr>
          <a:xfrm>
            <a:off x="457200" y="1196752"/>
            <a:ext cx="8229600" cy="5661248"/>
          </a:xfrm>
        </p:spPr>
        <p:txBody>
          <a:bodyPr>
            <a:normAutofit lnSpcReduction="10000"/>
          </a:bodyPr>
          <a:lstStyle/>
          <a:p>
            <a:r>
              <a:rPr lang="zh-CN" altLang="en-US" dirty="0" smtClean="0"/>
              <a:t>定义：</a:t>
            </a:r>
            <a:endParaRPr lang="en-US" altLang="zh-CN" dirty="0" smtClean="0"/>
          </a:p>
          <a:p>
            <a:pPr>
              <a:buNone/>
            </a:pPr>
            <a:r>
              <a:rPr lang="en-US" altLang="zh-CN" sz="2400" dirty="0" smtClean="0"/>
              <a:t>             </a:t>
            </a:r>
            <a:r>
              <a:rPr lang="zh-CN" altLang="en-US" sz="2400" dirty="0" smtClean="0"/>
              <a:t>和数据结构的形式定义相对应，抽象数据类型可以用三元组来刻画</a:t>
            </a:r>
            <a:r>
              <a:rPr lang="en-US" altLang="zh-CN" sz="2400" dirty="0" smtClean="0">
                <a:sym typeface="Wingdings" pitchFamily="2" charset="2"/>
              </a:rPr>
              <a:t>:(D,S,P)</a:t>
            </a:r>
            <a:r>
              <a:rPr lang="zh-CN" altLang="en-US" sz="2400" dirty="0" smtClean="0">
                <a:sym typeface="Wingdings" pitchFamily="2" charset="2"/>
              </a:rPr>
              <a:t>。其中</a:t>
            </a:r>
            <a:r>
              <a:rPr lang="en-US" altLang="zh-CN" sz="2400" dirty="0" smtClean="0">
                <a:sym typeface="Wingdings" pitchFamily="2" charset="2"/>
              </a:rPr>
              <a:t>D</a:t>
            </a:r>
            <a:r>
              <a:rPr lang="zh-CN" altLang="en-US" sz="2400" dirty="0" smtClean="0">
                <a:sym typeface="Wingdings" pitchFamily="2" charset="2"/>
              </a:rPr>
              <a:t>是数据对象，</a:t>
            </a:r>
            <a:r>
              <a:rPr lang="en-US" altLang="zh-CN" sz="2400" dirty="0" smtClean="0">
                <a:sym typeface="Wingdings" pitchFamily="2" charset="2"/>
              </a:rPr>
              <a:t>S</a:t>
            </a:r>
            <a:r>
              <a:rPr lang="zh-CN" altLang="en-US" sz="2400" dirty="0" smtClean="0">
                <a:sym typeface="Wingdings" pitchFamily="2" charset="2"/>
              </a:rPr>
              <a:t>是</a:t>
            </a:r>
            <a:r>
              <a:rPr lang="en-US" altLang="zh-CN" sz="2400" dirty="0" smtClean="0">
                <a:sym typeface="Wingdings" pitchFamily="2" charset="2"/>
              </a:rPr>
              <a:t>D</a:t>
            </a:r>
            <a:r>
              <a:rPr lang="zh-CN" altLang="en-US" sz="2400" dirty="0" smtClean="0">
                <a:sym typeface="Wingdings" pitchFamily="2" charset="2"/>
              </a:rPr>
              <a:t>上的关系集，</a:t>
            </a:r>
            <a:r>
              <a:rPr lang="en-US" altLang="zh-CN" sz="2400" dirty="0" smtClean="0">
                <a:sym typeface="Wingdings" pitchFamily="2" charset="2"/>
              </a:rPr>
              <a:t>P</a:t>
            </a:r>
            <a:r>
              <a:rPr lang="zh-CN" altLang="en-US" sz="2400" dirty="0" smtClean="0">
                <a:sym typeface="Wingdings" pitchFamily="2" charset="2"/>
              </a:rPr>
              <a:t>是对</a:t>
            </a:r>
            <a:r>
              <a:rPr lang="en-US" altLang="zh-CN" sz="2400" dirty="0" smtClean="0">
                <a:sym typeface="Wingdings" pitchFamily="2" charset="2"/>
              </a:rPr>
              <a:t>D</a:t>
            </a:r>
            <a:r>
              <a:rPr lang="zh-CN" altLang="en-US" sz="2400" dirty="0" smtClean="0">
                <a:sym typeface="Wingdings" pitchFamily="2" charset="2"/>
              </a:rPr>
              <a:t>的基本操作。</a:t>
            </a:r>
            <a:endParaRPr lang="en-US" altLang="zh-CN" sz="2400" dirty="0" smtClean="0">
              <a:sym typeface="Wingdings" pitchFamily="2" charset="2"/>
            </a:endParaRPr>
          </a:p>
          <a:p>
            <a:pPr>
              <a:buNone/>
            </a:pPr>
            <a:r>
              <a:rPr lang="en-US" altLang="zh-CN" sz="2400" dirty="0" smtClean="0">
                <a:sym typeface="Wingdings" pitchFamily="2" charset="2"/>
              </a:rPr>
              <a:t>     ADT  </a:t>
            </a:r>
            <a:r>
              <a:rPr lang="zh-CN" altLang="en-US" sz="2400" dirty="0" smtClean="0">
                <a:sym typeface="Wingdings" pitchFamily="2" charset="2"/>
              </a:rPr>
              <a:t>抽象数据类型名</a:t>
            </a:r>
            <a:r>
              <a:rPr lang="en-US" altLang="zh-CN" sz="2400" dirty="0" smtClean="0">
                <a:sym typeface="Wingdings" pitchFamily="2" charset="2"/>
              </a:rPr>
              <a:t>{</a:t>
            </a:r>
          </a:p>
          <a:p>
            <a:pPr>
              <a:buNone/>
            </a:pPr>
            <a:r>
              <a:rPr lang="en-US" altLang="zh-CN" sz="2400" dirty="0" smtClean="0">
                <a:sym typeface="Wingdings" pitchFamily="2" charset="2"/>
              </a:rPr>
              <a:t>               </a:t>
            </a:r>
            <a:r>
              <a:rPr lang="zh-CN" altLang="en-US" sz="2400" dirty="0" smtClean="0">
                <a:sym typeface="Wingdings" pitchFamily="2" charset="2"/>
              </a:rPr>
              <a:t>数据对象：</a:t>
            </a:r>
            <a:r>
              <a:rPr lang="en-US" altLang="zh-CN" sz="2400" dirty="0" smtClean="0">
                <a:sym typeface="Wingdings" pitchFamily="2" charset="2"/>
              </a:rPr>
              <a:t>&lt;</a:t>
            </a:r>
            <a:r>
              <a:rPr lang="zh-CN" altLang="en-US" sz="2400" dirty="0" smtClean="0">
                <a:sym typeface="Wingdings" pitchFamily="2" charset="2"/>
              </a:rPr>
              <a:t>数据对象的定义</a:t>
            </a:r>
            <a:r>
              <a:rPr lang="en-US" altLang="zh-CN" sz="2400" dirty="0" smtClean="0">
                <a:sym typeface="Wingdings" pitchFamily="2" charset="2"/>
              </a:rPr>
              <a:t>&gt;</a:t>
            </a:r>
          </a:p>
          <a:p>
            <a:pPr>
              <a:buNone/>
            </a:pPr>
            <a:r>
              <a:rPr lang="zh-CN" altLang="en-US" sz="2400" dirty="0" smtClean="0">
                <a:sym typeface="Wingdings" pitchFamily="2" charset="2"/>
              </a:rPr>
              <a:t>               数据关系：</a:t>
            </a:r>
            <a:r>
              <a:rPr lang="en-US" altLang="zh-CN" sz="2400" dirty="0" smtClean="0">
                <a:sym typeface="Wingdings" pitchFamily="2" charset="2"/>
              </a:rPr>
              <a:t>&lt;</a:t>
            </a:r>
            <a:r>
              <a:rPr lang="zh-CN" altLang="en-US" sz="2400" dirty="0" smtClean="0">
                <a:sym typeface="Wingdings" pitchFamily="2" charset="2"/>
              </a:rPr>
              <a:t>数据关系的定义</a:t>
            </a:r>
            <a:r>
              <a:rPr lang="en-US" altLang="zh-CN" sz="2400" dirty="0" smtClean="0">
                <a:sym typeface="Wingdings" pitchFamily="2" charset="2"/>
              </a:rPr>
              <a:t>&gt;</a:t>
            </a:r>
          </a:p>
          <a:p>
            <a:pPr>
              <a:buNone/>
            </a:pPr>
            <a:r>
              <a:rPr lang="zh-CN" altLang="en-US" sz="2400" dirty="0" smtClean="0">
                <a:sym typeface="Wingdings" pitchFamily="2" charset="2"/>
              </a:rPr>
              <a:t>               基本操作：</a:t>
            </a:r>
            <a:r>
              <a:rPr lang="en-US" altLang="zh-CN" sz="2400" dirty="0" smtClean="0">
                <a:sym typeface="Wingdings" pitchFamily="2" charset="2"/>
              </a:rPr>
              <a:t>&lt;</a:t>
            </a:r>
            <a:r>
              <a:rPr lang="zh-CN" altLang="en-US" sz="2400" dirty="0" smtClean="0">
                <a:sym typeface="Wingdings" pitchFamily="2" charset="2"/>
              </a:rPr>
              <a:t>基本操作的定义</a:t>
            </a:r>
            <a:r>
              <a:rPr lang="en-US" altLang="zh-CN" sz="2400" dirty="0" smtClean="0">
                <a:sym typeface="Wingdings" pitchFamily="2" charset="2"/>
              </a:rPr>
              <a:t>&gt;</a:t>
            </a:r>
          </a:p>
          <a:p>
            <a:pPr>
              <a:buNone/>
            </a:pPr>
            <a:r>
              <a:rPr lang="en-US" altLang="zh-CN" sz="2400" dirty="0" smtClean="0">
                <a:sym typeface="Wingdings" pitchFamily="2" charset="2"/>
              </a:rPr>
              <a:t>     }</a:t>
            </a:r>
          </a:p>
          <a:p>
            <a:pPr>
              <a:buNone/>
            </a:pPr>
            <a:r>
              <a:rPr lang="en-US" altLang="zh-CN" sz="2400" dirty="0" smtClean="0"/>
              <a:t>              </a:t>
            </a:r>
            <a:r>
              <a:rPr lang="zh-CN" altLang="en-US" sz="2400" dirty="0" smtClean="0"/>
              <a:t>其中，数据对象和数据关系的定义用伪码描述，基本操作的定义格式为：</a:t>
            </a:r>
            <a:endParaRPr lang="en-US" altLang="zh-CN" sz="2400" dirty="0" smtClean="0"/>
          </a:p>
          <a:p>
            <a:pPr>
              <a:buNone/>
            </a:pPr>
            <a:r>
              <a:rPr lang="en-US" altLang="zh-CN" sz="2400" dirty="0" smtClean="0"/>
              <a:t>     </a:t>
            </a:r>
            <a:r>
              <a:rPr lang="zh-CN" altLang="en-US" sz="2400" dirty="0" smtClean="0"/>
              <a:t>基本操作名</a:t>
            </a:r>
            <a:r>
              <a:rPr lang="en-US" altLang="zh-CN" sz="2400" dirty="0" smtClean="0"/>
              <a:t>(</a:t>
            </a:r>
            <a:r>
              <a:rPr lang="zh-CN" altLang="en-US" sz="2400" dirty="0" smtClean="0"/>
              <a:t>参数表</a:t>
            </a:r>
            <a:r>
              <a:rPr lang="en-US" altLang="zh-CN" sz="2400" dirty="0" smtClean="0"/>
              <a:t>)</a:t>
            </a:r>
          </a:p>
          <a:p>
            <a:pPr>
              <a:buNone/>
            </a:pPr>
            <a:r>
              <a:rPr lang="en-US" altLang="zh-CN" sz="2400" dirty="0" smtClean="0"/>
              <a:t>              </a:t>
            </a:r>
            <a:r>
              <a:rPr lang="zh-CN" altLang="en-US" sz="2400" dirty="0" smtClean="0"/>
              <a:t>初始条件：</a:t>
            </a:r>
            <a:r>
              <a:rPr lang="en-US" altLang="zh-CN" sz="2400" dirty="0" smtClean="0"/>
              <a:t>&lt;</a:t>
            </a:r>
            <a:r>
              <a:rPr lang="zh-CN" altLang="en-US" sz="2400" dirty="0" smtClean="0"/>
              <a:t>初始条件描述</a:t>
            </a:r>
            <a:r>
              <a:rPr lang="en-US" altLang="zh-CN" sz="2400" dirty="0" smtClean="0"/>
              <a:t>&gt;</a:t>
            </a:r>
            <a:br>
              <a:rPr lang="en-US" altLang="zh-CN" sz="2400" dirty="0" smtClean="0"/>
            </a:br>
            <a:r>
              <a:rPr lang="en-US" altLang="zh-CN" sz="2400" dirty="0" smtClean="0"/>
              <a:t>         </a:t>
            </a:r>
            <a:r>
              <a:rPr lang="zh-CN" altLang="en-US" sz="2400" dirty="0" smtClean="0"/>
              <a:t>操作结果：</a:t>
            </a:r>
            <a:r>
              <a:rPr lang="en-US" altLang="zh-CN" sz="2400" dirty="0" smtClean="0"/>
              <a:t>&lt;</a:t>
            </a:r>
            <a:r>
              <a:rPr lang="zh-CN" altLang="en-US" sz="2400" dirty="0" smtClean="0"/>
              <a:t>操作结果描述</a:t>
            </a:r>
            <a:r>
              <a:rPr lang="en-US" altLang="zh-CN" sz="2400" dirty="0" smtClean="0"/>
              <a:t>&gt;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a:t>
            </a:r>
            <a:r>
              <a:rPr lang="en-US" altLang="zh-CN" dirty="0" smtClean="0"/>
              <a:t>---</a:t>
            </a:r>
            <a:r>
              <a:rPr lang="zh-CN" altLang="en-US" dirty="0" smtClean="0"/>
              <a:t>二元组的定义</a:t>
            </a:r>
            <a:endParaRPr lang="zh-CN" altLang="en-US" dirty="0"/>
          </a:p>
        </p:txBody>
      </p:sp>
      <p:sp>
        <p:nvSpPr>
          <p:cNvPr id="4" name="Rectangle 3"/>
          <p:cNvSpPr txBox="1">
            <a:spLocks noChangeArrowheads="1"/>
          </p:cNvSpPr>
          <p:nvPr/>
        </p:nvSpPr>
        <p:spPr>
          <a:xfrm>
            <a:off x="684213" y="1412776"/>
            <a:ext cx="8270875" cy="4719737"/>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ADT Compare{</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数据对象：</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D={e1,e2| e1,e2</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为可比较的同类型的元素</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数据关系：</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R={&lt; e1,e2 &gt;}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基本操作：</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InitCom</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(&amp;C,ee1,ee2)</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操作结果：构造一个二元组</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，元素</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e1,e2</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分别被赋成</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ee1,ee2</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FirElemBig</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初始条件：二元组已经存在。</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操作结果：如果首元素大，则返回</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，否则返回</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 ADT Compare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ea typeface="宋体" pitchFamily="2" charset="-122"/>
              </a:rPr>
              <a:t>算法和算法分析</a:t>
            </a:r>
            <a:endParaRPr lang="zh-CN" altLang="en-US" b="1" dirty="0">
              <a:ea typeface="宋体" pitchFamily="2" charset="-122"/>
            </a:endParaRP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抽象数据类型（</a:t>
            </a:r>
            <a:r>
              <a:rPr lang="en-US" altLang="zh-CN" b="1" dirty="0" smtClean="0">
                <a:latin typeface="宋体" pitchFamily="2" charset="-122"/>
                <a:ea typeface="宋体" pitchFamily="2" charset="-122"/>
              </a:rPr>
              <a:t>ADT</a:t>
            </a:r>
            <a:r>
              <a:rPr lang="zh-CN" altLang="en-US"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基本概念和术语</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课程概览</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课程安排及要求</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a:t>
            </a:r>
            <a:r>
              <a:rPr lang="en-US" altLang="zh-CN" dirty="0" smtClean="0"/>
              <a:t>C</a:t>
            </a:r>
            <a:r>
              <a:rPr lang="zh-CN" altLang="en-US" dirty="0" smtClean="0"/>
              <a:t>语言简介</a:t>
            </a:r>
            <a:endParaRPr lang="zh-CN" altLang="en-US" dirty="0"/>
          </a:p>
        </p:txBody>
      </p:sp>
      <p:sp>
        <p:nvSpPr>
          <p:cNvPr id="3" name="内容占位符 2"/>
          <p:cNvSpPr>
            <a:spLocks noGrp="1"/>
          </p:cNvSpPr>
          <p:nvPr>
            <p:ph idx="1"/>
          </p:nvPr>
        </p:nvSpPr>
        <p:spPr/>
        <p:txBody>
          <a:bodyPr/>
          <a:lstStyle/>
          <a:p>
            <a:r>
              <a:rPr lang="zh-CN" altLang="en-US" dirty="0" smtClean="0"/>
              <a:t>类</a:t>
            </a:r>
            <a:r>
              <a:rPr lang="en-US" altLang="zh-CN" dirty="0" smtClean="0"/>
              <a:t>C</a:t>
            </a:r>
            <a:r>
              <a:rPr lang="zh-CN" altLang="en-US" dirty="0" smtClean="0"/>
              <a:t>就是一种新的语言，跟</a:t>
            </a:r>
            <a:r>
              <a:rPr lang="en-US" altLang="zh-CN" dirty="0" smtClean="0"/>
              <a:t>C</a:t>
            </a:r>
            <a:r>
              <a:rPr lang="zh-CN" altLang="en-US" dirty="0" smtClean="0"/>
              <a:t>语言很类似，但是现在没有一个编译器支持它。</a:t>
            </a:r>
            <a:endParaRPr lang="en-US" altLang="zh-CN" dirty="0" smtClean="0"/>
          </a:p>
          <a:p>
            <a:r>
              <a:rPr lang="en-US" altLang="zh-CN" dirty="0" smtClean="0"/>
              <a:t>&amp;</a:t>
            </a:r>
            <a:r>
              <a:rPr lang="zh-CN" altLang="en-US" dirty="0" smtClean="0"/>
              <a:t>操作符</a:t>
            </a:r>
            <a:endParaRPr lang="en-US" altLang="zh-CN" dirty="0" smtClean="0"/>
          </a:p>
          <a:p>
            <a:r>
              <a:rPr lang="zh-CN" altLang="en-US" dirty="0" smtClean="0"/>
              <a:t>预定义常量和类型等</a:t>
            </a:r>
            <a:endParaRPr lang="en-US" altLang="zh-CN" dirty="0" smtClean="0"/>
          </a:p>
          <a:p>
            <a:r>
              <a:rPr lang="en-US" altLang="zh-CN" dirty="0" smtClean="0"/>
              <a:t>P10.</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抽象数据类型的表示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抽象数据类型的表示就是要将该类型映射到计算机中，也就是确定抽象数据类型的存储结构以及给出基于该结构之上的基本操作的函数原型。</a:t>
            </a:r>
            <a:endParaRPr lang="en-US" altLang="zh-CN" sz="2400" dirty="0" smtClean="0"/>
          </a:p>
          <a:p>
            <a:r>
              <a:rPr lang="zh-CN" altLang="en-US" sz="2400" dirty="0" smtClean="0"/>
              <a:t>例子</a:t>
            </a:r>
            <a:endParaRPr lang="en-US" altLang="zh-CN" sz="2400" dirty="0" smtClean="0"/>
          </a:p>
          <a:p>
            <a:pPr>
              <a:buNone/>
            </a:pPr>
            <a:r>
              <a:rPr lang="en-US" altLang="zh-CN" sz="2400" dirty="0" smtClean="0"/>
              <a:t>       </a:t>
            </a:r>
            <a:r>
              <a:rPr lang="en-US" altLang="zh-CN" sz="2400" dirty="0" err="1" smtClean="0"/>
              <a:t>typedef</a:t>
            </a:r>
            <a:r>
              <a:rPr lang="en-US" altLang="zh-CN" sz="2400" dirty="0" smtClean="0"/>
              <a:t>  </a:t>
            </a:r>
            <a:r>
              <a:rPr lang="en-US" altLang="zh-CN" sz="2400" dirty="0" err="1" smtClean="0"/>
              <a:t>int</a:t>
            </a:r>
            <a:r>
              <a:rPr lang="en-US" altLang="zh-CN" sz="2400" dirty="0" smtClean="0"/>
              <a:t>   </a:t>
            </a:r>
            <a:r>
              <a:rPr lang="en-US" altLang="zh-CN" sz="2400" dirty="0" err="1" smtClean="0"/>
              <a:t>ElemType</a:t>
            </a:r>
            <a:r>
              <a:rPr lang="en-US" altLang="zh-CN" sz="2400" dirty="0" smtClean="0"/>
              <a:t>; //</a:t>
            </a:r>
            <a:r>
              <a:rPr lang="zh-CN" altLang="en-US" sz="2400" dirty="0" smtClean="0"/>
              <a:t>整形元组</a:t>
            </a:r>
            <a:endParaRPr lang="en-US" altLang="zh-CN" sz="2400" dirty="0" smtClean="0"/>
          </a:p>
          <a:p>
            <a:pPr>
              <a:buNone/>
            </a:pPr>
            <a:r>
              <a:rPr lang="en-US" altLang="zh-CN" sz="2400" dirty="0" smtClean="0"/>
              <a:t>       </a:t>
            </a:r>
            <a:r>
              <a:rPr lang="en-US" altLang="zh-CN" sz="2400" dirty="0" err="1" smtClean="0"/>
              <a:t>typedef</a:t>
            </a:r>
            <a:r>
              <a:rPr lang="en-US" altLang="zh-CN" sz="2400" dirty="0" smtClean="0"/>
              <a:t>  </a:t>
            </a:r>
            <a:r>
              <a:rPr lang="en-US" altLang="zh-CN" sz="2400" dirty="0" err="1" smtClean="0"/>
              <a:t>ElemType</a:t>
            </a:r>
            <a:r>
              <a:rPr lang="en-US" altLang="zh-CN" sz="2400" dirty="0" smtClean="0"/>
              <a:t>  * Compare; //</a:t>
            </a:r>
            <a:r>
              <a:rPr lang="zh-CN" altLang="en-US" sz="2400" dirty="0" smtClean="0"/>
              <a:t>动态顺序存储结构</a:t>
            </a:r>
            <a:endParaRPr lang="en-US" altLang="zh-CN" sz="2400" dirty="0" smtClean="0"/>
          </a:p>
          <a:p>
            <a:pPr>
              <a:buNone/>
            </a:pPr>
            <a:r>
              <a:rPr lang="en-US" altLang="zh-CN" sz="2400" dirty="0" smtClean="0"/>
              <a:t>       //</a:t>
            </a:r>
            <a:r>
              <a:rPr lang="zh-CN" altLang="en-US" sz="2400" dirty="0" smtClean="0"/>
              <a:t>初始化二元组</a:t>
            </a:r>
            <a:endParaRPr lang="en-US" altLang="zh-CN" sz="2400" dirty="0" smtClean="0"/>
          </a:p>
          <a:p>
            <a:pPr>
              <a:buNone/>
            </a:pPr>
            <a:r>
              <a:rPr lang="en-US" altLang="zh-CN" sz="2400" dirty="0" smtClean="0"/>
              <a:t>      </a:t>
            </a:r>
            <a:r>
              <a:rPr lang="zh-CN" altLang="en-US" sz="2400" dirty="0" smtClean="0"/>
              <a:t> </a:t>
            </a:r>
            <a:r>
              <a:rPr lang="en-US" altLang="zh-CN" sz="2400" dirty="0" err="1" smtClean="0"/>
              <a:t>InitCom</a:t>
            </a:r>
            <a:r>
              <a:rPr lang="en-US" altLang="zh-CN" sz="2400" dirty="0" smtClean="0"/>
              <a:t>(Compare  &amp;C, </a:t>
            </a:r>
            <a:r>
              <a:rPr lang="en-US" altLang="zh-CN" sz="2400" dirty="0" err="1" smtClean="0"/>
              <a:t>ElemType</a:t>
            </a:r>
            <a:r>
              <a:rPr lang="en-US" altLang="zh-CN" sz="2400" dirty="0" smtClean="0"/>
              <a:t>  ee1, </a:t>
            </a:r>
            <a:r>
              <a:rPr lang="en-US" altLang="zh-CN" sz="2400" dirty="0" err="1" smtClean="0"/>
              <a:t>ElemType</a:t>
            </a:r>
            <a:r>
              <a:rPr lang="en-US" altLang="zh-CN" sz="2400" dirty="0" smtClean="0"/>
              <a:t>  ee2)</a:t>
            </a:r>
          </a:p>
          <a:p>
            <a:pPr>
              <a:buNone/>
            </a:pPr>
            <a:endParaRPr lang="en-US" altLang="zh-CN" sz="2400" dirty="0" smtClean="0"/>
          </a:p>
          <a:p>
            <a:pPr>
              <a:buNone/>
            </a:pPr>
            <a:r>
              <a:rPr lang="en-US" altLang="zh-CN" sz="2400" dirty="0" smtClean="0"/>
              <a:t>       //</a:t>
            </a:r>
            <a:r>
              <a:rPr lang="zh-CN" altLang="en-US" sz="2400" dirty="0" smtClean="0"/>
              <a:t>判断二元组的首元素是否比次元素大</a:t>
            </a:r>
            <a:endParaRPr lang="en-US" altLang="zh-CN" sz="2400" dirty="0" smtClean="0"/>
          </a:p>
          <a:p>
            <a:pPr>
              <a:buNone/>
            </a:pPr>
            <a:r>
              <a:rPr lang="en-US" altLang="zh-CN" sz="2400" dirty="0" smtClean="0"/>
              <a:t>       </a:t>
            </a:r>
            <a:r>
              <a:rPr lang="en-US" altLang="zh-CN" sz="2400" dirty="0" err="1" smtClean="0"/>
              <a:t>FirElemBig</a:t>
            </a:r>
            <a:r>
              <a:rPr lang="en-US" altLang="zh-CN" sz="2400" dirty="0" smtClean="0"/>
              <a:t>(Compare  C)</a:t>
            </a:r>
          </a:p>
          <a:p>
            <a:pPr>
              <a:buNone/>
            </a:pP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抽象数据类型的实现</a:t>
            </a:r>
            <a:endParaRPr lang="zh-CN" altLang="en-US" dirty="0"/>
          </a:p>
        </p:txBody>
      </p:sp>
      <p:sp>
        <p:nvSpPr>
          <p:cNvPr id="3" name="内容占位符 2"/>
          <p:cNvSpPr>
            <a:spLocks noGrp="1"/>
          </p:cNvSpPr>
          <p:nvPr>
            <p:ph idx="1"/>
          </p:nvPr>
        </p:nvSpPr>
        <p:spPr>
          <a:xfrm>
            <a:off x="251520" y="1340768"/>
            <a:ext cx="8686800" cy="5517232"/>
          </a:xfrm>
        </p:spPr>
        <p:txBody>
          <a:bodyPr>
            <a:normAutofit fontScale="77500" lnSpcReduction="20000"/>
          </a:bodyPr>
          <a:lstStyle/>
          <a:p>
            <a:r>
              <a:rPr lang="zh-CN" altLang="en-US" sz="2800" dirty="0" smtClean="0"/>
              <a:t>抽象数据类型的实现就是基于特定存储结构之上的基本操作的实现。</a:t>
            </a:r>
            <a:endParaRPr lang="en-US" altLang="zh-CN" sz="2800" dirty="0" smtClean="0"/>
          </a:p>
          <a:p>
            <a:endParaRPr lang="en-US" altLang="zh-CN" sz="2800" dirty="0" smtClean="0"/>
          </a:p>
          <a:p>
            <a:r>
              <a:rPr lang="zh-CN" altLang="en-US" sz="2400" dirty="0" smtClean="0"/>
              <a:t>例子</a:t>
            </a:r>
            <a:endParaRPr lang="en-US" altLang="zh-CN" sz="2400" dirty="0" smtClean="0"/>
          </a:p>
          <a:p>
            <a:pPr>
              <a:buNone/>
            </a:pPr>
            <a:r>
              <a:rPr lang="en-US" altLang="zh-CN" sz="2400" dirty="0" smtClean="0"/>
              <a:t>       //</a:t>
            </a:r>
            <a:r>
              <a:rPr lang="zh-CN" altLang="en-US" sz="2400" dirty="0" smtClean="0"/>
              <a:t>初始化二元组</a:t>
            </a:r>
            <a:endParaRPr lang="en-US" altLang="zh-CN" sz="2400" dirty="0" smtClean="0"/>
          </a:p>
          <a:p>
            <a:pPr>
              <a:buNone/>
            </a:pPr>
            <a:r>
              <a:rPr lang="en-US" altLang="zh-CN" sz="2400" dirty="0" smtClean="0"/>
              <a:t>       Status</a:t>
            </a:r>
            <a:r>
              <a:rPr lang="zh-CN" altLang="en-US" sz="2400" dirty="0" smtClean="0"/>
              <a:t> </a:t>
            </a:r>
            <a:r>
              <a:rPr lang="en-US" altLang="zh-CN" sz="2400" dirty="0" err="1" smtClean="0"/>
              <a:t>InitCom</a:t>
            </a:r>
            <a:r>
              <a:rPr lang="en-US" altLang="zh-CN" sz="2400" dirty="0" smtClean="0"/>
              <a:t>(Compare  &amp;C, </a:t>
            </a:r>
            <a:r>
              <a:rPr lang="en-US" altLang="zh-CN" sz="2400" dirty="0" err="1" smtClean="0"/>
              <a:t>ElemType</a:t>
            </a:r>
            <a:r>
              <a:rPr lang="en-US" altLang="zh-CN" sz="2400" dirty="0" smtClean="0"/>
              <a:t>  ee1, </a:t>
            </a:r>
            <a:r>
              <a:rPr lang="en-US" altLang="zh-CN" sz="2400" dirty="0" err="1" smtClean="0"/>
              <a:t>ElemType</a:t>
            </a:r>
            <a:r>
              <a:rPr lang="en-US" altLang="zh-CN" sz="2400" dirty="0" smtClean="0"/>
              <a:t>  ee2)</a:t>
            </a:r>
          </a:p>
          <a:p>
            <a:pPr>
              <a:buNone/>
            </a:pPr>
            <a:r>
              <a:rPr lang="en-US" altLang="zh-CN" sz="2400" dirty="0" smtClean="0"/>
              <a:t>        {</a:t>
            </a:r>
          </a:p>
          <a:p>
            <a:pPr>
              <a:buNone/>
            </a:pPr>
            <a:r>
              <a:rPr lang="en-US" altLang="zh-CN" sz="2400" dirty="0" smtClean="0"/>
              <a:t>               C = (</a:t>
            </a:r>
            <a:r>
              <a:rPr lang="en-US" altLang="zh-CN" sz="2400" dirty="0" err="1" smtClean="0"/>
              <a:t>ElemType</a:t>
            </a:r>
            <a:r>
              <a:rPr lang="en-US" altLang="zh-CN" sz="2400" dirty="0" smtClean="0"/>
              <a:t> *)</a:t>
            </a:r>
            <a:r>
              <a:rPr lang="en-US" altLang="zh-CN" sz="2400" dirty="0" err="1" smtClean="0"/>
              <a:t>malloc</a:t>
            </a:r>
            <a:r>
              <a:rPr lang="en-US" altLang="zh-CN" sz="2400" dirty="0" smtClean="0"/>
              <a:t>(2*</a:t>
            </a:r>
            <a:r>
              <a:rPr lang="en-US" altLang="zh-CN" sz="2400" dirty="0" err="1" smtClean="0"/>
              <a:t>sizeof</a:t>
            </a:r>
            <a:r>
              <a:rPr lang="en-US" altLang="zh-CN" sz="2400" dirty="0" smtClean="0"/>
              <a:t>(</a:t>
            </a:r>
            <a:r>
              <a:rPr lang="en-US" altLang="zh-CN" sz="2400" dirty="0" err="1" smtClean="0"/>
              <a:t>ElemType</a:t>
            </a:r>
            <a:r>
              <a:rPr lang="en-US" altLang="zh-CN" sz="2400" dirty="0" smtClean="0"/>
              <a:t>));</a:t>
            </a:r>
          </a:p>
          <a:p>
            <a:pPr>
              <a:buNone/>
            </a:pPr>
            <a:r>
              <a:rPr lang="en-US" altLang="zh-CN" sz="2400" dirty="0" smtClean="0"/>
              <a:t>               if(!C) exit (OVERFLOW);</a:t>
            </a:r>
          </a:p>
          <a:p>
            <a:pPr>
              <a:buNone/>
            </a:pPr>
            <a:r>
              <a:rPr lang="en-US" altLang="zh-CN" sz="2400" dirty="0" smtClean="0"/>
              <a:t>                C[0] = ee1;  C[1] = ee2;</a:t>
            </a:r>
          </a:p>
          <a:p>
            <a:pPr>
              <a:buNone/>
            </a:pPr>
            <a:r>
              <a:rPr lang="en-US" altLang="zh-CN" sz="2400" dirty="0" smtClean="0"/>
              <a:t>                return OK;</a:t>
            </a:r>
          </a:p>
          <a:p>
            <a:pPr>
              <a:buNone/>
            </a:pPr>
            <a:r>
              <a:rPr lang="en-US" altLang="zh-CN" sz="2400" dirty="0" smtClean="0"/>
              <a:t>        }</a:t>
            </a:r>
          </a:p>
          <a:p>
            <a:pPr>
              <a:buNone/>
            </a:pPr>
            <a:endParaRPr lang="en-US" altLang="zh-CN" sz="2400" dirty="0" smtClean="0"/>
          </a:p>
          <a:p>
            <a:pPr>
              <a:buNone/>
            </a:pPr>
            <a:r>
              <a:rPr lang="en-US" altLang="zh-CN" sz="2400" dirty="0" smtClean="0"/>
              <a:t>        //</a:t>
            </a:r>
            <a:r>
              <a:rPr lang="zh-CN" altLang="en-US" sz="2400" dirty="0" smtClean="0"/>
              <a:t>判断二元组的首元素是否大</a:t>
            </a:r>
            <a:endParaRPr lang="en-US" altLang="zh-CN" sz="2400" dirty="0" smtClean="0"/>
          </a:p>
          <a:p>
            <a:pPr>
              <a:buNone/>
            </a:pPr>
            <a:r>
              <a:rPr lang="en-US" altLang="zh-CN" sz="2400" dirty="0" smtClean="0"/>
              <a:t>       Status </a:t>
            </a:r>
            <a:r>
              <a:rPr lang="en-US" altLang="zh-CN" sz="2400" dirty="0" err="1" smtClean="0"/>
              <a:t>FirElemBig</a:t>
            </a:r>
            <a:r>
              <a:rPr lang="en-US" altLang="zh-CN" sz="2400" dirty="0" smtClean="0"/>
              <a:t>(Compare  C)</a:t>
            </a:r>
          </a:p>
          <a:p>
            <a:pPr>
              <a:buNone/>
            </a:pPr>
            <a:r>
              <a:rPr lang="en-US" altLang="zh-CN" sz="2400" dirty="0" smtClean="0"/>
              <a:t>       {</a:t>
            </a:r>
          </a:p>
          <a:p>
            <a:pPr>
              <a:buNone/>
            </a:pPr>
            <a:r>
              <a:rPr lang="en-US" altLang="zh-CN" sz="2400" dirty="0" smtClean="0"/>
              <a:t>                 if(C[0] &gt; C[1])  return  TRUE;</a:t>
            </a:r>
          </a:p>
          <a:p>
            <a:pPr>
              <a:buNone/>
            </a:pPr>
            <a:r>
              <a:rPr lang="en-US" altLang="zh-CN" sz="2400" dirty="0" smtClean="0"/>
              <a:t>                 else  return  FALSE;</a:t>
            </a:r>
          </a:p>
          <a:p>
            <a:pPr>
              <a:buNone/>
            </a:pPr>
            <a:r>
              <a:rPr lang="en-US" altLang="zh-CN" sz="2400" dirty="0" smtClean="0"/>
              <a:t>       }</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a:t>
            </a:r>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ea typeface="楷体_GB2312" pitchFamily="49" charset="-122"/>
              </a:rPr>
              <a:t>抽象数据类型主要指用户在设计软件系统时自己定义的数据类型。</a:t>
            </a:r>
          </a:p>
          <a:p>
            <a:pPr>
              <a:lnSpc>
                <a:spcPct val="130000"/>
              </a:lnSpc>
            </a:pPr>
            <a:r>
              <a:rPr lang="zh-CN" altLang="en-US" dirty="0" smtClean="0">
                <a:ea typeface="楷体_GB2312" pitchFamily="49" charset="-122"/>
              </a:rPr>
              <a:t>在构造软件系统的各个相对独立的模块时，定义</a:t>
            </a:r>
            <a:r>
              <a:rPr lang="zh-CN" altLang="en-US" b="1" dirty="0" smtClean="0">
                <a:ea typeface="楷体_GB2312" pitchFamily="49" charset="-122"/>
              </a:rPr>
              <a:t>一组数据</a:t>
            </a:r>
            <a:r>
              <a:rPr lang="zh-CN" altLang="en-US" dirty="0" smtClean="0">
                <a:ea typeface="楷体_GB2312" pitchFamily="49" charset="-122"/>
              </a:rPr>
              <a:t>和施与这些数据之上的</a:t>
            </a:r>
            <a:r>
              <a:rPr lang="zh-CN" altLang="en-US" b="1" dirty="0" smtClean="0">
                <a:ea typeface="楷体_GB2312" pitchFamily="49" charset="-122"/>
              </a:rPr>
              <a:t>一组操作</a:t>
            </a:r>
            <a:r>
              <a:rPr lang="zh-CN" altLang="en-US" dirty="0" smtClean="0">
                <a:ea typeface="楷体_GB2312" pitchFamily="49" charset="-122"/>
              </a:rPr>
              <a:t>，并在模块</a:t>
            </a:r>
            <a:r>
              <a:rPr lang="zh-CN" altLang="en-US" b="1" dirty="0" smtClean="0">
                <a:ea typeface="楷体_GB2312" pitchFamily="49" charset="-122"/>
              </a:rPr>
              <a:t>内部</a:t>
            </a:r>
            <a:r>
              <a:rPr lang="zh-CN" altLang="en-US" dirty="0" smtClean="0">
                <a:ea typeface="楷体_GB2312" pitchFamily="49" charset="-122"/>
              </a:rPr>
              <a:t>给出它们的</a:t>
            </a:r>
            <a:r>
              <a:rPr lang="zh-CN" altLang="en-US" b="1" dirty="0" smtClean="0">
                <a:ea typeface="楷体_GB2312" pitchFamily="49" charset="-122"/>
              </a:rPr>
              <a:t>表示和实现细节</a:t>
            </a:r>
            <a:r>
              <a:rPr lang="zh-CN" altLang="en-US" dirty="0" smtClean="0">
                <a:ea typeface="楷体_GB2312" pitchFamily="49" charset="-122"/>
              </a:rPr>
              <a:t>，在模块</a:t>
            </a:r>
            <a:r>
              <a:rPr lang="zh-CN" altLang="en-US" b="1" dirty="0" smtClean="0">
                <a:ea typeface="楷体_GB2312" pitchFamily="49" charset="-122"/>
              </a:rPr>
              <a:t>外部</a:t>
            </a:r>
            <a:r>
              <a:rPr lang="zh-CN" altLang="en-US" dirty="0" smtClean="0">
                <a:ea typeface="楷体_GB2312" pitchFamily="49" charset="-122"/>
              </a:rPr>
              <a:t>使用的只是</a:t>
            </a:r>
            <a:r>
              <a:rPr lang="zh-CN" altLang="en-US" b="1" dirty="0" smtClean="0">
                <a:ea typeface="楷体_GB2312" pitchFamily="49" charset="-122"/>
              </a:rPr>
              <a:t>抽象的数据和抽象的操作</a:t>
            </a:r>
            <a:r>
              <a:rPr lang="zh-CN" altLang="en-US" dirty="0" smtClean="0">
                <a:ea typeface="楷体_GB2312" pitchFamily="49" charset="-122"/>
              </a:rPr>
              <a:t>。</a:t>
            </a:r>
            <a:endParaRPr lang="zh-CN" altLang="en-US" dirty="0">
              <a:ea typeface="楷体_GB2312"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ea typeface="宋体" pitchFamily="2" charset="-122"/>
              </a:rPr>
              <a:t>算法和算法分析</a:t>
            </a:r>
            <a:endParaRPr lang="zh-CN" altLang="en-US" b="1" dirty="0">
              <a:ea typeface="宋体" pitchFamily="2" charset="-122"/>
            </a:endParaRP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抽象数据类型（</a:t>
            </a:r>
            <a:r>
              <a:rPr lang="en-US" altLang="zh-CN" b="1" dirty="0" smtClean="0">
                <a:latin typeface="宋体" pitchFamily="2" charset="-122"/>
                <a:ea typeface="宋体" pitchFamily="2" charset="-122"/>
              </a:rPr>
              <a:t>ADT</a:t>
            </a:r>
            <a:r>
              <a:rPr lang="zh-CN" altLang="en-US"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基本概念和术语</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课程概览</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课程安排及要求</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64752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69070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3388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6792"/>
            <a:ext cx="8229600" cy="1143000"/>
          </a:xfrm>
        </p:spPr>
        <p:txBody>
          <a:bodyPr>
            <a:normAutofit/>
          </a:bodyPr>
          <a:lstStyle/>
          <a:p>
            <a:pPr algn="l">
              <a:lnSpc>
                <a:spcPct val="120000"/>
              </a:lnSpc>
            </a:pPr>
            <a:r>
              <a:rPr lang="zh-CN" altLang="en-US" sz="2400" dirty="0" smtClean="0"/>
              <a:t>算法</a:t>
            </a:r>
            <a:r>
              <a:rPr lang="en-US" altLang="zh-CN" sz="2400" dirty="0" smtClean="0"/>
              <a:t>---</a:t>
            </a:r>
            <a:r>
              <a:rPr lang="zh-CN" altLang="en-US" sz="2400" dirty="0" smtClean="0"/>
              <a:t>是对特定问题求解步骤的一种描述，它是指令的有限序列，其中每一条指令表示一个或多个操作。</a:t>
            </a:r>
            <a:endParaRPr lang="zh-CN" altLang="en-US" sz="2400" dirty="0"/>
          </a:p>
        </p:txBody>
      </p:sp>
      <p:sp>
        <p:nvSpPr>
          <p:cNvPr id="3" name="内容占位符 2"/>
          <p:cNvSpPr>
            <a:spLocks noGrp="1"/>
          </p:cNvSpPr>
          <p:nvPr>
            <p:ph idx="1"/>
          </p:nvPr>
        </p:nvSpPr>
        <p:spPr>
          <a:xfrm>
            <a:off x="467544" y="2968352"/>
            <a:ext cx="3754760" cy="3052936"/>
          </a:xfrm>
        </p:spPr>
        <p:txBody>
          <a:bodyPr/>
          <a:lstStyle/>
          <a:p>
            <a:r>
              <a:rPr lang="zh-CN" altLang="en-US" dirty="0" smtClean="0"/>
              <a:t>算法的五个特性</a:t>
            </a:r>
            <a:endParaRPr lang="en-US" altLang="zh-CN" dirty="0" smtClean="0"/>
          </a:p>
          <a:p>
            <a:pPr lvl="0">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有穷性</a:t>
            </a:r>
          </a:p>
          <a:p>
            <a:pPr lvl="0">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确定性</a:t>
            </a:r>
          </a:p>
          <a:p>
            <a:pPr lvl="0">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可行性</a:t>
            </a:r>
          </a:p>
          <a:p>
            <a:pPr lvl="0">
              <a:buNone/>
            </a:pPr>
            <a:r>
              <a:rPr lang="en-US" altLang="zh-CN" sz="2400" b="1" dirty="0" smtClean="0">
                <a:solidFill>
                  <a:srgbClr val="0000CC"/>
                </a:solidFill>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0</a:t>
            </a:r>
            <a:r>
              <a:rPr lang="zh-CN" altLang="en-US" sz="2400" b="1" dirty="0" smtClean="0">
                <a:latin typeface="楷体_GB2312" pitchFamily="49" charset="-122"/>
                <a:ea typeface="楷体_GB2312" pitchFamily="49" charset="-122"/>
              </a:rPr>
              <a:t>个或多个输入</a:t>
            </a:r>
            <a:endParaRPr lang="en-US" altLang="zh-CN" sz="2400" b="1" dirty="0" smtClean="0">
              <a:latin typeface="楷体_GB2312" pitchFamily="49" charset="-122"/>
              <a:ea typeface="楷体_GB2312" pitchFamily="49" charset="-122"/>
            </a:endParaRPr>
          </a:p>
          <a:p>
            <a:pPr lvl="0">
              <a:buNone/>
            </a:pPr>
            <a:r>
              <a:rPr lang="en-US" altLang="zh-CN" sz="2400" b="1" dirty="0" smtClean="0">
                <a:solidFill>
                  <a:srgbClr val="0000CC"/>
                </a:solidFill>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个或多个输出</a:t>
            </a:r>
          </a:p>
          <a:p>
            <a:pPr lvl="0">
              <a:buNone/>
            </a:pPr>
            <a:endParaRPr lang="zh-CN" altLang="en-US" sz="2400" b="1" dirty="0" smtClean="0">
              <a:latin typeface="楷体_GB2312" pitchFamily="49" charset="-122"/>
              <a:ea typeface="楷体_GB2312" pitchFamily="49" charset="-122"/>
            </a:endParaRPr>
          </a:p>
          <a:p>
            <a:pPr lvl="0">
              <a:buNone/>
            </a:pPr>
            <a:endParaRPr lang="zh-CN" altLang="en-US" sz="2400" b="1" dirty="0" smtClean="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4572000" y="2968352"/>
            <a:ext cx="3754760" cy="2952328"/>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ts val="6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算法的设计要求</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lvl="0">
              <a:spcBef>
                <a:spcPts val="600"/>
              </a:spcBef>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正确性</a:t>
            </a:r>
          </a:p>
          <a:p>
            <a:pPr lvl="0">
              <a:spcBef>
                <a:spcPts val="600"/>
              </a:spcBef>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可读性</a:t>
            </a:r>
          </a:p>
          <a:p>
            <a:pPr lvl="0">
              <a:spcBef>
                <a:spcPts val="600"/>
              </a:spcBef>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健壮性</a:t>
            </a:r>
          </a:p>
          <a:p>
            <a:pPr lvl="0">
              <a:spcBef>
                <a:spcPts val="600"/>
              </a:spcBef>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高效率</a:t>
            </a:r>
            <a:endParaRPr lang="en-US" altLang="zh-CN" sz="2400" b="1" dirty="0" smtClean="0">
              <a:latin typeface="楷体_GB2312" pitchFamily="49" charset="-122"/>
              <a:ea typeface="楷体_GB2312" pitchFamily="49" charset="-122"/>
            </a:endParaRPr>
          </a:p>
          <a:p>
            <a:pPr lvl="0">
              <a:spcBef>
                <a:spcPts val="600"/>
              </a:spcBef>
              <a:buNone/>
            </a:pPr>
            <a:r>
              <a:rPr lang="en-US" altLang="zh-CN" sz="2400" b="1" dirty="0" smtClean="0">
                <a:solidFill>
                  <a:srgbClr val="0000CC"/>
                </a:solidFill>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低存储</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标题 1"/>
          <p:cNvSpPr txBox="1">
            <a:spLocks/>
          </p:cNvSpPr>
          <p:nvPr/>
        </p:nvSpPr>
        <p:spPr>
          <a:xfrm>
            <a:off x="395536" y="341784"/>
            <a:ext cx="8229600" cy="1143000"/>
          </a:xfrm>
          <a:prstGeom prst="rect">
            <a:avLst/>
          </a:prstGeom>
        </p:spPr>
        <p:txBody>
          <a:bodyPr vert="horz" lIns="91440" tIns="45720" rIns="91440" bIns="45720" rtlCol="0" anchor="ctr">
            <a:normAutofit/>
          </a:bodyPr>
          <a:lstStyle/>
          <a:p>
            <a:pPr algn="ctr"/>
            <a:r>
              <a:rPr lang="zh-CN" altLang="en-US" sz="4400" dirty="0" smtClean="0"/>
              <a:t>算法的基本概念</a:t>
            </a:r>
            <a:endParaRPr lang="zh-CN" altLang="en-US" sz="4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算法的表现形式</a:t>
            </a:r>
            <a:endParaRPr lang="zh-CN" altLang="en-US" dirty="0"/>
          </a:p>
        </p:txBody>
      </p:sp>
      <p:sp>
        <p:nvSpPr>
          <p:cNvPr id="4" name="内容占位符 2"/>
          <p:cNvSpPr>
            <a:spLocks noGrp="1"/>
          </p:cNvSpPr>
          <p:nvPr>
            <p:ph idx="1"/>
          </p:nvPr>
        </p:nvSpPr>
        <p:spPr>
          <a:xfrm>
            <a:off x="457200" y="1379909"/>
            <a:ext cx="8229600" cy="5073427"/>
          </a:xfrm>
        </p:spPr>
        <p:txBody>
          <a:bodyPr>
            <a:normAutofit fontScale="92500" lnSpcReduction="20000"/>
          </a:bodyPr>
          <a:lstStyle/>
          <a:p>
            <a:pPr>
              <a:buNone/>
            </a:pPr>
            <a:r>
              <a:rPr lang="en-US" altLang="zh-CN" sz="2800" dirty="0" smtClean="0"/>
              <a:t>void   </a:t>
            </a:r>
            <a:r>
              <a:rPr lang="en-US" altLang="zh-CN" sz="2800" dirty="0" err="1" smtClean="0"/>
              <a:t>bubble_sort</a:t>
            </a:r>
            <a:r>
              <a:rPr lang="en-US" altLang="zh-CN" sz="2800" dirty="0" smtClean="0"/>
              <a:t>(</a:t>
            </a:r>
            <a:r>
              <a:rPr lang="en-US" altLang="zh-CN" sz="2800" dirty="0" err="1" smtClean="0"/>
              <a:t>int</a:t>
            </a:r>
            <a:r>
              <a:rPr lang="en-US" altLang="zh-CN" sz="2800" dirty="0" smtClean="0"/>
              <a:t>   a[] , </a:t>
            </a:r>
            <a:r>
              <a:rPr lang="en-US" altLang="zh-CN" sz="2800" dirty="0" err="1" smtClean="0"/>
              <a:t>int</a:t>
            </a:r>
            <a:r>
              <a:rPr lang="en-US" altLang="zh-CN" sz="2800" dirty="0" smtClean="0"/>
              <a:t>  n)</a:t>
            </a:r>
          </a:p>
          <a:p>
            <a:pPr>
              <a:buNone/>
            </a:pPr>
            <a:r>
              <a:rPr lang="en-US" altLang="zh-CN" sz="2800" dirty="0" smtClean="0"/>
              <a:t>{    //</a:t>
            </a:r>
            <a:r>
              <a:rPr lang="zh-CN" altLang="en-US" sz="2800" dirty="0" smtClean="0">
                <a:solidFill>
                  <a:srgbClr val="FF0000"/>
                </a:solidFill>
              </a:rPr>
              <a:t>将</a:t>
            </a:r>
            <a:r>
              <a:rPr lang="en-US" altLang="zh-CN" sz="2800" dirty="0" smtClean="0">
                <a:solidFill>
                  <a:srgbClr val="FF0000"/>
                </a:solidFill>
              </a:rPr>
              <a:t>a</a:t>
            </a:r>
            <a:r>
              <a:rPr lang="zh-CN" altLang="en-US" sz="2800" dirty="0" smtClean="0">
                <a:solidFill>
                  <a:srgbClr val="FF0000"/>
                </a:solidFill>
              </a:rPr>
              <a:t>中整数序列按从小到大的顺序排序</a:t>
            </a:r>
            <a:endParaRPr lang="en-US" altLang="zh-CN" sz="2800" dirty="0" smtClean="0">
              <a:solidFill>
                <a:srgbClr val="FF0000"/>
              </a:solidFill>
            </a:endParaRPr>
          </a:p>
          <a:p>
            <a:pPr>
              <a:buNone/>
            </a:pPr>
            <a:r>
              <a:rPr lang="en-US" altLang="zh-CN" sz="2800" dirty="0" smtClean="0"/>
              <a:t>	  for(</a:t>
            </a:r>
            <a:r>
              <a:rPr lang="en-US" altLang="zh-CN" sz="2800" dirty="0" err="1" smtClean="0"/>
              <a:t>i</a:t>
            </a:r>
            <a:r>
              <a:rPr lang="en-US" altLang="zh-CN" sz="2800" dirty="0" smtClean="0"/>
              <a:t> = n-1, change = </a:t>
            </a:r>
            <a:r>
              <a:rPr lang="en-US" altLang="zh-CN" sz="2800" dirty="0" err="1" smtClean="0"/>
              <a:t>TURE;i</a:t>
            </a:r>
            <a:r>
              <a:rPr lang="en-US" altLang="zh-CN" sz="2800" dirty="0" smtClean="0"/>
              <a:t>&gt;=1 &amp;&amp; change; </a:t>
            </a:r>
            <a:r>
              <a:rPr lang="en-US" altLang="zh-CN" sz="2800" dirty="0" err="1" smtClean="0"/>
              <a:t>i</a:t>
            </a:r>
            <a:r>
              <a:rPr lang="en-US" altLang="zh-CN" sz="2800" dirty="0" smtClean="0"/>
              <a:t>--)</a:t>
            </a:r>
          </a:p>
          <a:p>
            <a:pPr>
              <a:buNone/>
            </a:pPr>
            <a:r>
              <a:rPr lang="en-US" altLang="zh-CN" sz="2800" dirty="0" smtClean="0"/>
              <a:t>	  {</a:t>
            </a:r>
          </a:p>
          <a:p>
            <a:pPr>
              <a:buNone/>
            </a:pPr>
            <a:r>
              <a:rPr lang="en-US" altLang="zh-CN" sz="2800" dirty="0" smtClean="0"/>
              <a:t>            change = FALSE;//</a:t>
            </a:r>
            <a:r>
              <a:rPr lang="zh-CN" altLang="en-US" sz="2800" dirty="0" smtClean="0">
                <a:solidFill>
                  <a:srgbClr val="00B0F0"/>
                </a:solidFill>
              </a:rPr>
              <a:t>交换标识</a:t>
            </a:r>
            <a:endParaRPr lang="en-US" altLang="zh-CN" sz="2800" dirty="0" smtClean="0">
              <a:solidFill>
                <a:srgbClr val="00B0F0"/>
              </a:solidFill>
            </a:endParaRPr>
          </a:p>
          <a:p>
            <a:pPr>
              <a:buNone/>
            </a:pPr>
            <a:r>
              <a:rPr lang="en-US" altLang="zh-CN" sz="2800" dirty="0" smtClean="0"/>
              <a:t>             for(j = 0; j&lt;</a:t>
            </a:r>
            <a:r>
              <a:rPr lang="en-US" altLang="zh-CN" sz="2800" dirty="0" err="1" smtClean="0"/>
              <a:t>i;j</a:t>
            </a:r>
            <a:r>
              <a:rPr lang="en-US" altLang="zh-CN" sz="2800" dirty="0" smtClean="0"/>
              <a:t>++)</a:t>
            </a:r>
          </a:p>
          <a:p>
            <a:pPr>
              <a:buNone/>
            </a:pPr>
            <a:r>
              <a:rPr lang="en-US" altLang="zh-CN" sz="2800" dirty="0" smtClean="0"/>
              <a:t>		       if(a[j] &gt; a[j+1])</a:t>
            </a:r>
          </a:p>
          <a:p>
            <a:pPr>
              <a:buNone/>
            </a:pPr>
            <a:r>
              <a:rPr lang="en-US" altLang="zh-CN" sz="2800" dirty="0" smtClean="0"/>
              <a:t>		       {</a:t>
            </a:r>
          </a:p>
          <a:p>
            <a:pPr>
              <a:buNone/>
            </a:pPr>
            <a:r>
              <a:rPr lang="en-US" altLang="zh-CN" sz="2800" dirty="0" smtClean="0"/>
              <a:t>			a[j]</a:t>
            </a:r>
            <a:r>
              <a:rPr lang="en-US" altLang="zh-CN" sz="2800" dirty="0" smtClean="0">
                <a:sym typeface="Wingdings" pitchFamily="2" charset="2"/>
              </a:rPr>
              <a:t>&lt;---</a:t>
            </a:r>
            <a:r>
              <a:rPr lang="en-US" altLang="zh-CN" sz="2800" dirty="0" smtClean="0"/>
              <a:t>&gt;a[j+1];</a:t>
            </a:r>
          </a:p>
          <a:p>
            <a:pPr>
              <a:buNone/>
            </a:pPr>
            <a:r>
              <a:rPr lang="en-US" altLang="zh-CN" sz="2800" dirty="0" smtClean="0"/>
              <a:t>                           change = TRUE;</a:t>
            </a:r>
          </a:p>
          <a:p>
            <a:pPr>
              <a:buNone/>
            </a:pPr>
            <a:r>
              <a:rPr lang="en-US" altLang="zh-CN" sz="2800" dirty="0" smtClean="0"/>
              <a:t>                   } </a:t>
            </a:r>
          </a:p>
          <a:p>
            <a:pPr>
              <a:buNone/>
            </a:pPr>
            <a:r>
              <a:rPr lang="en-US" altLang="zh-CN" sz="2800" dirty="0" smtClean="0"/>
              <a:t>}</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算法效率的度量</a:t>
            </a:r>
            <a:endParaRPr lang="zh-CN" altLang="en-US" dirty="0"/>
          </a:p>
        </p:txBody>
      </p:sp>
      <p:sp>
        <p:nvSpPr>
          <p:cNvPr id="3" name="内容占位符 2"/>
          <p:cNvSpPr>
            <a:spLocks noGrp="1"/>
          </p:cNvSpPr>
          <p:nvPr>
            <p:ph idx="1"/>
          </p:nvPr>
        </p:nvSpPr>
        <p:spPr>
          <a:xfrm>
            <a:off x="457200" y="1412776"/>
            <a:ext cx="8363272" cy="5257800"/>
          </a:xfrm>
        </p:spPr>
        <p:txBody>
          <a:bodyPr>
            <a:normAutofit/>
          </a:bodyPr>
          <a:lstStyle/>
          <a:p>
            <a:r>
              <a:rPr lang="zh-CN" altLang="en-US" dirty="0" smtClean="0"/>
              <a:t>事后统计法</a:t>
            </a:r>
            <a:endParaRPr lang="en-US" altLang="zh-CN" dirty="0" smtClean="0"/>
          </a:p>
          <a:p>
            <a:r>
              <a:rPr lang="zh-CN" altLang="en-US" dirty="0" smtClean="0"/>
              <a:t>事前分析法</a:t>
            </a:r>
            <a:endParaRPr lang="en-US" altLang="zh-CN" dirty="0" smtClean="0"/>
          </a:p>
          <a:p>
            <a:r>
              <a:rPr lang="zh-CN" altLang="en-US" dirty="0" smtClean="0"/>
              <a:t>只考虑问题规模（基本操作）</a:t>
            </a:r>
            <a:endParaRPr lang="en-US" altLang="zh-CN" dirty="0" smtClean="0"/>
          </a:p>
          <a:p>
            <a:pPr>
              <a:buNone/>
            </a:pPr>
            <a:r>
              <a:rPr lang="en-US" altLang="zh-CN" dirty="0" smtClean="0"/>
              <a:t>          </a:t>
            </a:r>
            <a:r>
              <a:rPr lang="zh-CN" altLang="en-US" sz="2400" dirty="0" smtClean="0"/>
              <a:t>一般情况下，算法中基本操作重复执行的次数是问题规模</a:t>
            </a:r>
            <a:r>
              <a:rPr lang="en-US" altLang="zh-CN" sz="2400" dirty="0" smtClean="0"/>
              <a:t>n</a:t>
            </a:r>
            <a:r>
              <a:rPr lang="zh-CN" altLang="en-US" sz="2400" dirty="0" smtClean="0"/>
              <a:t>的某个函数</a:t>
            </a:r>
            <a:r>
              <a:rPr lang="en-US" altLang="zh-CN" sz="2400" dirty="0" smtClean="0"/>
              <a:t>f(n)</a:t>
            </a:r>
            <a:r>
              <a:rPr lang="zh-CN" altLang="en-US" sz="2400" dirty="0" smtClean="0"/>
              <a:t>，记作：</a:t>
            </a:r>
            <a:r>
              <a:rPr lang="en-US" altLang="zh-CN" sz="2400" dirty="0" smtClean="0">
                <a:solidFill>
                  <a:srgbClr val="FF0000"/>
                </a:solidFill>
              </a:rPr>
              <a:t>T(n) = O(f(n))</a:t>
            </a:r>
            <a:r>
              <a:rPr lang="zh-CN" altLang="en-US" sz="2400" dirty="0" smtClean="0"/>
              <a:t>，它表示随着问题规模</a:t>
            </a:r>
            <a:r>
              <a:rPr lang="en-US" altLang="zh-CN" sz="2400" dirty="0" smtClean="0"/>
              <a:t>n</a:t>
            </a:r>
            <a:r>
              <a:rPr lang="zh-CN" altLang="en-US" sz="2400" dirty="0" smtClean="0"/>
              <a:t>的增大，算法执行时间的增长率和</a:t>
            </a:r>
            <a:r>
              <a:rPr lang="en-US" altLang="zh-CN" sz="2400" dirty="0" smtClean="0"/>
              <a:t>f(n)</a:t>
            </a:r>
            <a:r>
              <a:rPr lang="zh-CN" altLang="en-US" sz="2400" dirty="0" smtClean="0"/>
              <a:t>的增长率相同。</a:t>
            </a:r>
            <a:endParaRPr lang="en-US" altLang="zh-CN" sz="2400" dirty="0" smtClean="0"/>
          </a:p>
          <a:p>
            <a:r>
              <a:rPr lang="zh-CN" altLang="en-US" dirty="0" smtClean="0"/>
              <a:t>频度的概念</a:t>
            </a:r>
            <a:endParaRPr lang="en-US" altLang="zh-CN" dirty="0" smtClean="0"/>
          </a:p>
          <a:p>
            <a:pPr>
              <a:buNone/>
            </a:pPr>
            <a:r>
              <a:rPr lang="en-US" altLang="zh-CN" dirty="0" smtClean="0"/>
              <a:t>              </a:t>
            </a:r>
            <a:r>
              <a:rPr lang="zh-CN" altLang="en-US" sz="2400" dirty="0" smtClean="0"/>
              <a:t>基本操作的执行次数。</a:t>
            </a:r>
            <a:endParaRPr lang="en-US" altLang="zh-CN"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1</a:t>
            </a:r>
            <a:endParaRPr lang="zh-CN" altLang="en-US" dirty="0"/>
          </a:p>
        </p:txBody>
      </p:sp>
      <p:pic>
        <p:nvPicPr>
          <p:cNvPr id="4" name="Picture 3"/>
          <p:cNvPicPr>
            <a:picLocks noChangeAspect="1" noChangeArrowheads="1"/>
          </p:cNvPicPr>
          <p:nvPr/>
        </p:nvPicPr>
        <p:blipFill>
          <a:blip r:embed="rId2" cstate="print"/>
          <a:srcRect/>
          <a:stretch>
            <a:fillRect/>
          </a:stretch>
        </p:blipFill>
        <p:spPr>
          <a:xfrm>
            <a:off x="760040" y="1628800"/>
            <a:ext cx="7772400" cy="453650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100" dirty="0" smtClean="0"/>
              <a:t>例子</a:t>
            </a:r>
            <a:r>
              <a:rPr lang="en-US" altLang="zh-CN" sz="3100" dirty="0" smtClean="0"/>
              <a:t>2</a:t>
            </a:r>
            <a:r>
              <a:rPr lang="zh-CN" altLang="en-US" sz="3100" dirty="0" smtClean="0"/>
              <a:t>：求两个</a:t>
            </a:r>
            <a:r>
              <a:rPr lang="en-US" altLang="zh-CN" sz="3100" dirty="0" smtClean="0"/>
              <a:t>N×N</a:t>
            </a:r>
            <a:r>
              <a:rPr lang="zh-CN" altLang="en-US" sz="3100" dirty="0" smtClean="0"/>
              <a:t>矩阵相乘的算法。</a:t>
            </a:r>
            <a:r>
              <a:rPr lang="en-US" altLang="zh-CN" sz="3100" dirty="0" smtClean="0"/>
              <a:t>C = A×B</a:t>
            </a:r>
            <a:endParaRPr lang="zh-CN" altLang="en-US" sz="3100" dirty="0"/>
          </a:p>
        </p:txBody>
      </p:sp>
      <p:sp>
        <p:nvSpPr>
          <p:cNvPr id="3" name="内容占位符 2"/>
          <p:cNvSpPr>
            <a:spLocks noGrp="1"/>
          </p:cNvSpPr>
          <p:nvPr>
            <p:ph idx="1"/>
          </p:nvPr>
        </p:nvSpPr>
        <p:spPr>
          <a:xfrm>
            <a:off x="590872" y="1600200"/>
            <a:ext cx="8229600" cy="4525963"/>
          </a:xfrm>
        </p:spPr>
        <p:txBody>
          <a:bodyPr>
            <a:normAutofit fontScale="92500" lnSpcReduction="20000"/>
          </a:bodyPr>
          <a:lstStyle/>
          <a:p>
            <a:pPr>
              <a:lnSpc>
                <a:spcPct val="80000"/>
              </a:lnSpc>
              <a:buNone/>
            </a:pPr>
            <a:r>
              <a:rPr lang="en-US" altLang="zh-CN" dirty="0" smtClean="0"/>
              <a:t>for ( </a:t>
            </a:r>
            <a:r>
              <a:rPr lang="en-US" altLang="zh-CN" dirty="0" err="1" smtClean="0"/>
              <a:t>i</a:t>
            </a:r>
            <a:r>
              <a:rPr lang="en-US" altLang="zh-CN" dirty="0" smtClean="0"/>
              <a:t> = 1; </a:t>
            </a:r>
            <a:r>
              <a:rPr lang="en-US" altLang="zh-CN" dirty="0" err="1" smtClean="0"/>
              <a:t>i</a:t>
            </a:r>
            <a:r>
              <a:rPr lang="en-US" altLang="zh-CN" dirty="0" smtClean="0"/>
              <a:t> &lt;= n; ++ </a:t>
            </a:r>
            <a:r>
              <a:rPr lang="en-US" altLang="zh-CN" dirty="0" err="1" smtClean="0"/>
              <a:t>i</a:t>
            </a:r>
            <a:r>
              <a:rPr lang="en-US" altLang="zh-CN" dirty="0" smtClean="0"/>
              <a:t>)</a:t>
            </a:r>
          </a:p>
          <a:p>
            <a:pPr>
              <a:lnSpc>
                <a:spcPct val="80000"/>
              </a:lnSpc>
              <a:buNone/>
            </a:pPr>
            <a:r>
              <a:rPr lang="en-US" altLang="zh-CN" dirty="0" smtClean="0"/>
              <a:t>    {</a:t>
            </a:r>
          </a:p>
          <a:p>
            <a:pPr>
              <a:lnSpc>
                <a:spcPct val="80000"/>
              </a:lnSpc>
              <a:buNone/>
            </a:pPr>
            <a:r>
              <a:rPr lang="en-US" altLang="zh-CN" dirty="0" smtClean="0"/>
              <a:t>       for ( j = 1; j &lt;= n; ++ j)</a:t>
            </a:r>
          </a:p>
          <a:p>
            <a:pPr>
              <a:lnSpc>
                <a:spcPct val="80000"/>
              </a:lnSpc>
              <a:buNone/>
            </a:pPr>
            <a:r>
              <a:rPr lang="en-US" altLang="zh-CN" dirty="0" smtClean="0"/>
              <a:t>       {</a:t>
            </a:r>
          </a:p>
          <a:p>
            <a:pPr>
              <a:lnSpc>
                <a:spcPct val="80000"/>
              </a:lnSpc>
              <a:buNone/>
            </a:pPr>
            <a:r>
              <a:rPr lang="en-US" altLang="zh-CN" dirty="0" smtClean="0"/>
              <a:t>		 c[ </a:t>
            </a:r>
            <a:r>
              <a:rPr lang="en-US" altLang="zh-CN" dirty="0" err="1" smtClean="0"/>
              <a:t>i</a:t>
            </a:r>
            <a:r>
              <a:rPr lang="en-US" altLang="zh-CN" dirty="0" smtClean="0"/>
              <a:t> ][ j ] = 0;</a:t>
            </a:r>
          </a:p>
          <a:p>
            <a:pPr>
              <a:lnSpc>
                <a:spcPct val="80000"/>
              </a:lnSpc>
              <a:buNone/>
            </a:pPr>
            <a:r>
              <a:rPr lang="en-US" altLang="zh-CN" dirty="0" smtClean="0"/>
              <a:t>    	 for ( k = 1; k &lt;= n; ++ k)</a:t>
            </a:r>
          </a:p>
          <a:p>
            <a:pPr>
              <a:lnSpc>
                <a:spcPct val="80000"/>
              </a:lnSpc>
              <a:buNone/>
            </a:pPr>
            <a:r>
              <a:rPr lang="en-US" altLang="zh-CN" dirty="0" smtClean="0"/>
              <a:t>  		{</a:t>
            </a:r>
          </a:p>
          <a:p>
            <a:pPr>
              <a:lnSpc>
                <a:spcPct val="80000"/>
              </a:lnSpc>
              <a:buNone/>
            </a:pPr>
            <a:r>
              <a:rPr lang="en-US" altLang="zh-CN" dirty="0" smtClean="0"/>
              <a:t>			c[ </a:t>
            </a:r>
            <a:r>
              <a:rPr lang="en-US" altLang="zh-CN" dirty="0" err="1" smtClean="0"/>
              <a:t>i</a:t>
            </a:r>
            <a:r>
              <a:rPr lang="en-US" altLang="zh-CN" dirty="0" smtClean="0"/>
              <a:t> ][ j ] += a[ </a:t>
            </a:r>
            <a:r>
              <a:rPr lang="en-US" altLang="zh-CN" dirty="0" err="1" smtClean="0"/>
              <a:t>i</a:t>
            </a:r>
            <a:r>
              <a:rPr lang="en-US" altLang="zh-CN" dirty="0" smtClean="0"/>
              <a:t> ][ k ] × b[ k ][ j ];</a:t>
            </a:r>
          </a:p>
          <a:p>
            <a:pPr>
              <a:lnSpc>
                <a:spcPct val="80000"/>
              </a:lnSpc>
              <a:buNone/>
            </a:pPr>
            <a:r>
              <a:rPr lang="en-US" altLang="zh-CN" dirty="0" smtClean="0"/>
              <a:t>		}</a:t>
            </a:r>
          </a:p>
          <a:p>
            <a:pPr>
              <a:lnSpc>
                <a:spcPct val="80000"/>
              </a:lnSpc>
              <a:buNone/>
            </a:pPr>
            <a:r>
              <a:rPr lang="en-US" altLang="zh-CN" dirty="0" smtClean="0"/>
              <a:t>	   }</a:t>
            </a:r>
          </a:p>
          <a:p>
            <a:pPr>
              <a:lnSpc>
                <a:spcPct val="80000"/>
              </a:lnSpc>
              <a:buNone/>
            </a:pPr>
            <a:r>
              <a:rPr lang="en-US" altLang="zh-CN" dirty="0" smtClean="0"/>
              <a:t>    }</a:t>
            </a:r>
          </a:p>
          <a:p>
            <a:pPr>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ea typeface="宋体" pitchFamily="2" charset="-122"/>
              </a:rPr>
              <a:t>算法和算法分析</a:t>
            </a:r>
            <a:endParaRPr lang="zh-CN" altLang="en-US" b="1" dirty="0">
              <a:ea typeface="宋体" pitchFamily="2" charset="-122"/>
            </a:endParaRP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抽象数据类型（</a:t>
            </a:r>
            <a:r>
              <a:rPr lang="en-US" altLang="zh-CN" b="1" dirty="0" smtClean="0">
                <a:latin typeface="宋体" pitchFamily="2" charset="-122"/>
                <a:ea typeface="宋体" pitchFamily="2" charset="-122"/>
              </a:rPr>
              <a:t>ADT</a:t>
            </a:r>
            <a:r>
              <a:rPr lang="zh-CN" altLang="en-US"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基本概念和术语</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课程概览</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课程安排及要求</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f(n)</a:t>
            </a:r>
            <a:r>
              <a:rPr lang="zh-CN" altLang="en-US" dirty="0" smtClean="0"/>
              <a:t>的求法</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en-US" altLang="zh-CN" dirty="0" smtClean="0"/>
              <a:t>f(n)</a:t>
            </a:r>
            <a:r>
              <a:rPr lang="zh-CN" altLang="en-US" dirty="0" smtClean="0"/>
              <a:t>一般用频度表达式中增长最快的项表示，并将其常数去掉 。</a:t>
            </a:r>
            <a:endParaRPr lang="en-US" altLang="zh-CN" dirty="0" smtClean="0"/>
          </a:p>
          <a:p>
            <a:endParaRPr lang="en-US" altLang="zh-CN" dirty="0" smtClean="0"/>
          </a:p>
          <a:p>
            <a:r>
              <a:rPr lang="zh-CN" altLang="en-US" dirty="0" smtClean="0"/>
              <a:t>例如：</a:t>
            </a:r>
            <a:r>
              <a:rPr lang="en-US" altLang="zh-CN" dirty="0" smtClean="0"/>
              <a:t> </a:t>
            </a:r>
            <a:r>
              <a:rPr lang="zh-CN" altLang="en-US" dirty="0" smtClean="0"/>
              <a:t>假设某元操作的频度：</a:t>
            </a:r>
            <a:r>
              <a:rPr lang="en-US" altLang="zh-CN" sz="3600" dirty="0" smtClean="0"/>
              <a:t>100*2</a:t>
            </a:r>
            <a:r>
              <a:rPr lang="en-US" altLang="zh-CN" sz="3600" baseline="30000" dirty="0" smtClean="0"/>
              <a:t>n</a:t>
            </a:r>
            <a:r>
              <a:rPr lang="en-US" altLang="zh-CN" sz="3600" dirty="0" smtClean="0"/>
              <a:t>+8n</a:t>
            </a:r>
            <a:r>
              <a:rPr lang="en-US" altLang="zh-CN" sz="3600" baseline="30000" dirty="0" smtClean="0"/>
              <a:t>2</a:t>
            </a:r>
          </a:p>
          <a:p>
            <a:pPr>
              <a:buNone/>
            </a:pPr>
            <a:r>
              <a:rPr lang="en-US" altLang="zh-CN" sz="3600" baseline="30000" dirty="0" smtClean="0"/>
              <a:t>                         </a:t>
            </a:r>
            <a:r>
              <a:rPr lang="en-US" altLang="zh-CN" baseline="30000" dirty="0" smtClean="0"/>
              <a:t> </a:t>
            </a:r>
            <a:r>
              <a:rPr lang="zh-CN" altLang="en-US" baseline="30000" dirty="0" smtClean="0"/>
              <a:t>则：</a:t>
            </a:r>
            <a:r>
              <a:rPr lang="en-US" altLang="zh-CN" sz="3600" baseline="30000" dirty="0" smtClean="0"/>
              <a:t>T(n)=O(</a:t>
            </a:r>
            <a:r>
              <a:rPr lang="en-US" altLang="zh-CN" sz="3600" dirty="0" smtClean="0"/>
              <a:t>2</a:t>
            </a:r>
            <a:r>
              <a:rPr lang="en-US" altLang="zh-CN" sz="3600" baseline="30000" dirty="0" smtClean="0"/>
              <a:t>n)</a:t>
            </a:r>
            <a:endParaRPr lang="zh-CN" altLang="en-US" sz="3600" dirty="0" smtClean="0"/>
          </a:p>
          <a:p>
            <a:pPr>
              <a:buNone/>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常见函数的增长率</a:t>
            </a:r>
            <a:endParaRPr lang="zh-CN" altLang="en-US" dirty="0"/>
          </a:p>
        </p:txBody>
      </p:sp>
      <p:graphicFrame>
        <p:nvGraphicFramePr>
          <p:cNvPr id="26626" name="Object 4"/>
          <p:cNvGraphicFramePr>
            <a:graphicFrameLocks noChangeAspect="1"/>
          </p:cNvGraphicFramePr>
          <p:nvPr>
            <p:ph idx="1"/>
          </p:nvPr>
        </p:nvGraphicFramePr>
        <p:xfrm>
          <a:off x="1115616" y="1700809"/>
          <a:ext cx="7272808" cy="4968552"/>
        </p:xfrm>
        <a:graphic>
          <a:graphicData uri="http://schemas.openxmlformats.org/presentationml/2006/ole">
            <p:oleObj spid="_x0000_s26626" name="VISIO" r:id="rId3" imgW="2374560" imgH="1721160" progId="Visio.Drawing.11">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两个小问题</a:t>
            </a:r>
            <a:endParaRPr lang="zh-CN" altLang="en-US" dirty="0"/>
          </a:p>
        </p:txBody>
      </p:sp>
      <p:sp>
        <p:nvSpPr>
          <p:cNvPr id="3" name="内容占位符 2"/>
          <p:cNvSpPr>
            <a:spLocks noGrp="1"/>
          </p:cNvSpPr>
          <p:nvPr>
            <p:ph idx="1"/>
          </p:nvPr>
        </p:nvSpPr>
        <p:spPr/>
        <p:txBody>
          <a:bodyPr/>
          <a:lstStyle/>
          <a:p>
            <a:r>
              <a:rPr lang="zh-CN" altLang="en-US" dirty="0" smtClean="0"/>
              <a:t>时间复杂度的三种具体情况</a:t>
            </a:r>
            <a:endParaRPr lang="en-US" altLang="zh-CN" dirty="0" smtClean="0"/>
          </a:p>
          <a:p>
            <a:pPr>
              <a:buNone/>
            </a:pPr>
            <a:r>
              <a:rPr lang="en-US" altLang="zh-CN" dirty="0" smtClean="0"/>
              <a:t>        </a:t>
            </a:r>
            <a:r>
              <a:rPr lang="en-US" altLang="zh-CN" sz="2800" b="1" dirty="0" smtClean="0">
                <a:solidFill>
                  <a:srgbClr val="0000CC"/>
                </a:solidFill>
                <a:latin typeface="楷体_GB2312" pitchFamily="49" charset="-122"/>
                <a:ea typeface="楷体_GB2312" pitchFamily="49" charset="-122"/>
              </a:rPr>
              <a:t>◆</a:t>
            </a:r>
            <a:r>
              <a:rPr lang="zh-CN" altLang="en-US" sz="2800" dirty="0" smtClean="0"/>
              <a:t>最优时间复杂度</a:t>
            </a:r>
            <a:endParaRPr lang="en-US" altLang="zh-CN" sz="2800" b="1" dirty="0" smtClean="0">
              <a:latin typeface="楷体_GB2312" pitchFamily="49" charset="-122"/>
              <a:ea typeface="楷体_GB2312" pitchFamily="49" charset="-122"/>
            </a:endParaRPr>
          </a:p>
          <a:p>
            <a:pPr>
              <a:buNone/>
            </a:pPr>
            <a:r>
              <a:rPr lang="en-US" altLang="zh-CN" sz="2800" b="1" dirty="0" smtClean="0">
                <a:latin typeface="楷体_GB2312" pitchFamily="49" charset="-122"/>
                <a:ea typeface="楷体_GB2312" pitchFamily="49" charset="-122"/>
              </a:rPr>
              <a:t>    </a:t>
            </a:r>
            <a:r>
              <a:rPr lang="en-US" altLang="zh-CN" sz="2800" b="1" dirty="0" smtClean="0">
                <a:solidFill>
                  <a:srgbClr val="0000CC"/>
                </a:solidFill>
                <a:latin typeface="楷体_GB2312" pitchFamily="49" charset="-122"/>
                <a:ea typeface="楷体_GB2312" pitchFamily="49" charset="-122"/>
              </a:rPr>
              <a:t>◆</a:t>
            </a:r>
            <a:r>
              <a:rPr lang="zh-CN" altLang="en-US" sz="2800" dirty="0" smtClean="0"/>
              <a:t>最坏时间复杂度</a:t>
            </a:r>
            <a:endParaRPr lang="zh-CN" altLang="en-US" sz="2800" b="1" dirty="0" smtClean="0">
              <a:latin typeface="楷体_GB2312" pitchFamily="49" charset="-122"/>
              <a:ea typeface="楷体_GB2312" pitchFamily="49" charset="-122"/>
            </a:endParaRPr>
          </a:p>
          <a:p>
            <a:pPr>
              <a:buNone/>
            </a:pPr>
            <a:r>
              <a:rPr lang="en-US" altLang="zh-CN" sz="2800" b="1" dirty="0" smtClean="0">
                <a:solidFill>
                  <a:srgbClr val="0000CC"/>
                </a:solidFill>
                <a:latin typeface="楷体_GB2312" pitchFamily="49" charset="-122"/>
                <a:ea typeface="楷体_GB2312" pitchFamily="49" charset="-122"/>
              </a:rPr>
              <a:t>    ◆</a:t>
            </a:r>
            <a:r>
              <a:rPr lang="zh-CN" altLang="en-US" sz="2800" dirty="0" smtClean="0"/>
              <a:t>平均时间复杂度</a:t>
            </a:r>
            <a:endParaRPr lang="en-US" altLang="zh-CN" sz="2800" dirty="0" smtClean="0"/>
          </a:p>
          <a:p>
            <a:r>
              <a:rPr lang="zh-CN" altLang="en-US" dirty="0" smtClean="0"/>
              <a:t>空间复杂度的“原地工作”</a:t>
            </a:r>
            <a:endParaRPr lang="en-US" altLang="zh-CN" dirty="0" smtClean="0"/>
          </a:p>
          <a:p>
            <a:pPr>
              <a:buNone/>
            </a:pPr>
            <a:r>
              <a:rPr lang="en-US" altLang="zh-CN" sz="2400" dirty="0" smtClean="0"/>
              <a:t>               </a:t>
            </a:r>
            <a:r>
              <a:rPr lang="zh-CN" altLang="en-US" sz="2800" dirty="0" smtClean="0"/>
              <a:t>若额外空间相对于输入数据来说是常数，则称此算法为原地工作。</a:t>
            </a:r>
            <a:endParaRPr lang="zh-CN" alt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57200" y="1484784"/>
            <a:ext cx="8229600" cy="5069160"/>
          </a:xfrm>
        </p:spPr>
        <p:txBody>
          <a:bodyPr>
            <a:normAutofit fontScale="85000" lnSpcReduction="20000"/>
          </a:bodyPr>
          <a:lstStyle/>
          <a:p>
            <a:pPr>
              <a:lnSpc>
                <a:spcPct val="120000"/>
              </a:lnSpc>
            </a:pPr>
            <a:r>
              <a:rPr lang="zh-CN" altLang="en-US" kern="0" dirty="0" smtClean="0"/>
              <a:t>什么是数据、数据结构</a:t>
            </a:r>
            <a:r>
              <a:rPr lang="en-US" altLang="zh-CN" kern="0" dirty="0" smtClean="0"/>
              <a:t>?</a:t>
            </a:r>
          </a:p>
          <a:p>
            <a:pPr>
              <a:lnSpc>
                <a:spcPct val="120000"/>
              </a:lnSpc>
            </a:pPr>
            <a:r>
              <a:rPr lang="zh-CN" altLang="en-US" kern="0" dirty="0" smtClean="0"/>
              <a:t>本书主要研究哪几种数据结构？</a:t>
            </a:r>
            <a:endParaRPr lang="en-US" altLang="zh-CN" kern="0" dirty="0" smtClean="0"/>
          </a:p>
          <a:p>
            <a:pPr>
              <a:lnSpc>
                <a:spcPct val="120000"/>
              </a:lnSpc>
            </a:pPr>
            <a:r>
              <a:rPr lang="zh-CN" altLang="en-US" kern="0" dirty="0" smtClean="0"/>
              <a:t>什么是数据结构、逻辑结构、物理结构？</a:t>
            </a:r>
          </a:p>
          <a:p>
            <a:pPr>
              <a:lnSpc>
                <a:spcPct val="120000"/>
              </a:lnSpc>
            </a:pPr>
            <a:r>
              <a:rPr lang="zh-CN" altLang="en-US" kern="0" dirty="0" smtClean="0"/>
              <a:t>什么是数据对象、数据元素、数据项，及其之间的关系</a:t>
            </a:r>
            <a:r>
              <a:rPr lang="en-US" altLang="zh-CN" kern="0" dirty="0" smtClean="0"/>
              <a:t>?</a:t>
            </a:r>
          </a:p>
          <a:p>
            <a:pPr>
              <a:lnSpc>
                <a:spcPct val="120000"/>
              </a:lnSpc>
            </a:pPr>
            <a:r>
              <a:rPr lang="zh-CN" altLang="en-US" kern="0" dirty="0" smtClean="0"/>
              <a:t>什么是数据类型、抽象数据类型</a:t>
            </a:r>
            <a:r>
              <a:rPr lang="en-US" altLang="zh-CN" kern="0" dirty="0" smtClean="0"/>
              <a:t>? </a:t>
            </a:r>
          </a:p>
          <a:p>
            <a:pPr>
              <a:lnSpc>
                <a:spcPct val="120000"/>
              </a:lnSpc>
            </a:pPr>
            <a:r>
              <a:rPr lang="zh-CN" altLang="en-US" kern="0" dirty="0" smtClean="0"/>
              <a:t>抽象数据类型的结构、表示、实现。</a:t>
            </a:r>
            <a:endParaRPr lang="en-US" altLang="zh-CN" kern="0" dirty="0" smtClean="0"/>
          </a:p>
          <a:p>
            <a:pPr>
              <a:lnSpc>
                <a:spcPct val="120000"/>
              </a:lnSpc>
            </a:pPr>
            <a:r>
              <a:rPr lang="zh-CN" altLang="en-US" kern="0" dirty="0" smtClean="0"/>
              <a:t>什么是算法</a:t>
            </a:r>
            <a:r>
              <a:rPr lang="en-US" altLang="zh-CN" dirty="0" smtClean="0"/>
              <a:t>(</a:t>
            </a:r>
            <a:r>
              <a:rPr lang="zh-CN" altLang="en-US" dirty="0" smtClean="0"/>
              <a:t>基本结构</a:t>
            </a:r>
            <a:r>
              <a:rPr lang="en-US" altLang="zh-CN" dirty="0" smtClean="0"/>
              <a:t>)</a:t>
            </a:r>
            <a:r>
              <a:rPr lang="zh-CN" altLang="en-US" kern="0" dirty="0" smtClean="0"/>
              <a:t>、算法有哪几个重要特性、 算法设计的要求是什么、算法的时间复杂度如何度量</a:t>
            </a:r>
            <a:r>
              <a:rPr lang="en-US" altLang="zh-CN" kern="0" dirty="0" smtClean="0"/>
              <a:t>?</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宋体" pitchFamily="2" charset="-122"/>
                <a:ea typeface="宋体" pitchFamily="2" charset="-122"/>
              </a:rPr>
              <a:t>课程安排及要求</a:t>
            </a:r>
            <a:endParaRPr lang="zh-CN" altLang="en-US" dirty="0"/>
          </a:p>
        </p:txBody>
      </p:sp>
      <p:sp>
        <p:nvSpPr>
          <p:cNvPr id="4" name="内容占位符 2"/>
          <p:cNvSpPr txBox="1">
            <a:spLocks/>
          </p:cNvSpPr>
          <p:nvPr/>
        </p:nvSpPr>
        <p:spPr>
          <a:xfrm>
            <a:off x="467544" y="1493093"/>
            <a:ext cx="8229600" cy="52482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性质    </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专业必修</a:t>
            </a:r>
            <a:endParaRPr kumimoji="0" lang="en-US" altLang="zh-CN"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学分     </a:t>
            </a:r>
            <a:r>
              <a:rPr lang="en-US" altLang="zh-CN" sz="3200" dirty="0" smtClean="0">
                <a:solidFill>
                  <a:srgbClr val="FF0000"/>
                </a:solidFill>
              </a:rPr>
              <a:t>4</a:t>
            </a:r>
            <a:r>
              <a:rPr kumimoji="0" lang="zh-CN" altLang="en-US" sz="3200" b="0" i="0" u="none" strike="noStrike" kern="1200" cap="none" spc="0" normalizeH="0" baseline="0" noProof="0" smtClean="0">
                <a:ln>
                  <a:noFill/>
                </a:ln>
                <a:solidFill>
                  <a:srgbClr val="FF0000"/>
                </a:solidFill>
                <a:effectLst/>
                <a:uLnTx/>
                <a:uFillTx/>
                <a:latin typeface="+mn-lt"/>
                <a:ea typeface="+mn-ea"/>
                <a:cs typeface="+mn-cs"/>
              </a:rPr>
              <a:t>学分</a:t>
            </a:r>
            <a:endParaRPr kumimoji="0" lang="en-US" altLang="zh-CN"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学时     </a:t>
            </a:r>
            <a:r>
              <a:rPr lang="en-US" altLang="zh-CN" sz="3200" dirty="0" smtClean="0"/>
              <a:t>81</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学时</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21" name="内容占位符 3"/>
          <p:cNvGraphicFramePr>
            <a:graphicFrameLocks noGrp="1"/>
          </p:cNvGraphicFramePr>
          <p:nvPr>
            <p:ph idx="1"/>
          </p:nvPr>
        </p:nvGraphicFramePr>
        <p:xfrm>
          <a:off x="2214778" y="3421000"/>
          <a:ext cx="6779096" cy="3273227"/>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p:cNvSpPr txBox="1"/>
          <p:nvPr/>
        </p:nvSpPr>
        <p:spPr>
          <a:xfrm>
            <a:off x="5796136" y="3861048"/>
            <a:ext cx="1276311" cy="369332"/>
          </a:xfrm>
          <a:prstGeom prst="rect">
            <a:avLst/>
          </a:prstGeom>
          <a:noFill/>
        </p:spPr>
        <p:txBody>
          <a:bodyPr wrap="none" rtlCol="0">
            <a:spAutoFit/>
          </a:bodyPr>
          <a:lstStyle/>
          <a:p>
            <a:r>
              <a:rPr lang="zh-CN" altLang="en-US" dirty="0" smtClean="0"/>
              <a:t>平时：</a:t>
            </a:r>
            <a:r>
              <a:rPr lang="en-US" altLang="zh-CN" dirty="0" smtClean="0"/>
              <a:t>20%</a:t>
            </a:r>
            <a:endParaRPr lang="zh-CN" altLang="en-US" dirty="0"/>
          </a:p>
        </p:txBody>
      </p:sp>
      <p:sp>
        <p:nvSpPr>
          <p:cNvPr id="40" name="TextBox 39"/>
          <p:cNvSpPr txBox="1"/>
          <p:nvPr/>
        </p:nvSpPr>
        <p:spPr>
          <a:xfrm>
            <a:off x="6392033" y="4653136"/>
            <a:ext cx="1276311" cy="369332"/>
          </a:xfrm>
          <a:prstGeom prst="rect">
            <a:avLst/>
          </a:prstGeom>
          <a:noFill/>
        </p:spPr>
        <p:txBody>
          <a:bodyPr wrap="none" rtlCol="0">
            <a:spAutoFit/>
          </a:bodyPr>
          <a:lstStyle/>
          <a:p>
            <a:r>
              <a:rPr lang="zh-CN" altLang="en-US" dirty="0" smtClean="0"/>
              <a:t>期中：</a:t>
            </a:r>
            <a:r>
              <a:rPr lang="en-US" altLang="zh-CN" dirty="0" smtClean="0"/>
              <a:t>20%</a:t>
            </a:r>
            <a:endParaRPr lang="zh-CN" altLang="en-US" dirty="0"/>
          </a:p>
        </p:txBody>
      </p:sp>
      <p:sp>
        <p:nvSpPr>
          <p:cNvPr id="41" name="TextBox 40"/>
          <p:cNvSpPr txBox="1"/>
          <p:nvPr/>
        </p:nvSpPr>
        <p:spPr>
          <a:xfrm>
            <a:off x="3851920" y="4499828"/>
            <a:ext cx="1276311" cy="369332"/>
          </a:xfrm>
          <a:prstGeom prst="rect">
            <a:avLst/>
          </a:prstGeom>
          <a:noFill/>
        </p:spPr>
        <p:txBody>
          <a:bodyPr wrap="none" rtlCol="0">
            <a:spAutoFit/>
          </a:bodyPr>
          <a:lstStyle/>
          <a:p>
            <a:r>
              <a:rPr lang="zh-CN" altLang="en-US" dirty="0" smtClean="0"/>
              <a:t>期末：</a:t>
            </a:r>
            <a:r>
              <a:rPr lang="en-US" altLang="zh-CN" dirty="0" smtClean="0"/>
              <a:t>60%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22" grpId="0"/>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200" y="773832"/>
            <a:ext cx="8229600" cy="1143000"/>
          </a:xfrm>
        </p:spPr>
        <p:txBody>
          <a:bodyPr/>
          <a:lstStyle/>
          <a:p>
            <a:r>
              <a:rPr lang="zh-CN" altLang="en-US" b="1" dirty="0" smtClean="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1610816" y="2636912"/>
            <a:ext cx="6705600" cy="2233612"/>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hlinkClick r:id="rId3" action="ppaction://hlinksldjump"/>
              </a:rPr>
              <a:t>学习本课程的意义</a:t>
            </a:r>
            <a:endParaRPr kumimoji="0" lang="zh-CN" altLang="en-US" sz="32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学习本课程的条件 </a:t>
            </a: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smtClean="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学习本课程的要求</a:t>
            </a:r>
            <a:r>
              <a:rPr kumimoji="0" lang="zh-CN" altLang="en-US" sz="3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8460432" y="6453336"/>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smtClean="0">
                <a:solidFill>
                  <a:srgbClr val="FF3300"/>
                </a:solidFill>
                <a:effectLst>
                  <a:outerShdw blurRad="38100" dist="38100" dir="2700000" algn="tl">
                    <a:srgbClr val="000000"/>
                  </a:outerShdw>
                </a:effectLst>
              </a:rPr>
              <a:t>▲</a:t>
            </a:r>
            <a:endParaRPr lang="en-US" altLang="zh-CN" dirty="0">
              <a:solidFill>
                <a:srgbClr val="FF3300"/>
              </a:solidFill>
              <a:effectLst>
                <a:outerShdw blurRad="38100" dist="38100" dir="2700000" algn="tl">
                  <a:srgbClr val="000000"/>
                </a:outerShdw>
              </a:effectLst>
            </a:endParaRPr>
          </a:p>
        </p:txBody>
      </p:sp>
      <p:sp>
        <p:nvSpPr>
          <p:cNvPr id="6" name="标题 1"/>
          <p:cNvSpPr>
            <a:spLocks noGrp="1"/>
          </p:cNvSpPr>
          <p:nvPr>
            <p:ph type="title"/>
          </p:nvPr>
        </p:nvSpPr>
        <p:spPr>
          <a:xfrm>
            <a:off x="342093" y="274638"/>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软件设计与开发人员</a:t>
            </a:r>
            <a:endParaRPr lang="zh-CN" altLang="en-US" dirty="0">
              <a:solidFill>
                <a:srgbClr val="0000CC"/>
              </a:solidFill>
              <a:latin typeface="华文行楷" pitchFamily="2" charset="-122"/>
              <a:ea typeface="华文行楷" pitchFamily="2" charset="-122"/>
            </a:endParaRPr>
          </a:p>
        </p:txBody>
      </p:sp>
      <p:sp>
        <p:nvSpPr>
          <p:cNvPr id="7" name="Text Box 227"/>
          <p:cNvSpPr txBox="1">
            <a:spLocks noChangeArrowheads="1"/>
          </p:cNvSpPr>
          <p:nvPr/>
        </p:nvSpPr>
        <p:spPr bwMode="auto">
          <a:xfrm>
            <a:off x="107504" y="1268760"/>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smtClean="0">
                <a:solidFill>
                  <a:schemeClr val="tx1"/>
                </a:solidFill>
                <a:ea typeface="华文中宋" pitchFamily="2" charset="-122"/>
              </a:rPr>
              <a:t>  </a:t>
            </a:r>
            <a:endParaRPr lang="zh-CN" altLang="en-US" sz="2400" dirty="0" smtClean="0"/>
          </a:p>
          <a:p>
            <a:pPr>
              <a:lnSpc>
                <a:spcPct val="185000"/>
              </a:lnSpc>
              <a:buClr>
                <a:srgbClr val="FF3300"/>
              </a:buClr>
              <a:buFont typeface="Wingdings" pitchFamily="2" charset="2"/>
              <a:buChar char="Ø"/>
            </a:pPr>
            <a:r>
              <a:rPr lang="zh-CN" altLang="en-US" sz="2800" dirty="0" smtClean="0">
                <a:ea typeface="华文中宋" pitchFamily="2" charset="-122"/>
              </a:rPr>
              <a:t>计算思维能力</a:t>
            </a:r>
            <a:r>
              <a:rPr lang="zh-CN" altLang="zh-CN" sz="2800" dirty="0" smtClean="0"/>
              <a:t>。</a:t>
            </a:r>
            <a:endParaRPr lang="en-US" altLang="zh-CN" sz="2800" dirty="0" smtClean="0"/>
          </a:p>
          <a:p>
            <a:pPr>
              <a:lnSpc>
                <a:spcPct val="185000"/>
              </a:lnSpc>
              <a:buClr>
                <a:srgbClr val="FF3300"/>
              </a:buClr>
              <a:buFont typeface="Wingdings" pitchFamily="2" charset="2"/>
              <a:buChar char="Ø"/>
            </a:pPr>
            <a:r>
              <a:rPr lang="zh-CN" altLang="en-US" sz="2800" dirty="0" smtClean="0">
                <a:ea typeface="华文中宋" pitchFamily="2" charset="-122"/>
              </a:rPr>
              <a:t>数据结构与算法设计能力</a:t>
            </a:r>
            <a:endParaRPr lang="en-US" altLang="zh-CN" sz="2800" dirty="0" smtClean="0">
              <a:ea typeface="华文中宋" pitchFamily="2" charset="-122"/>
            </a:endParaRPr>
          </a:p>
          <a:p>
            <a:pPr>
              <a:lnSpc>
                <a:spcPct val="185000"/>
              </a:lnSpc>
              <a:buClr>
                <a:srgbClr val="FF3300"/>
              </a:buClr>
              <a:buFont typeface="Wingdings" pitchFamily="2" charset="2"/>
              <a:buChar char="Ø"/>
            </a:pPr>
            <a:r>
              <a:rPr lang="zh-CN" altLang="en-US" sz="2800" dirty="0" smtClean="0">
                <a:solidFill>
                  <a:schemeClr val="tx1"/>
                </a:solidFill>
                <a:ea typeface="华文中宋" pitchFamily="2" charset="-122"/>
              </a:rPr>
              <a:t>程序设计与实现能力</a:t>
            </a:r>
          </a:p>
          <a:p>
            <a:pPr>
              <a:lnSpc>
                <a:spcPct val="185000"/>
              </a:lnSpc>
              <a:buClr>
                <a:srgbClr val="FF3300"/>
              </a:buClr>
              <a:buFont typeface="Wingdings" pitchFamily="2" charset="2"/>
              <a:buChar char="Ø"/>
            </a:pPr>
            <a:r>
              <a:rPr lang="zh-CN" altLang="en-US" sz="2800" dirty="0" smtClean="0">
                <a:solidFill>
                  <a:schemeClr val="tx1"/>
                </a:solidFill>
                <a:ea typeface="华文中宋" pitchFamily="2" charset="-122"/>
              </a:rPr>
              <a:t>计算机软、硬件系统的认知、分析、设计和应用能力</a:t>
            </a:r>
            <a:r>
              <a:rPr lang="en-US" altLang="zh-CN" sz="2800" dirty="0" smtClean="0">
                <a:solidFill>
                  <a:schemeClr val="tx1"/>
                </a:solidFill>
                <a:ea typeface="华文中宋" pitchFamily="2" charset="-122"/>
              </a:rPr>
              <a:t/>
            </a:r>
            <a:br>
              <a:rPr lang="en-US" altLang="zh-CN" sz="2800" dirty="0" smtClean="0">
                <a:solidFill>
                  <a:schemeClr val="tx1"/>
                </a:solidFill>
                <a:ea typeface="华文中宋" pitchFamily="2" charset="-122"/>
              </a:rPr>
            </a:br>
            <a:r>
              <a:rPr lang="zh-CN" altLang="en-US" sz="2800" dirty="0" smtClean="0">
                <a:solidFill>
                  <a:schemeClr val="tx1"/>
                </a:solidFill>
                <a:ea typeface="华文中宋" pitchFamily="2" charset="-122"/>
              </a:rPr>
              <a:t> </a:t>
            </a:r>
            <a:endParaRPr lang="zh-CN" altLang="en-US" sz="2800" dirty="0">
              <a:solidFill>
                <a:schemeClr val="tx1"/>
              </a:solidFill>
              <a:ea typeface="华文中宋" pitchFamily="2" charset="-122"/>
            </a:endParaRPr>
          </a:p>
        </p:txBody>
      </p:sp>
      <p:sp>
        <p:nvSpPr>
          <p:cNvPr id="8" name="AutoShape 83"/>
          <p:cNvSpPr>
            <a:spLocks/>
          </p:cNvSpPr>
          <p:nvPr/>
        </p:nvSpPr>
        <p:spPr bwMode="auto">
          <a:xfrm flipH="1">
            <a:off x="4412180"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4672917" y="3252172"/>
            <a:ext cx="1872208" cy="523220"/>
          </a:xfrm>
          <a:prstGeom prst="rect">
            <a:avLst/>
          </a:prstGeom>
          <a:noFill/>
        </p:spPr>
        <p:txBody>
          <a:bodyPr wrap="square" rtlCol="0">
            <a:spAutoFit/>
          </a:bodyPr>
          <a:lstStyle/>
          <a:p>
            <a:r>
              <a:rPr lang="zh-CN" altLang="en-US" sz="2800" dirty="0" smtClean="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ea typeface="宋体" pitchFamily="2" charset="-122"/>
              </a:rPr>
              <a:t>算法和算法分析</a:t>
            </a:r>
            <a:endParaRPr lang="zh-CN" altLang="en-US" b="1" dirty="0">
              <a:ea typeface="宋体" pitchFamily="2" charset="-122"/>
            </a:endParaRP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抽象数据类型（</a:t>
            </a:r>
            <a:r>
              <a:rPr lang="en-US" altLang="zh-CN" b="1" dirty="0" smtClean="0">
                <a:latin typeface="宋体" pitchFamily="2" charset="-122"/>
                <a:ea typeface="宋体" pitchFamily="2" charset="-122"/>
              </a:rPr>
              <a:t>ADT</a:t>
            </a:r>
            <a:r>
              <a:rPr lang="zh-CN" altLang="en-US"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基本概念和术语</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课程概览</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课程安排及要求</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9231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73549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7867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b="1" dirty="0" smtClean="0">
                <a:latin typeface="宋体" pitchFamily="2" charset="-122"/>
                <a:ea typeface="宋体" pitchFamily="2" charset="-122"/>
              </a:rPr>
              <a:t>课程概览</a:t>
            </a:r>
            <a:endParaRPr lang="zh-CN" altLang="en-US" dirty="0"/>
          </a:p>
        </p:txBody>
      </p:sp>
      <p:sp>
        <p:nvSpPr>
          <p:cNvPr id="3" name="内容占位符 2"/>
          <p:cNvSpPr>
            <a:spLocks noGrp="1"/>
          </p:cNvSpPr>
          <p:nvPr>
            <p:ph idx="1"/>
          </p:nvPr>
        </p:nvSpPr>
        <p:spPr>
          <a:xfrm>
            <a:off x="323528" y="4509120"/>
            <a:ext cx="8229600" cy="2160240"/>
          </a:xfrm>
        </p:spPr>
        <p:txBody>
          <a:bodyPr>
            <a:normAutofit lnSpcReduction="10000"/>
          </a:bodyPr>
          <a:lstStyle/>
          <a:p>
            <a:pPr>
              <a:lnSpc>
                <a:spcPct val="150000"/>
              </a:lnSpc>
              <a:buNone/>
            </a:pPr>
            <a:r>
              <a:rPr lang="zh-CN" altLang="en-US" dirty="0" smtClean="0"/>
              <a:t>    数据结构是一门研究非数值计算的程序设计问题中计算机的操作对象以及它们之间的关系和操作等的学科。</a:t>
            </a:r>
            <a:endParaRPr lang="zh-CN" altLang="en-US" dirty="0"/>
          </a:p>
        </p:txBody>
      </p:sp>
      <p:sp>
        <p:nvSpPr>
          <p:cNvPr id="5" name="TextBox 4"/>
          <p:cNvSpPr txBox="1"/>
          <p:nvPr/>
        </p:nvSpPr>
        <p:spPr>
          <a:xfrm>
            <a:off x="611560" y="1105580"/>
            <a:ext cx="7488832" cy="523220"/>
          </a:xfrm>
          <a:prstGeom prst="rect">
            <a:avLst/>
          </a:prstGeom>
          <a:noFill/>
        </p:spPr>
        <p:txBody>
          <a:bodyPr wrap="square" rtlCol="0">
            <a:spAutoFit/>
          </a:bodyPr>
          <a:lstStyle/>
          <a:p>
            <a:r>
              <a:rPr lang="zh-CN" altLang="en-US" sz="2800" dirty="0" smtClean="0"/>
              <a:t>问题</a:t>
            </a:r>
            <a:r>
              <a:rPr lang="en-US" altLang="zh-CN" sz="2800" dirty="0" smtClean="0"/>
              <a:t>1</a:t>
            </a:r>
            <a:r>
              <a:rPr lang="zh-CN" altLang="en-US" sz="2800" dirty="0" smtClean="0"/>
              <a:t>：迭代法求解方程</a:t>
            </a:r>
            <a:endParaRPr lang="zh-CN" altLang="en-US" sz="2800" dirty="0"/>
          </a:p>
        </p:txBody>
      </p:sp>
      <p:sp>
        <p:nvSpPr>
          <p:cNvPr id="6" name="TextBox 5"/>
          <p:cNvSpPr txBox="1"/>
          <p:nvPr/>
        </p:nvSpPr>
        <p:spPr>
          <a:xfrm>
            <a:off x="611560" y="1700808"/>
            <a:ext cx="7488832" cy="523220"/>
          </a:xfrm>
          <a:prstGeom prst="rect">
            <a:avLst/>
          </a:prstGeom>
          <a:noFill/>
        </p:spPr>
        <p:txBody>
          <a:bodyPr wrap="square" rtlCol="0">
            <a:spAutoFit/>
          </a:bodyPr>
          <a:lstStyle/>
          <a:p>
            <a:r>
              <a:rPr lang="zh-CN" altLang="en-US" sz="2800" dirty="0" smtClean="0"/>
              <a:t>问题</a:t>
            </a:r>
            <a:r>
              <a:rPr lang="en-US" altLang="zh-CN" sz="2800" dirty="0" smtClean="0"/>
              <a:t>2</a:t>
            </a:r>
            <a:r>
              <a:rPr lang="zh-CN" altLang="en-US" sz="2800" dirty="0" smtClean="0"/>
              <a:t>：天气预报</a:t>
            </a:r>
            <a:endParaRPr lang="zh-CN" altLang="en-US" sz="2800" dirty="0"/>
          </a:p>
        </p:txBody>
      </p:sp>
      <p:sp>
        <p:nvSpPr>
          <p:cNvPr id="7" name="TextBox 6"/>
          <p:cNvSpPr txBox="1"/>
          <p:nvPr/>
        </p:nvSpPr>
        <p:spPr>
          <a:xfrm>
            <a:off x="611560" y="2329716"/>
            <a:ext cx="7488832" cy="523220"/>
          </a:xfrm>
          <a:prstGeom prst="rect">
            <a:avLst/>
          </a:prstGeom>
          <a:noFill/>
        </p:spPr>
        <p:txBody>
          <a:bodyPr wrap="square" rtlCol="0">
            <a:spAutoFit/>
          </a:bodyPr>
          <a:lstStyle/>
          <a:p>
            <a:r>
              <a:rPr lang="zh-CN" altLang="en-US" sz="2800" dirty="0" smtClean="0"/>
              <a:t>问题</a:t>
            </a:r>
            <a:r>
              <a:rPr lang="en-US" altLang="zh-CN" sz="2800" dirty="0" smtClean="0"/>
              <a:t>3</a:t>
            </a:r>
            <a:r>
              <a:rPr lang="zh-CN" altLang="en-US" sz="2800" dirty="0" smtClean="0"/>
              <a:t>：导弹运行轨道问题</a:t>
            </a:r>
            <a:endParaRPr lang="zh-CN" altLang="en-US" sz="2800" dirty="0"/>
          </a:p>
        </p:txBody>
      </p:sp>
      <p:sp>
        <p:nvSpPr>
          <p:cNvPr id="8" name="TextBox 7"/>
          <p:cNvSpPr txBox="1"/>
          <p:nvPr/>
        </p:nvSpPr>
        <p:spPr>
          <a:xfrm>
            <a:off x="611560" y="2905780"/>
            <a:ext cx="7488832" cy="523220"/>
          </a:xfrm>
          <a:prstGeom prst="rect">
            <a:avLst/>
          </a:prstGeom>
          <a:noFill/>
        </p:spPr>
        <p:txBody>
          <a:bodyPr wrap="square" rtlCol="0">
            <a:spAutoFit/>
          </a:bodyPr>
          <a:lstStyle/>
          <a:p>
            <a:r>
              <a:rPr lang="zh-CN" altLang="en-US" sz="2800" dirty="0" smtClean="0"/>
              <a:t>问题</a:t>
            </a:r>
            <a:r>
              <a:rPr lang="en-US" altLang="zh-CN" sz="2800" dirty="0" smtClean="0"/>
              <a:t>4</a:t>
            </a:r>
            <a:r>
              <a:rPr lang="zh-CN" altLang="en-US" sz="2800" dirty="0" smtClean="0"/>
              <a:t>：求</a:t>
            </a:r>
            <a:r>
              <a:rPr lang="en-US" altLang="zh-CN" sz="2800" dirty="0" smtClean="0"/>
              <a:t>n</a:t>
            </a:r>
            <a:r>
              <a:rPr lang="zh-CN" altLang="en-US" sz="2800" dirty="0" smtClean="0"/>
              <a:t>数值的最大值</a:t>
            </a:r>
            <a:endParaRPr lang="zh-CN" altLang="en-US" sz="2800" dirty="0"/>
          </a:p>
        </p:txBody>
      </p:sp>
      <p:sp>
        <p:nvSpPr>
          <p:cNvPr id="9" name="TextBox 8"/>
          <p:cNvSpPr txBox="1"/>
          <p:nvPr/>
        </p:nvSpPr>
        <p:spPr>
          <a:xfrm>
            <a:off x="611560" y="3429000"/>
            <a:ext cx="7488832" cy="523220"/>
          </a:xfrm>
          <a:prstGeom prst="rect">
            <a:avLst/>
          </a:prstGeom>
          <a:noFill/>
        </p:spPr>
        <p:txBody>
          <a:bodyPr wrap="square" rtlCol="0">
            <a:spAutoFit/>
          </a:bodyPr>
          <a:lstStyle/>
          <a:p>
            <a:r>
              <a:rPr lang="zh-CN" altLang="en-US" sz="2800" dirty="0" smtClean="0"/>
              <a:t>问题</a:t>
            </a:r>
            <a:r>
              <a:rPr lang="en-US" altLang="zh-CN" sz="2800" dirty="0" smtClean="0"/>
              <a:t>5</a:t>
            </a:r>
            <a:r>
              <a:rPr lang="zh-CN" altLang="en-US" sz="2800" dirty="0" smtClean="0"/>
              <a:t>：对弈</a:t>
            </a:r>
            <a:endParaRPr lang="zh-CN" altLang="en-US" sz="2800" dirty="0"/>
          </a:p>
        </p:txBody>
      </p:sp>
      <p:sp>
        <p:nvSpPr>
          <p:cNvPr id="10" name="TextBox 9"/>
          <p:cNvSpPr txBox="1"/>
          <p:nvPr/>
        </p:nvSpPr>
        <p:spPr>
          <a:xfrm>
            <a:off x="611560" y="4005064"/>
            <a:ext cx="7488832" cy="523220"/>
          </a:xfrm>
          <a:prstGeom prst="rect">
            <a:avLst/>
          </a:prstGeom>
          <a:noFill/>
        </p:spPr>
        <p:txBody>
          <a:bodyPr wrap="square" rtlCol="0">
            <a:spAutoFit/>
          </a:bodyPr>
          <a:lstStyle/>
          <a:p>
            <a:r>
              <a:rPr lang="zh-CN" altLang="en-US" sz="2800" dirty="0" smtClean="0"/>
              <a:t>问题</a:t>
            </a:r>
            <a:r>
              <a:rPr lang="en-US" altLang="zh-CN" sz="2800" dirty="0" smtClean="0"/>
              <a:t>6</a:t>
            </a:r>
            <a:r>
              <a:rPr lang="zh-CN" altLang="en-US" sz="2800" dirty="0" smtClean="0"/>
              <a:t>：学生信息管理系统</a:t>
            </a:r>
            <a:endParaRPr lang="zh-CN" altLang="en-US" sz="2800" dirty="0"/>
          </a:p>
        </p:txBody>
      </p:sp>
      <p:sp>
        <p:nvSpPr>
          <p:cNvPr id="12" name="AutoShape 83"/>
          <p:cNvSpPr>
            <a:spLocks/>
          </p:cNvSpPr>
          <p:nvPr/>
        </p:nvSpPr>
        <p:spPr bwMode="auto">
          <a:xfrm flipH="1">
            <a:off x="4832738" y="1268760"/>
            <a:ext cx="171310" cy="144016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13" name="TextBox 12"/>
          <p:cNvSpPr txBox="1"/>
          <p:nvPr/>
        </p:nvSpPr>
        <p:spPr>
          <a:xfrm>
            <a:off x="5004048" y="1681643"/>
            <a:ext cx="3312368" cy="523220"/>
          </a:xfrm>
          <a:prstGeom prst="rect">
            <a:avLst/>
          </a:prstGeom>
          <a:noFill/>
        </p:spPr>
        <p:txBody>
          <a:bodyPr wrap="square" rtlCol="0">
            <a:spAutoFit/>
          </a:bodyPr>
          <a:lstStyle/>
          <a:p>
            <a:r>
              <a:rPr lang="zh-CN" altLang="en-US" sz="2800" dirty="0" smtClean="0">
                <a:ea typeface="华文中宋" pitchFamily="2" charset="-122"/>
              </a:rPr>
              <a:t>数值计算问题</a:t>
            </a:r>
          </a:p>
        </p:txBody>
      </p:sp>
      <p:sp>
        <p:nvSpPr>
          <p:cNvPr id="14" name="AutoShape 83"/>
          <p:cNvSpPr>
            <a:spLocks/>
          </p:cNvSpPr>
          <p:nvPr/>
        </p:nvSpPr>
        <p:spPr bwMode="auto">
          <a:xfrm flipH="1">
            <a:off x="4832738" y="2924944"/>
            <a:ext cx="171310" cy="1440160"/>
          </a:xfrm>
          <a:prstGeom prst="leftBrace">
            <a:avLst>
              <a:gd name="adj1" fmla="val 50000"/>
              <a:gd name="adj2" fmla="val 50000"/>
            </a:avLst>
          </a:prstGeom>
          <a:noFill/>
          <a:ln w="9525">
            <a:solidFill>
              <a:schemeClr val="tx1"/>
            </a:solidFill>
            <a:round/>
            <a:headEnd/>
            <a:tailEnd/>
          </a:ln>
          <a:effectLst/>
        </p:spPr>
        <p:txBody>
          <a:bodyPr wrap="none" anchor="ctr"/>
          <a:lstStyle/>
          <a:p>
            <a:r>
              <a:rPr lang="en-US" altLang="zh-CN" sz="2400" dirty="0" smtClean="0"/>
              <a:t> </a:t>
            </a:r>
            <a:endParaRPr lang="zh-CN" altLang="en-US" sz="2400" dirty="0"/>
          </a:p>
        </p:txBody>
      </p:sp>
      <p:sp>
        <p:nvSpPr>
          <p:cNvPr id="15" name="TextBox 14"/>
          <p:cNvSpPr txBox="1"/>
          <p:nvPr/>
        </p:nvSpPr>
        <p:spPr>
          <a:xfrm>
            <a:off x="4860032" y="3409835"/>
            <a:ext cx="3312368" cy="523220"/>
          </a:xfrm>
          <a:prstGeom prst="rect">
            <a:avLst/>
          </a:prstGeom>
          <a:noFill/>
        </p:spPr>
        <p:txBody>
          <a:bodyPr wrap="square" rtlCol="0">
            <a:spAutoFit/>
          </a:bodyPr>
          <a:lstStyle/>
          <a:p>
            <a:r>
              <a:rPr lang="zh-CN" altLang="en-US" sz="2800" dirty="0" smtClean="0">
                <a:ea typeface="华文中宋" pitchFamily="2" charset="-122"/>
              </a:rPr>
              <a:t>非数值计算问题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outHorizontal)">
                                      <p:cBhvr>
                                        <p:cTn id="17" dur="500"/>
                                        <p:tgtEl>
                                          <p:spTgt spid="1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47813" y="1541463"/>
            <a:ext cx="684212" cy="3673475"/>
          </a:xfrm>
        </p:spPr>
        <p:txBody>
          <a:bodyPr/>
          <a:lstStyle/>
          <a:p>
            <a:pPr eaLnBrk="1" hangingPunct="1"/>
            <a:r>
              <a:rPr lang="zh-CN" altLang="en-US" sz="3200" smtClean="0"/>
              <a:t>本课程组织结构</a:t>
            </a:r>
          </a:p>
        </p:txBody>
      </p:sp>
      <p:sp>
        <p:nvSpPr>
          <p:cNvPr id="5" name="AutoShape 4"/>
          <p:cNvSpPr>
            <a:spLocks/>
          </p:cNvSpPr>
          <p:nvPr/>
        </p:nvSpPr>
        <p:spPr bwMode="auto">
          <a:xfrm>
            <a:off x="2195513" y="2133600"/>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6" name="Text Box 5"/>
          <p:cNvSpPr txBox="1">
            <a:spLocks noChangeArrowheads="1"/>
          </p:cNvSpPr>
          <p:nvPr/>
        </p:nvSpPr>
        <p:spPr bwMode="auto">
          <a:xfrm>
            <a:off x="2771775" y="1444377"/>
            <a:ext cx="452438" cy="1552575"/>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2771775" y="4508500"/>
            <a:ext cx="452438" cy="822325"/>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3432175" y="1196752"/>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9" name="AutoShape 9"/>
          <p:cNvSpPr>
            <a:spLocks/>
          </p:cNvSpPr>
          <p:nvPr/>
        </p:nvSpPr>
        <p:spPr bwMode="auto">
          <a:xfrm>
            <a:off x="3348038" y="4221088"/>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0" name="Text Box 10"/>
          <p:cNvSpPr txBox="1">
            <a:spLocks noChangeArrowheads="1"/>
          </p:cNvSpPr>
          <p:nvPr/>
        </p:nvSpPr>
        <p:spPr bwMode="auto">
          <a:xfrm>
            <a:off x="3923928" y="1048968"/>
            <a:ext cx="1249060" cy="1859227"/>
          </a:xfrm>
          <a:prstGeom prst="rect">
            <a:avLst/>
          </a:prstGeom>
          <a:noFill/>
          <a:ln w="9525">
            <a:noFill/>
            <a:miter lim="800000"/>
            <a:headEnd/>
            <a:tailEnd/>
          </a:ln>
        </p:spPr>
        <p:txBody>
          <a:bodyPr wrap="none">
            <a:spAutoFit/>
          </a:bodyPr>
          <a:lstStyle/>
          <a:p>
            <a:pPr>
              <a:lnSpc>
                <a:spcPct val="130000"/>
              </a:lnSpc>
            </a:pPr>
            <a:r>
              <a:rPr lang="zh-CN" altLang="en-US" dirty="0" smtClean="0"/>
              <a:t>线性表</a:t>
            </a:r>
            <a:endParaRPr lang="zh-CN" altLang="en-US" dirty="0"/>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3851275" y="4005064"/>
            <a:ext cx="646331" cy="1477328"/>
          </a:xfrm>
          <a:prstGeom prst="rect">
            <a:avLst/>
          </a:prstGeom>
          <a:noFill/>
          <a:ln w="9525">
            <a:noFill/>
            <a:miter lim="800000"/>
            <a:headEnd/>
            <a:tailEnd/>
          </a:ln>
        </p:spPr>
        <p:txBody>
          <a:bodyPr wrap="none">
            <a:spAutoFit/>
          </a:bodyPr>
          <a:lstStyle/>
          <a:p>
            <a:r>
              <a:rPr lang="zh-CN" altLang="en-US" dirty="0" smtClean="0"/>
              <a:t>查找</a:t>
            </a:r>
            <a:endParaRPr lang="en-US" altLang="zh-CN" dirty="0" smtClean="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5060064" y="610808"/>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3" name="Text Box 13"/>
          <p:cNvSpPr txBox="1">
            <a:spLocks noChangeArrowheads="1"/>
          </p:cNvSpPr>
          <p:nvPr/>
        </p:nvSpPr>
        <p:spPr bwMode="auto">
          <a:xfrm>
            <a:off x="5550472" y="357738"/>
            <a:ext cx="2447925" cy="1706878"/>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数据受限线性表</a:t>
            </a:r>
          </a:p>
          <a:p>
            <a:pPr>
              <a:lnSpc>
                <a:spcPct val="150000"/>
              </a:lnSpc>
            </a:pPr>
            <a:r>
              <a:rPr lang="zh-CN" altLang="en-US" dirty="0"/>
              <a:t>操作受限线性表</a:t>
            </a:r>
          </a:p>
          <a:p>
            <a:pPr>
              <a:lnSpc>
                <a:spcPct val="150000"/>
              </a:lnSpc>
            </a:pPr>
            <a:r>
              <a:rPr lang="zh-CN" altLang="en-US" dirty="0"/>
              <a:t>线性表的扩展</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2416</TotalTime>
  <Words>1583</Words>
  <Application>Microsoft Office PowerPoint</Application>
  <PresentationFormat>全屏显示(4:3)</PresentationFormat>
  <Paragraphs>254</Paragraphs>
  <Slides>34</Slides>
  <Notes>1</Notes>
  <HiddenSlides>1</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37" baseType="lpstr">
      <vt:lpstr>Office 主题</vt:lpstr>
      <vt:lpstr>Visio</vt:lpstr>
      <vt:lpstr>VISIO</vt:lpstr>
      <vt:lpstr>幻灯片 1</vt:lpstr>
      <vt:lpstr>幻灯片 2</vt:lpstr>
      <vt:lpstr>幻灯片 3</vt:lpstr>
      <vt:lpstr>课程安排及要求</vt:lpstr>
      <vt:lpstr>课程安排及要求（续）</vt:lpstr>
      <vt:lpstr>软件设计与开发人员</vt:lpstr>
      <vt:lpstr>幻灯片 7</vt:lpstr>
      <vt:lpstr>课程概览</vt:lpstr>
      <vt:lpstr>本课程组织结构</vt:lpstr>
      <vt:lpstr>幻灯片 10</vt:lpstr>
      <vt:lpstr>基本概念和术语</vt:lpstr>
      <vt:lpstr>基本概念和术语</vt:lpstr>
      <vt:lpstr>幻灯片 13</vt:lpstr>
      <vt:lpstr>关系、关联的表示--用序偶表示</vt:lpstr>
      <vt:lpstr>基本概念和术语(续)</vt:lpstr>
      <vt:lpstr>基本概念和术语(续)</vt:lpstr>
      <vt:lpstr>幻灯片 17</vt:lpstr>
      <vt:lpstr>ADT的定义</vt:lpstr>
      <vt:lpstr>一个例子---二元组的定义</vt:lpstr>
      <vt:lpstr>类C语言简介</vt:lpstr>
      <vt:lpstr>抽象数据类型的表示</vt:lpstr>
      <vt:lpstr>抽象数据类型的实现</vt:lpstr>
      <vt:lpstr>ADT小结</vt:lpstr>
      <vt:lpstr>幻灯片 24</vt:lpstr>
      <vt:lpstr>算法---是对特定问题求解步骤的一种描述，它是指令的有限序列，其中每一条指令表示一个或多个操作。</vt:lpstr>
      <vt:lpstr>算法的表现形式</vt:lpstr>
      <vt:lpstr>算法效率的度量</vt:lpstr>
      <vt:lpstr>例子1</vt:lpstr>
      <vt:lpstr>例子2：求两个N×N矩阵相乘的算法。C = A×B</vt:lpstr>
      <vt:lpstr>f(n)的求法</vt:lpstr>
      <vt:lpstr>常见函数的增长率</vt:lpstr>
      <vt:lpstr>两个小问题</vt:lpstr>
      <vt:lpstr>小结</vt:lpstr>
      <vt:lpstr>幻灯片 34</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dinglei</cp:lastModifiedBy>
  <cp:revision>294</cp:revision>
  <dcterms:created xsi:type="dcterms:W3CDTF">2010-01-05T06:25:07Z</dcterms:created>
  <dcterms:modified xsi:type="dcterms:W3CDTF">2015-09-07T06:23:04Z</dcterms:modified>
</cp:coreProperties>
</file>