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68" r:id="rId2"/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09" r:id="rId11"/>
    <p:sldId id="310" r:id="rId12"/>
    <p:sldId id="311" r:id="rId13"/>
    <p:sldId id="312" r:id="rId14"/>
    <p:sldId id="313" r:id="rId15"/>
    <p:sldId id="323" r:id="rId16"/>
    <p:sldId id="325" r:id="rId17"/>
    <p:sldId id="326" r:id="rId18"/>
    <p:sldId id="314" r:id="rId19"/>
    <p:sldId id="278" r:id="rId20"/>
    <p:sldId id="315" r:id="rId21"/>
    <p:sldId id="316" r:id="rId22"/>
    <p:sldId id="317" r:id="rId23"/>
    <p:sldId id="328" r:id="rId24"/>
    <p:sldId id="329" r:id="rId25"/>
    <p:sldId id="318" r:id="rId26"/>
    <p:sldId id="327" r:id="rId27"/>
    <p:sldId id="319" r:id="rId28"/>
    <p:sldId id="331" r:id="rId29"/>
    <p:sldId id="332" r:id="rId30"/>
    <p:sldId id="333" r:id="rId31"/>
    <p:sldId id="334" r:id="rId32"/>
    <p:sldId id="335" r:id="rId33"/>
    <p:sldId id="336" r:id="rId34"/>
    <p:sldId id="280" r:id="rId35"/>
    <p:sldId id="330" r:id="rId36"/>
    <p:sldId id="289" r:id="rId37"/>
    <p:sldId id="337" r:id="rId38"/>
    <p:sldId id="281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9" r:id="rId50"/>
    <p:sldId id="284" r:id="rId51"/>
    <p:sldId id="348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0" r:id="rId61"/>
    <p:sldId id="359" r:id="rId62"/>
    <p:sldId id="360" r:id="rId63"/>
    <p:sldId id="361" r:id="rId64"/>
    <p:sldId id="362" r:id="rId65"/>
    <p:sldId id="291" r:id="rId66"/>
    <p:sldId id="363" r:id="rId67"/>
    <p:sldId id="364" r:id="rId68"/>
    <p:sldId id="365" r:id="rId69"/>
    <p:sldId id="366" r:id="rId70"/>
    <p:sldId id="367" r:id="rId71"/>
    <p:sldId id="368" r:id="rId72"/>
    <p:sldId id="303" r:id="rId73"/>
    <p:sldId id="304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6A58-6CB0-46DD-8213-F75D75170A72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2011-9-19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5513" y="3148013"/>
            <a:ext cx="4897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600"/>
              <a:t>线性表</a:t>
            </a:r>
            <a:r>
              <a:rPr kumimoji="0" lang="en-US" altLang="zh-CN" sz="3600"/>
              <a:t>-- </a:t>
            </a:r>
            <a:r>
              <a:rPr kumimoji="0" lang="en-US" altLang="zh-CN" sz="3600" b="1" i="1"/>
              <a:t>Linear Lists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第二章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基本操作举例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14413" y="1143000"/>
            <a:ext cx="7772400" cy="53578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 smtClean="0">
                <a:sym typeface="Wingdings" pitchFamily="2" charset="2"/>
              </a:rPr>
              <a:t>InitList</a:t>
            </a:r>
            <a:r>
              <a:rPr lang="en-US" altLang="zh-CN" dirty="0" smtClean="0">
                <a:sym typeface="Wingdings" pitchFamily="2" charset="2"/>
              </a:rPr>
              <a:t> ( &amp;L )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zh-CN" altLang="en-US" dirty="0" smtClean="0">
                <a:sym typeface="Wingdings" pitchFamily="2" charset="2"/>
              </a:rPr>
              <a:t>　</a:t>
            </a:r>
            <a:r>
              <a:rPr lang="zh-CN" altLang="en-US" sz="2400" dirty="0" smtClean="0">
                <a:sym typeface="Wingdings" pitchFamily="2" charset="2"/>
              </a:rPr>
              <a:t>操作结果：构造一个空的线性表 </a:t>
            </a:r>
            <a:r>
              <a:rPr lang="en-US" altLang="zh-CN" sz="2400" dirty="0" smtClean="0">
                <a:sym typeface="Wingdings" pitchFamily="2" charset="2"/>
              </a:rPr>
              <a:t>L </a:t>
            </a:r>
            <a:r>
              <a:rPr lang="zh-CN" altLang="en-US" sz="2400" dirty="0" smtClean="0">
                <a:sym typeface="Wingdings" pitchFamily="2" charset="2"/>
              </a:rPr>
              <a:t>。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 smtClean="0">
                <a:sym typeface="Wingdings" pitchFamily="2" charset="2"/>
              </a:rPr>
              <a:t>DestroyList</a:t>
            </a:r>
            <a:r>
              <a:rPr lang="en-US" altLang="zh-CN" dirty="0" smtClean="0">
                <a:sym typeface="Wingdings" pitchFamily="2" charset="2"/>
              </a:rPr>
              <a:t>( &amp;L ) 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zh-CN" altLang="en-US" dirty="0" smtClean="0">
                <a:sym typeface="Wingdings" pitchFamily="2" charset="2"/>
              </a:rPr>
              <a:t>　</a:t>
            </a:r>
            <a:r>
              <a:rPr lang="zh-CN" altLang="en-US" sz="2400" dirty="0" smtClean="0">
                <a:sym typeface="Wingdings" pitchFamily="2" charset="2"/>
              </a:rPr>
              <a:t>初始条件：线性表 </a:t>
            </a:r>
            <a:r>
              <a:rPr lang="en-US" altLang="zh-CN" sz="2400" dirty="0" smtClean="0">
                <a:sym typeface="Wingdings" pitchFamily="2" charset="2"/>
              </a:rPr>
              <a:t>L </a:t>
            </a:r>
            <a:r>
              <a:rPr lang="zh-CN" altLang="en-US" sz="2400" dirty="0" smtClean="0">
                <a:sym typeface="Wingdings" pitchFamily="2" charset="2"/>
              </a:rPr>
              <a:t>已存在。  </a:t>
            </a:r>
            <a:br>
              <a:rPr lang="zh-CN" altLang="en-US" sz="2400" dirty="0" smtClean="0">
                <a:sym typeface="Wingdings" pitchFamily="2" charset="2"/>
              </a:rPr>
            </a:br>
            <a:r>
              <a:rPr lang="zh-CN" altLang="en-US" sz="2400" dirty="0" smtClean="0">
                <a:sym typeface="Wingdings" pitchFamily="2" charset="2"/>
              </a:rPr>
              <a:t>　  操作结果：销毁线性表 </a:t>
            </a:r>
            <a:r>
              <a:rPr lang="en-US" altLang="zh-CN" sz="2400" dirty="0" smtClean="0">
                <a:sym typeface="Wingdings" pitchFamily="2" charset="2"/>
              </a:rPr>
              <a:t>L </a:t>
            </a:r>
            <a:r>
              <a:rPr lang="zh-CN" altLang="en-US" sz="2400" dirty="0" smtClean="0">
                <a:sym typeface="Wingdings" pitchFamily="2" charset="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err="1" smtClean="0"/>
              <a:t>ListEmpty</a:t>
            </a:r>
            <a:r>
              <a:rPr lang="en-US" altLang="zh-CN" dirty="0" smtClean="0"/>
              <a:t>( L )</a:t>
            </a:r>
            <a:br>
              <a:rPr lang="en-US" altLang="zh-CN" dirty="0" smtClean="0"/>
            </a:br>
            <a:r>
              <a:rPr lang="zh-CN" altLang="en-US" dirty="0" smtClean="0"/>
              <a:t>　</a:t>
            </a:r>
            <a:r>
              <a:rPr lang="zh-CN" altLang="en-US" sz="2400" dirty="0" smtClean="0">
                <a:ea typeface="华文中宋" pitchFamily="2" charset="-122"/>
              </a:rPr>
              <a:t>初始条件： </a:t>
            </a:r>
            <a:r>
              <a:rPr lang="zh-CN" altLang="en-US" sz="2400" dirty="0" smtClean="0"/>
              <a:t>线性表 </a:t>
            </a:r>
            <a:r>
              <a:rPr lang="en-US" altLang="zh-CN" sz="2400" dirty="0" smtClean="0"/>
              <a:t>L </a:t>
            </a:r>
            <a:r>
              <a:rPr lang="zh-CN" altLang="en-US" sz="2400" dirty="0" smtClean="0"/>
              <a:t>已存在。</a:t>
            </a:r>
            <a:br>
              <a:rPr lang="zh-CN" altLang="en-US" sz="2400" dirty="0" smtClean="0"/>
            </a:br>
            <a:r>
              <a:rPr lang="zh-CN" altLang="en-US" sz="2400" dirty="0" smtClean="0"/>
              <a:t>  　</a:t>
            </a:r>
            <a:r>
              <a:rPr lang="zh-CN" altLang="en-US" sz="2400" dirty="0" smtClean="0">
                <a:ea typeface="华文中宋" pitchFamily="2" charset="-122"/>
              </a:rPr>
              <a:t>操作结果：</a:t>
            </a:r>
            <a:r>
              <a:rPr lang="zh-CN" altLang="en-US" sz="2400" dirty="0" smtClean="0"/>
              <a:t>若 </a:t>
            </a:r>
            <a:r>
              <a:rPr lang="en-US" altLang="zh-CN" sz="2400" dirty="0" smtClean="0"/>
              <a:t>L </a:t>
            </a:r>
            <a:r>
              <a:rPr lang="zh-CN" altLang="en-US" sz="2400" dirty="0" smtClean="0"/>
              <a:t>为空表，则返回 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                     否则返回 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。 </a:t>
            </a:r>
            <a:endParaRPr lang="en-US" altLang="zh-CN" sz="2400" dirty="0" smtClean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err="1" smtClean="0"/>
              <a:t>GetElem</a:t>
            </a:r>
            <a:r>
              <a:rPr lang="en-US" altLang="zh-CN" dirty="0" smtClean="0"/>
              <a:t>( L,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&amp;e )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sz="2400" dirty="0" smtClean="0">
                <a:ea typeface="华文中宋" pitchFamily="2" charset="-122"/>
              </a:rPr>
              <a:t>初始条件：</a:t>
            </a:r>
            <a:r>
              <a:rPr lang="zh-CN" altLang="en-US" sz="2400" dirty="0" smtClean="0"/>
              <a:t>线性表 </a:t>
            </a:r>
            <a:r>
              <a:rPr lang="en-US" altLang="zh-CN" sz="2400" dirty="0" smtClean="0"/>
              <a:t>L </a:t>
            </a:r>
            <a:r>
              <a:rPr lang="zh-CN" altLang="en-US" sz="2400" dirty="0" smtClean="0"/>
              <a:t>已存在，</a:t>
            </a:r>
            <a:r>
              <a:rPr lang="en-US" altLang="zh-CN" sz="2400" dirty="0" smtClean="0"/>
              <a:t>1≤i≤LengthList(L)</a:t>
            </a:r>
            <a:r>
              <a:rPr lang="zh-CN" altLang="en-US" sz="2400" dirty="0" smtClean="0"/>
              <a:t> </a:t>
            </a:r>
            <a:br>
              <a:rPr lang="zh-CN" altLang="en-US" sz="2400" dirty="0" smtClean="0"/>
            </a:br>
            <a:r>
              <a:rPr lang="zh-CN" altLang="en-US" sz="2400" dirty="0" smtClean="0"/>
              <a:t>　</a:t>
            </a:r>
            <a:r>
              <a:rPr lang="zh-CN" altLang="en-US" sz="2400" dirty="0" smtClean="0">
                <a:ea typeface="华文中宋" pitchFamily="2" charset="-122"/>
              </a:rPr>
              <a:t>操作结果：</a:t>
            </a:r>
            <a:r>
              <a:rPr lang="zh-CN" altLang="en-US" sz="2400" dirty="0" smtClean="0"/>
              <a:t>用 </a:t>
            </a:r>
            <a:r>
              <a:rPr lang="en-US" altLang="zh-CN" sz="2400" dirty="0" smtClean="0"/>
              <a:t>e </a:t>
            </a:r>
            <a:r>
              <a:rPr lang="zh-CN" altLang="en-US" sz="2400" dirty="0" smtClean="0"/>
              <a:t>返回 </a:t>
            </a:r>
            <a:r>
              <a:rPr lang="en-US" altLang="zh-CN" sz="2400" dirty="0" smtClean="0"/>
              <a:t>L </a:t>
            </a:r>
            <a:r>
              <a:rPr lang="zh-CN" altLang="en-US" sz="2400" dirty="0" smtClean="0"/>
              <a:t>中第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个元素的值。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基本操作举例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48952" y="908720"/>
            <a:ext cx="8199512" cy="547260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err="1" smtClean="0"/>
              <a:t>ListInsert</a:t>
            </a:r>
            <a:r>
              <a:rPr lang="en-US" altLang="zh-CN" dirty="0" smtClean="0"/>
              <a:t>( &amp;L,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e 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/>
              <a:t>　    </a:t>
            </a:r>
            <a:r>
              <a:rPr lang="zh-CN" altLang="en-US" sz="3000" dirty="0" smtClean="0"/>
              <a:t>初始条件：线性表 </a:t>
            </a:r>
            <a:r>
              <a:rPr lang="en-US" altLang="zh-CN" sz="3000" dirty="0" smtClean="0"/>
              <a:t>L </a:t>
            </a:r>
            <a:r>
              <a:rPr lang="zh-CN" altLang="en-US" sz="3000" dirty="0" smtClean="0"/>
              <a:t>已存在，</a:t>
            </a:r>
            <a:endParaRPr lang="en-US" altLang="zh-CN" sz="30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dirty="0" smtClean="0"/>
              <a:t>                             </a:t>
            </a:r>
            <a:r>
              <a:rPr lang="zh-CN" altLang="en-US" sz="3000" dirty="0" smtClean="0"/>
              <a:t>  </a:t>
            </a:r>
            <a:r>
              <a:rPr lang="en-US" altLang="zh-CN" dirty="0" smtClean="0"/>
              <a:t>1≤i≤LengthList(L)+1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　</a:t>
            </a:r>
            <a:r>
              <a:rPr lang="zh-CN" altLang="en-US" sz="3000" dirty="0" smtClean="0"/>
              <a:t>操作结果：在 </a:t>
            </a:r>
            <a:r>
              <a:rPr lang="en-US" altLang="zh-CN" sz="3000" dirty="0" smtClean="0"/>
              <a:t>L </a:t>
            </a:r>
            <a:r>
              <a:rPr lang="zh-CN" altLang="en-US" sz="3000" dirty="0" smtClean="0"/>
              <a:t>的第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个元素之前插入新的元 </a:t>
            </a:r>
            <a:endParaRPr lang="en-US" altLang="zh-CN" sz="30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dirty="0" smtClean="0"/>
              <a:t>                               </a:t>
            </a:r>
            <a:r>
              <a:rPr lang="zh-CN" altLang="en-US" sz="3000" dirty="0" smtClean="0"/>
              <a:t>素 </a:t>
            </a:r>
            <a:r>
              <a:rPr lang="en-US" altLang="zh-CN" sz="3000" dirty="0" smtClean="0"/>
              <a:t>e</a:t>
            </a:r>
            <a:r>
              <a:rPr lang="zh-CN" altLang="en-US" sz="3000" dirty="0" smtClean="0"/>
              <a:t>， </a:t>
            </a:r>
            <a:r>
              <a:rPr lang="en-US" altLang="zh-CN" sz="3000" dirty="0" smtClean="0"/>
              <a:t>L </a:t>
            </a:r>
            <a:r>
              <a:rPr lang="zh-CN" altLang="en-US" sz="3000" dirty="0" smtClean="0"/>
              <a:t>的长度增 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dirty="0" err="1" smtClean="0"/>
              <a:t>ListDelete</a:t>
            </a:r>
            <a:r>
              <a:rPr lang="en-US" altLang="zh-CN" dirty="0" smtClean="0"/>
              <a:t>( &amp;L,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&amp;e )</a:t>
            </a:r>
            <a:br>
              <a:rPr lang="en-US" altLang="zh-CN" dirty="0" smtClean="0"/>
            </a:br>
            <a:r>
              <a:rPr lang="zh-CN" altLang="en-US" dirty="0" smtClean="0"/>
              <a:t>　</a:t>
            </a:r>
            <a:r>
              <a:rPr lang="zh-CN" altLang="en-US" sz="3000" dirty="0" smtClean="0">
                <a:ea typeface="华文中宋" pitchFamily="2" charset="-122"/>
              </a:rPr>
              <a:t>初始条件：</a:t>
            </a:r>
            <a:r>
              <a:rPr lang="zh-CN" altLang="en-US" sz="3000" dirty="0" smtClean="0"/>
              <a:t>线性表 </a:t>
            </a:r>
            <a:r>
              <a:rPr lang="en-US" altLang="zh-CN" sz="3000" dirty="0" smtClean="0"/>
              <a:t>L </a:t>
            </a:r>
            <a:r>
              <a:rPr lang="zh-CN" altLang="en-US" sz="3000" dirty="0" smtClean="0"/>
              <a:t>已存在且非空，</a:t>
            </a:r>
            <a:endParaRPr lang="en-US" altLang="zh-CN" sz="3000" dirty="0" smtClean="0"/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3000" dirty="0" smtClean="0"/>
              <a:t>                           </a:t>
            </a:r>
            <a:r>
              <a:rPr lang="zh-CN" altLang="en-US" sz="3000" dirty="0" smtClean="0"/>
              <a:t>   </a:t>
            </a:r>
            <a:r>
              <a:rPr lang="en-US" altLang="zh-CN" dirty="0" smtClean="0"/>
              <a:t>1≤i≤LengthList(L)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    </a:t>
            </a:r>
            <a:r>
              <a:rPr lang="zh-CN" altLang="en-US" sz="3000" dirty="0" smtClean="0">
                <a:ea typeface="华文中宋" pitchFamily="2" charset="-122"/>
              </a:rPr>
              <a:t>操作结果：</a:t>
            </a:r>
            <a:r>
              <a:rPr lang="zh-CN" altLang="en-US" sz="3000" dirty="0" smtClean="0"/>
              <a:t>删除 </a:t>
            </a:r>
            <a:r>
              <a:rPr lang="en-US" altLang="zh-CN" sz="3000" dirty="0" smtClean="0"/>
              <a:t>L </a:t>
            </a:r>
            <a:r>
              <a:rPr lang="zh-CN" altLang="en-US" sz="3000" dirty="0" smtClean="0"/>
              <a:t>的第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个元素，并用 </a:t>
            </a:r>
            <a:r>
              <a:rPr lang="en-US" altLang="zh-CN" sz="3000" dirty="0" smtClean="0"/>
              <a:t>e </a:t>
            </a:r>
            <a:r>
              <a:rPr lang="zh-CN" altLang="en-US" sz="3000" dirty="0" smtClean="0"/>
              <a:t>返回其</a:t>
            </a:r>
            <a:endParaRPr lang="en-US" altLang="zh-CN" sz="3000" dirty="0" smtClean="0"/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                        值，</a:t>
            </a:r>
            <a:r>
              <a:rPr lang="en-US" altLang="zh-CN" sz="3000" dirty="0" smtClean="0"/>
              <a:t>L </a:t>
            </a:r>
            <a:r>
              <a:rPr lang="zh-CN" altLang="en-US" sz="3000" dirty="0" smtClean="0"/>
              <a:t>的长度减 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。 </a:t>
            </a:r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基本操作的应用举例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2771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275833" y="3212976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</a:rPr>
              <a:t>ListEmpty</a:t>
            </a:r>
            <a:r>
              <a:rPr lang="en-US" altLang="zh-CN" sz="3200" dirty="0" smtClean="0">
                <a:solidFill>
                  <a:srgbClr val="FF0000"/>
                </a:solidFill>
              </a:rPr>
              <a:t>( L )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3203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75832" y="5867980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ListInsert</a:t>
            </a:r>
            <a:r>
              <a:rPr lang="en-US" altLang="zh-CN" sz="3200" dirty="0" smtClean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200" dirty="0" smtClean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线性表</a:t>
            </a:r>
            <a:r>
              <a:rPr lang="en-US" altLang="zh-CN" sz="2800" dirty="0" smtClean="0"/>
              <a:t>ADT</a:t>
            </a:r>
            <a:r>
              <a:rPr lang="zh-CN" altLang="en-US" sz="2800" dirty="0" smtClean="0"/>
              <a:t>基本操作的简单应用</a:t>
            </a:r>
            <a:endParaRPr lang="zh-CN" altLang="en-US" sz="2800" dirty="0"/>
          </a:p>
        </p:txBody>
      </p:sp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401638" y="708744"/>
            <a:ext cx="6530955" cy="399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2-1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：求并集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sz="2400" dirty="0"/>
              <a:t>1</a:t>
            </a:r>
            <a:r>
              <a:rPr lang="zh-CN" altLang="en-US" sz="2400" dirty="0"/>
              <a:t>．从 </a:t>
            </a:r>
            <a:r>
              <a:rPr lang="en-US" altLang="zh-CN" sz="2400" dirty="0"/>
              <a:t>Lb 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 dirty="0"/>
              <a:t>一个数据元素；   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．依次在 </a:t>
            </a:r>
            <a:r>
              <a:rPr lang="en-US" altLang="zh-CN" sz="2400" dirty="0"/>
              <a:t>La </a:t>
            </a:r>
            <a:r>
              <a:rPr lang="zh-CN" altLang="en-US" sz="2400" dirty="0"/>
              <a:t>中进行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 dirty="0"/>
              <a:t>； </a:t>
            </a:r>
            <a:br>
              <a:rPr lang="zh-CN" altLang="en-US" sz="2400" dirty="0"/>
            </a:br>
            <a:r>
              <a:rPr lang="en-US" altLang="zh-CN" sz="2400" dirty="0"/>
              <a:t>3.   </a:t>
            </a:r>
            <a:r>
              <a:rPr lang="zh-CN" altLang="en-US" sz="2400" dirty="0"/>
              <a:t>若不存在，则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 dirty="0">
                <a:ea typeface="华文中宋" pitchFamily="2" charset="-122"/>
              </a:rPr>
              <a:t>重复上述三步直至 </a:t>
            </a:r>
            <a:r>
              <a:rPr lang="en-US" altLang="zh-CN" sz="2400" dirty="0">
                <a:ea typeface="华文中宋" pitchFamily="2" charset="-122"/>
              </a:rPr>
              <a:t>Lb </a:t>
            </a:r>
            <a:r>
              <a:rPr lang="zh-CN" altLang="en-US" sz="2400" dirty="0">
                <a:ea typeface="华文中宋" pitchFamily="2" charset="-122"/>
              </a:rPr>
              <a:t>中的数据元素取完为止。</a:t>
            </a:r>
            <a:r>
              <a:rPr lang="zh-CN" altLang="en-US" sz="24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4788024" y="3327077"/>
            <a:ext cx="388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ListInsert</a:t>
            </a:r>
            <a:r>
              <a:rPr lang="en-US" altLang="zh-CN" dirty="0"/>
              <a:t> ( &amp;La, </a:t>
            </a:r>
            <a:r>
              <a:rPr lang="en-US" altLang="zh-CN" i="1" dirty="0"/>
              <a:t>n </a:t>
            </a:r>
            <a:r>
              <a:rPr lang="en-US" altLang="zh-CN" dirty="0"/>
              <a:t>+ 1, 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4794250" y="1543144"/>
            <a:ext cx="317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GetElem</a:t>
            </a:r>
            <a:r>
              <a:rPr lang="en-US" altLang="zh-CN" dirty="0"/>
              <a:t> ( 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4775075" y="2492896"/>
            <a:ext cx="418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LocateElem</a:t>
            </a:r>
            <a:r>
              <a:rPr lang="en-US" altLang="zh-CN" dirty="0"/>
              <a:t> ( La,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equal()</a:t>
            </a:r>
            <a:r>
              <a:rPr lang="en-US" altLang="zh-CN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401638" y="5117232"/>
            <a:ext cx="8223250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/>
              <a:t>        </a:t>
            </a:r>
            <a:r>
              <a:rPr lang="zh-CN" altLang="en-US"/>
              <a:t>其中的每一步能否利用线性表类型中定义的基本操作来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/>
              <a:t>完成呢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800600" y="1924144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ListDelete</a:t>
            </a:r>
            <a:r>
              <a:rPr lang="en-US" altLang="zh-CN" dirty="0"/>
              <a:t> (&amp;Lb,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908050"/>
            <a:ext cx="8569325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/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43090" y="2132856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0563" y="42751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6725" y="5500688"/>
            <a:ext cx="707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(ListLength (La) </a:t>
            </a:r>
            <a:r>
              <a:rPr lang="en-US" altLang="zh-CN" b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 ListLength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9088" y="525463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kumimoji="0" lang="en-US" altLang="zh-CN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kumimoji="0" lang="en-US" altLang="zh-CN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2.2  </a:t>
            </a:r>
            <a:r>
              <a:rPr lang="zh-CN" altLang="en-US" dirty="0" smtClean="0"/>
              <a:t>合并两个有序表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LA = (3,5,8,11)</a:t>
            </a:r>
          </a:p>
          <a:p>
            <a:pPr>
              <a:buNone/>
            </a:pPr>
            <a:r>
              <a:rPr lang="en-US" altLang="zh-CN" dirty="0" smtClean="0"/>
              <a:t>LB = (2,6,8,9,11,15,20)</a:t>
            </a:r>
          </a:p>
          <a:p>
            <a:pPr>
              <a:buNone/>
            </a:pPr>
            <a:r>
              <a:rPr lang="en-US" altLang="zh-CN" dirty="0" smtClean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496" y="3356992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72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55613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695700" y="523875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2.2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133958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 smtClean="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4187032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366838" y="2852738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838950" y="2852738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 smtClean="0"/>
              <a:t>线性表的顺序存储结构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在计算机中用一组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 smtClean="0"/>
              <a:t>的存储单元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 smtClean="0"/>
              <a:t>线性表的各个数据元素，称作线性表的</a:t>
            </a:r>
            <a:r>
              <a:rPr lang="zh-CN" altLang="en-US" sz="2400" dirty="0" smtClean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solidFill>
                  <a:srgbClr val="0000FF"/>
                </a:solidFill>
              </a:rPr>
              <a:t>顺序映象</a:t>
            </a:r>
            <a:r>
              <a:rPr lang="zh-CN" altLang="en-US" sz="2400" dirty="0" smtClean="0"/>
              <a:t>。用这种方法存储的线性表称作</a:t>
            </a:r>
            <a:r>
              <a:rPr lang="zh-CN" altLang="en-US" sz="2400" dirty="0" smtClean="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r>
              <a:rPr lang="zh-CN" altLang="en-US" sz="2400" dirty="0" smtClean="0">
                <a:solidFill>
                  <a:srgbClr val="0000FF"/>
                </a:solidFill>
              </a:rPr>
              <a:t>  </a:t>
            </a:r>
            <a:endParaRPr lang="zh-CN" altLang="en-US" sz="2400" dirty="0" smtClean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第一章回顾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 smtClean="0"/>
              <a:t>什么是数据、数据结构</a:t>
            </a:r>
            <a:r>
              <a:rPr lang="en-US" altLang="zh-CN" kern="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本书主要研究哪几种数据结构？</a:t>
            </a:r>
            <a:endParaRPr lang="en-US" altLang="zh-CN" kern="0" dirty="0" smtClean="0"/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什么是数据对象、数据元素、数据项，及其之间的关系</a:t>
            </a:r>
            <a:r>
              <a:rPr lang="en-US" altLang="zh-CN" kern="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什么是数据类型、抽象数据类型</a:t>
            </a:r>
            <a:r>
              <a:rPr lang="en-US" altLang="zh-CN" kern="0" dirty="0" smtClean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抽象数据类型的结构、表示、实现。</a:t>
            </a:r>
            <a:endParaRPr lang="en-US" altLang="zh-CN" kern="0" dirty="0" smtClean="0"/>
          </a:p>
          <a:p>
            <a:pPr>
              <a:lnSpc>
                <a:spcPct val="120000"/>
              </a:lnSpc>
            </a:pPr>
            <a:r>
              <a:rPr lang="zh-CN" altLang="en-US" kern="0" dirty="0" smtClean="0"/>
              <a:t>什么是算法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基本结构</a:t>
            </a:r>
            <a:r>
              <a:rPr lang="en-US" altLang="zh-CN" dirty="0" smtClean="0"/>
              <a:t>)</a:t>
            </a:r>
            <a:r>
              <a:rPr lang="zh-CN" altLang="en-US" kern="0" dirty="0" smtClean="0"/>
              <a:t>、算法有哪几个重要特性、 算法设计的要求是什么、算法的时间复杂度如何度量</a:t>
            </a:r>
            <a:r>
              <a:rPr lang="en-US" altLang="zh-CN" kern="0" dirty="0" smtClean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假设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线性表的每个元素需占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个存储单元，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则第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+ 1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kumimoji="0"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0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 smtClean="0"/>
              <a:t>线性表的顺序存储结构（续）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4313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0" lang="en-US" altLang="zh-CN" b="1" dirty="0" smtClean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0" lang="zh-CN" altLang="en-US" sz="2400" b="1" dirty="0" smtClean="0">
                <a:latin typeface="Times New Roman" pitchFamily="18" charset="0"/>
                <a:ea typeface="楷体_GB2312" pitchFamily="49" charset="-122"/>
              </a:rPr>
              <a:t>由此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，所有数据元素的存储位置均可通过基地址得到：</a:t>
            </a: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kumimoji="0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kumimoji="0"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kumimoji="0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0" lang="zh-CN" altLang="en-US" sz="24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kumimoji="0"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：已知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位置、获取该位置上的元素</a:t>
            </a: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kumimoji="0"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线性表的顺序表示及实现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zh-CN" altLang="en-US" dirty="0" smtClean="0"/>
              <a:t>静态顺序存储</a:t>
            </a:r>
            <a:endParaRPr lang="zh-CN" altLang="en-US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99593" y="1887210"/>
            <a:ext cx="7632847" cy="4278094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 dirty="0">
                <a:solidFill>
                  <a:schemeClr val="tx2"/>
                </a:solidFill>
                <a:latin typeface="Courier New" pitchFamily="49" charset="0"/>
              </a:rPr>
              <a:t>static const </a:t>
            </a:r>
            <a:r>
              <a:rPr kumimoji="0" lang="en-US" altLang="zh-CN" sz="32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kumimoji="0" lang="en-US" altLang="zh-CN" sz="3200" b="1" dirty="0">
                <a:solidFill>
                  <a:schemeClr val="tx2"/>
                </a:solidFill>
                <a:latin typeface="Courier New" pitchFamily="49" charset="0"/>
              </a:rPr>
              <a:t> MAXNUM = 100;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 b="1" dirty="0" err="1">
                <a:solidFill>
                  <a:schemeClr val="tx2"/>
                </a:solidFill>
                <a:latin typeface="Courier New" pitchFamily="49" charset="0"/>
              </a:rPr>
              <a:t>typedef</a:t>
            </a:r>
            <a:r>
              <a:rPr kumimoji="0" lang="en-US" altLang="zh-CN" sz="32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kumimoji="0" lang="en-US" altLang="zh-CN" sz="3200" b="1" dirty="0" err="1">
                <a:solidFill>
                  <a:schemeClr val="tx2"/>
                </a:solidFill>
                <a:latin typeface="Courier New" pitchFamily="49" charset="0"/>
              </a:rPr>
              <a:t>struct</a:t>
            </a:r>
            <a:endParaRPr kumimoji="0" lang="en-US" altLang="zh-CN" sz="32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3200" b="1" dirty="0" smtClean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kumimoji="0" lang="en-US" altLang="zh-CN" sz="3200" b="1" dirty="0" err="1">
                <a:solidFill>
                  <a:schemeClr val="tx2"/>
                </a:solidFill>
                <a:latin typeface="Courier New" pitchFamily="49" charset="0"/>
              </a:rPr>
              <a:t>ElemType</a:t>
            </a:r>
            <a:r>
              <a:rPr kumimoji="0" lang="en-US" altLang="zh-CN" sz="3200" b="1" dirty="0">
                <a:solidFill>
                  <a:schemeClr val="tx2"/>
                </a:solidFill>
                <a:latin typeface="Courier New" pitchFamily="49" charset="0"/>
              </a:rPr>
              <a:t> data[MAXNUM];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kumimoji="0" lang="en-US" altLang="zh-CN" sz="32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kumimoji="0" lang="en-US" altLang="zh-CN" sz="3200" b="1" dirty="0">
                <a:solidFill>
                  <a:schemeClr val="tx2"/>
                </a:solidFill>
                <a:latin typeface="Courier New" pitchFamily="49" charset="0"/>
              </a:rPr>
              <a:t> num; 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r>
              <a:rPr kumimoji="0" lang="en-US" altLang="zh-CN" sz="3200" b="1" dirty="0" err="1">
                <a:solidFill>
                  <a:schemeClr val="tx2"/>
                </a:solidFill>
                <a:latin typeface="Courier New" pitchFamily="49" charset="0"/>
              </a:rPr>
              <a:t>SqList</a:t>
            </a:r>
            <a:r>
              <a:rPr kumimoji="0" lang="en-US" altLang="zh-CN" sz="32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844824" y="548680"/>
            <a:ext cx="736099" cy="53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002432"/>
            <a:ext cx="5544616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考虑到线性表因插入元素而使存储空间不足的问题，应 </a:t>
            </a: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允许数组容量进行动态扩充。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620688"/>
            <a:ext cx="8229600" cy="4958011"/>
          </a:xfrm>
        </p:spPr>
        <p:txBody>
          <a:bodyPr/>
          <a:lstStyle/>
          <a:p>
            <a:r>
              <a:rPr lang="zh-CN" altLang="en-US" dirty="0" smtClean="0"/>
              <a:t>动态顺序存储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2880" y="-27384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线性表的顺序表示及实现（续）</a:t>
            </a:r>
            <a:endParaRPr lang="zh-CN" altLang="en-US" sz="28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5617" y="1196752"/>
            <a:ext cx="7272734" cy="4401205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const </a:t>
            </a:r>
            <a:r>
              <a:rPr kumimoji="0" lang="en-US" altLang="zh-CN" sz="2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 LIST_INIT_SIZE = 100;</a:t>
            </a:r>
          </a:p>
          <a:p>
            <a:pPr>
              <a:spcBef>
                <a:spcPct val="50000"/>
              </a:spcBef>
            </a:pP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const </a:t>
            </a:r>
            <a:r>
              <a:rPr kumimoji="0" lang="en-US" altLang="zh-CN" sz="2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 LISTINCREMENT  = 10;	</a:t>
            </a:r>
          </a:p>
          <a:p>
            <a:pPr>
              <a:spcBef>
                <a:spcPct val="50000"/>
              </a:spcBef>
            </a:pPr>
            <a:r>
              <a:rPr kumimoji="0" lang="en-US" altLang="zh-CN" sz="2800" b="1" dirty="0" err="1">
                <a:solidFill>
                  <a:schemeClr val="tx2"/>
                </a:solidFill>
                <a:latin typeface="Courier New" pitchFamily="49" charset="0"/>
              </a:rPr>
              <a:t>typedef</a:t>
            </a: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kumimoji="0" lang="en-US" altLang="zh-CN" sz="2800" b="1" dirty="0" err="1" smtClean="0">
                <a:solidFill>
                  <a:schemeClr val="tx2"/>
                </a:solidFill>
                <a:latin typeface="Courier New" pitchFamily="49" charset="0"/>
              </a:rPr>
              <a:t>struct</a:t>
            </a:r>
            <a:r>
              <a:rPr lang="en-US" altLang="zh-CN" sz="2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kumimoji="0" lang="en-US" altLang="zh-CN" sz="2800" b="1" dirty="0" smtClean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kumimoji="0" lang="en-US" altLang="zh-CN" sz="28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kumimoji="0" lang="en-US" altLang="zh-CN" sz="2800" b="1" dirty="0" err="1">
                <a:solidFill>
                  <a:schemeClr val="tx2"/>
                </a:solidFill>
                <a:latin typeface="Courier New" pitchFamily="49" charset="0"/>
              </a:rPr>
              <a:t>ElemType</a:t>
            </a: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 *</a:t>
            </a:r>
            <a:r>
              <a:rPr kumimoji="0" lang="en-US" altLang="zh-CN" sz="2800" b="1" dirty="0" err="1">
                <a:solidFill>
                  <a:schemeClr val="tx2"/>
                </a:solidFill>
                <a:latin typeface="Courier New" pitchFamily="49" charset="0"/>
              </a:rPr>
              <a:t>elem</a:t>
            </a: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;	</a:t>
            </a:r>
          </a:p>
          <a:p>
            <a:pPr>
              <a:spcBef>
                <a:spcPct val="50000"/>
              </a:spcBef>
            </a:pP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kumimoji="0" lang="en-US" altLang="zh-CN" sz="2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 length;				</a:t>
            </a:r>
          </a:p>
          <a:p>
            <a:pPr>
              <a:spcBef>
                <a:spcPct val="50000"/>
              </a:spcBef>
            </a:pP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kumimoji="0" lang="en-US" altLang="zh-CN" sz="28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kumimoji="0" lang="en-US" altLang="zh-CN" sz="2800" b="1" dirty="0" err="1">
                <a:solidFill>
                  <a:schemeClr val="tx2"/>
                </a:solidFill>
                <a:latin typeface="Courier New" pitchFamily="49" charset="0"/>
              </a:rPr>
              <a:t>listsize</a:t>
            </a: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r>
              <a:rPr kumimoji="0" lang="en-US" altLang="zh-CN" sz="2800" b="1" dirty="0" err="1">
                <a:solidFill>
                  <a:schemeClr val="tx2"/>
                </a:solidFill>
                <a:latin typeface="Courier New" pitchFamily="49" charset="0"/>
              </a:rPr>
              <a:t>SqList</a:t>
            </a:r>
            <a:r>
              <a:rPr kumimoji="0" lang="en-US" altLang="zh-CN" sz="28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49400" y="566124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C </a:t>
            </a:r>
            <a:r>
              <a:rPr lang="zh-CN" altLang="en-US" sz="2400" dirty="0"/>
              <a:t>语言中的数组下标从 “</a:t>
            </a:r>
            <a:r>
              <a:rPr lang="en-US" altLang="zh-CN" sz="2400" dirty="0"/>
              <a:t>0” </a:t>
            </a:r>
            <a:r>
              <a:rPr lang="zh-CN" altLang="en-US" sz="2400" dirty="0"/>
              <a:t>开始，因此若 </a:t>
            </a:r>
            <a:r>
              <a:rPr lang="en-US" altLang="zh-CN" sz="2400" dirty="0"/>
              <a:t>L </a:t>
            </a:r>
            <a:r>
              <a:rPr lang="zh-CN" altLang="en-US" sz="2400" dirty="0"/>
              <a:t>是 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/>
              <a:t>类型的顺序表，则表中第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个元素是 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-1]</a:t>
            </a:r>
            <a:r>
              <a:rPr lang="zh-CN" altLang="en-US" sz="2400" dirty="0"/>
              <a:t>。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65125" y="5805264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线性表的操作举例</a:t>
            </a:r>
            <a:br>
              <a:rPr lang="zh-CN" altLang="en-US" dirty="0" smtClean="0"/>
            </a:br>
            <a:r>
              <a:rPr lang="en-US" altLang="zh-CN" dirty="0" smtClean="0"/>
              <a:t>--</a:t>
            </a:r>
            <a:r>
              <a:rPr lang="zh-CN" altLang="en-US" dirty="0" smtClean="0"/>
              <a:t>初始化操作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构造一个空的线性表（顺序表）</a:t>
            </a:r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语法描述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 &amp;l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 smtClean="0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 smtClean="0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</a:t>
            </a:r>
            <a:r>
              <a:rPr lang="en-US" altLang="zh-CN" sz="3200" dirty="0" smtClean="0"/>
              <a:t>exit  (OVERFLOW);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 smtClean="0"/>
              <a:t>l.length</a:t>
            </a:r>
            <a:r>
              <a:rPr lang="en-US" altLang="zh-CN" sz="3200" dirty="0" smtClean="0"/>
              <a:t>=0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 smtClean="0"/>
              <a:t>l.listsize</a:t>
            </a:r>
            <a:r>
              <a:rPr lang="en-US" altLang="zh-CN" sz="3200" dirty="0" smtClean="0"/>
              <a:t>=LIST_INIT_SIZE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	return </a:t>
            </a:r>
            <a:r>
              <a:rPr lang="en-US" altLang="zh-CN" sz="3200" dirty="0" smtClean="0"/>
              <a:t> OK;</a:t>
            </a:r>
            <a:endParaRPr lang="en-US" altLang="zh-CN" sz="3200" dirty="0"/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 smtClean="0"/>
              <a:t>初始化</a:t>
            </a:r>
            <a:r>
              <a:rPr lang="en-US" altLang="zh-CN" sz="3600" dirty="0" smtClean="0"/>
              <a:t>---</a:t>
            </a:r>
            <a:r>
              <a:rPr lang="zh-CN" altLang="en-US" sz="3600" dirty="0" smtClean="0"/>
              <a:t>用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线性表的插入运算是指在表的第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+1) </a:t>
            </a:r>
            <a:r>
              <a:rPr kumimoji="0"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 dirty="0"/>
              <a:t>插入一个新结点 </a:t>
            </a:r>
            <a:r>
              <a:rPr kumimoji="0" lang="en-US" altLang="zh-CN" sz="2400" i="1" dirty="0"/>
              <a:t>b</a:t>
            </a:r>
            <a:r>
              <a:rPr kumimoji="0" lang="zh-CN" altLang="en-US" sz="2400" dirty="0"/>
              <a:t>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 </a:t>
            </a:r>
            <a:r>
              <a:rPr kumimoji="0" lang="zh-CN" altLang="en-US" sz="2400" dirty="0"/>
              <a:t>的线性表        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/>
              <a:t>b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r>
              <a:rPr lang="zh-CN" altLang="en-US" sz="2400" dirty="0">
                <a:solidFill>
                  <a:srgbClr val="0000FF"/>
                </a:solidFill>
              </a:rPr>
              <a:t/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插入</a:t>
            </a: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461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</a:rPr>
              <a:t>L.listsize</a:t>
            </a:r>
            <a:r>
              <a:rPr kumimoji="0" lang="en-US" altLang="zh-CN" sz="2200" b="1" dirty="0">
                <a:latin typeface="Arial" pitchFamily="34" charset="0"/>
              </a:rPr>
              <a:t>+= LISTINCREMENT;</a:t>
            </a:r>
            <a:endParaRPr kumimoji="0"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kumimoji="0" lang="en-US" altLang="zh-CN" sz="2200" b="1" dirty="0">
                <a:latin typeface="Arial" pitchFamily="34" charset="0"/>
              </a:rPr>
              <a:t>=&amp;(</a:t>
            </a:r>
            <a:r>
              <a:rPr kumimoji="0" lang="en-US" altLang="zh-CN" sz="2200" b="1" dirty="0" err="1">
                <a:latin typeface="Arial" pitchFamily="34" charset="0"/>
              </a:rPr>
              <a:t>L.elem</a:t>
            </a:r>
            <a:r>
              <a:rPr kumimoji="0" lang="en-US" altLang="zh-CN" sz="2200" b="1" dirty="0">
                <a:latin typeface="Arial" pitchFamily="34" charset="0"/>
              </a:rPr>
              <a:t>[L.length-1]) ;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 smtClean="0">
                <a:ea typeface="华文中宋" pitchFamily="2" charset="-122"/>
              </a:rPr>
              <a:t>2.4 </a:t>
            </a:r>
            <a:r>
              <a:rPr kumimoji="0" lang="en-US" altLang="zh-CN" sz="2800" baseline="-8000" dirty="0" smtClean="0">
                <a:latin typeface="黑体" pitchFamily="2" charset="-122"/>
                <a:ea typeface="黑体" pitchFamily="2" charset="-122"/>
              </a:rPr>
              <a:t> </a:t>
            </a:r>
            <a:endParaRPr kumimoji="0" lang="en-US" altLang="zh-CN" sz="2800" baseline="-8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63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</a:t>
            </a:r>
            <a:r>
              <a:rPr kumimoji="0" lang="zh-CN" altLang="en-US" sz="2800" dirty="0" smtClean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分析</a:t>
            </a:r>
            <a:endParaRPr kumimoji="0" lang="zh-CN" altLang="en-US" sz="2800" dirty="0">
              <a:solidFill>
                <a:srgbClr val="0000FF"/>
              </a:solidFill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79400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kumimoji="0" lang="zh-CN" altLang="en-US" sz="2400" dirty="0">
                <a:ea typeface="华文中宋" pitchFamily="2" charset="-122"/>
              </a:rPr>
              <a:t>是表的长度，设它的值为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79400" y="1844675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算法的时间主要花费在向后移动元素的 </a:t>
            </a:r>
            <a:r>
              <a:rPr kumimoji="0" lang="en-US" altLang="zh-CN" sz="2400" dirty="0">
                <a:ea typeface="华文中宋" pitchFamily="2" charset="-122"/>
              </a:rPr>
              <a:t>for </a:t>
            </a:r>
            <a:r>
              <a:rPr kumimoji="0" lang="zh-CN" altLang="en-US" sz="2400" dirty="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语句的循环次数为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–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+1)</a:t>
            </a:r>
            <a:r>
              <a:rPr kumimoji="0" lang="zh-CN" altLang="en-US" sz="2400" dirty="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次数不仅依赖于表的长度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zh-CN" altLang="en-US" sz="2400" dirty="0">
                <a:ea typeface="华文中宋" pitchFamily="2" charset="-122"/>
              </a:rPr>
              <a:t>，而且还与插入位置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63525" y="3676650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当插入位置在表尾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=</a:t>
            </a:r>
            <a:r>
              <a:rPr kumimoji="0" lang="en-US" altLang="zh-CN" sz="2400" i="1" dirty="0">
                <a:ea typeface="华文中宋" pitchFamily="2" charset="-122"/>
              </a:rPr>
              <a:t>n 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kumimoji="0" lang="zh-CN" altLang="en-US" sz="2400" dirty="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最好情况，其时间复杂度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(1)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3525" y="4976813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当插入位置在表头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i="1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= 1) </a:t>
            </a:r>
            <a:r>
              <a:rPr kumimoji="0" lang="zh-CN" altLang="en-US" sz="2400" dirty="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ea typeface="华文中宋" pitchFamily="2" charset="-122"/>
              </a:rPr>
              <a:t>     语句执行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次，这是最坏情况，其时间复杂度 </a:t>
            </a:r>
            <a:r>
              <a:rPr kumimoji="0" lang="en-US" altLang="zh-CN" sz="2400" i="1" dirty="0">
                <a:ea typeface="华文中宋" pitchFamily="2" charset="-122"/>
              </a:rPr>
              <a:t>O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573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0" lang="en-US" altLang="zh-CN" sz="2200" dirty="0">
                <a:ea typeface="华文中宋" pitchFamily="2" charset="-122"/>
              </a:rPr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/>
              <a:t>p</a:t>
            </a:r>
            <a:r>
              <a:rPr kumimoji="0" lang="en-US" altLang="zh-CN" sz="2200" i="1" baseline="-25000" dirty="0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为在第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一个元素的概率，则在长度为</a:t>
            </a:r>
            <a:r>
              <a:rPr kumimoji="0" lang="zh-CN" altLang="en-US" sz="2200" baseline="300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baseline="30000" dirty="0"/>
              <a:t> </a:t>
            </a:r>
            <a:r>
              <a:rPr kumimoji="0"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843213" y="2060575"/>
          <a:ext cx="2819400" cy="920750"/>
        </p:xfrm>
        <a:graphic>
          <a:graphicData uri="http://schemas.openxmlformats.org/presentationml/2006/ole">
            <p:oleObj spid="_x0000_s60418" name="公式" r:id="rId5" imgW="1320480" imgH="431640" progId="Equation.3">
              <p:embed/>
            </p:oleObj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73088" y="3008313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dirty="0"/>
              <a:t>     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kumimoji="0" lang="zh-CN" altLang="en-US" sz="2200" dirty="0"/>
              <a:t>在表中任何位置 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+1) </a:t>
            </a:r>
            <a:r>
              <a:rPr kumimoji="0" lang="zh-CN" altLang="en-US" sz="2200" dirty="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均等的，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5150" y="3933825"/>
          <a:ext cx="1409700" cy="865188"/>
        </p:xfrm>
        <a:graphic>
          <a:graphicData uri="http://schemas.openxmlformats.org/presentationml/2006/ole">
            <p:oleObj spid="_x0000_s60419" name="公式" r:id="rId6" imgW="660240" imgH="406080" progId="Equation.3">
              <p:embed/>
            </p:oleObj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827463" y="4021138"/>
          <a:ext cx="3768725" cy="920750"/>
        </p:xfrm>
        <a:graphic>
          <a:graphicData uri="http://schemas.openxmlformats.org/presentationml/2006/ole">
            <p:oleObj spid="_x0000_s60420" name="公式" r:id="rId7" imgW="1765080" imgH="431640" progId="Equation.3">
              <p:embed/>
            </p:oleObj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3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dirty="0">
                <a:ea typeface="华文中宋" pitchFamily="2" charset="-122"/>
              </a:rPr>
              <a:t>       </a:t>
            </a:r>
            <a:r>
              <a:rPr kumimoji="0" lang="zh-CN" altLang="en-US" sz="2400" dirty="0" smtClean="0"/>
              <a:t>由此可见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400" dirty="0"/>
              <a:t>当表长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 dirty="0"/>
              <a:t>平均时间复杂度为 </a:t>
            </a:r>
            <a:r>
              <a:rPr kumimoji="0" lang="en-US" altLang="zh-CN" sz="2400" i="1" dirty="0"/>
              <a:t>O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kumimoji="0"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 dirty="0">
                <a:ea typeface="华文中宋" pitchFamily="2" charset="-122"/>
              </a:rPr>
              <a:t>  </a:t>
            </a:r>
            <a:r>
              <a:rPr kumimoji="0" lang="zh-CN" altLang="en-US" sz="2400" dirty="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zh-CN" sz="2400" dirty="0"/>
              <a:t>        </a:t>
            </a:r>
            <a:r>
              <a:rPr kumimoji="0" lang="zh-CN" altLang="en-US" sz="2400" dirty="0"/>
              <a:t>线性表的删除运算是指将线性表的第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 </a:t>
            </a:r>
            <a:r>
              <a:rPr kumimoji="0" lang="zh-CN" altLang="en-US" sz="2400" dirty="0"/>
              <a:t>个结点 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 dirty="0"/>
              <a:t>删除，使长度为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的线性表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>
                <a:solidFill>
                  <a:srgbClr val="0000FF"/>
                </a:solidFill>
              </a:rPr>
              <a:t>a</a:t>
            </a:r>
            <a:r>
              <a:rPr kumimoji="0"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dirty="0"/>
              <a:t>变成长度为 </a:t>
            </a:r>
            <a:r>
              <a:rPr kumimoji="0" lang="en-US" altLang="zh-CN" sz="2400" i="1" dirty="0"/>
              <a:t>n </a:t>
            </a:r>
            <a:r>
              <a:rPr kumimoji="0" lang="en-US" altLang="zh-CN" sz="2400" dirty="0"/>
              <a:t>-1 </a:t>
            </a:r>
            <a:r>
              <a:rPr kumimoji="0" lang="zh-CN" altLang="en-US" sz="2400" dirty="0"/>
              <a:t>的线性表              </a:t>
            </a:r>
            <a:r>
              <a:rPr kumimoji="0" lang="en-US" altLang="zh-CN" sz="2400" dirty="0"/>
              <a:t>(</a:t>
            </a:r>
            <a:r>
              <a:rPr kumimoji="0" lang="en-US" altLang="zh-CN" sz="2400" i="1" dirty="0"/>
              <a:t>a</a:t>
            </a:r>
            <a:r>
              <a:rPr kumimoji="0" lang="en-US" altLang="zh-CN" sz="2400" baseline="-25000" dirty="0"/>
              <a:t>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–1</a:t>
            </a:r>
            <a:r>
              <a:rPr kumimoji="0" lang="en-US" altLang="zh-CN" sz="2400" dirty="0"/>
              <a:t>, </a:t>
            </a:r>
            <a:r>
              <a:rPr kumimoji="0" lang="en-US" altLang="zh-CN" sz="2400" i="1" dirty="0" err="1"/>
              <a:t>a</a:t>
            </a:r>
            <a:r>
              <a:rPr kumimoji="0" lang="en-US" altLang="zh-CN" sz="2400" i="1" baseline="-25000" dirty="0" err="1"/>
              <a:t>i</a:t>
            </a:r>
            <a:r>
              <a:rPr kumimoji="0" lang="en-US" altLang="zh-CN" sz="2400" i="1" baseline="-25000" dirty="0"/>
              <a:t> </a:t>
            </a:r>
            <a:r>
              <a:rPr kumimoji="0" lang="en-US" altLang="zh-CN" sz="2400" baseline="-25000" dirty="0"/>
              <a:t>+1</a:t>
            </a:r>
            <a:r>
              <a:rPr kumimoji="0" lang="en-US" altLang="zh-CN" sz="2400" dirty="0"/>
              <a:t>, …, </a:t>
            </a:r>
            <a:r>
              <a:rPr kumimoji="0" lang="en-US" altLang="zh-CN" sz="2400" i="1" dirty="0"/>
              <a:t>a</a:t>
            </a:r>
            <a:r>
              <a:rPr kumimoji="0" lang="en-US" altLang="zh-CN" sz="2400" i="1" baseline="-25000" dirty="0"/>
              <a:t>n</a:t>
            </a:r>
            <a:r>
              <a:rPr kumimoji="0"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kumimoji="0" lang="en-US" altLang="zh-CN" sz="2400" dirty="0"/>
              <a:t>(1 </a:t>
            </a:r>
            <a:r>
              <a:rPr kumimoji="0" lang="en-US" altLang="zh-CN" sz="2400" dirty="0">
                <a:sym typeface="Symbol" pitchFamily="18" charset="2"/>
              </a:rPr>
              <a:t>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sym typeface="Symbol" pitchFamily="18" charset="2"/>
              </a:rPr>
              <a:t></a:t>
            </a:r>
            <a:r>
              <a:rPr kumimoji="0" lang="en-US" altLang="zh-CN" sz="2400" dirty="0"/>
              <a:t> </a:t>
            </a:r>
            <a:r>
              <a:rPr kumimoji="0" lang="en-US" altLang="zh-CN" sz="2400" i="1" dirty="0"/>
              <a:t>n</a:t>
            </a:r>
            <a:r>
              <a:rPr kumimoji="0"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1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ea typeface="华文中宋" pitchFamily="2" charset="-122"/>
              </a:rPr>
              <a:t>算法 </a:t>
            </a:r>
            <a:r>
              <a:rPr kumimoji="0" lang="en-US" altLang="zh-CN" sz="2800" dirty="0">
                <a:ea typeface="华文中宋" pitchFamily="2" charset="-122"/>
              </a:rPr>
              <a:t>2.5 </a:t>
            </a:r>
            <a:r>
              <a:rPr kumimoji="0"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33704" y="591071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</a:t>
            </a:r>
            <a:r>
              <a:rPr kumimoji="0" lang="zh-CN" altLang="en-US" sz="2400" dirty="0" smtClean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分析</a:t>
            </a:r>
            <a:endParaRPr kumimoji="0" lang="zh-CN" altLang="en-US" sz="2400" dirty="0">
              <a:solidFill>
                <a:srgbClr val="0000FF"/>
              </a:solidFill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54025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4025" y="1773238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for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–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8150" y="3605213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(1)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38150" y="4905375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= 1)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 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614363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kumimoji="0" lang="en-US" altLang="zh-CN" sz="2200" dirty="0"/>
              <a:t>  </a:t>
            </a:r>
            <a:r>
              <a:rPr kumimoji="0" lang="zh-CN" altLang="en-US" sz="2200" dirty="0">
                <a:ea typeface="华文中宋" pitchFamily="2" charset="-122"/>
              </a:rPr>
              <a:t>算法的平均时间复杂度：</a:t>
            </a:r>
            <a:r>
              <a:rPr kumimoji="0" lang="zh-CN" altLang="en-US" sz="2200" dirty="0"/>
              <a:t>设 </a:t>
            </a:r>
            <a:r>
              <a:rPr kumimoji="0" lang="en-US" altLang="zh-CN" sz="2200" i="1" dirty="0" err="1"/>
              <a:t>q</a:t>
            </a:r>
            <a:r>
              <a:rPr kumimoji="0" lang="en-US" altLang="zh-CN" sz="2200" i="1" baseline="-25000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为删除第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则在长度为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79788" y="1795463"/>
          <a:ext cx="2520950" cy="995362"/>
        </p:xfrm>
        <a:graphic>
          <a:graphicData uri="http://schemas.openxmlformats.org/presentationml/2006/ole">
            <p:oleObj spid="_x0000_s61442" name="公式" r:id="rId5" imgW="1091880" imgH="431640" progId="Equation.3">
              <p:embed/>
            </p:oleObj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8313" y="2760663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</a:t>
            </a:r>
            <a:r>
              <a:rPr kumimoji="0" lang="zh-CN" altLang="en-US" sz="2200" dirty="0"/>
              <a:t>假设在表中任何位置</a:t>
            </a:r>
            <a:r>
              <a:rPr kumimoji="0" lang="en-US" altLang="zh-CN" sz="2200" dirty="0"/>
              <a:t>(1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 err="1"/>
              <a:t>i</a:t>
            </a:r>
            <a:r>
              <a:rPr kumimoji="0" lang="en-US" altLang="zh-CN" sz="2200" dirty="0"/>
              <a:t> </a:t>
            </a:r>
            <a:r>
              <a:rPr kumimoji="0" lang="en-US" altLang="zh-CN" sz="2200" dirty="0">
                <a:sym typeface="Symbol" pitchFamily="18" charset="2"/>
              </a:rPr>
              <a:t></a:t>
            </a:r>
            <a:r>
              <a:rPr kumimoji="0" lang="en-US" altLang="zh-CN" sz="2200" dirty="0"/>
              <a:t>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443163" y="3424238"/>
          <a:ext cx="922337" cy="838200"/>
        </p:xfrm>
        <a:graphic>
          <a:graphicData uri="http://schemas.openxmlformats.org/presentationml/2006/ole">
            <p:oleObj spid="_x0000_s61443" name="公式" r:id="rId6" imgW="431640" imgH="393480" progId="Equation.3">
              <p:embed/>
            </p:oleObj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027488" y="3424238"/>
          <a:ext cx="3306762" cy="920750"/>
        </p:xfrm>
        <a:graphic>
          <a:graphicData uri="http://schemas.openxmlformats.org/presentationml/2006/ole">
            <p:oleObj spid="_x0000_s61444" name="公式" r:id="rId7" imgW="1549080" imgH="431640" progId="Equation.3">
              <p:embed/>
            </p:oleObj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357688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/>
              <a:t>        </a:t>
            </a:r>
            <a:r>
              <a:rPr kumimoji="0" lang="zh-CN" altLang="en-US" sz="2200" dirty="0"/>
              <a:t>由此可见，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kumimoji="0"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200" dirty="0"/>
              <a:t>当表长 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 </a:t>
            </a:r>
            <a:r>
              <a:rPr kumimoji="0"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 dirty="0"/>
              <a:t>均时间复杂度为 </a:t>
            </a:r>
            <a:r>
              <a:rPr kumimoji="0" lang="en-US" altLang="zh-CN" sz="2200" i="1" dirty="0"/>
              <a:t>O</a:t>
            </a:r>
            <a:r>
              <a:rPr kumimoji="0" lang="en-US" altLang="zh-CN" sz="2200" dirty="0"/>
              <a:t>(</a:t>
            </a:r>
            <a:r>
              <a:rPr kumimoji="0" lang="en-US" altLang="zh-CN" sz="2200" i="1" dirty="0"/>
              <a:t>n</a:t>
            </a:r>
            <a:r>
              <a:rPr kumimoji="0" lang="en-US" altLang="zh-CN" sz="2200" dirty="0"/>
              <a:t>)</a:t>
            </a:r>
            <a:r>
              <a:rPr kumimoji="0"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、一个线性表第一个元素的存储地址是 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 smtClean="0"/>
              <a:t>      为 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 则第 </a:t>
            </a:r>
            <a:r>
              <a:rPr lang="en-US" altLang="zh-CN" sz="2200" dirty="0" smtClean="0"/>
              <a:t>5 </a:t>
            </a:r>
            <a:r>
              <a:rPr lang="zh-CN" altLang="en-US" sz="2200" dirty="0" smtClean="0"/>
              <a:t>个元素的地址是 </a:t>
            </a:r>
            <a:r>
              <a:rPr lang="en-US" altLang="zh-CN" sz="2200" dirty="0" smtClean="0"/>
              <a:t>(     )</a:t>
            </a:r>
            <a:r>
              <a:rPr lang="zh-CN" altLang="en-US" sz="2200" dirty="0" smtClean="0"/>
              <a:t>。</a:t>
            </a:r>
            <a:br>
              <a:rPr lang="zh-CN" altLang="en-US" sz="2200" dirty="0" smtClean="0"/>
            </a:br>
            <a:r>
              <a:rPr lang="zh-CN" altLang="en-US" sz="2200" dirty="0" smtClean="0"/>
              <a:t>      （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110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108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100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、向一个有 </a:t>
            </a:r>
            <a:r>
              <a:rPr lang="en-US" altLang="zh-CN" sz="2200" dirty="0" smtClean="0"/>
              <a:t>127 </a:t>
            </a:r>
            <a:r>
              <a:rPr lang="zh-CN" altLang="en-US" sz="2200" dirty="0" smtClean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 smtClean="0"/>
              <a:t>      顺序不变，平均要移动（ ）个元素。 </a:t>
            </a:r>
            <a:br>
              <a:rPr lang="zh-CN" altLang="en-US" sz="2200" dirty="0" smtClean="0"/>
            </a:br>
            <a:r>
              <a:rPr lang="zh-CN" altLang="en-US" sz="2200" dirty="0" smtClean="0"/>
              <a:t>      （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64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63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63.5</a:t>
            </a:r>
            <a:r>
              <a:rPr lang="zh-CN" altLang="en-US" sz="2200" dirty="0" smtClean="0"/>
              <a:t>　（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、顺序存储结构是通过 </a:t>
            </a:r>
            <a:r>
              <a:rPr lang="en-US" altLang="zh-CN" sz="2200" dirty="0" smtClean="0"/>
              <a:t>________ </a:t>
            </a:r>
            <a:r>
              <a:rPr lang="zh-CN" altLang="en-US" sz="2200" dirty="0" smtClean="0"/>
              <a:t>表示元素之间的关系的</a:t>
            </a:r>
            <a:endParaRPr lang="en-US" altLang="zh-CN" sz="2200" dirty="0" smtClean="0"/>
          </a:p>
          <a:p>
            <a:pPr>
              <a:lnSpc>
                <a:spcPct val="160000"/>
              </a:lnSpc>
            </a:pPr>
            <a:r>
              <a:rPr lang="en-US" altLang="zh-CN" sz="2200" b="1" dirty="0" smtClean="0"/>
              <a:t>      </a:t>
            </a:r>
            <a:r>
              <a:rPr lang="en-US" altLang="zh-CN" sz="2200" dirty="0" smtClean="0"/>
              <a:t> (</a:t>
            </a:r>
            <a:r>
              <a:rPr lang="en-US" sz="2200" dirty="0" smtClean="0"/>
              <a:t>A)  </a:t>
            </a:r>
            <a:r>
              <a:rPr lang="zh-CN" altLang="en-US" sz="2200" dirty="0" smtClean="0"/>
              <a:t>逻辑上相邻     </a:t>
            </a:r>
            <a:r>
              <a:rPr lang="en-US" altLang="zh-CN" sz="2200" dirty="0" smtClean="0"/>
              <a:t>(B) </a:t>
            </a:r>
            <a:r>
              <a:rPr lang="zh-CN" altLang="en-US" sz="2200" dirty="0" smtClean="0"/>
              <a:t>物理上地址相邻</a:t>
            </a:r>
            <a:r>
              <a:rPr lang="en-US" sz="2200" dirty="0" smtClean="0"/>
              <a:t>     (C) </a:t>
            </a:r>
            <a:r>
              <a:rPr lang="zh-CN" altLang="en-US" sz="2200" dirty="0" smtClean="0"/>
              <a:t>指针    </a:t>
            </a:r>
            <a:r>
              <a:rPr lang="en-US" sz="2200" dirty="0" smtClean="0"/>
              <a:t>(D) </a:t>
            </a:r>
            <a:r>
              <a:rPr lang="zh-CN" altLang="en-US" sz="2200" dirty="0" smtClean="0"/>
              <a:t>下标</a:t>
            </a:r>
            <a:endParaRPr lang="en-US" altLang="zh-CN" sz="2200" dirty="0" smtClean="0"/>
          </a:p>
          <a:p>
            <a:pPr>
              <a:lnSpc>
                <a:spcPct val="160000"/>
              </a:lnSpc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、对于顺序存储的线性表，访问结点和删除结点的时间复杂度分别为（ ）。</a:t>
            </a:r>
            <a:endParaRPr lang="en-US" altLang="zh-CN" sz="2200" dirty="0" smtClean="0"/>
          </a:p>
          <a:p>
            <a:pPr>
              <a:lnSpc>
                <a:spcPct val="160000"/>
              </a:lnSpc>
            </a:pPr>
            <a:r>
              <a:rPr lang="en-US" altLang="zh-CN" sz="2200" dirty="0" smtClean="0"/>
              <a:t>       (A)</a:t>
            </a:r>
            <a:r>
              <a:rPr lang="en-US" sz="2400" dirty="0" smtClean="0"/>
              <a:t>  O（1）、</a:t>
            </a:r>
            <a:r>
              <a:rPr lang="en-US" sz="2400" dirty="0" err="1" smtClean="0"/>
              <a:t>O（n</a:t>
            </a:r>
            <a:r>
              <a:rPr lang="en-US" sz="2400" dirty="0" smtClean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       (C)  </a:t>
            </a:r>
            <a:r>
              <a:rPr lang="en-US" sz="2400" dirty="0" err="1" smtClean="0"/>
              <a:t>O（n</a:t>
            </a:r>
            <a:r>
              <a:rPr lang="en-US" sz="2400" dirty="0" smtClean="0"/>
              <a:t>）、O（1）          (D) </a:t>
            </a:r>
            <a:r>
              <a:rPr lang="en-US" sz="2400" dirty="0" err="1" smtClean="0"/>
              <a:t>O（n</a:t>
            </a:r>
            <a:r>
              <a:rPr lang="en-US" sz="2400" dirty="0" smtClean="0"/>
              <a:t>）、</a:t>
            </a:r>
            <a:r>
              <a:rPr lang="en-US" sz="2400" dirty="0" err="1" smtClean="0"/>
              <a:t>O（n</a:t>
            </a:r>
            <a:r>
              <a:rPr lang="en-US" sz="2400" dirty="0" smtClean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1484784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kumimoji="0" lang="en-US" altLang="zh-CN" sz="28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用一组物理位置任意的存储单元来存放线性表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的</a:t>
            </a:r>
            <a:endParaRPr kumimoji="0"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数据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元素。 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这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组存储单元既可以是连续的，也可以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是</a:t>
            </a:r>
            <a:endParaRPr kumimoji="0"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不连续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的，甚至是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零散分布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在内存中的任意位置上的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kumimoji="0"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因此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，链表中元素的逻辑次序和 </a:t>
            </a:r>
            <a:r>
              <a:rPr kumimoji="0" lang="zh-CN" altLang="en-US" sz="2800" dirty="0" smtClean="0">
                <a:latin typeface="华文楷体" pitchFamily="2" charset="-122"/>
                <a:ea typeface="华文楷体" pitchFamily="2" charset="-122"/>
              </a:rPr>
              <a:t>物理</a:t>
            </a:r>
            <a:r>
              <a:rPr kumimoji="0" lang="zh-CN" altLang="en-US" sz="2800" dirty="0">
                <a:latin typeface="华文楷体" pitchFamily="2" charset="-122"/>
                <a:ea typeface="华文楷体" pitchFamily="2" charset="-122"/>
              </a:rPr>
              <a:t>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5220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6516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812360" y="3140968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14338" y="1265238"/>
            <a:ext cx="2940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5183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4043363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</a:t>
            </a:r>
            <a:r>
              <a:rPr lang="zh-CN" altLang="en-US" dirty="0" smtClean="0">
                <a:solidFill>
                  <a:srgbClr val="0000FF"/>
                </a:solidFill>
              </a:rPr>
              <a:t>地址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453188" y="1270000"/>
            <a:ext cx="1336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2854325" y="307181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5220072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082925" y="3519488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6372200" y="1442276"/>
            <a:ext cx="1336675" cy="2585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6249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940152" y="8367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8037375" y="3140968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7653993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758113" y="2189188"/>
            <a:ext cx="58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8242300" y="2189188"/>
            <a:ext cx="58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27038" y="692150"/>
            <a:ext cx="7620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7165181" y="1010077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9388" y="5199063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5373688" y="5168900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itchFamily="2" charset="-122"/>
              </a:rPr>
              <a:t>单链表在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</a:t>
            </a:r>
            <a:r>
              <a:rPr lang="en-US" altLang="zh-CN" sz="2200"/>
              <a:t>, </a:t>
            </a:r>
            <a:r>
              <a:rPr lang="en-US" altLang="zh-CN" sz="2200" smtClean="0"/>
              <a:t>*LL;  </a:t>
            </a:r>
            <a:endParaRPr lang="en-US" altLang="zh-CN" sz="2200" dirty="0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华文中宋" pitchFamily="2" charset="-122"/>
              </a:rPr>
              <a:t>例子：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9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603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679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16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/>
              <a:t>LL </a:t>
            </a:r>
            <a:endParaRPr lang="en-US" altLang="zh-CN" dirty="0"/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716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719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 dirty="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 dirty="0">
                <a:ea typeface="华文新魏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 dirty="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 dirty="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 smtClean="0"/>
              <a:t>以后没特别说明，都是带头结点的单链表</a:t>
            </a:r>
            <a:endParaRPr lang="zh-CN" altLang="en-US" sz="2400" dirty="0"/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639138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 smtClean="0"/>
              <a:t>头结点的意义等一下再讲 </a:t>
            </a:r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665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1988" y="1570038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1</a:t>
            </a:r>
            <a:r>
              <a:rPr lang="zh-CN" altLang="en-US" sz="2200" dirty="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55650" y="2362200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 err="1">
                <a:ea typeface="华文中宋" pitchFamily="2" charset="-122"/>
              </a:rPr>
              <a:t>GetElem</a:t>
            </a:r>
            <a:r>
              <a:rPr lang="en-US" altLang="zh-CN" sz="2200" dirty="0">
                <a:ea typeface="华文中宋" pitchFamily="2" charset="-122"/>
              </a:rPr>
              <a:t>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61988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6288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</a:t>
              </a:r>
              <a:r>
                <a:rPr lang="en-US" altLang="zh-CN" sz="2200" dirty="0" err="1">
                  <a:ea typeface="华文中宋" pitchFamily="2" charset="-122"/>
                </a:rPr>
                <a:t>int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r>
                <a:rPr lang="zh-CN" altLang="en-US" sz="2200" dirty="0">
                  <a:ea typeface="华文中宋" pitchFamily="2" charset="-122"/>
                </a:rPr>
                <a:t/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r>
                <a:rPr lang="zh-CN" altLang="en-US" sz="2200" dirty="0">
                  <a:ea typeface="华文中宋" pitchFamily="2" charset="-122"/>
                </a:rPr>
                <a:t/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r>
                <a:rPr lang="zh-CN" altLang="en-US" sz="2200" dirty="0">
                  <a:ea typeface="华文中宋" pitchFamily="2" charset="-122"/>
                </a:rPr>
                <a:t/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200" dirty="0">
                  <a:ea typeface="华文中宋" pitchFamily="2" charset="-122"/>
                </a:rPr>
                <a:t>算法 </a:t>
              </a:r>
              <a:r>
                <a:rPr kumimoji="0" lang="en-US" altLang="zh-CN" sz="2200" dirty="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1663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5741988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36600" y="598488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按值查找（</a:t>
            </a:r>
            <a:r>
              <a:rPr lang="en-US" altLang="zh-CN" sz="2200" dirty="0" err="1">
                <a:ea typeface="华文中宋" pitchFamily="2" charset="-122"/>
              </a:rPr>
              <a:t>LocateElem</a:t>
            </a:r>
            <a:r>
              <a:rPr lang="en-US" altLang="zh-CN" sz="2200" dirty="0">
                <a:ea typeface="华文中宋" pitchFamily="2" charset="-122"/>
              </a:rPr>
              <a:t>( L, e) 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36600" y="1185863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549607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85328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68350" y="5870575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31392" y="2780928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/>
                  <a:t> a</a:t>
                </a:r>
                <a:r>
                  <a:rPr lang="en-US" altLang="zh-CN" i="1" baseline="-25000"/>
                  <a:t>i</a:t>
                </a:r>
                <a:r>
                  <a:rPr lang="en-US" altLang="zh-CN" baseline="-2500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604146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、生成一个数据域为 </a:t>
            </a:r>
            <a:r>
              <a:rPr lang="en-US" altLang="zh-CN" sz="2200" i="1" dirty="0"/>
              <a:t>e</a:t>
            </a:r>
            <a:r>
              <a:rPr lang="en-US" altLang="zh-CN" sz="2200" dirty="0"/>
              <a:t> </a:t>
            </a:r>
            <a:r>
              <a:rPr lang="zh-CN" altLang="en-US" sz="2200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196983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6904454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、插入新结点：①</a:t>
            </a:r>
            <a:r>
              <a:rPr lang="zh-CN" altLang="en-US" sz="2200" dirty="0" smtClean="0"/>
              <a:t>、新结点的指针域指向结点 </a:t>
            </a:r>
            <a:r>
              <a:rPr lang="en-US" altLang="zh-CN" sz="2200" i="1" dirty="0" err="1" smtClean="0"/>
              <a:t>a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i="1" baseline="-25000" dirty="0" smtClean="0"/>
              <a:t> </a:t>
            </a:r>
            <a:r>
              <a:rPr lang="zh-CN" altLang="en-US" sz="2200" dirty="0" smtClean="0"/>
              <a:t>。 </a:t>
            </a:r>
            <a:endParaRPr lang="zh-CN" altLang="en-US" sz="2200" dirty="0"/>
          </a:p>
          <a:p>
            <a:pPr>
              <a:lnSpc>
                <a:spcPct val="190000"/>
              </a:lnSpc>
            </a:pPr>
            <a:r>
              <a:rPr lang="zh-CN" altLang="en-US" sz="2200" dirty="0"/>
              <a:t>                             </a:t>
            </a:r>
            <a:r>
              <a:rPr lang="zh-CN" altLang="en-US" sz="2200" dirty="0" smtClean="0"/>
              <a:t>    </a:t>
            </a:r>
            <a:r>
              <a:rPr lang="zh-CN" altLang="zh-CN" sz="2200" dirty="0" smtClean="0"/>
              <a:t>②、</a:t>
            </a:r>
            <a:r>
              <a:rPr lang="zh-CN" altLang="en-US" sz="2200" dirty="0" smtClean="0"/>
              <a:t>结点 </a:t>
            </a:r>
            <a:r>
              <a:rPr lang="en-US" altLang="zh-CN" sz="2200" i="1" dirty="0" err="1" smtClean="0"/>
              <a:t>a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i="1" baseline="-25000" dirty="0" smtClean="0"/>
              <a:t> </a:t>
            </a:r>
            <a:r>
              <a:rPr lang="en-US" altLang="zh-CN" sz="2200" baseline="-25000" dirty="0" smtClean="0"/>
              <a:t>–1 </a:t>
            </a:r>
            <a:r>
              <a:rPr lang="zh-CN" altLang="en-US" sz="2200" dirty="0" smtClean="0"/>
              <a:t>的指针域指向新结点。  </a:t>
            </a:r>
            <a:endParaRPr lang="zh-CN" altLang="en-US" sz="2200" dirty="0"/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0700" y="1052513"/>
            <a:ext cx="7178568" cy="489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 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419475" y="476250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2.9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4824413" y="5445224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3</a:t>
            </a:r>
            <a:r>
              <a:rPr lang="zh-CN" altLang="en-US" sz="2400" dirty="0">
                <a:ea typeface="华文中宋" pitchFamily="2" charset="-122"/>
              </a:rPr>
              <a:t>、删除运算（</a:t>
            </a:r>
            <a:r>
              <a:rPr lang="en-US" altLang="zh-CN" sz="2400" dirty="0" err="1">
                <a:ea typeface="华文中宋" pitchFamily="2" charset="-122"/>
              </a:rPr>
              <a:t>ListDelete</a:t>
            </a:r>
            <a:r>
              <a:rPr lang="en-US" altLang="zh-CN" sz="2400" dirty="0">
                <a:ea typeface="华文中宋" pitchFamily="2" charset="-122"/>
              </a:rPr>
              <a:t>(&amp;L,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, &amp;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232249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041525" y="5564188"/>
            <a:ext cx="37105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350102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322556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p = L;  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while (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 dirty="0">
                <a:ea typeface="华文中宋" pitchFamily="2" charset="-122"/>
              </a:rPr>
              <a:t>}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if (!(p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next)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dirty="0">
                <a:ea typeface="华文中宋" pitchFamily="2" charset="-122"/>
              </a:rPr>
              <a:t>q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  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data;    free(q);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32138" y="533400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2.10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59338" y="4652963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3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itchFamily="2" charset="-122"/>
              </a:rPr>
              <a:t>        </a:t>
            </a:r>
            <a:r>
              <a:rPr lang="zh-CN" altLang="en-US" sz="2800" dirty="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6660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作用是对链表进行操作时，可以对</a:t>
            </a:r>
            <a:r>
              <a:rPr lang="zh-CN" altLang="en-US" sz="2400" dirty="0" smtClean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 smtClean="0"/>
              <a:t>的情况以及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对</a:t>
            </a:r>
            <a:r>
              <a:rPr lang="zh-CN" altLang="en-US" sz="2400" dirty="0" smtClean="0">
                <a:solidFill>
                  <a:srgbClr val="0000FF"/>
                </a:solidFill>
              </a:rPr>
              <a:t>首元结点</a:t>
            </a:r>
            <a:r>
              <a:rPr lang="zh-CN" altLang="en-US" sz="2400" dirty="0" smtClean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-252536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 dirty="0"/>
              <a:t>        </a:t>
            </a:r>
            <a:r>
              <a:rPr kumimoji="0" lang="zh-CN" altLang="en-US" sz="2200" dirty="0"/>
              <a:t>从一个空表开始，逐个将新结点插入到当前链表的表头</a:t>
            </a:r>
            <a:r>
              <a:rPr kumimoji="0" lang="zh-CN" altLang="en-US" sz="2200" dirty="0" smtClean="0"/>
              <a:t>上（头插法）。 </a:t>
            </a:r>
            <a:endParaRPr lang="zh-CN" altLang="en-US" sz="2200" dirty="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" y="549275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4</a:t>
            </a:r>
            <a:r>
              <a:rPr lang="zh-CN" altLang="en-US" sz="2200" dirty="0">
                <a:ea typeface="华文中宋" pitchFamily="2" charset="-122"/>
              </a:rPr>
              <a:t>、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kumimoji="0" lang="zh-CN" altLang="en-US" sz="2200" dirty="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kumimoji="0" lang="zh-CN" altLang="en-US" sz="2200" dirty="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 dirty="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9375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void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L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for (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=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&gt; 0; --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) {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dirty="0">
                <a:ea typeface="华文中宋" pitchFamily="2" charset="-122"/>
              </a:rPr>
              <a:t>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// </a:t>
            </a:r>
            <a:r>
              <a:rPr lang="zh-CN" altLang="en-US" sz="2200" dirty="0"/>
              <a:t>生成新结点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 err="1">
                <a:ea typeface="华文中宋" pitchFamily="2" charset="-122"/>
              </a:rPr>
              <a:t>scanf</a:t>
            </a:r>
            <a:r>
              <a:rPr lang="en-US" altLang="zh-CN" sz="2200" dirty="0">
                <a:ea typeface="华文中宋" pitchFamily="2" charset="-122"/>
              </a:rPr>
              <a:t>(&amp;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r>
              <a:rPr lang="zh-CN" altLang="en-US" sz="2200" dirty="0">
                <a:ea typeface="华文中宋" pitchFamily="2" charset="-122"/>
              </a:rPr>
              <a:t/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}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22675" y="5876925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6948264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091139" y="3259832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51520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51520" y="476672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0" y="170021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2.11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smtClean="0">
                <a:ea typeface="华文中宋" pitchFamily="2" charset="-122"/>
              </a:rPr>
              <a:t>1</a:t>
            </a:r>
            <a:r>
              <a:rPr lang="zh-CN" altLang="en-US" sz="2200" dirty="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(A) </a:t>
            </a:r>
            <a:r>
              <a:rPr lang="zh-CN" altLang="en-US" sz="2200" dirty="0">
                <a:ea typeface="华文中宋" pitchFamily="2" charset="-122"/>
              </a:rPr>
              <a:t>必须是连续的              </a:t>
            </a:r>
            <a:r>
              <a:rPr lang="en-US" altLang="zh-CN" sz="2200" dirty="0">
                <a:ea typeface="华文中宋" pitchFamily="2" charset="-122"/>
              </a:rPr>
              <a:t>(B) </a:t>
            </a:r>
            <a:r>
              <a:rPr lang="zh-CN" altLang="en-US" sz="2200" dirty="0" smtClean="0">
                <a:ea typeface="华文中宋" pitchFamily="2" charset="-122"/>
              </a:rPr>
              <a:t>部分元素的地址</a:t>
            </a:r>
            <a:r>
              <a:rPr lang="zh-CN" altLang="en-US" sz="2200" dirty="0">
                <a:ea typeface="华文中宋" pitchFamily="2" charset="-122"/>
              </a:rPr>
              <a:t>必须是连续的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(C) </a:t>
            </a:r>
            <a:r>
              <a:rPr lang="zh-CN" altLang="en-US" sz="2200" dirty="0">
                <a:ea typeface="华文中宋" pitchFamily="2" charset="-122"/>
              </a:rPr>
              <a:t>一定是不连续的          </a:t>
            </a:r>
            <a:r>
              <a:rPr lang="en-US" altLang="zh-CN" sz="2200" dirty="0">
                <a:ea typeface="华文中宋" pitchFamily="2" charset="-122"/>
              </a:rPr>
              <a:t>(D) </a:t>
            </a:r>
            <a:r>
              <a:rPr lang="zh-CN" altLang="en-US" sz="2200" dirty="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2</a:t>
            </a:r>
            <a:r>
              <a:rPr lang="zh-CN" altLang="en-US" sz="2200" dirty="0">
                <a:ea typeface="华文中宋" pitchFamily="2" charset="-122"/>
              </a:rPr>
              <a:t>、在一个单链表中</a:t>
            </a:r>
            <a:r>
              <a:rPr lang="zh-CN" altLang="en-US" sz="2200" dirty="0" smtClean="0">
                <a:ea typeface="华文中宋" pitchFamily="2" charset="-122"/>
              </a:rPr>
              <a:t>，在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之后</a:t>
            </a:r>
            <a:r>
              <a:rPr lang="zh-CN" altLang="en-US" sz="2200" dirty="0" smtClean="0">
                <a:ea typeface="华文中宋" pitchFamily="2" charset="-122"/>
              </a:rPr>
              <a:t>插入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zh-CN" altLang="en-US" sz="2200" dirty="0">
                <a:ea typeface="华文中宋" pitchFamily="2" charset="-122"/>
              </a:rPr>
              <a:t>所指结点，则执行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   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</a:t>
            </a:r>
            <a:r>
              <a:rPr lang="en-US" altLang="zh-CN" sz="2200" dirty="0" err="1">
                <a:ea typeface="华文中宋" pitchFamily="2" charset="-122"/>
              </a:rPr>
              <a:t>p;p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 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</a:t>
            </a:r>
            <a:r>
              <a:rPr lang="en-US" altLang="zh-CN" sz="2200" dirty="0" err="1">
                <a:ea typeface="华文中宋" pitchFamily="2" charset="-122"/>
              </a:rPr>
              <a:t>s;s</a:t>
            </a:r>
            <a:r>
              <a:rPr lang="en-US" altLang="zh-CN" sz="2200" dirty="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3</a:t>
            </a:r>
            <a:r>
              <a:rPr lang="zh-CN" altLang="en-US" sz="2200" dirty="0">
                <a:ea typeface="华文中宋" pitchFamily="2" charset="-122"/>
              </a:rPr>
              <a:t>、在一个单链表中，若删除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所指结点的后续结点，则执行 </a:t>
            </a:r>
            <a:r>
              <a:rPr lang="en-US" altLang="zh-CN" sz="2200" dirty="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p-&gt;next=p-&gt;next;    </a:t>
            </a:r>
            <a:endParaRPr lang="en-US" altLang="zh-CN" sz="2200" dirty="0" smtClean="0">
              <a:ea typeface="华文中宋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ea typeface="华文中宋" pitchFamily="2" charset="-122"/>
              </a:rPr>
              <a:t>   </a:t>
            </a:r>
            <a:r>
              <a:rPr lang="zh-CN" altLang="en-US" sz="2200" dirty="0" smtClean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个数据元素的有序序列。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39552" y="3212976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11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11175" y="5245100"/>
            <a:ext cx="684033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：软件学院历年招生情况：</a:t>
            </a:r>
            <a:endParaRPr lang="en-US" altLang="zh-CN" sz="2400" dirty="0" smtClean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/>
              <a:t>                                           </a:t>
            </a:r>
            <a:r>
              <a:rPr lang="zh-CN" altLang="en-US" sz="2400" dirty="0" smtClean="0"/>
              <a:t>     （</a:t>
            </a:r>
            <a:r>
              <a:rPr lang="en-US" altLang="zh-CN" sz="2400" dirty="0" smtClean="0"/>
              <a:t>190, 400, 400, 415,…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845175" y="6118225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692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139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356101" y="4195936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611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 smtClean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3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静态链表表示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#define MAXSIZE 1000      / /</a:t>
            </a:r>
            <a:r>
              <a:rPr lang="zh-CN" altLang="en-US" dirty="0" smtClean="0">
                <a:latin typeface="Times New Roman" pitchFamily="18" charset="0"/>
              </a:rPr>
              <a:t>链表的最大长度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 err="1" smtClean="0">
                <a:latin typeface="Times New Roman" pitchFamily="18" charset="0"/>
              </a:rPr>
              <a:t>tpyedef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en-US" altLang="zh-CN" dirty="0" err="1" smtClean="0">
                <a:latin typeface="Times New Roman" pitchFamily="18" charset="0"/>
              </a:rPr>
              <a:t>struct</a:t>
            </a:r>
            <a:r>
              <a:rPr lang="en-US" altLang="zh-CN" dirty="0" smtClean="0">
                <a:latin typeface="Times New Roman" pitchFamily="18" charset="0"/>
              </a:rPr>
              <a:t>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     </a:t>
            </a:r>
            <a:r>
              <a:rPr lang="en-US" altLang="zh-CN" dirty="0" err="1" smtClean="0">
                <a:latin typeface="Times New Roman" pitchFamily="18" charset="0"/>
              </a:rPr>
              <a:t>ElemType</a:t>
            </a:r>
            <a:r>
              <a:rPr lang="en-US" altLang="zh-CN" dirty="0" smtClean="0">
                <a:latin typeface="Times New Roman" pitchFamily="18" charset="0"/>
              </a:rPr>
              <a:t> data</a:t>
            </a:r>
            <a:r>
              <a:rPr lang="zh-CN" altLang="en-US" dirty="0" smtClean="0">
                <a:latin typeface="Times New Roman" pitchFamily="18" charset="0"/>
              </a:rPr>
              <a:t>； 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 smtClean="0">
                <a:latin typeface="Times New Roman" pitchFamily="18" charset="0"/>
              </a:rPr>
              <a:t>     </a:t>
            </a:r>
            <a:r>
              <a:rPr lang="en-US" altLang="zh-CN" dirty="0" err="1" smtClean="0">
                <a:latin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</a:rPr>
              <a:t> cur</a:t>
            </a:r>
            <a:r>
              <a:rPr lang="zh-CN" altLang="en-US" dirty="0" smtClean="0">
                <a:latin typeface="Times New Roman" pitchFamily="18" charset="0"/>
              </a:rPr>
              <a:t>； 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}component,  </a:t>
            </a:r>
            <a:r>
              <a:rPr lang="en-US" altLang="zh-CN" dirty="0" err="1" smtClean="0">
                <a:latin typeface="Times New Roman" pitchFamily="18" charset="0"/>
              </a:rPr>
              <a:t>SLinkList</a:t>
            </a:r>
            <a:r>
              <a:rPr lang="en-US" altLang="zh-CN" dirty="0" smtClean="0">
                <a:latin typeface="Times New Roman" pitchFamily="18" charset="0"/>
              </a:rPr>
              <a:t>[</a:t>
            </a:r>
            <a:r>
              <a:rPr lang="en-US" altLang="zh-CN" dirty="0" smtClean="0"/>
              <a:t>MAXSIZE</a:t>
            </a:r>
            <a:r>
              <a:rPr lang="en-US" altLang="zh-CN" dirty="0" smtClean="0">
                <a:latin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ea typeface="华文中宋" pitchFamily="2" charset="-122"/>
              </a:rPr>
              <a:t>循环</a:t>
            </a:r>
            <a:r>
              <a:rPr lang="zh-CN" altLang="en-US" sz="2600" dirty="0">
                <a:ea typeface="华文中宋" pitchFamily="2" charset="-122"/>
              </a:rPr>
              <a:t>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由于循环链表中没有 </a:t>
            </a:r>
            <a:r>
              <a:rPr lang="en-US" altLang="zh-CN" sz="2200" dirty="0">
                <a:ea typeface="华文中宋" pitchFamily="2" charset="-122"/>
              </a:rPr>
              <a:t>NULL </a:t>
            </a:r>
            <a:r>
              <a:rPr lang="zh-CN" altLang="en-US" sz="2200" dirty="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 dirty="0">
                <a:ea typeface="华文中宋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 dirty="0">
                <a:ea typeface="华文中宋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 dirty="0">
                <a:ea typeface="华文中宋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51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017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60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03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51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189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570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694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221163" y="71913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80803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017838" y="13160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240588" y="131603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408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51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684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837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469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926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935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5478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078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088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971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984250" y="2995613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218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570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570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8459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7088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7088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949450" y="5589588"/>
            <a:ext cx="5646738" cy="762000"/>
            <a:chOff x="911" y="3521"/>
            <a:chExt cx="3557" cy="480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916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916238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971550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6444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987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987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075238" y="4953000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ea typeface="华文中宋" pitchFamily="2" charset="-122"/>
              </a:rPr>
              <a:t>O</a:t>
            </a:r>
            <a:r>
              <a:rPr lang="en-US" altLang="zh-CN" sz="2200" dirty="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2771775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2771775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7596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7740352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950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2143125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6423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3162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6426200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613525" y="2992438"/>
            <a:ext cx="1271588" cy="609600"/>
            <a:chOff x="3803" y="2275"/>
            <a:chExt cx="80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6804025" y="2584450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3146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3146425" y="3065463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7019925" y="2128838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2143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2143125" y="2128838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1296988" y="4649788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3503613" y="4144963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1292225" y="4144963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1403587" y="476672"/>
            <a:ext cx="6027612" cy="54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 smtClean="0">
                <a:ea typeface="华文中宋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206500" y="1336675"/>
            <a:ext cx="653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1395413" y="2344738"/>
            <a:ext cx="1176337" cy="1538287"/>
            <a:chOff x="879" y="1434"/>
            <a:chExt cx="741" cy="969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2566988" y="3433763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2574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3633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193925" y="2176463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2193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6623050" y="2362200"/>
            <a:ext cx="1227138" cy="457200"/>
            <a:chOff x="4172" y="1445"/>
            <a:chExt cx="773" cy="288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6615113" y="3425825"/>
            <a:ext cx="1209675" cy="457200"/>
            <a:chOff x="4167" y="2160"/>
            <a:chExt cx="762" cy="288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3509963" y="4668838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</a:t>
            </a:r>
            <a:r>
              <a:rPr lang="zh-CN" altLang="en-US" sz="4800" b="1" dirty="0" smtClean="0">
                <a:solidFill>
                  <a:srgbClr val="CC0066"/>
                </a:solidFill>
                <a:ea typeface="楷体_GB2312" pitchFamily="49" charset="-122"/>
              </a:rPr>
              <a:t>链表</a:t>
            </a:r>
            <a:endParaRPr lang="zh-CN" altLang="en-US" sz="4800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6609" y="4422775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</a:t>
            </a:r>
            <a:r>
              <a:rPr lang="en-US" altLang="zh-CN" sz="4200" dirty="0" smtClean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</a:t>
            </a:r>
            <a:r>
              <a:rPr lang="en-US" altLang="zh-CN" sz="4200" dirty="0" smtClean="0">
                <a:ea typeface="楷体_GB2312" pitchFamily="49" charset="-122"/>
              </a:rPr>
              <a:t>      </a:t>
            </a:r>
            <a:r>
              <a:rPr lang="en-US" altLang="zh-CN" sz="4200" dirty="0">
                <a:ea typeface="楷体_GB2312" pitchFamily="49" charset="-122"/>
              </a:rPr>
              <a:t>… </a:t>
            </a:r>
            <a:r>
              <a:rPr lang="en-US" altLang="zh-CN" sz="4200" dirty="0" smtClean="0">
                <a:ea typeface="楷体_GB2312" pitchFamily="49" charset="-122"/>
              </a:rPr>
              <a:t>...     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4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4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0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4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00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05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00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5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62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62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16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6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30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00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1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19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7467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426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7315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781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4114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2895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2514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1447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1447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1828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828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  <a:endParaRPr lang="zh-CN" altLang="en-US" sz="4800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42BCFD-C9B7-4025-9E9A-DBA82CBC56D6}" type="slidenum">
              <a:rPr lang="en-US" altLang="zh-CN" smtClean="0">
                <a:ea typeface="宋体" pitchFamily="2" charset="-122"/>
              </a:rPr>
              <a:pPr/>
              <a:t>57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CC"/>
                </a:solidFill>
              </a:rPr>
              <a:t>双链表的表示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0546" y="2017713"/>
            <a:ext cx="6773862" cy="263525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dirty="0" err="1" smtClean="0"/>
              <a:t>typedef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struct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DNode</a:t>
            </a:r>
            <a:r>
              <a:rPr lang="en-US" altLang="zh-CN" sz="4000" dirty="0" smtClean="0"/>
              <a:t>{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dirty="0" smtClean="0"/>
              <a:t>   </a:t>
            </a:r>
            <a:r>
              <a:rPr lang="en-US" altLang="zh-CN" sz="4000" dirty="0" err="1" smtClean="0"/>
              <a:t>ElemType</a:t>
            </a:r>
            <a:r>
              <a:rPr lang="en-US" altLang="zh-CN" sz="4000" dirty="0" smtClean="0"/>
              <a:t> data</a:t>
            </a:r>
            <a:r>
              <a:rPr lang="zh-CN" altLang="en-US" sz="4000" dirty="0" smtClean="0"/>
              <a:t>； 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dirty="0" smtClean="0"/>
              <a:t>   </a:t>
            </a:r>
            <a:r>
              <a:rPr lang="en-US" altLang="zh-CN" sz="4000" dirty="0" err="1" smtClean="0"/>
              <a:t>struct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DNode</a:t>
            </a:r>
            <a:r>
              <a:rPr lang="en-US" altLang="zh-CN" sz="4000" dirty="0" smtClean="0"/>
              <a:t> *prior,</a:t>
            </a:r>
            <a:r>
              <a:rPr lang="zh-CN" altLang="en-US" sz="4000" dirty="0" smtClean="0"/>
              <a:t>*</a:t>
            </a:r>
            <a:r>
              <a:rPr lang="en-US" altLang="zh-CN" sz="4000" dirty="0" smtClean="0"/>
              <a:t>next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dirty="0" smtClean="0"/>
              <a:t>}</a:t>
            </a:r>
            <a:r>
              <a:rPr lang="en-US" altLang="zh-CN" sz="4000" dirty="0" err="1" smtClean="0"/>
              <a:t>DNode</a:t>
            </a:r>
            <a:r>
              <a:rPr lang="en-US" altLang="zh-CN" sz="4000" dirty="0" smtClean="0"/>
              <a:t>, *</a:t>
            </a:r>
            <a:r>
              <a:rPr lang="en-US" altLang="zh-CN" sz="4000" dirty="0" err="1" smtClean="0"/>
              <a:t>DoubleList</a:t>
            </a:r>
            <a:r>
              <a:rPr lang="zh-CN" altLang="en-US" sz="4000" dirty="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58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idx="1"/>
          </p:nvPr>
        </p:nvGraphicFramePr>
        <p:xfrm>
          <a:off x="1116013" y="1928813"/>
          <a:ext cx="7488237" cy="1852612"/>
        </p:xfrm>
        <a:graphic>
          <a:graphicData uri="http://schemas.openxmlformats.org/presentationml/2006/ole">
            <p:oleObj spid="_x0000_s62466" name="VISIO" r:id="rId3" imgW="3823560" imgH="787320" progId="">
              <p:embed/>
            </p:oleObj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786063" y="3857625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idx="1"/>
          </p:nvPr>
        </p:nvGraphicFramePr>
        <p:xfrm>
          <a:off x="900113" y="1071563"/>
          <a:ext cx="7993062" cy="3295650"/>
        </p:xfrm>
        <a:graphic>
          <a:graphicData uri="http://schemas.openxmlformats.org/presentationml/2006/ole">
            <p:oleObj spid="_x0000_s63490" name="VISIO" r:id="rId3" imgW="2777040" imgH="1145160" progId="">
              <p:embed/>
            </p:oleObj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160713" y="4077072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755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81025" y="550863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685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/>
                <a:gridCol w="1541462"/>
                <a:gridCol w="1303338"/>
                <a:gridCol w="1131887"/>
                <a:gridCol w="21812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685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 dirty="0">
                <a:ea typeface="华文行楷" pitchFamily="2" charset="-122"/>
              </a:rPr>
              <a:t> </a:t>
            </a:r>
            <a:r>
              <a:rPr lang="zh-CN" altLang="en-US" sz="2400" dirty="0">
                <a:ea typeface="华文行楷" pitchFamily="2" charset="-122"/>
              </a:rPr>
              <a:t>由 </a:t>
            </a:r>
            <a:r>
              <a:rPr lang="en-US" altLang="zh-CN" sz="2400" dirty="0">
                <a:ea typeface="华文行楷" pitchFamily="2" charset="-122"/>
              </a:rPr>
              <a:t>5 </a:t>
            </a:r>
            <a:r>
              <a:rPr lang="zh-CN" altLang="en-US" sz="2400" dirty="0">
                <a:ea typeface="华文行楷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 dirty="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52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6732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7016750" y="47625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539750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386040" y="6025335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0922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75240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9558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1845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{</a:t>
            </a:r>
            <a:r>
              <a:rPr lang="zh-CN" altLang="en-US" dirty="0" smtClean="0"/>
              <a:t>顺序、链式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</a:t>
            </a:r>
            <a:r>
              <a:rPr lang="zh-CN" altLang="en-US" dirty="0" smtClean="0"/>
              <a:t>静态、动态</a:t>
            </a:r>
            <a:r>
              <a:rPr lang="en-US" altLang="zh-CN" dirty="0" smtClean="0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、顺序存储的固有特点：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逻辑顺序与物理顺序一致，本质上是用数组存储线性表的各个元素（即随机存取）；</a:t>
            </a:r>
            <a:r>
              <a:rPr lang="zh-CN" altLang="en-US" sz="2400" dirty="0" smtClean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、链式存储的固有特点：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元素之间的关系采用这些元素所在的节点的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指针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信息表示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插、删不需要移动节点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、静态存储的固有特点：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在程序运行的过程中不用考虑追加内存的分配问题。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、动态存储的固有特点：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1613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latin typeface="楷体_GB2312" pitchFamily="49" charset="-122"/>
              </a:rPr>
              <a:t>节点空间可动态申请追加。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动态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</a:rPr>
              <a:t>结点空间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400" dirty="0"/>
              <a:t>；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 dirty="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51495" y="548680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 dirty="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547813" y="5559425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3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3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华文中宋" pitchFamily="2" charset="-122"/>
              </a:rPr>
              <a:t>一元多项式的表示及相加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268760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664851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一个一元多项式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可以表示为 </a:t>
            </a:r>
            <a:r>
              <a:rPr lang="zh-CN" altLang="en-US" sz="2200" dirty="0" smtClean="0">
                <a:ea typeface="华文中宋" pitchFamily="2" charset="-122"/>
              </a:rPr>
              <a:t>：   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)=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0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1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2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baseline="30000" dirty="0">
                <a:ea typeface="华文中宋" pitchFamily="2" charset="-122"/>
              </a:rPr>
              <a:t>2</a:t>
            </a:r>
            <a:r>
              <a:rPr lang="en-US" altLang="zh-CN" sz="2200" dirty="0">
                <a:ea typeface="华文中宋" pitchFamily="2" charset="-122"/>
              </a:rPr>
              <a:t>+…+</a:t>
            </a:r>
            <a:r>
              <a:rPr lang="en-US" altLang="zh-CN" sz="2200" i="1" dirty="0" err="1" smtClean="0">
                <a:ea typeface="华文中宋" pitchFamily="2" charset="-122"/>
              </a:rPr>
              <a:t>p</a:t>
            </a:r>
            <a:r>
              <a:rPr lang="en-US" altLang="zh-CN" sz="2200" i="1" baseline="-30000" dirty="0" err="1" smtClean="0">
                <a:ea typeface="华文中宋" pitchFamily="2" charset="-122"/>
              </a:rPr>
              <a:t>n</a:t>
            </a:r>
            <a:r>
              <a:rPr lang="en-US" altLang="zh-CN" sz="2200" i="1" dirty="0" err="1" smtClean="0">
                <a:ea typeface="华文中宋" pitchFamily="2" charset="-122"/>
              </a:rPr>
              <a:t>x</a:t>
            </a:r>
            <a:r>
              <a:rPr lang="en-US" altLang="zh-CN" sz="2200" i="1" baseline="30000" dirty="0" err="1" smtClean="0">
                <a:ea typeface="华文中宋" pitchFamily="2" charset="-122"/>
              </a:rPr>
              <a:t>n</a:t>
            </a:r>
            <a:r>
              <a:rPr lang="en-US" altLang="zh-CN" sz="2200" dirty="0" smtClean="0">
                <a:ea typeface="华文中宋" pitchFamily="2" charset="-122"/>
              </a:rPr>
              <a:t>    (</a:t>
            </a:r>
            <a:r>
              <a:rPr lang="zh-CN" altLang="en-US" sz="2200" dirty="0">
                <a:ea typeface="华文中宋" pitchFamily="2" charset="-122"/>
              </a:rPr>
              <a:t>最多有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+1 </a:t>
            </a:r>
            <a:r>
              <a:rPr lang="zh-CN" altLang="en-US" sz="2200" dirty="0">
                <a:ea typeface="华文中宋" pitchFamily="2" charset="-122"/>
              </a:rPr>
              <a:t>项</a:t>
            </a:r>
            <a:r>
              <a:rPr lang="en-US" altLang="zh-CN" sz="2200" dirty="0" smtClean="0">
                <a:ea typeface="华文中宋" pitchFamily="2" charset="-122"/>
              </a:rPr>
              <a:t>)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 dirty="0" smtClean="0">
                <a:ea typeface="华文中宋" pitchFamily="2" charset="-122"/>
              </a:rPr>
              <a:t>   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1175" y="3846413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endParaRPr lang="zh-CN" altLang="en-US" baseline="-30000" dirty="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5852" y="2741538"/>
            <a:ext cx="727955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3789040"/>
            <a:ext cx="7827784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818" y="5013176"/>
            <a:ext cx="7646645" cy="143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itchFamily="2" charset="-122"/>
              </a:rPr>
              <a:t>        </a:t>
            </a:r>
            <a:r>
              <a:rPr lang="zh-CN" altLang="en-US" sz="2300" dirty="0">
                <a:ea typeface="华文中宋" pitchFamily="2" charset="-122"/>
              </a:rPr>
              <a:t>若 </a:t>
            </a:r>
            <a:r>
              <a:rPr lang="en-US" altLang="zh-CN" sz="2300" i="1" dirty="0">
                <a:ea typeface="华文中宋" pitchFamily="2" charset="-122"/>
              </a:rPr>
              <a:t>m </a:t>
            </a:r>
            <a:r>
              <a:rPr lang="en-US" altLang="zh-CN" sz="2300" dirty="0">
                <a:ea typeface="华文中宋" pitchFamily="2" charset="-122"/>
              </a:rPr>
              <a:t>&lt; </a:t>
            </a:r>
            <a:r>
              <a:rPr lang="en-US" altLang="zh-CN" sz="2300" i="1" dirty="0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itchFamily="2" charset="-122"/>
              </a:rPr>
              <a:t>R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)=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可用线性表 </a:t>
            </a:r>
            <a:r>
              <a:rPr lang="en-US" altLang="zh-CN" sz="2300" i="1" dirty="0">
                <a:ea typeface="华文中宋" pitchFamily="2" charset="-122"/>
              </a:rPr>
              <a:t>R</a:t>
            </a:r>
            <a:r>
              <a:rPr lang="en-US" altLang="zh-CN" sz="2300" dirty="0">
                <a:ea typeface="华文中宋" pitchFamily="2" charset="-122"/>
              </a:rPr>
              <a:t> </a:t>
            </a:r>
            <a:r>
              <a:rPr lang="zh-CN" altLang="en-US" sz="2300" dirty="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                   </a:t>
            </a:r>
            <a:r>
              <a:rPr lang="en-US" altLang="zh-CN" sz="2300" i="1" dirty="0">
                <a:ea typeface="华文中宋" pitchFamily="2" charset="-122"/>
              </a:rPr>
              <a:t>R </a:t>
            </a:r>
            <a:r>
              <a:rPr lang="en-US" altLang="zh-CN" sz="2300" dirty="0">
                <a:ea typeface="华文中宋" pitchFamily="2" charset="-122"/>
              </a:rPr>
              <a:t>= (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+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baseline="-30000" dirty="0">
                <a:ea typeface="华文中宋" pitchFamily="2" charset="-122"/>
              </a:rPr>
              <a:t>+1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5738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3750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5738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例如：        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dirty="0">
                <a:ea typeface="华文中宋" pitchFamily="2" charset="-122"/>
              </a:rPr>
              <a:t>) = 1 + 3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10000</a:t>
            </a:r>
            <a:r>
              <a:rPr lang="en-US" altLang="zh-CN" sz="2400" dirty="0">
                <a:ea typeface="华文中宋" pitchFamily="2" charset="-122"/>
              </a:rPr>
              <a:t> + 2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20000    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3675" y="5094288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itchFamily="2" charset="-122"/>
              </a:rPr>
              <a:t>        </a:t>
            </a:r>
            <a:r>
              <a:rPr lang="zh-CN" altLang="en-US" sz="2500" dirty="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一般一元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次多项式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只表示非零系数项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可写成： </a:t>
            </a:r>
            <a:endParaRPr lang="zh-CN" altLang="en-US" sz="2400" i="1" baseline="30000" dirty="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07704" y="1724025"/>
          <a:ext cx="4749800" cy="552450"/>
        </p:xfrm>
        <a:graphic>
          <a:graphicData uri="http://schemas.openxmlformats.org/presentationml/2006/ole">
            <p:oleObj spid="_x0000_s64514" name="公式" r:id="rId4" imgW="2184120" imgH="253800" progId="Equation.3">
              <p:embed/>
            </p:oleObj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146175" y="2565400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</a:rPr>
              <a:t>其中</a:t>
            </a: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p</a:t>
            </a:r>
            <a:r>
              <a:rPr lang="en-US" altLang="zh-CN" sz="2400" i="1" baseline="-30000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≠0 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=1, 2, …,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= </a:t>
            </a:r>
            <a:r>
              <a:rPr lang="en-US" altLang="zh-CN" sz="2400" i="1" dirty="0" err="1">
                <a:ea typeface="华文中宋" pitchFamily="2" charset="-122"/>
              </a:rPr>
              <a:t>e</a:t>
            </a:r>
            <a:r>
              <a:rPr lang="en-US" altLang="zh-CN" sz="2400" i="1" baseline="-30000" dirty="0" err="1">
                <a:ea typeface="华文中宋" pitchFamily="2" charset="-122"/>
              </a:rPr>
              <a:t>m</a:t>
            </a:r>
            <a:r>
              <a:rPr lang="en-US" altLang="zh-CN" sz="2400" i="1" baseline="-300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i="1" baseline="-30000" dirty="0">
                <a:ea typeface="华文中宋" pitchFamily="2" charset="-122"/>
              </a:rPr>
              <a:t>m</a:t>
            </a:r>
            <a:r>
              <a:rPr lang="en-US" altLang="zh-CN" sz="2400" baseline="-30000" dirty="0">
                <a:ea typeface="华文中宋" pitchFamily="2" charset="-122"/>
              </a:rPr>
              <a:t>-1 </a:t>
            </a:r>
            <a:r>
              <a:rPr lang="en-US" altLang="zh-CN" sz="2400" dirty="0">
                <a:ea typeface="华文中宋" pitchFamily="2" charset="-122"/>
              </a:rPr>
              <a:t>&gt; … 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baseline="-30000" dirty="0">
                <a:ea typeface="华文中宋" pitchFamily="2" charset="-122"/>
              </a:rPr>
              <a:t>1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11188" y="3346450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1331913" y="2365375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4343953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4342366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4128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1331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3606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3635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3419475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84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871788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 dirty="0">
                  <a:ea typeface="宋体" pitchFamily="2" charset="-122"/>
                </a:rPr>
                <a:t> -9  </a:t>
              </a:r>
              <a:r>
                <a:rPr lang="en-US" altLang="zh-CN" sz="2200" dirty="0" smtClean="0">
                  <a:ea typeface="宋体" pitchFamily="2" charset="-122"/>
                </a:rPr>
                <a:t>  8    </a:t>
              </a:r>
              <a:r>
                <a:rPr lang="en-US" altLang="zh-CN" sz="2200" dirty="0">
                  <a:ea typeface="宋体" pitchFamily="2" charset="-122"/>
                </a:rPr>
                <a:t>^ 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7 </a:t>
              </a:r>
              <a:r>
                <a:rPr lang="en-US" altLang="zh-CN" sz="2200" dirty="0" smtClean="0">
                  <a:ea typeface="宋体" pitchFamily="2" charset="-122"/>
                </a:rPr>
                <a:t> 0</a:t>
              </a:r>
              <a:endParaRPr lang="en-US" altLang="zh-CN" sz="2200" dirty="0">
                <a:ea typeface="宋体" pitchFamily="2" charset="-122"/>
              </a:endParaRP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 smtClean="0">
                  <a:ea typeface="宋体" pitchFamily="2" charset="-122"/>
                </a:rPr>
                <a:t>3  </a:t>
              </a:r>
              <a:r>
                <a:rPr lang="en-US" altLang="zh-CN" sz="2200" dirty="0">
                  <a:ea typeface="宋体" pitchFamily="2" charset="-122"/>
                </a:rPr>
                <a:t>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 smtClean="0">
                  <a:ea typeface="宋体" pitchFamily="2" charset="-122"/>
                </a:rPr>
                <a:t>9  </a:t>
              </a:r>
              <a:r>
                <a:rPr lang="en-US" altLang="zh-CN" sz="2200" dirty="0">
                  <a:ea typeface="宋体" pitchFamily="2" charset="-122"/>
                </a:rPr>
                <a:t>8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8 </a:t>
              </a:r>
              <a:r>
                <a:rPr lang="en-US" altLang="zh-CN" sz="2200" dirty="0" smtClean="0">
                  <a:ea typeface="宋体" pitchFamily="2" charset="-122"/>
                </a:rPr>
                <a:t> 1</a:t>
              </a:r>
              <a:endParaRPr lang="en-US" altLang="zh-CN" sz="2200" dirty="0">
                <a:ea typeface="宋体" pitchFamily="2" charset="-122"/>
              </a:endParaRP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1125538" y="4267200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1187450" y="4868863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 smtClean="0">
                  <a:ea typeface="宋体" pitchFamily="2" charset="-122"/>
                </a:rPr>
                <a:t>7  </a:t>
              </a:r>
              <a:r>
                <a:rPr lang="en-US" altLang="zh-CN" sz="2400" dirty="0">
                  <a:ea typeface="宋体" pitchFamily="2" charset="-122"/>
                </a:rPr>
                <a:t>0</a:t>
              </a:r>
            </a:p>
            <a:p>
              <a:pPr eaLnBrk="0" hangingPunct="0"/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70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 smtClean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float  </a:t>
            </a:r>
            <a:r>
              <a:rPr lang="en-US" altLang="zh-CN" sz="2800" dirty="0" err="1" smtClean="0"/>
              <a:t>coef</a:t>
            </a:r>
            <a:r>
              <a:rPr lang="en-US" altLang="zh-CN" sz="2800" dirty="0" smtClean="0"/>
              <a:t>; //</a:t>
            </a:r>
            <a:r>
              <a:rPr lang="zh-CN" altLang="en-US" sz="2800" dirty="0" smtClean="0"/>
              <a:t>系数</a:t>
            </a:r>
            <a:r>
              <a:rPr lang="en-US" altLang="zh-CN" sz="2800" dirty="0" smtClean="0"/>
              <a:t>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exp;  //</a:t>
            </a:r>
            <a:r>
              <a:rPr lang="zh-CN" altLang="en-US" sz="2800" dirty="0" smtClean="0"/>
              <a:t>指数</a:t>
            </a:r>
            <a:r>
              <a:rPr lang="en-US" altLang="zh-CN" sz="2800" dirty="0" smtClean="0"/>
              <a:t>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}term, </a:t>
            </a:r>
            <a:r>
              <a:rPr lang="en-US" altLang="zh-CN" sz="2800" dirty="0" err="1" smtClean="0"/>
              <a:t>ElemType</a:t>
            </a:r>
            <a:r>
              <a:rPr lang="en-US" altLang="zh-CN" sz="28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LinkList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Polynomal</a:t>
            </a:r>
            <a:r>
              <a:rPr lang="en-US" altLang="zh-CN" sz="2800" dirty="0" smtClean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void  </a:t>
            </a:r>
            <a:r>
              <a:rPr lang="en-US" altLang="zh-CN" sz="2200" dirty="0" err="1" smtClean="0"/>
              <a:t>CreatePolyn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Polynomal</a:t>
            </a:r>
            <a:r>
              <a:rPr lang="en-US" altLang="zh-CN" sz="2200" dirty="0" smtClean="0"/>
              <a:t> &amp;</a:t>
            </a:r>
            <a:r>
              <a:rPr lang="en-US" altLang="zh-CN" sz="2200" dirty="0" err="1" smtClean="0"/>
              <a:t>p,int</a:t>
            </a:r>
            <a:r>
              <a:rPr lang="en-US" altLang="zh-CN" sz="2200" dirty="0" smtClean="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//</a:t>
            </a:r>
            <a:r>
              <a:rPr lang="zh-CN" altLang="en-US" sz="2200" dirty="0" smtClean="0"/>
              <a:t>构建一个有序链表</a:t>
            </a:r>
            <a:r>
              <a:rPr lang="en-US" altLang="zh-CN" sz="2200" dirty="0" smtClean="0"/>
              <a:t>p</a:t>
            </a:r>
            <a:r>
              <a:rPr lang="zh-CN" altLang="en-US" sz="2200" dirty="0" smtClean="0"/>
              <a:t>，其中元素为结构体，有</a:t>
            </a:r>
            <a:r>
              <a:rPr lang="en-US" altLang="zh-CN" sz="2200" dirty="0" smtClean="0"/>
              <a:t>m</a:t>
            </a:r>
            <a:r>
              <a:rPr lang="zh-CN" altLang="en-US" sz="2200" dirty="0" smtClean="0"/>
              <a:t>个元素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</a:t>
            </a:r>
            <a:r>
              <a:rPr lang="en-US" altLang="zh-CN" sz="2200" dirty="0" err="1" smtClean="0"/>
              <a:t>InitList</a:t>
            </a:r>
            <a:r>
              <a:rPr lang="en-US" altLang="zh-CN" sz="2200" dirty="0" smtClean="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</a:t>
            </a:r>
            <a:r>
              <a:rPr lang="en-US" altLang="zh-CN" sz="2200" dirty="0" err="1" smtClean="0"/>
              <a:t>e.coef</a:t>
            </a:r>
            <a:r>
              <a:rPr lang="en-US" altLang="zh-CN" sz="2200" dirty="0" smtClean="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</a:t>
            </a:r>
            <a:r>
              <a:rPr lang="en-US" altLang="zh-CN" sz="2200" dirty="0" err="1" smtClean="0"/>
              <a:t>e.expn</a:t>
            </a:r>
            <a:r>
              <a:rPr lang="en-US" altLang="zh-CN" sz="2200" dirty="0" smtClean="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</a:t>
            </a:r>
            <a:r>
              <a:rPr lang="en-US" altLang="zh-CN" sz="2200" dirty="0" err="1" smtClean="0"/>
              <a:t>SetCurElem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h,e</a:t>
            </a:r>
            <a:r>
              <a:rPr lang="en-US" altLang="zh-CN" sz="2200" dirty="0" smtClean="0"/>
              <a:t>);//</a:t>
            </a:r>
            <a:r>
              <a:rPr lang="zh-CN" altLang="en-US" sz="2200" dirty="0" smtClean="0"/>
              <a:t>设置头节点的数据元素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for(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	</a:t>
            </a:r>
            <a:r>
              <a:rPr lang="zh-CN" altLang="en-US" sz="2200" dirty="0" smtClean="0"/>
              <a:t>向结构体变量</a:t>
            </a:r>
            <a:r>
              <a:rPr lang="en-US" altLang="zh-CN" sz="2200" dirty="0" smtClean="0"/>
              <a:t>e</a:t>
            </a:r>
            <a:r>
              <a:rPr lang="zh-CN" altLang="en-US" sz="2200" dirty="0" smtClean="0"/>
              <a:t>中输入系数和指数；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if(!</a:t>
            </a:r>
            <a:r>
              <a:rPr lang="en-US" altLang="zh-CN" sz="2200" dirty="0" err="1" smtClean="0"/>
              <a:t>LocateElem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p,e,q</a:t>
            </a:r>
            <a:r>
              <a:rPr lang="en-US" altLang="zh-CN" sz="2200" dirty="0" smtClean="0"/>
              <a:t>,(*</a:t>
            </a:r>
            <a:r>
              <a:rPr lang="en-US" altLang="zh-CN" sz="2200" dirty="0" err="1" smtClean="0"/>
              <a:t>cmp</a:t>
            </a:r>
            <a:r>
              <a:rPr lang="en-US" altLang="zh-CN" sz="2200" dirty="0" smtClean="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        if(</a:t>
            </a:r>
            <a:r>
              <a:rPr lang="en-US" altLang="zh-CN" sz="2200" dirty="0" err="1" smtClean="0"/>
              <a:t>MakeNode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s,e</a:t>
            </a:r>
            <a:r>
              <a:rPr lang="en-US" altLang="zh-CN" sz="2200" dirty="0" smtClean="0"/>
              <a:t>))//</a:t>
            </a:r>
            <a:r>
              <a:rPr lang="zh-CN" altLang="en-US" sz="2200" dirty="0" smtClean="0"/>
              <a:t>生成节点</a:t>
            </a:r>
            <a:r>
              <a:rPr lang="en-US" altLang="zh-CN" sz="2200" dirty="0" err="1" smtClean="0"/>
              <a:t>s;s</a:t>
            </a:r>
            <a:r>
              <a:rPr lang="zh-CN" altLang="en-US" sz="2200" dirty="0" smtClean="0"/>
              <a:t>是指针变量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                           </a:t>
            </a:r>
            <a:r>
              <a:rPr lang="en-US" altLang="zh-CN" sz="2200" dirty="0" err="1" smtClean="0"/>
              <a:t>InsFirst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q,s</a:t>
            </a:r>
            <a:r>
              <a:rPr lang="en-US" altLang="zh-CN" sz="2200" dirty="0" smtClean="0"/>
              <a:t>);//</a:t>
            </a:r>
            <a:r>
              <a:rPr lang="zh-CN" altLang="en-US" sz="2200" dirty="0" smtClean="0"/>
              <a:t>将</a:t>
            </a:r>
            <a:r>
              <a:rPr lang="en-US" altLang="zh-CN" sz="2200" dirty="0" smtClean="0"/>
              <a:t>s</a:t>
            </a:r>
            <a:r>
              <a:rPr lang="zh-CN" altLang="en-US" sz="2200" dirty="0" smtClean="0"/>
              <a:t>节点插在</a:t>
            </a:r>
            <a:r>
              <a:rPr lang="en-US" altLang="zh-CN" sz="2200" dirty="0" smtClean="0"/>
              <a:t>q</a:t>
            </a:r>
            <a:r>
              <a:rPr lang="zh-CN" altLang="en-US" sz="2200" dirty="0" smtClean="0"/>
              <a:t>节点之前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}</a:t>
            </a:r>
            <a:endParaRPr lang="zh-CN" altLang="en-US" sz="2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913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362200" y="1981200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62200" y="914400"/>
            <a:ext cx="6346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62200" y="2514600"/>
            <a:ext cx="642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1539875"/>
            <a:ext cx="1782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4478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187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60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 smtClean="0"/>
                <a:t> 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41325" y="30892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813425" y="31242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181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813425" y="60198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5105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5105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410200" y="40386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5410200" y="45720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线性表的</a:t>
            </a:r>
            <a:r>
              <a:rPr lang="en-US" altLang="zh-CN" dirty="0" smtClean="0">
                <a:solidFill>
                  <a:srgbClr val="0000CC"/>
                </a:solidFill>
              </a:rPr>
              <a:t>ADT</a:t>
            </a:r>
            <a:r>
              <a:rPr lang="zh-CN" altLang="en-US" dirty="0" smtClean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 List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 n≥0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&lt;ai-1 ,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&gt;|ai-1 ,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ai∈D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基本操作：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结构初始化操作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结构销毁操作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引用型操作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加工型操作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4983</Words>
  <Application>Microsoft Office PowerPoint</Application>
  <PresentationFormat>全屏显示(4:3)</PresentationFormat>
  <Paragraphs>881</Paragraphs>
  <Slides>73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76" baseType="lpstr">
      <vt:lpstr>Office 主题</vt:lpstr>
      <vt:lpstr>公式</vt:lpstr>
      <vt:lpstr>VISIO</vt:lpstr>
      <vt:lpstr>幻灯片 1</vt:lpstr>
      <vt:lpstr>第一章回顾</vt:lpstr>
      <vt:lpstr>幻灯片 3</vt:lpstr>
      <vt:lpstr>幻灯片 4</vt:lpstr>
      <vt:lpstr>线性表的概念 </vt:lpstr>
      <vt:lpstr>幻灯片 6</vt:lpstr>
      <vt:lpstr>线性表的概念(续) </vt:lpstr>
      <vt:lpstr>幻灯片 8</vt:lpstr>
      <vt:lpstr>线性表的ADT定义</vt:lpstr>
      <vt:lpstr>基本操作举例</vt:lpstr>
      <vt:lpstr>基本操作举例(续)</vt:lpstr>
      <vt:lpstr>基本操作的应用举例</vt:lpstr>
      <vt:lpstr>线性表ADT基本操作的简单应用</vt:lpstr>
      <vt:lpstr>幻灯片 14</vt:lpstr>
      <vt:lpstr>例2.2  合并两个有序表</vt:lpstr>
      <vt:lpstr>幻灯片 16</vt:lpstr>
      <vt:lpstr>幻灯片 17</vt:lpstr>
      <vt:lpstr>幻灯片 18</vt:lpstr>
      <vt:lpstr>线性表的顺序存储结构</vt:lpstr>
      <vt:lpstr>线性表的顺序存储结构（续）</vt:lpstr>
      <vt:lpstr>线性表的顺序表示及实现</vt:lpstr>
      <vt:lpstr>线性表的顺序表示及实现（续）</vt:lpstr>
      <vt:lpstr>线性表的操作举例 --初始化操作</vt:lpstr>
      <vt:lpstr>初始化---类c语法描述</vt:lpstr>
      <vt:lpstr>初始化---用c语言描述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课堂练习</vt:lpstr>
      <vt:lpstr>幻灯片 35</vt:lpstr>
      <vt:lpstr>线性表的链式存储—链表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课堂练习</vt:lpstr>
      <vt:lpstr>静态链表</vt:lpstr>
      <vt:lpstr>静态链表表示</vt:lpstr>
      <vt:lpstr>幻灯片 52</vt:lpstr>
      <vt:lpstr>幻灯片 53</vt:lpstr>
      <vt:lpstr>幻灯片 54</vt:lpstr>
      <vt:lpstr>幻灯片 55</vt:lpstr>
      <vt:lpstr>幻灯片 56</vt:lpstr>
      <vt:lpstr>双链表的表示</vt:lpstr>
      <vt:lpstr>双链表的删除结点过程</vt:lpstr>
      <vt:lpstr>双链表的插入结点过程</vt:lpstr>
      <vt:lpstr>幻灯片 60</vt:lpstr>
      <vt:lpstr>四种存储方式的比较</vt:lpstr>
      <vt:lpstr>幻灯片 62</vt:lpstr>
      <vt:lpstr>幻灯片 63</vt:lpstr>
      <vt:lpstr>幻灯片 64</vt:lpstr>
      <vt:lpstr>一元多项式的表示及相加 </vt:lpstr>
      <vt:lpstr>幻灯片 66</vt:lpstr>
      <vt:lpstr>幻灯片 67</vt:lpstr>
      <vt:lpstr>幻灯片 68</vt:lpstr>
      <vt:lpstr>幻灯片 69</vt:lpstr>
      <vt:lpstr>一元多项式抽象数据类型的动态链式表示</vt:lpstr>
      <vt:lpstr>操作举例：构造多项式</vt:lpstr>
      <vt:lpstr>小结</vt:lpstr>
      <vt:lpstr>幻灯片 73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wyh</cp:lastModifiedBy>
  <cp:revision>386</cp:revision>
  <dcterms:created xsi:type="dcterms:W3CDTF">2010-01-05T06:25:07Z</dcterms:created>
  <dcterms:modified xsi:type="dcterms:W3CDTF">2011-09-19T05:28:54Z</dcterms:modified>
</cp:coreProperties>
</file>