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72" d="100"/>
          <a:sy n="72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 smtClean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 smtClean="0"/>
              <a:t>串</a:t>
            </a:r>
            <a:r>
              <a:rPr kumimoji="0" lang="en-US" altLang="zh-CN" sz="3600" dirty="0" smtClean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第四章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030288" y="4471988"/>
            <a:ext cx="6997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例如，可利用</a:t>
            </a:r>
            <a:r>
              <a:rPr lang="zh-CN" altLang="en-US">
                <a:solidFill>
                  <a:srgbClr val="0000FF"/>
                </a:solidFill>
              </a:rPr>
              <a:t>求串长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求子串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串比较</a:t>
            </a:r>
            <a:r>
              <a:rPr lang="zh-CN" altLang="en-US"/>
              <a:t>等操作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实现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/>
              <a:t> </a:t>
            </a:r>
            <a:r>
              <a:rPr lang="en-US" altLang="zh-CN"/>
              <a:t>Index(S, T, pos) </a:t>
            </a:r>
            <a:r>
              <a:rPr lang="zh-CN" altLang="en-US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0" y="2097088"/>
            <a:ext cx="7802563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以内定义最大串长。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unsignde char sstring[maxstrlen+1];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华文中宋" pitchFamily="2" charset="-122"/>
                <a:ea typeface="华文中宋" pitchFamily="2" charset="-122"/>
              </a:rPr>
              <a:t>内容回顾 </a:t>
            </a:r>
            <a:endParaRPr lang="zh-CN" altLang="en-US" sz="36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 smtClean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 smtClean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898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假设串 </a:t>
            </a:r>
            <a:r>
              <a:rPr lang="en-US" altLang="zh-CN"/>
              <a:t>T </a:t>
            </a:r>
            <a:r>
              <a:rPr lang="zh-CN" altLang="en-US"/>
              <a:t>是由串 </a:t>
            </a:r>
            <a:r>
              <a:rPr lang="en-US" altLang="zh-CN"/>
              <a:t>S1 </a:t>
            </a:r>
            <a:r>
              <a:rPr lang="zh-CN" altLang="en-US"/>
              <a:t>联结串 </a:t>
            </a:r>
            <a:r>
              <a:rPr lang="en-US" altLang="zh-CN"/>
              <a:t>S2 </a:t>
            </a:r>
            <a:r>
              <a:rPr lang="zh-CN" altLang="en-US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8026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  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/>
              <a:t>{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   </a:t>
            </a:r>
            <a:r>
              <a:rPr lang="zh-CN" altLang="en-US" sz="2000"/>
              <a:t> </a:t>
            </a:r>
            <a:r>
              <a:rPr lang="en-US" altLang="zh-CN" sz="2000"/>
              <a:t>{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{ T[0...MAXSTRLEN] = S1[0...MAXSTRLEN];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88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>
                <a:ea typeface="华文中宋" pitchFamily="2" charset="-122"/>
              </a:rPr>
              <a:t>         </a:t>
            </a:r>
            <a:r>
              <a:rPr lang="zh-CN" altLang="en-US">
                <a:ea typeface="华文中宋" pitchFamily="2" charset="-122"/>
              </a:rPr>
              <a:t>求子串的过程即为复制字符序列的过程，将串 </a:t>
            </a:r>
            <a:r>
              <a:rPr lang="en-US" altLang="zh-CN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中的第 </a:t>
            </a:r>
            <a:r>
              <a:rPr lang="en-US" altLang="zh-CN">
                <a:ea typeface="华文中宋" pitchFamily="2" charset="-122"/>
              </a:rPr>
              <a:t>pos </a:t>
            </a:r>
            <a:r>
              <a:rPr lang="zh-CN" altLang="en-US">
                <a:ea typeface="华文中宋" pitchFamily="2" charset="-122"/>
              </a:rPr>
              <a:t>个字符开始的长度为 </a:t>
            </a:r>
            <a:r>
              <a:rPr lang="en-US" altLang="zh-CN">
                <a:ea typeface="华文中宋" pitchFamily="2" charset="-122"/>
              </a:rPr>
              <a:t>len </a:t>
            </a:r>
            <a:r>
              <a:rPr lang="zh-CN" altLang="en-US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Sub </a:t>
            </a:r>
            <a:r>
              <a:rPr lang="zh-CN" altLang="en-US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787876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{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/>
              <a:t>仍以一组空间足够大的、</a:t>
            </a:r>
            <a:r>
              <a:rPr lang="zh-CN" altLang="en-US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的存储单元</a:t>
            </a:r>
            <a:r>
              <a:rPr lang="zh-CN" altLang="en-US">
                <a:solidFill>
                  <a:srgbClr val="0000FF"/>
                </a:solidFill>
              </a:rPr>
              <a:t>依次存放</a:t>
            </a:r>
            <a:r>
              <a:rPr lang="zh-CN" altLang="en-US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空间是在程序执行过程中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/>
              <a:t>的。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422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{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{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Concat(HString &amp;T, HString S1, HString S2)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if (T.ch)  free(T.ch);        // </a:t>
            </a:r>
            <a:r>
              <a:rPr lang="zh-CN" altLang="en-US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T.ch = (char*) malloc ((S1.length+S2.length)*sizeof(char))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T.length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// Concat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11188" y="1068388"/>
            <a:ext cx="8210550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{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}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else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0000FF"/>
                </a:solidFill>
              </a:rPr>
              <a:t>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6975"/>
            <a:ext cx="6015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{  if </a:t>
            </a:r>
            <a:r>
              <a:rPr lang="en-US" altLang="zh-CN"/>
              <a:t>(</a:t>
            </a:r>
            <a:r>
              <a:rPr lang="en-US" altLang="zh-CN" smtClean="0"/>
              <a:t>T.ch)  free(T.ch</a:t>
            </a:r>
            <a:r>
              <a:rPr lang="en-US" altLang="zh-CN"/>
              <a:t>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{ 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981075"/>
            <a:ext cx="77819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{ 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(i=0</a:t>
            </a:r>
            <a:r>
              <a:rPr lang="zh-CN" altLang="en-US"/>
              <a:t>，</a:t>
            </a:r>
            <a:r>
              <a:rPr lang="en-US" altLang="zh-CN"/>
              <a:t>c=chars;  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{T.ch=NULL;  T.length=0; }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else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{ if (!(T.ch=(char*)malloc(i*sizeof(char))))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T.ch[0..i-1]=chars[0..i-1];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T.length=i;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{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  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752600" y="1346200"/>
            <a:ext cx="5772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200000"/>
              </a:lnSpc>
            </a:pPr>
            <a:r>
              <a:rPr lang="zh-CN" altLang="en-US"/>
              <a:t>       </a:t>
            </a:r>
            <a:r>
              <a:rPr lang="en-US" altLang="zh-CN"/>
              <a:t>if (S.ch) { free(S.ch);    S.ch=NULL; }  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</a:t>
            </a:r>
            <a:r>
              <a:rPr lang="zh-CN" altLang="en-US" b="1" dirty="0" smtClean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串的概念、</a:t>
            </a:r>
            <a:r>
              <a:rPr lang="en-US" altLang="zh-CN" b="1" dirty="0" smtClean="0"/>
              <a:t>ADT</a:t>
            </a:r>
            <a:r>
              <a:rPr lang="zh-CN" altLang="en-US" b="1" dirty="0" smtClean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8803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rgbClr val="0000FF"/>
                </a:solidFill>
              </a:rPr>
              <a:t/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i = pos;  j = 1;</a:t>
            </a:r>
            <a:br>
              <a:rPr lang="en-US" altLang="zh-CN"/>
            </a:br>
            <a:r>
              <a:rPr lang="en-US" altLang="zh-CN"/>
              <a:t>    while (i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{   if (S[i] == T[j])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++ i;  ++ j;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i = i – j + 2;  j = 1;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57"/>
              <a:ext cx="2303" cy="686"/>
              <a:chOff x="3168" y="2688"/>
              <a:chExt cx="2303" cy="68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</a:t>
                </a:r>
                <a:r>
                  <a:rPr lang="en-US" altLang="zh-CN" b="1" baseline="-250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914" y="26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73"/>
              <a:ext cx="2103" cy="617"/>
              <a:chOff x="1546" y="1573"/>
              <a:chExt cx="2103" cy="617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3142" y="157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1235075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85813" y="357188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p:oleObj spid="_x0000_s1026" name="Microsoft 公式 3.0" r:id="rId3" imgW="0" imgH="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 smtClean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 marL="609600" indent="-609600" eaLnBrk="1" hangingPunct="1"/>
            <a:r>
              <a:rPr lang="zh-CN" altLang="en-US" sz="2600" dirty="0" smtClean="0"/>
              <a:t>串的相关概念</a:t>
            </a:r>
            <a:endParaRPr lang="en-US" altLang="zh-CN" sz="2600" dirty="0" smtClean="0"/>
          </a:p>
          <a:p>
            <a:pPr marL="609600" indent="-609600" eaLnBrk="1" hangingPunct="1"/>
            <a:r>
              <a:rPr lang="zh-CN" altLang="en-US" sz="2600" dirty="0" smtClean="0"/>
              <a:t>串的</a:t>
            </a:r>
            <a:r>
              <a:rPr lang="en-US" altLang="zh-CN" sz="2600" dirty="0" smtClean="0"/>
              <a:t>ADT</a:t>
            </a:r>
            <a:r>
              <a:rPr lang="zh-CN" altLang="en-US" sz="2600" dirty="0" smtClean="0"/>
              <a:t>定义</a:t>
            </a:r>
          </a:p>
          <a:p>
            <a:pPr marL="609600" indent="-609600" eaLnBrk="1" hangingPunct="1"/>
            <a:r>
              <a:rPr lang="zh-CN" altLang="en-US" sz="2600" dirty="0" smtClean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I.</a:t>
            </a:r>
            <a:r>
              <a:rPr lang="zh-CN" altLang="en-US" sz="2600" dirty="0" smtClean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II.</a:t>
            </a:r>
            <a:r>
              <a:rPr lang="zh-CN" altLang="en-US" sz="2600" dirty="0" smtClean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III.</a:t>
            </a:r>
            <a:r>
              <a:rPr lang="zh-CN" altLang="en-US" sz="2600" dirty="0" smtClean="0"/>
              <a:t>块链存储表示</a:t>
            </a:r>
          </a:p>
          <a:p>
            <a:pPr marL="609600" indent="-609600" eaLnBrk="1" hangingPunct="1"/>
            <a:r>
              <a:rPr lang="zh-CN" altLang="en-US" sz="2600" dirty="0" smtClean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I.</a:t>
            </a:r>
            <a:r>
              <a:rPr lang="zh-CN" altLang="en-US" sz="2600" dirty="0" smtClean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II.</a:t>
            </a:r>
            <a:r>
              <a:rPr lang="zh-CN" altLang="en-US" sz="2600" dirty="0" smtClean="0"/>
              <a:t>改进匹配算法</a:t>
            </a:r>
            <a:r>
              <a:rPr lang="en-US" altLang="zh-CN" sz="2600" dirty="0" smtClean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/>
              <a:t>        III.</a:t>
            </a:r>
            <a:r>
              <a:rPr lang="zh-CN" altLang="en-US" sz="2600" dirty="0" smtClean="0"/>
              <a:t>模式串的</a:t>
            </a:r>
            <a:r>
              <a:rPr lang="en-US" altLang="zh-CN" sz="2600" dirty="0" smtClean="0"/>
              <a:t>next[]</a:t>
            </a:r>
            <a:r>
              <a:rPr lang="zh-CN" altLang="en-US" sz="2600" dirty="0" smtClean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IV.</a:t>
            </a:r>
            <a:r>
              <a:rPr lang="zh-CN" altLang="en-US" sz="2600" dirty="0" smtClean="0"/>
              <a:t>改进的模式串的</a:t>
            </a:r>
            <a:r>
              <a:rPr lang="en-US" altLang="zh-CN" sz="2600" dirty="0" err="1" smtClean="0"/>
              <a:t>nextval</a:t>
            </a:r>
            <a:r>
              <a:rPr lang="en-US" altLang="zh-CN" sz="2600" dirty="0" smtClean="0"/>
              <a:t>[]</a:t>
            </a:r>
            <a:r>
              <a:rPr lang="zh-CN" altLang="en-US" sz="26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</a:t>
            </a:r>
            <a:r>
              <a:rPr lang="en-US" altLang="zh-CN" dirty="0" smtClean="0"/>
              <a:t>S3=‘</a:t>
            </a:r>
            <a:r>
              <a:rPr lang="en-US" altLang="zh-CN" dirty="0"/>
              <a:t>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40335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1263650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ea typeface="华文新魏" pitchFamily="2" charset="-122"/>
              </a:rPr>
              <a:t>  </a:t>
            </a:r>
            <a:r>
              <a:rPr lang="zh-CN" altLang="en-US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4470</Words>
  <Application>Microsoft Office PowerPoint</Application>
  <PresentationFormat>全屏显示(4:3)</PresentationFormat>
  <Paragraphs>643</Paragraphs>
  <Slides>59</Slides>
  <Notes>40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默认设计模板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本章小结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USER</cp:lastModifiedBy>
  <cp:revision>599</cp:revision>
  <dcterms:created xsi:type="dcterms:W3CDTF">2004-01-29T07:02:12Z</dcterms:created>
  <dcterms:modified xsi:type="dcterms:W3CDTF">2010-10-27T03:06:30Z</dcterms:modified>
</cp:coreProperties>
</file>