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51" r:id="rId19"/>
    <p:sldId id="265" r:id="rId20"/>
    <p:sldId id="309" r:id="rId21"/>
    <p:sldId id="264" r:id="rId22"/>
    <p:sldId id="267" r:id="rId23"/>
    <p:sldId id="310" r:id="rId24"/>
    <p:sldId id="268" r:id="rId25"/>
    <p:sldId id="312" r:id="rId26"/>
    <p:sldId id="269" r:id="rId27"/>
    <p:sldId id="271" r:id="rId28"/>
    <p:sldId id="272" r:id="rId29"/>
    <p:sldId id="304" r:id="rId30"/>
    <p:sldId id="303" r:id="rId31"/>
    <p:sldId id="273" r:id="rId32"/>
    <p:sldId id="274" r:id="rId33"/>
    <p:sldId id="313" r:id="rId34"/>
    <p:sldId id="275" r:id="rId35"/>
    <p:sldId id="276" r:id="rId36"/>
    <p:sldId id="277" r:id="rId37"/>
    <p:sldId id="305" r:id="rId38"/>
    <p:sldId id="306" r:id="rId39"/>
    <p:sldId id="327" r:id="rId40"/>
    <p:sldId id="328" r:id="rId41"/>
    <p:sldId id="329" r:id="rId42"/>
    <p:sldId id="330" r:id="rId43"/>
    <p:sldId id="331" r:id="rId44"/>
    <p:sldId id="332" r:id="rId45"/>
    <p:sldId id="339" r:id="rId46"/>
    <p:sldId id="340" r:id="rId47"/>
    <p:sldId id="333" r:id="rId48"/>
    <p:sldId id="334" r:id="rId49"/>
    <p:sldId id="335" r:id="rId50"/>
    <p:sldId id="336" r:id="rId51"/>
    <p:sldId id="337" r:id="rId52"/>
    <p:sldId id="338" r:id="rId53"/>
    <p:sldId id="352" r:id="rId54"/>
    <p:sldId id="341" r:id="rId55"/>
    <p:sldId id="342" r:id="rId56"/>
    <p:sldId id="319" r:id="rId57"/>
    <p:sldId id="320" r:id="rId58"/>
    <p:sldId id="321" r:id="rId59"/>
    <p:sldId id="343" r:id="rId60"/>
    <p:sldId id="322" r:id="rId61"/>
    <p:sldId id="353" r:id="rId62"/>
    <p:sldId id="323" r:id="rId63"/>
    <p:sldId id="344" r:id="rId64"/>
    <p:sldId id="345" r:id="rId65"/>
    <p:sldId id="324" r:id="rId66"/>
    <p:sldId id="346" r:id="rId67"/>
    <p:sldId id="347" r:id="rId68"/>
    <p:sldId id="325" r:id="rId69"/>
    <p:sldId id="354" r:id="rId70"/>
    <p:sldId id="355" r:id="rId71"/>
    <p:sldId id="356" r:id="rId72"/>
    <p:sldId id="357" r:id="rId73"/>
    <p:sldId id="358" r:id="rId74"/>
    <p:sldId id="317" r:id="rId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94625" autoAdjust="0"/>
  </p:normalViewPr>
  <p:slideViewPr>
    <p:cSldViewPr>
      <p:cViewPr varScale="1">
        <p:scale>
          <a:sx n="72" d="100"/>
          <a:sy n="72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 smtClean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 smtClean="0">
                <a:solidFill>
                  <a:srgbClr val="0000CC"/>
                </a:solidFill>
              </a:rPr>
              <a:t>第五章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811" y="2564904"/>
            <a:ext cx="489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b="1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b="1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b="1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800100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777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5988" y="404813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广义表的存储结构、相关递归算法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广义表的概念、性质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矩阵的压缩存储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数组的顺序表示和实现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数组的定义</a:t>
            </a:r>
            <a:endParaRPr lang="zh-CN" altLang="en-US" sz="1800" dirty="0">
              <a:latin typeface="+mn-lt"/>
              <a:ea typeface="+mn-ea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675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993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311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676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68463" y="1555750"/>
            <a:ext cx="7296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9288" y="547688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29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163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1584325" y="1339850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92163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944688" y="2636838"/>
            <a:ext cx="60483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楷体_GB2312" pitchFamily="49" charset="-122"/>
              </a:rPr>
              <a:t>一般都是采用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163" y="3136900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01675" y="4940300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265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263775" y="5635625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2143125" y="5011738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en-US" altLang="zh-CN" sz="2400"/>
              <a:t>×</a:t>
            </a:r>
            <a:r>
              <a:rPr lang="en-US" altLang="zh-CN" sz="2400" i="1"/>
              <a:t>i</a:t>
            </a:r>
            <a:r>
              <a:rPr lang="zh-CN" altLang="en-US" sz="2400"/>
              <a:t>＋</a:t>
            </a:r>
            <a:r>
              <a:rPr lang="en-US" altLang="zh-CN" sz="2400" i="1"/>
              <a:t>j </a:t>
            </a:r>
            <a:r>
              <a:rPr lang="en-US" altLang="zh-CN" sz="240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广义表的存储结构、相关递归算法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广义表的概念、性质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矩阵的压缩存储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数组的顺序表示和实现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数组的定义</a:t>
            </a:r>
            <a:endParaRPr lang="zh-CN" altLang="en-US" sz="1800" dirty="0">
              <a:latin typeface="+mn-lt"/>
              <a:ea typeface="+mn-ea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65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665163" y="1047750"/>
            <a:ext cx="7939087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5849938" y="1701800"/>
          <a:ext cx="2901950" cy="2009775"/>
        </p:xfrm>
        <a:graphic>
          <a:graphicData uri="http://schemas.openxmlformats.org/presentationml/2006/ole">
            <p:oleObj spid="_x0000_s11427" name="公式" r:id="rId4" imgW="1320480" imgH="914400" progId="Equation.3">
              <p:embed/>
            </p:oleObj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665163" y="2062163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将矩阵描述为一个二维数组。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665163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矩阵运算非常简单；存储的密度为 </a:t>
            </a:r>
            <a:r>
              <a:rPr lang="en-US" altLang="zh-CN" sz="2400"/>
              <a:t>1</a:t>
            </a:r>
            <a:r>
              <a:rPr lang="zh-CN" altLang="en-US" sz="240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665163" y="4365625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665163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544888" y="765175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华文中宋" pitchFamily="2" charset="-122"/>
                <a:ea typeface="华文中宋" pitchFamily="2" charset="-122"/>
              </a:rPr>
              <a:t>内容回顾 </a:t>
            </a:r>
            <a:endParaRPr lang="zh-CN" altLang="en-US" sz="32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6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串的相关概念</a:t>
            </a:r>
            <a:endParaRPr kumimoji="1" lang="en-US" altLang="zh-CN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串的表示与实现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堆分配存储表示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块链存储表示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改进匹配算法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(KMP)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III.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模式串的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next[]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改进的模式串的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nextval[]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5507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507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763713" y="4292600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763713" y="4005263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11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11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698750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 1</a:t>
            </a:r>
            <a:r>
              <a:rPr lang="zh-CN" altLang="en-US" sz="2400">
                <a:ea typeface="华文中宋" pitchFamily="2" charset="-122"/>
              </a:rPr>
              <a:t>、对称矩阵</a:t>
            </a:r>
            <a:r>
              <a:rPr lang="zh-CN" altLang="en-US" sz="240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在一个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阶方阵 </a:t>
            </a:r>
            <a:r>
              <a:rPr lang="en-US" altLang="zh-CN" sz="2400"/>
              <a:t>A </a:t>
            </a:r>
            <a:r>
              <a:rPr lang="zh-CN" altLang="en-US" sz="240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i="1" baseline="-18000"/>
              <a:t>ij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18000"/>
              <a:t>ji</a:t>
            </a:r>
            <a:r>
              <a:rPr lang="en-US" altLang="zh-CN" sz="2400" i="1"/>
              <a:t> </a:t>
            </a:r>
            <a:r>
              <a:rPr lang="en-US" altLang="zh-CN" sz="2400"/>
              <a:t>   1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/>
              <a:t>i</a:t>
            </a:r>
            <a:r>
              <a:rPr lang="en-US" altLang="zh-CN" sz="2400"/>
              <a:t>,  </a:t>
            </a:r>
            <a:r>
              <a:rPr lang="en-US" altLang="zh-CN" sz="2400" i="1"/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/>
              <a:t>n</a:t>
            </a:r>
            <a:r>
              <a:rPr lang="en-US" altLang="zh-CN" sz="240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则称 </a:t>
            </a:r>
            <a:r>
              <a:rPr lang="en-US" altLang="zh-CN" sz="2400"/>
              <a:t>A </a:t>
            </a:r>
            <a:r>
              <a:rPr lang="zh-CN" altLang="en-US" sz="2400"/>
              <a:t>为</a:t>
            </a:r>
            <a:r>
              <a:rPr lang="zh-CN" altLang="en-US" sz="2400">
                <a:solidFill>
                  <a:srgbClr val="0000FF"/>
                </a:solidFill>
              </a:rPr>
              <a:t>对称矩阵</a:t>
            </a:r>
            <a:r>
              <a:rPr lang="zh-CN" altLang="en-US" sz="240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619250" y="3943350"/>
          <a:ext cx="2411413" cy="2438400"/>
        </p:xfrm>
        <a:graphic>
          <a:graphicData uri="http://schemas.openxmlformats.org/presentationml/2006/ole">
            <p:oleObj spid="_x0000_s68642" name="Microsoft 公式 3.0" r:id="rId4" imgW="1130040" imgH="1143000" progId="Equation.3">
              <p:embed/>
            </p:oleObj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5291138" y="3860800"/>
          <a:ext cx="3240087" cy="2424113"/>
        </p:xfrm>
        <a:graphic>
          <a:graphicData uri="http://schemas.openxmlformats.org/presentationml/2006/ole">
            <p:oleObj spid="_x0000_s68701" name="公式" r:id="rId5" imgW="1295280" imgH="939600" progId="Equation.3">
              <p:embed/>
            </p:oleObj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827088" y="1212850"/>
            <a:ext cx="4608512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可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5722938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5722938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6154738" y="1628775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581650" y="1471613"/>
          <a:ext cx="3238500" cy="2462212"/>
        </p:xfrm>
        <a:graphic>
          <a:graphicData uri="http://schemas.openxmlformats.org/presentationml/2006/ole">
            <p:oleObj spid="_x0000_s10410" name="公式" r:id="rId4" imgW="1320480" imgH="939600" progId="Equation.3">
              <p:embed/>
            </p:oleObj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827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1158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663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1744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/>
                <a:gridCol w="617537"/>
                <a:gridCol w="619125"/>
                <a:gridCol w="619125"/>
                <a:gridCol w="619125"/>
                <a:gridCol w="619125"/>
                <a:gridCol w="619125"/>
                <a:gridCol w="617538"/>
                <a:gridCol w="61912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p:oleObj spid="_x0000_s13514" name="公式" r:id="rId4" imgW="1803240" imgH="1193760" progId="Equation.3">
              <p:embed/>
            </p:oleObj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p:oleObj spid="_x0000_s13520" name="公式" r:id="rId5" imgW="1320480" imgH="939600" progId="Equation.3">
              <p:embed/>
            </p:oleObj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/>
                <a:gridCol w="568325"/>
                <a:gridCol w="566738"/>
                <a:gridCol w="566737"/>
                <a:gridCol w="566738"/>
                <a:gridCol w="568325"/>
                <a:gridCol w="566737"/>
                <a:gridCol w="566738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p:oleObj spid="_x0000_s69647" name="公式" r:id="rId4" imgW="1295280" imgH="939600" progId="Equation.3">
                <p:embed/>
              </p:oleObj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p:oleObj spid="_x0000_s69648" name="公式" r:id="rId5" imgW="1320480" imgH="939600" progId="Equation.3">
                <p:embed/>
              </p:oleObj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348038" y="1628775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19163" y="765175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3348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140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19163" y="4543425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3127375" y="1341438"/>
          <a:ext cx="4343400" cy="2865437"/>
        </p:xfrm>
        <a:graphic>
          <a:graphicData uri="http://schemas.openxmlformats.org/presentationml/2006/ole">
            <p:oleObj spid="_x0000_s14371" name="公式" r:id="rId4" imgW="1942920" imgH="1168200" progId="Equation.3">
              <p:embed/>
            </p:oleObj>
          </a:graphicData>
        </a:graphic>
      </p:graphicFrame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p:oleObj spid="_x0000_s71690" name="公式" r:id="rId4" imgW="2311200" imgH="1523880" progId="Equation.3">
              <p:embed/>
            </p:oleObj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p:oleObj spid="_x0000_s15477" name="公式" r:id="rId4" imgW="2311200" imgH="1523880" progId="Equation.3">
              <p:embed/>
            </p:oleObj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int  </a:t>
            </a:r>
            <a:r>
              <a:rPr lang="en-US" altLang="zh-CN" sz="2400" i="1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00FF"/>
                </a:solidFill>
              </a:rPr>
              <a:t>;    //</a:t>
            </a:r>
            <a:r>
              <a:rPr lang="zh-CN" altLang="en-US" sz="240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Elemtype 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}Triple;</a:t>
            </a:r>
            <a:r>
              <a:rPr lang="en-US" altLang="zh-CN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int     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588125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940425" y="1698625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6348413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/>
                <a:gridCol w="750887"/>
                <a:gridCol w="7524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682625" y="1104900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682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677863" y="3200400"/>
          <a:ext cx="4108450" cy="2706688"/>
        </p:xfrm>
        <a:graphic>
          <a:graphicData uri="http://schemas.openxmlformats.org/presentationml/2006/ole">
            <p:oleObj spid="_x0000_s17569" name="公式" r:id="rId5" imgW="2311200" imgH="1523880" progId="Equation.3">
              <p:embed/>
            </p:oleObj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5075238" y="2865438"/>
          <a:ext cx="3455987" cy="3067050"/>
        </p:xfrm>
        <a:graphic>
          <a:graphicData uri="http://schemas.openxmlformats.org/presentationml/2006/ole">
            <p:oleObj spid="_x0000_s17571" name="公式" r:id="rId6" imgW="2031840" imgH="1803240" progId="Equation.3">
              <p:embed/>
            </p:oleObj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2481263" y="2438400"/>
          <a:ext cx="4468812" cy="2944813"/>
        </p:xfrm>
        <a:graphic>
          <a:graphicData uri="http://schemas.openxmlformats.org/presentationml/2006/ole">
            <p:oleObj spid="_x0000_s18815" name="公式" r:id="rId4" imgW="2311200" imgH="1523880" progId="Equation.3">
              <p:embed/>
            </p:oleObj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2486025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2701925" y="2146300"/>
          <a:ext cx="3816350" cy="3387725"/>
        </p:xfrm>
        <a:graphic>
          <a:graphicData uri="http://schemas.openxmlformats.org/presentationml/2006/ole">
            <p:oleObj spid="_x0000_s18676" name="公式" r:id="rId5" imgW="2031840" imgH="1803240" progId="Equation.3">
              <p:embed/>
            </p:oleObj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2557463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469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973138" y="1577975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469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877888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5141913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2857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2341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2341563" y="2295525"/>
            <a:ext cx="244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2341563" y="3087688"/>
            <a:ext cx="246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2341563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901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7324725" y="1574800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6877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7229475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7453313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5365750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5237163" y="15748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4789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5199063" y="2041525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5199063" y="24384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2341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5199063" y="28336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2341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5199063" y="32305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2341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5199063" y="36258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2341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5199063" y="4057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2341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5199063" y="4454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2341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5199063" y="48498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2341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5199063" y="5283200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2341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6934200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684213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7197725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923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7005638" y="22050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2195513" y="2420938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7005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2195513" y="2781300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7005638" y="29972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2195513" y="2276475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7005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2171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7005638" y="37893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2195513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7005638" y="41830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2195513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7005638" y="46355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2195513" y="4797425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7005638" y="49752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2195513" y="3573463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2232025" y="1958975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2160588" y="1484313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广义表的存储结构、相关递归算法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广义表的概念、性质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矩阵的压缩存储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数组的顺序表示和实现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数组的定义</a:t>
            </a:r>
            <a:endParaRPr lang="zh-CN" altLang="en-US" sz="1800" dirty="0">
              <a:latin typeface="+mn-lt"/>
              <a:ea typeface="+mn-ea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4213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1260475" y="3573463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334962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1116013" y="3140075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4213225" y="5021263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4140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147637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755650" y="1844675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611188" y="981075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468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5221288" y="4868863"/>
            <a:ext cx="3300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5202238" y="5456238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7400925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5292725" y="1125538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7472363" y="15573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7472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7472363" y="2349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7472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7472363" y="31416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7472363" y="35353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7472363" y="39878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7472363" y="4327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7485063" y="11604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6767513" y="1557338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4645025" y="1557338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4645025" y="1916113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6767513" y="1989138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4645025" y="3933825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6767513" y="2384425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4716463" y="17002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4645025" y="2349500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4716463" y="19891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6837363" y="1628775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4716463" y="24209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6838950" y="21320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684213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07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684213" y="2636838"/>
            <a:ext cx="5980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703263" y="3284538"/>
            <a:ext cx="820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684213" y="3933825"/>
            <a:ext cx="62103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1335088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366713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1335088" y="4543425"/>
            <a:ext cx="76136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331913" y="5037138"/>
            <a:ext cx="7589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1187450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7580313" y="33575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1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7485063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5829300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7653338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5997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501650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481013" y="1454150"/>
            <a:ext cx="7916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8172450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468313" y="2349500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482600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5902325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2805113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933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933450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611188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/>
                <a:gridCol w="515937"/>
                <a:gridCol w="515938"/>
                <a:gridCol w="515937"/>
                <a:gridCol w="517525"/>
                <a:gridCol w="514350"/>
                <a:gridCol w="517525"/>
                <a:gridCol w="515938"/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611188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/>
                <a:gridCol w="515937"/>
                <a:gridCol w="515938"/>
                <a:gridCol w="515937"/>
                <a:gridCol w="517525"/>
                <a:gridCol w="514350"/>
                <a:gridCol w="517525"/>
                <a:gridCol w="515938"/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1525588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1165225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7500938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7500938" y="27733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7500938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7500938" y="209708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7500938" y="177323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7500938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7500938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7500938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1165225" y="26368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1165225" y="22050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804863" y="1341438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3063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r>
              <a:rPr lang="en-US" altLang="zh-CN" sz="2000">
                <a:cs typeface=""/>
              </a:rPr>
              <a:t/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r>
              <a:rPr lang="zh-CN" altLang="en-US" sz="2000">
                <a:cs typeface=""/>
              </a:rPr>
              <a:t/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7429500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876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/>
                <a:gridCol w="576262"/>
                <a:gridCol w="574675"/>
                <a:gridCol w="576263"/>
                <a:gridCol w="576262"/>
                <a:gridCol w="576263"/>
                <a:gridCol w="576262"/>
                <a:gridCol w="576263"/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7429500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7500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2533650" y="5589588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3670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5399088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3670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4246563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251777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309403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367030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42608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482282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539908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59753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3563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1908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1763713" y="2781300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1763713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1763713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1763713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3995738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1763713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587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7019925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7019925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682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/>
                <a:gridCol w="576262"/>
                <a:gridCol w="574675"/>
                <a:gridCol w="576263"/>
                <a:gridCol w="576262"/>
                <a:gridCol w="576263"/>
                <a:gridCol w="576262"/>
                <a:gridCol w="576263"/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7092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7115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7620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8027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7115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7620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8054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7115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7620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8054975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7092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7620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8027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520541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7115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7620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8027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7115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7620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8027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7115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7620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8027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7092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7620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8054975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40528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8483600" y="298450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8483600" y="3357563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6372225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6372225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6372225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6443663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2916238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6372225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6443663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6372225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6443663" y="11001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6443663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6372225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6372225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6443663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5364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6372225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6443663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6372225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6443663" y="17732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522128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6372225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6443663" y="62372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6372225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6443663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6372225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6443663" y="55895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6372225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6443663" y="24939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291623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6372225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6443663" y="49418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6372225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6443663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4211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6372225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6443663" y="42211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2916238" y="1412875"/>
          <a:ext cx="3816350" cy="3387725"/>
        </p:xfrm>
        <a:graphic>
          <a:graphicData uri="http://schemas.openxmlformats.org/presentationml/2006/ole">
            <p:oleObj spid="_x0000_s22030" name="公式" r:id="rId4" imgW="2031840" imgH="1803240" progId="Equation.3">
              <p:embed/>
            </p:oleObj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555875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1187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371475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r>
              <a:rPr lang="en-US" altLang="zh-CN" sz="2000">
                <a:cs typeface=""/>
              </a:rPr>
              <a:t/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r>
              <a:rPr lang="zh-CN" altLang="en-US" sz="2000">
                <a:cs typeface=""/>
              </a:rPr>
              <a:t/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492500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5638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2754313" y="5635625"/>
            <a:ext cx="6108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7334250" y="4724400"/>
            <a:ext cx="1485900" cy="1081088"/>
            <a:chOff x="4740" y="2976"/>
            <a:chExt cx="936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11175" y="909638"/>
            <a:ext cx="5905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11175" y="1773238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511175" y="3889375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2738438" y="4116388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3476625" y="4495800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4248150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4916488" y="5340350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6075363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22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23900" y="1144588"/>
            <a:ext cx="60817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7046913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1314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/>
                <a:gridCol w="576262"/>
                <a:gridCol w="574675"/>
                <a:gridCol w="576263"/>
                <a:gridCol w="576262"/>
                <a:gridCol w="576263"/>
                <a:gridCol w="576262"/>
                <a:gridCol w="576263"/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723900" y="2603500"/>
            <a:ext cx="6153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741363" y="1865313"/>
            <a:ext cx="6081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2090738" y="3870325"/>
            <a:ext cx="3025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3425032" y="16756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3425032" y="24249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3425032" y="363775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827088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88988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223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6113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1009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3276600" y="4724400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4500563" y="4724400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8313" y="1128713"/>
            <a:ext cx="82804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400675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{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11638" y="2230438"/>
          <a:ext cx="4430712" cy="1658937"/>
        </p:xfrm>
        <a:graphic>
          <a:graphicData uri="http://schemas.openxmlformats.org/presentationml/2006/ole">
            <p:oleObj spid="_x0000_s96264" name="公式" r:id="rId5" imgW="2476440" imgH="927000" progId="Equation.3">
              <p:embed/>
            </p:oleObj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00750" y="4508500"/>
          <a:ext cx="2687638" cy="1249363"/>
        </p:xfrm>
        <a:graphic>
          <a:graphicData uri="http://schemas.openxmlformats.org/presentationml/2006/ole">
            <p:oleObj spid="_x0000_s96265" name="公式" r:id="rId6" imgW="1434960" imgH="698400" progId="Equation.3">
              <p:embed/>
            </p:oleObj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4337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7180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899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899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06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112000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1173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779838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-5400000">
            <a:off x="4248151" y="4256087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广义表的存储结构、相关递归算法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广义表的概念、性质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矩阵的压缩存储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数组的顺序表示和实现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数组的定义</a:t>
            </a:r>
            <a:endParaRPr lang="zh-CN" altLang="en-US" sz="1800" dirty="0">
              <a:latin typeface="+mn-lt"/>
              <a:ea typeface="+mn-ea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2193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2195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4211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2195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2195513" y="37163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4211638" y="32845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862013" y="619125"/>
          <a:ext cx="4430712" cy="1658938"/>
        </p:xfrm>
        <a:graphic>
          <a:graphicData uri="http://schemas.openxmlformats.org/presentationml/2006/ole">
            <p:oleObj spid="_x0000_s97284" name="公式" r:id="rId4" imgW="2476440" imgH="927000" progId="Equation.3">
              <p:embed/>
            </p:oleObj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651500" y="809625"/>
          <a:ext cx="2687638" cy="1249363"/>
        </p:xfrm>
        <a:graphic>
          <a:graphicData uri="http://schemas.openxmlformats.org/presentationml/2006/ole">
            <p:oleObj spid="_x0000_s97285" name="公式" r:id="rId5" imgW="1434960" imgH="698400" progId="Equation.3">
              <p:embed/>
            </p:oleObj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1617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4116388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6754813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2124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3275013" y="5430838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/>
                <a:gridCol w="452437"/>
                <a:gridCol w="452438"/>
                <a:gridCol w="452437"/>
                <a:gridCol w="454025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4860132" y="4869656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6754813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/>
                <a:gridCol w="519112"/>
                <a:gridCol w="455613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6754813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6754813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6994525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/>
                <a:gridCol w="515937"/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7065963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65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7627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898525" y="2389188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p:oleObj spid="_x0000_s97649" name="公式" r:id="rId6" imgW="2209680" imgH="698400" progId="Equation.3">
                <p:embed/>
              </p:oleObj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8785225" cy="604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int MulSMatrix (RLSMatrix M, RLSMatrix N, RLSMatrix  *Q)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Q.mu = M.mu;  Q.nu = N.nu;  Q.tu = 0;  // </a:t>
            </a:r>
            <a:r>
              <a:rPr lang="en-US" altLang="zh-CN" sz="240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</a:t>
            </a:r>
            <a:r>
              <a:rPr lang="en-US" altLang="zh-CN" sz="2400">
                <a:cs typeface="ˎ̥"/>
              </a:rPr>
              <a:t>if (M.tu * N.tu != 0)   // </a:t>
            </a:r>
            <a:r>
              <a:rPr lang="en-US" altLang="zh-CN" sz="240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是非零矩阵</a:t>
            </a:r>
            <a:r>
              <a:rPr lang="zh-CN" altLang="en-US" sz="240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 </a:t>
            </a:r>
            <a:r>
              <a:rPr lang="en-US" altLang="zh-CN" sz="2400">
                <a:cs typeface="ˎ̥"/>
              </a:rPr>
              <a:t>for (arow=1;  arow&lt;=M.mu;  ++arow)    //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{  ctemp[ ]=0 ;    // 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    </a:t>
            </a:r>
            <a:r>
              <a:rPr lang="en-US" altLang="zh-CN" sz="2400">
                <a:cs typeface="ˎ̥"/>
              </a:rPr>
              <a:t>Q.rpos[arow] = Q.tu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    if (arow&lt;M.mu)  tp=M.rpos[arow+1];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    else  tp=M.tu+1;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    for (p=M.rpos[arow];  p&lt;M.rpos[arow+1];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   { //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        </a:t>
            </a:r>
            <a:r>
              <a:rPr lang="en-US" altLang="zh-CN" sz="2400">
                <a:cs typeface="ˎ̥"/>
              </a:rPr>
              <a:t>brow=M.data[p].j;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        if (brow &lt; N.nu )   t = N.rpos[brow+1];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93713" y="333375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9763" y="568325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d 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d 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(1+nd Md N)) </a:t>
            </a:r>
            <a:r>
              <a:rPr lang="zh-CN" altLang="en-US" sz="2400"/>
              <a:t>，当</a:t>
            </a:r>
            <a:r>
              <a:rPr lang="en-US" altLang="zh-CN" sz="2400"/>
              <a:t>d M&lt;0.05 </a:t>
            </a:r>
            <a:r>
              <a:rPr lang="zh-CN" altLang="en-US" sz="2400"/>
              <a:t>和</a:t>
            </a:r>
            <a:r>
              <a:rPr lang="en-US" altLang="zh-CN" sz="2400"/>
              <a:t>d N&lt;0.05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82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11188" y="12017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98525" y="2352675"/>
            <a:ext cx="7993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971550" y="3433763"/>
            <a:ext cx="741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2635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/>
                <a:gridCol w="763587"/>
                <a:gridCol w="742950"/>
                <a:gridCol w="1422400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1547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835650" y="4005263"/>
          <a:ext cx="2408238" cy="1249362"/>
        </p:xfrm>
        <a:graphic>
          <a:graphicData uri="http://schemas.openxmlformats.org/presentationml/2006/ole">
            <p:oleObj spid="_x0000_s108548" name="公式" r:id="rId4" imgW="1346040" imgH="698400" progId="Equation.3">
              <p:embed/>
            </p:oleObj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595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7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6916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7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3532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2595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7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28829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3963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7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2092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/>
                <a:gridCol w="1439862"/>
                <a:gridCol w="1439863"/>
                <a:gridCol w="14398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1444625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2811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7132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4179888" y="1414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1660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1660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1660525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992188" y="1843088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1208088" y="765175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93763" y="2562225"/>
          <a:ext cx="1590675" cy="1658938"/>
        </p:xfrm>
        <a:graphic>
          <a:graphicData uri="http://schemas.openxmlformats.org/presentationml/2006/ole">
            <p:oleObj spid="_x0000_s109572" name="公式" r:id="rId4" imgW="888840" imgH="927000" progId="Equation.3">
              <p:embed/>
            </p:oleObj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4646613" y="2924175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7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6661150" y="1987550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8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565525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4646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7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4926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6661150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8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4070350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/>
                <a:gridCol w="1836737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4860925" y="1125538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6878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3565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3565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2897188" y="1554163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3113088" y="476250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3325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5581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6942138" y="2563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2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4213" y="1290638"/>
            <a:ext cx="8280400" cy="487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typedef struct OLNode </a:t>
            </a:r>
            <a:endParaRPr lang="en-US" altLang="zh-CN" sz="2400" b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{ int                     i,  j;        // </a:t>
            </a:r>
            <a:r>
              <a:rPr lang="zh-CN" altLang="en-US" sz="2400">
                <a:cs typeface="ˎ̥"/>
              </a:rPr>
              <a:t>非零元素的行和列下标 </a:t>
            </a:r>
            <a:endParaRPr lang="zh-CN" altLang="en-US" sz="2400" b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</a:t>
            </a:r>
            <a:r>
              <a:rPr lang="en-US" altLang="zh-CN" sz="2400">
                <a:cs typeface="ˎ̥"/>
              </a:rPr>
              <a:t>ElementType   e; </a:t>
            </a:r>
            <a:endParaRPr lang="en-US" altLang="zh-CN" sz="2400" b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struct OLNode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  // </a:t>
            </a:r>
            <a:r>
              <a:rPr lang="zh-CN" altLang="en-US" sz="2400">
                <a:cs typeface="ˎ̥"/>
              </a:rPr>
              <a:t>非零元素所在行表列表的后继链域 </a:t>
            </a:r>
            <a:endParaRPr lang="zh-CN" altLang="en-US" sz="2400" b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}OLNode; *OLink; </a:t>
            </a:r>
            <a:endParaRPr lang="en-US" altLang="zh-CN" sz="2400" b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>
              <a:cs typeface="ˎ̥"/>
            </a:endParaRPr>
          </a:p>
          <a:p>
            <a:pPr algn="just">
              <a:lnSpc>
                <a:spcPct val="1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typedef struct </a:t>
            </a:r>
            <a:endParaRPr lang="en-US" altLang="zh-CN" sz="2400" b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{  OLink  * rhead,  *chead;  //</a:t>
            </a:r>
            <a:r>
              <a:rPr lang="zh-CN" altLang="en-US" sz="2400">
                <a:cs typeface="ˎ̥"/>
              </a:rPr>
              <a:t>行、列链表的头指针向量基址  </a:t>
            </a:r>
            <a:endParaRPr lang="zh-CN" altLang="en-US" sz="2400" b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</a:t>
            </a:r>
            <a:r>
              <a:rPr lang="en-US" altLang="zh-CN" sz="2400">
                <a:cs typeface="ˎ̥"/>
              </a:rPr>
              <a:t>int  mu, nu, tu;   //</a:t>
            </a:r>
            <a:r>
              <a:rPr lang="zh-CN" altLang="en-US" sz="2400">
                <a:cs typeface="ˎ̥"/>
              </a:rPr>
              <a:t>稀疏矩阵的行数、列数、非零元个数 </a:t>
            </a:r>
            <a:endParaRPr lang="zh-CN" altLang="en-US" sz="2400" b="0">
              <a:cs typeface="ˎ̥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}CrossList; </a:t>
            </a:r>
            <a:endParaRPr kumimoji="0" lang="en-US" altLang="zh-CN" sz="2400" b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30213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74650" y="836613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27088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827088" y="947738"/>
            <a:ext cx="6380162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827088" y="2420938"/>
            <a:ext cx="76025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827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827088" y="4743450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827088" y="5418138"/>
            <a:ext cx="612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8163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23900" y="1003300"/>
            <a:ext cx="7880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520700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广义表的存储结构、相关递归算法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广义表的概念、性质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矩阵的压缩存储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数组的顺序表示和实现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数组的定义</a:t>
            </a:r>
            <a:endParaRPr lang="zh-CN" altLang="en-US" sz="1800" dirty="0">
              <a:latin typeface="+mn-lt"/>
              <a:ea typeface="+mn-ea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19138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…, 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3238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03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</a:t>
            </a:r>
            <a:r>
              <a:rPr lang="zh-CN" altLang="en-US" sz="2400" dirty="0" smtClean="0">
                <a:ea typeface="华文新魏" pitchFamily="2" charset="-122"/>
              </a:rPr>
              <a:t>，建业，</a:t>
            </a:r>
            <a:r>
              <a:rPr lang="zh-CN" altLang="en-US" sz="2400" dirty="0">
                <a:ea typeface="华文新魏" pitchFamily="2" charset="-122"/>
              </a:rPr>
              <a:t>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03238" y="4076700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建业</a:t>
            </a:r>
            <a:r>
              <a:rPr lang="zh-CN" altLang="en-US" sz="2400" dirty="0" smtClean="0"/>
              <a:t>队</a:t>
            </a:r>
            <a:r>
              <a:rPr lang="zh-CN" altLang="en-US" sz="2400" dirty="0"/>
              <a:t>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5759450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5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635375" y="549275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07950" y="1298575"/>
            <a:ext cx="88741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07950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07950" y="2709863"/>
            <a:ext cx="858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07950" y="4176713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4213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03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87675" y="1927225"/>
            <a:ext cx="49688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067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763713" y="4618038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019675" y="45815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57500" y="56991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068763" y="5699125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6619875" y="5626100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48443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565308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3276600" y="4500563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443663" y="45037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2844800" y="3179763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4681538" y="3179763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3030538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3890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6784975" y="5222875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6267450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3098800" y="4114800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1936750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5192713" y="4114800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6413" y="671513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4356100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4283075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3851275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2419350" y="981075"/>
          <a:ext cx="3879850" cy="1631950"/>
        </p:xfrm>
        <a:graphic>
          <a:graphicData uri="http://schemas.openxmlformats.org/presentationml/2006/ole">
            <p:oleObj spid="_x0000_s50338" name="公式" r:id="rId4" imgW="2260440" imgH="914400" progId="Equation.3">
              <p:embed/>
            </p:oleObj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42875" y="2960688"/>
            <a:ext cx="8521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二维数组：</a:t>
            </a:r>
            <a:r>
              <a:rPr lang="zh-CN" altLang="en-US" sz="240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cs typeface=""/>
              </a:rPr>
              <a:t>    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3238500" y="4437063"/>
            <a:ext cx="19446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611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287338" y="549275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1258888" y="1271588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1979613" y="623888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1979613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5003800" y="671513"/>
            <a:ext cx="351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4911725" y="1574800"/>
            <a:ext cx="3979863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4873625" y="2279650"/>
            <a:ext cx="4000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468313" y="4878388"/>
            <a:ext cx="29162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二维数组逻辑结构 </a:t>
            </a:r>
            <a:endParaRPr lang="zh-CN" altLang="en-US" sz="240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3238500" y="5445125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5256213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5254625" y="5445125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3094038" y="47244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376238" y="620713"/>
          <a:ext cx="4357687" cy="2163762"/>
        </p:xfrm>
        <a:graphic>
          <a:graphicData uri="http://schemas.openxmlformats.org/presentationml/2006/ole">
            <p:oleObj spid="_x0000_s50354" name="公式" r:id="rId5" imgW="2806560" imgH="939600" progId="Equation.3">
              <p:embed/>
            </p:oleObj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广义表的存储结构、相关递归算法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广义表的概念、性质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矩阵的压缩存储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数组的顺序表示和实现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数组的定义</a:t>
            </a:r>
            <a:endParaRPr lang="zh-CN" altLang="en-US" sz="1800" dirty="0">
              <a:latin typeface="+mn-lt"/>
              <a:ea typeface="+mn-ea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000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89000" y="1295400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889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2482850" y="4095750"/>
            <a:ext cx="2405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5364163" y="1312863"/>
            <a:ext cx="316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4427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4716463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4716463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5364163" y="2027238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900113" y="5310188"/>
            <a:ext cx="73834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3995738" y="3654425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588000" y="4086225"/>
            <a:ext cx="18113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4706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3779838" y="4733925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4783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4624388" y="1196975"/>
            <a:ext cx="87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00113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418013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331913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273550" y="17018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/>
        </p:nvGraphicFramePr>
        <p:xfrm>
          <a:off x="4572000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/>
                <a:gridCol w="865187"/>
                <a:gridCol w="719138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044575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473575" y="4125913"/>
            <a:ext cx="2122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4284663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4572000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/>
                <a:gridCol w="1584325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39775" y="549275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556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0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860425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47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158432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131127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1751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213360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2916238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949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36861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341312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3852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423545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49815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4889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508625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4981575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5126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6254750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6381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6316663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5940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6804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6421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7572375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7845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8121650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7739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7212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5916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4643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827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1563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1308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2859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/>
                <a:gridCol w="390525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252095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855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2944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3419475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1403350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1403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3779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4140200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4410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4716463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3563938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3563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827088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1581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23177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2044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36131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3275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4197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2181225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2181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2468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2851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3908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5816600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5580063" y="5295900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11125" y="1412875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5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155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/>
                <a:gridCol w="865187"/>
                <a:gridCol w="719138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4284663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/>
                <a:gridCol w="865188"/>
                <a:gridCol w="719137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919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76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76275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24852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32345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157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918075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6388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311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55713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805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3541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3268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090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4837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5364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3540125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47879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60833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7380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4498975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5722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7021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55650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3505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4460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5197475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4924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828675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847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1584325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1311275" y="2097088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2133600" y="210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1597025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828675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2949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3686175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3413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4235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4981575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5508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3684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4932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6227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7524750" y="3284538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4643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5867400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7164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2984500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755650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1492250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1236663" y="4329113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2787650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/>
                <a:gridCol w="390525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2449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784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3348038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1331913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370840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4068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4645025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3563938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1490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/>
                <a:gridCol w="390525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2052638" y="434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1331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1331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3563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3563938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5508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5470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6207125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5934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7502525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7164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8101013" y="58753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6084888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6740525" y="5084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6205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6084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6083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828675" y="5518150"/>
            <a:ext cx="4173538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6321425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求广义表的深度</a:t>
            </a:r>
          </a:p>
          <a:p>
            <a:pPr eaLnBrk="1" hangingPunct="1"/>
            <a:r>
              <a:rPr lang="zh-CN" altLang="en-US" smtClean="0"/>
              <a:t>复制广义表</a:t>
            </a:r>
          </a:p>
          <a:p>
            <a:pPr eaLnBrk="1" hangingPunct="1"/>
            <a:r>
              <a:rPr lang="zh-CN" altLang="en-US" smtClean="0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625" y="3660775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971550" y="1989138"/>
            <a:ext cx="741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 </a:t>
            </a:r>
            <a:r>
              <a:rPr lang="en-US" altLang="zh-CN" sz="2400"/>
              <a:t>C </a:t>
            </a:r>
            <a:r>
              <a:rPr lang="zh-CN" altLang="en-US" sz="2400"/>
              <a:t>语言中，一个二维数组类型也可以定义为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          </a:t>
            </a:r>
            <a:r>
              <a:rPr lang="en-US" altLang="zh-CN" sz="2400"/>
              <a:t>typedef  elemtype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          </a:t>
            </a:r>
            <a:r>
              <a:rPr lang="en-US" altLang="zh-CN" sz="2400"/>
              <a:t>typedef elemtype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468313" y="566738"/>
            <a:ext cx="77041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468313" y="1241425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34963" y="157163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1504950"/>
            <a:ext cx="618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4213" y="3429000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06413" y="549275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82575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33600" y="4471988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2400" y="1125538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52400" y="2300288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7775" y="214313"/>
            <a:ext cx="575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99FF99"/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3613" y="544513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501650" y="573088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3167063" y="1828800"/>
            <a:ext cx="733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501650" y="2346325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2611438" y="3683698"/>
            <a:ext cx="49023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1220788" y="3429000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1084263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1084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11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611188" y="1065213"/>
            <a:ext cx="8208962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1 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2 … </a:t>
            </a:r>
            <a:r>
              <a:rPr lang="en-US" altLang="zh-CN" sz="2800" i="1" baseline="-25000"/>
              <a:t>jn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800" baseline="-25000"/>
              <a:t>1 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2 … </a:t>
            </a:r>
            <a:r>
              <a:rPr lang="en-US" altLang="zh-CN" sz="2800" i="1" baseline="-25000"/>
              <a:t>jn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baseline="-25000"/>
              <a:t>j1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i...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baseline="-25000"/>
              <a:t>j1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i+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n</a:t>
            </a:r>
            <a:r>
              <a:rPr lang="en-US" altLang="zh-CN" sz="2800"/>
              <a:t> 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</a:t>
            </a:r>
            <a:r>
              <a:rPr lang="en-US" altLang="zh-CN" sz="2400"/>
              <a:t>≤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</a:t>
            </a:r>
            <a:r>
              <a:rPr lang="en-US" altLang="zh-CN" sz="2400" i="1"/>
              <a:t>k</a:t>
            </a:r>
            <a:r>
              <a:rPr lang="en-US" altLang="zh-CN" sz="2400"/>
              <a:t>≤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</a:t>
            </a:r>
            <a:r>
              <a:rPr lang="en-US" altLang="zh-CN" sz="2400"/>
              <a:t>≠</a:t>
            </a:r>
            <a:r>
              <a:rPr lang="en-US" altLang="zh-CN" sz="2400" i="1"/>
              <a:t>i</a:t>
            </a:r>
            <a:r>
              <a:rPr lang="en-US" altLang="zh-CN" sz="2400"/>
              <a:t>, 0≤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</a:t>
            </a:r>
            <a:r>
              <a:rPr lang="en-US" altLang="zh-CN" sz="2400"/>
              <a:t>≤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baseline="-25000"/>
              <a:t>j1…j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…j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25000"/>
              <a:t>j1…j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+1…j</a:t>
            </a:r>
            <a:r>
              <a:rPr lang="en-US" altLang="zh-CN" sz="2400" i="1" baseline="-2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15984</TotalTime>
  <Words>7590</Words>
  <Application>Microsoft Office PowerPoint</Application>
  <PresentationFormat>全屏显示(4:3)</PresentationFormat>
  <Paragraphs>1613</Paragraphs>
  <Slides>74</Slides>
  <Notes>64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77" baseType="lpstr">
      <vt:lpstr>默认设计模板</vt:lpstr>
      <vt:lpstr>公式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广义表的递归算法</vt:lpstr>
      <vt:lpstr>幻灯片 70</vt:lpstr>
      <vt:lpstr>幻灯片 71</vt:lpstr>
      <vt:lpstr>幻灯片 72</vt:lpstr>
      <vt:lpstr>幻灯片 73</vt:lpstr>
      <vt:lpstr>幻灯片 74</vt:lpstr>
    </vt:vector>
  </TitlesOfParts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USER</cp:lastModifiedBy>
  <cp:revision>821</cp:revision>
  <dcterms:created xsi:type="dcterms:W3CDTF">2004-01-29T07:02:12Z</dcterms:created>
  <dcterms:modified xsi:type="dcterms:W3CDTF">2010-11-09T00:41:43Z</dcterms:modified>
</cp:coreProperties>
</file>