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12" r:id="rId54"/>
    <p:sldId id="413" r:id="rId55"/>
    <p:sldId id="284" r:id="rId56"/>
    <p:sldId id="387" r:id="rId57"/>
    <p:sldId id="374" r:id="rId58"/>
    <p:sldId id="375" r:id="rId59"/>
    <p:sldId id="376" r:id="rId60"/>
    <p:sldId id="270" r:id="rId61"/>
    <p:sldId id="377" r:id="rId62"/>
    <p:sldId id="288" r:id="rId63"/>
    <p:sldId id="378" r:id="rId64"/>
    <p:sldId id="379" r:id="rId65"/>
    <p:sldId id="380" r:id="rId66"/>
    <p:sldId id="381" r:id="rId67"/>
    <p:sldId id="382" r:id="rId68"/>
    <p:sldId id="383" r:id="rId69"/>
    <p:sldId id="388" r:id="rId70"/>
    <p:sldId id="384" r:id="rId71"/>
    <p:sldId id="385" r:id="rId72"/>
    <p:sldId id="386" r:id="rId73"/>
    <p:sldId id="389" r:id="rId74"/>
    <p:sldId id="390" r:id="rId75"/>
    <p:sldId id="391" r:id="rId76"/>
    <p:sldId id="392" r:id="rId77"/>
    <p:sldId id="394" r:id="rId78"/>
    <p:sldId id="393" r:id="rId79"/>
    <p:sldId id="395" r:id="rId80"/>
    <p:sldId id="398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4625" autoAdjust="0"/>
  </p:normalViewPr>
  <p:slideViewPr>
    <p:cSldViewPr>
      <p:cViewPr varScale="1">
        <p:scale>
          <a:sx n="72" d="100"/>
          <a:sy n="72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6916738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p:oleObj spid="_x0000_s64551" name="公式" r:id="rId4" imgW="1002960" imgH="431640" progId="Equation.3">
              <p:embed/>
            </p:oleObj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、图的存储结构（邻接矩阵、邻接表、十字邻接表）；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0891" name="Group 59"/>
          <p:cNvGrpSpPr>
            <a:grpSpLocks/>
          </p:cNvGrpSpPr>
          <p:nvPr/>
        </p:nvGrpSpPr>
        <p:grpSpPr bwMode="auto">
          <a:xfrm>
            <a:off x="5584825" y="4013200"/>
            <a:ext cx="2311400" cy="1995488"/>
            <a:chOff x="3148" y="2280"/>
            <a:chExt cx="1456" cy="1257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3696" y="278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696" y="275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411" y="22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420" y="228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4283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4286" y="2326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3152" y="279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148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3152" y="32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152" y="3249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4280" y="28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4286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3616" y="2501"/>
              <a:ext cx="200" cy="28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4400" y="2584"/>
              <a:ext cx="3" cy="22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4604" y="2795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3272" y="3035"/>
              <a:ext cx="0" cy="24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3272" y="2501"/>
              <a:ext cx="174" cy="29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p:oleObj spid="_x0000_s9409" name="公式" r:id="rId4" imgW="3581280" imgH="888840" progId="Equation.3">
              <p:embed/>
            </p:oleObj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p:oleObj spid="_x0000_s11424" name="公式" r:id="rId4" imgW="1117440" imgH="1269720" progId="Equation.3">
              <p:embed/>
            </p:oleObj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p:oleObj spid="_x0000_s11439" name="公式" r:id="rId5" imgW="901440" imgH="1002960" progId="Equation.3">
              <p:embed/>
            </p:oleObj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p:oleObj spid="_x0000_s10414" name="公式" r:id="rId4" imgW="3720960" imgH="583920" progId="Equation.3">
              <p:embed/>
            </p:oleObj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p:oleObj spid="_x0000_s10457" name="公式" r:id="rId5" imgW="1574640" imgH="1765080" progId="Equation.3">
              <p:embed/>
            </p:oleObj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enum {DG, DN, AG, AN} GraphKind; 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ArcCell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VRType  adj; 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VRType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InfoType   *info;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ArcCell,  AdjMatrix[MAX_VERTEX_NUM][MAX_VERTEX_NUM];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VertexType   vexs[MAX_VERTEX_NUM];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AdjMatrix     arcs;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GraphKind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MGraph;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/>
                <a:gridCol w="3238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/>
                <a:gridCol w="3238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/>
                <a:gridCol w="3238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42350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到最近访问过的顶点；直到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05787" cy="3414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{VR}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基本操作： 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1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90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{E})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/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/>
                <a:gridCol w="4079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797925" cy="6035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/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中表结点的总数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p:oleObj spid="_x0000_s143406" name="公式" r:id="rId4" imgW="2920680" imgH="203040" progId="Equation.3">
              <p:embed/>
            </p:oleObj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633413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25475"/>
            <a:ext cx="7834313" cy="39639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900738" y="1754188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906463" y="3635375"/>
          <a:ext cx="7388225" cy="1017588"/>
        </p:xfrm>
        <a:graphic>
          <a:graphicData uri="http://schemas.openxmlformats.org/presentationml/2006/ole">
            <p:oleObj spid="_x0000_s136209" name="公式" r:id="rId4" imgW="3555720" imgH="507960" progId="Equation.3">
              <p:embed/>
            </p:oleObj>
          </a:graphicData>
        </a:graphic>
      </p:graphicFrame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750888" y="5319713"/>
          <a:ext cx="7708900" cy="1062037"/>
        </p:xfrm>
        <a:graphic>
          <a:graphicData uri="http://schemas.openxmlformats.org/presentationml/2006/ole">
            <p:oleObj spid="_x0000_s136212" name="公式" r:id="rId5" imgW="3644640" imgH="520560" progId="Equation.3">
              <p:embed/>
            </p:oleObj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136268" name="Group 76"/>
          <p:cNvGrpSpPr>
            <a:grpSpLocks/>
          </p:cNvGrpSpPr>
          <p:nvPr/>
        </p:nvGrpSpPr>
        <p:grpSpPr bwMode="auto">
          <a:xfrm>
            <a:off x="4500563" y="404813"/>
            <a:ext cx="4500562" cy="2952750"/>
            <a:chOff x="2653" y="255"/>
            <a:chExt cx="3107" cy="1860"/>
          </a:xfrm>
        </p:grpSpPr>
        <p:sp useBgFill="1">
          <p:nvSpPr>
            <p:cNvPr id="136266" name="Rectangle 74"/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34" name="Group 42"/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136235" name="Text Box 43"/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136236" name="Text Box 44"/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136237" name="Text Box 45"/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136238" name="Text Box 46"/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136239" name="Text Box 47"/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136240" name="Text Box 48"/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136241" name="Text Box 49"/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136242" name="Text Box 50"/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136243" name="Text Box 51"/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136244" name="Text Box 52"/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136245" name="Oval 53"/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136246" name="Oval 54"/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136247" name="Oval 55"/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136248" name="Oval 56"/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136249" name="Oval 57"/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136250" name="Oval 58"/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136251" name="Oval 59"/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136252" name="Oval 60"/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136253" name="Oval 61"/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136254" name="Text Box 62"/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136255" name="AutoShape 63"/>
              <p:cNvCxnSpPr>
                <a:cxnSpLocks noChangeShapeType="1"/>
                <a:stCxn id="136253" idx="7"/>
                <a:endCxn id="136252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6" name="AutoShape 64"/>
              <p:cNvCxnSpPr>
                <a:cxnSpLocks noChangeShapeType="1"/>
                <a:stCxn id="136253" idx="6"/>
                <a:endCxn id="136251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7" name="AutoShape 65"/>
              <p:cNvCxnSpPr>
                <a:cxnSpLocks noChangeShapeType="1"/>
                <a:stCxn id="136253" idx="5"/>
                <a:endCxn id="136249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8" name="AutoShape 66"/>
              <p:cNvCxnSpPr>
                <a:cxnSpLocks noChangeShapeType="1"/>
                <a:stCxn id="136249" idx="6"/>
                <a:endCxn id="136248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9" name="AutoShape 67"/>
              <p:cNvCxnSpPr>
                <a:cxnSpLocks noChangeShapeType="1"/>
                <a:stCxn id="136251" idx="6"/>
                <a:endCxn id="136250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0" name="AutoShape 68"/>
              <p:cNvCxnSpPr>
                <a:cxnSpLocks noChangeShapeType="1"/>
                <a:stCxn id="136252" idx="6"/>
                <a:endCxn id="136250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1" name="AutoShape 69"/>
              <p:cNvCxnSpPr>
                <a:cxnSpLocks noChangeShapeType="1"/>
                <a:stCxn id="136250" idx="7"/>
                <a:endCxn id="136247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2" name="AutoShape 70"/>
              <p:cNvCxnSpPr>
                <a:cxnSpLocks noChangeShapeType="1"/>
                <a:stCxn id="136247" idx="6"/>
                <a:endCxn id="136245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3" name="AutoShape 71"/>
              <p:cNvCxnSpPr>
                <a:cxnSpLocks noChangeShapeType="1"/>
                <a:stCxn id="136248" idx="7"/>
                <a:endCxn id="136246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4" name="AutoShape 72"/>
              <p:cNvCxnSpPr>
                <a:cxnSpLocks noChangeShapeType="1"/>
                <a:stCxn id="136246" idx="6"/>
                <a:endCxn id="136245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5" name="AutoShape 73"/>
              <p:cNvCxnSpPr>
                <a:cxnSpLocks noChangeShapeType="1"/>
                <a:stCxn id="136250" idx="5"/>
                <a:endCxn id="136246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11" grpId="0"/>
      <p:bldP spid="1362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 smtClean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  <a:endParaRPr lang="zh-CN" altLang="en-US" dirty="0">
              <a:solidFill>
                <a:srgbClr val="FF0000"/>
              </a:solidFill>
              <a:effectLst/>
              <a:ea typeface="楷体_GB2312" pitchFamily="49" charset="-122"/>
            </a:endParaRP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</a:rPr>
              <a:t>1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/>
                <a:gridCol w="647700"/>
                <a:gridCol w="647700"/>
                <a:gridCol w="649288"/>
                <a:gridCol w="792162"/>
                <a:gridCol w="647700"/>
                <a:gridCol w="719138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p:oleObj spid="_x0000_s150696" name="公式" r:id="rId4" imgW="1587240" imgH="279360" progId="Equation.3">
              <p:embed/>
            </p:oleObj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 smtClean="0">
                <a:solidFill>
                  <a:schemeClr val="tx1"/>
                </a:solidFill>
                <a:effectLst/>
                <a:ea typeface="楷体_GB2312" pitchFamily="49" charset="-122"/>
              </a:rPr>
              <a:t>、了解图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的基本概念</a:t>
            </a:r>
            <a:r>
              <a:rPr kumimoji="0" lang="zh-CN" altLang="en-US" sz="2800" dirty="0" smtClean="0">
                <a:solidFill>
                  <a:schemeClr val="tx1"/>
                </a:solidFill>
                <a:effectLst/>
                <a:ea typeface="楷体_GB2312" pitchFamily="49" charset="-122"/>
              </a:rPr>
              <a:t>，掌握图的邻接矩阵、邻接表这两种存储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结构</a:t>
            </a:r>
            <a:r>
              <a:rPr kumimoji="0" lang="zh-CN" altLang="en-US" sz="2800" dirty="0" smtClean="0">
                <a:solidFill>
                  <a:schemeClr val="tx1"/>
                </a:solidFill>
                <a:effectLst/>
                <a:ea typeface="楷体_GB2312" pitchFamily="49" charset="-122"/>
              </a:rPr>
              <a:t>及其构造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19941</TotalTime>
  <Words>8540</Words>
  <Application>Microsoft Office PowerPoint</Application>
  <PresentationFormat>全屏显示(4:3)</PresentationFormat>
  <Paragraphs>2243</Paragraphs>
  <Slides>80</Slides>
  <Notes>80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2" baseType="lpstr">
      <vt:lpstr>默认设计模板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wyh</cp:lastModifiedBy>
  <cp:revision>1503</cp:revision>
  <dcterms:created xsi:type="dcterms:W3CDTF">2004-01-29T07:02:12Z</dcterms:created>
  <dcterms:modified xsi:type="dcterms:W3CDTF">2011-08-22T01:12:12Z</dcterms:modified>
</cp:coreProperties>
</file>