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326" r:id="rId49"/>
    <p:sldId id="416" r:id="rId50"/>
    <p:sldId id="417" r:id="rId51"/>
    <p:sldId id="419" r:id="rId52"/>
    <p:sldId id="418" r:id="rId53"/>
    <p:sldId id="420" r:id="rId54"/>
    <p:sldId id="421" r:id="rId55"/>
    <p:sldId id="422" r:id="rId56"/>
    <p:sldId id="423" r:id="rId57"/>
    <p:sldId id="424" r:id="rId58"/>
    <p:sldId id="425" r:id="rId59"/>
    <p:sldId id="439" r:id="rId60"/>
    <p:sldId id="427" r:id="rId61"/>
    <p:sldId id="428" r:id="rId62"/>
    <p:sldId id="429" r:id="rId63"/>
    <p:sldId id="430" r:id="rId64"/>
    <p:sldId id="431" r:id="rId65"/>
    <p:sldId id="432" r:id="rId66"/>
    <p:sldId id="433" r:id="rId67"/>
    <p:sldId id="434" r:id="rId68"/>
    <p:sldId id="435" r:id="rId69"/>
    <p:sldId id="436" r:id="rId70"/>
    <p:sldId id="437" r:id="rId71"/>
    <p:sldId id="440" r:id="rId72"/>
    <p:sldId id="441" r:id="rId73"/>
    <p:sldId id="438" r:id="rId74"/>
    <p:sldId id="303" r:id="rId75"/>
    <p:sldId id="304"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1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2010-12-10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D7900-1AB5-41B2-BAC4-0B985EAAEB92}" type="slidenum">
              <a:rPr lang="en-US" altLang="zh-CN"/>
              <a:pPr/>
              <a:t>48</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2010-12-10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smtClean="0"/>
              <a:t>查找表</a:t>
            </a:r>
            <a:r>
              <a:rPr kumimoji="0" lang="en-US" altLang="zh-CN" sz="3600" dirty="0" smtClean="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smtClean="0">
                <a:solidFill>
                  <a:srgbClr val="0000CC"/>
                </a:solidFill>
              </a:rPr>
              <a:t>第九章</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p:oleObj spid="_x0000_s172034" name="公式" r:id="rId3" imgW="965160" imgH="431640" progId="Equation.3">
              <p:embed/>
            </p:oleObj>
          </a:graphicData>
        </a:graphic>
      </p:graphicFrame>
      <p:sp>
        <p:nvSpPr>
          <p:cNvPr id="145416" name="Text Box 8"/>
          <p:cNvSpPr txBox="1">
            <a:spLocks noChangeArrowheads="1"/>
          </p:cNvSpPr>
          <p:nvPr/>
        </p:nvSpPr>
        <p:spPr bwMode="auto">
          <a:xfrm>
            <a:off x="579635"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p:oleObj spid="_x0000_s172035" name="公式" r:id="rId4" imgW="583920" imgH="431640" progId="Equation.3">
              <p:embed/>
            </p:oleObj>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549473"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50819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p:oleObj spid="_x0000_s172036" name="公式" r:id="rId5" imgW="2616120" imgH="431640" progId="Equation.3">
              <p:embed/>
            </p:oleObj>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smtClean="0">
                <a:solidFill>
                  <a:srgbClr val="0000FF"/>
                </a:solidFill>
                <a:ea typeface="华文中宋" pitchFamily="2" charset="-122"/>
              </a:rPr>
              <a:t> 平均查找长度（</a:t>
            </a:r>
            <a:r>
              <a:rPr lang="en-US" altLang="zh-CN" dirty="0" smtClean="0">
                <a:solidFill>
                  <a:srgbClr val="0000FF"/>
                </a:solidFill>
                <a:ea typeface="华文中宋" pitchFamily="2" charset="-122"/>
              </a:rPr>
              <a:t>ASL</a:t>
            </a:r>
            <a:r>
              <a:rPr lang="zh-CN" altLang="en-US" dirty="0" smtClean="0">
                <a:solidFill>
                  <a:srgbClr val="0000FF"/>
                </a:solidFill>
                <a:ea typeface="华文中宋" pitchFamily="2" charset="-122"/>
              </a:rPr>
              <a:t>）</a:t>
            </a:r>
            <a:r>
              <a:rPr lang="zh-CN" altLang="en-US" dirty="0" smtClean="0">
                <a:ea typeface="华文中宋" pitchFamily="2" charset="-122"/>
              </a:rPr>
              <a:t>为确定记录在查找表中的位置，需要和给定值进行比较</a:t>
            </a:r>
            <a:r>
              <a:rPr lang="zh-CN" altLang="en-US" dirty="0">
                <a:ea typeface="华文中宋" pitchFamily="2" charset="-122"/>
              </a:rPr>
              <a:t>的</a:t>
            </a:r>
            <a:r>
              <a:rPr lang="zh-CN" altLang="en-US" dirty="0" smtClean="0">
                <a:ea typeface="华文中宋" pitchFamily="2" charset="-122"/>
              </a:rPr>
              <a:t>记录</a:t>
            </a:r>
            <a:endParaRPr lang="en-US" altLang="zh-CN" dirty="0" smtClean="0">
              <a:ea typeface="华文中宋" pitchFamily="2" charset="-122"/>
            </a:endParaRPr>
          </a:p>
          <a:p>
            <a:pPr>
              <a:lnSpc>
                <a:spcPct val="170000"/>
              </a:lnSpc>
            </a:pPr>
            <a:r>
              <a:rPr lang="zh-CN" altLang="en-US" dirty="0" smtClean="0">
                <a:ea typeface="华文中宋" pitchFamily="2" charset="-122"/>
              </a:rPr>
              <a:t>的</a:t>
            </a:r>
            <a:r>
              <a:rPr lang="zh-CN" altLang="en-US" dirty="0">
                <a:ea typeface="华文中宋" pitchFamily="2" charset="-122"/>
              </a:rPr>
              <a:t>个数的</a:t>
            </a:r>
            <a:r>
              <a:rPr lang="zh-CN" altLang="en-US" dirty="0" smtClean="0">
                <a:ea typeface="华文中宋" pitchFamily="2" charset="-122"/>
              </a:rPr>
              <a:t>期望值称为算法在查找成功时的平均查找长度。 衡量</a:t>
            </a:r>
            <a:r>
              <a:rPr lang="zh-CN" altLang="en-US" dirty="0">
                <a:ea typeface="华文中宋" pitchFamily="2" charset="-122"/>
              </a:rPr>
              <a:t>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zh-CN" altLang="en-US" sz="2400" dirty="0" smtClean="0">
                <a:ea typeface="楷体_GB2312" pitchFamily="49" charset="-122"/>
              </a:rPr>
              <a:t> </a:t>
            </a:r>
            <a:r>
              <a:rPr lang="en-US" altLang="zh-CN" sz="2400" dirty="0" smtClean="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p:oleObj spid="_x0000_s173058" name="公式" r:id="rId3" imgW="2895480" imgH="431640" progId="Equation.3">
              <p:embed/>
            </p:oleObj>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lang="en-US" altLang="zh-CN" sz="4400" dirty="0" smtClean="0">
                <a:solidFill>
                  <a:srgbClr val="0000CC"/>
                </a:solidFill>
                <a:latin typeface="华文行楷" pitchFamily="2" charset="-122"/>
                <a:ea typeface="华文行楷" pitchFamily="2" charset="-122"/>
              </a:rPr>
              <a:t>(</a:t>
            </a:r>
            <a:r>
              <a:rPr lang="zh-CN" altLang="en-US" sz="4400" dirty="0" smtClean="0">
                <a:solidFill>
                  <a:srgbClr val="0000CC"/>
                </a:solidFill>
                <a:latin typeface="华文行楷" pitchFamily="2" charset="-122"/>
                <a:ea typeface="华文行楷" pitchFamily="2" charset="-122"/>
              </a:rPr>
              <a:t>续</a:t>
            </a:r>
            <a:r>
              <a:rPr lang="en-US" altLang="zh-CN" sz="4400" dirty="0" smtClean="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smtClean="0"/>
              <a:t>若将查找不成功的情况也考虑在内</a:t>
            </a:r>
            <a:endParaRPr lang="zh-CN" altLang="en-US" sz="2400" dirty="0"/>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smtClean="0"/>
              <a:t>         </a:t>
            </a:r>
            <a:r>
              <a:rPr lang="zh-CN" altLang="en-US" sz="2400" dirty="0" smtClean="0">
                <a:ea typeface="楷体_GB2312" pitchFamily="49" charset="-122"/>
              </a:rPr>
              <a:t>以后我们仅讨论查找成功时的平均查找长度和查找不成功时的比较次数。</a:t>
            </a:r>
            <a:endParaRPr lang="zh-CN" altLang="en-US" sz="2400" dirty="0">
              <a:ea typeface="楷体_GB2312" pitchFamily="49" charset="-122"/>
            </a:endParaRPr>
          </a:p>
        </p:txBody>
      </p:sp>
    </p:spTree>
  </p:cSld>
  <p:clrMapOvr>
    <a:masterClrMapping/>
  </p:clrMapOvr>
  <p:transition spd="slow">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a:t>
              </a:r>
              <a:r>
                <a:rPr lang="en-US" altLang="zh-CN" sz="2000" dirty="0" smtClean="0"/>
                <a:t>   </a:t>
              </a:r>
              <a:r>
                <a:rPr lang="en-US" altLang="zh-CN" sz="2000" dirty="0"/>
                <a:t>7       8      </a:t>
              </a:r>
              <a:r>
                <a:rPr lang="en-US" altLang="zh-CN" sz="2000" dirty="0" smtClean="0"/>
                <a:t>  </a:t>
              </a:r>
              <a:r>
                <a:rPr lang="en-US" altLang="zh-CN" sz="2000" dirty="0"/>
                <a:t>9   </a:t>
              </a:r>
              <a:r>
                <a:rPr lang="en-US" altLang="zh-CN" sz="2000" dirty="0" smtClean="0"/>
                <a:t>    </a:t>
              </a:r>
              <a:r>
                <a:rPr lang="en-US" altLang="zh-CN" sz="2000" dirty="0"/>
                <a:t>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6        7    </a:t>
              </a:r>
              <a:r>
                <a:rPr lang="en-US" altLang="zh-CN" sz="2000" dirty="0" smtClean="0"/>
                <a:t>    </a:t>
              </a:r>
              <a:r>
                <a:rPr lang="en-US" altLang="zh-CN" sz="2000" dirty="0"/>
                <a:t>8      </a:t>
              </a:r>
              <a:r>
                <a:rPr lang="en-US" altLang="zh-CN" sz="2000" dirty="0" smtClean="0"/>
                <a:t>  </a:t>
              </a:r>
              <a:r>
                <a:rPr lang="en-US" altLang="zh-CN" sz="2000" dirty="0"/>
                <a:t>9      </a:t>
              </a:r>
              <a:r>
                <a:rPr lang="en-US" altLang="zh-CN" sz="2000" dirty="0" smtClean="0"/>
                <a:t> 10     </a:t>
              </a:r>
              <a:r>
                <a:rPr lang="en-US" altLang="zh-CN" sz="2000" dirty="0"/>
                <a:t>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a:t>
              </a:r>
              <a:r>
                <a:rPr lang="en-US" altLang="zh-CN" sz="2000" dirty="0" smtClean="0"/>
                <a:t> 5     13     </a:t>
              </a:r>
              <a:r>
                <a:rPr lang="en-US" altLang="zh-CN" sz="2000" dirty="0"/>
                <a:t>19     21   </a:t>
              </a:r>
              <a:r>
                <a:rPr lang="en-US" altLang="zh-CN" sz="2000" dirty="0" smtClean="0"/>
                <a:t>   </a:t>
              </a:r>
              <a:r>
                <a:rPr lang="en-US" altLang="zh-CN" sz="2000" dirty="0"/>
                <a:t>37   </a:t>
              </a:r>
              <a:r>
                <a:rPr lang="en-US" altLang="zh-CN" sz="2000" dirty="0" smtClean="0"/>
                <a:t>   </a:t>
              </a:r>
              <a:r>
                <a:rPr lang="en-US" altLang="zh-CN" sz="2000" dirty="0"/>
                <a:t>56     64   </a:t>
              </a:r>
              <a:r>
                <a:rPr lang="en-US" altLang="zh-CN" sz="2000" dirty="0" smtClean="0"/>
                <a:t>   </a:t>
              </a:r>
              <a:r>
                <a:rPr lang="en-US" altLang="zh-CN" sz="2000" dirty="0"/>
                <a:t>75   </a:t>
              </a:r>
              <a:r>
                <a:rPr lang="en-US" altLang="zh-CN" sz="2000" dirty="0" smtClean="0"/>
                <a:t>   </a:t>
              </a:r>
              <a:r>
                <a:rPr lang="en-US" altLang="zh-CN" sz="2000" dirty="0"/>
                <a:t>80    </a:t>
              </a:r>
              <a:r>
                <a:rPr lang="en-US" altLang="zh-CN" sz="2000" dirty="0" smtClean="0"/>
                <a:t>   </a:t>
              </a:r>
              <a:r>
                <a:rPr lang="en-US" altLang="zh-CN" sz="2000" dirty="0"/>
                <a:t>88 </a:t>
              </a:r>
              <a:r>
                <a:rPr lang="en-US" altLang="zh-CN" sz="2000" dirty="0" smtClean="0"/>
                <a:t>    </a:t>
              </a:r>
              <a:r>
                <a:rPr lang="en-US" altLang="zh-CN" sz="2000" dirty="0"/>
                <a:t>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p:oleObj spid="_x0000_s174082" name="公式" r:id="rId3" imgW="2781000" imgH="1104840" progId="Equation.3">
              <p:embed/>
            </p:oleObj>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p:oleObj spid="_x0000_s174083" name="公式" r:id="rId4" imgW="914400" imgH="393480" progId="Equation.3">
              <p:embed/>
            </p:oleObj>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索引查找</a:t>
            </a:r>
            <a:r>
              <a:rPr lang="zh-CN" altLang="en-US" sz="4400" dirty="0">
                <a:solidFill>
                  <a:srgbClr val="0000CC"/>
                </a:solidFill>
                <a:latin typeface="华文行楷" pitchFamily="2" charset="-122"/>
                <a:ea typeface="华文行楷" pitchFamily="2" charset="-122"/>
                <a:cs typeface="+mj-cs"/>
              </a:rPr>
              <a:t>（分块查找）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a:t>
              </a:r>
              <a:r>
                <a:rPr lang="en-US" altLang="zh-CN" sz="2000" dirty="0" smtClean="0"/>
                <a:t> 4     5     6    </a:t>
              </a:r>
              <a:r>
                <a:rPr lang="en-US" altLang="zh-CN" sz="2000" dirty="0"/>
                <a:t>7    8    9   </a:t>
              </a:r>
              <a:r>
                <a:rPr lang="en-US" altLang="zh-CN" sz="2000" dirty="0" smtClean="0"/>
                <a:t> 10  </a:t>
              </a:r>
              <a:r>
                <a:rPr lang="en-US" altLang="zh-CN" sz="2000" dirty="0"/>
                <a:t>11  </a:t>
              </a:r>
              <a:r>
                <a:rPr lang="en-US" altLang="zh-CN" sz="2000" dirty="0" smtClean="0"/>
                <a:t> 12  </a:t>
              </a:r>
              <a:r>
                <a:rPr lang="en-US" altLang="zh-CN" sz="2000" dirty="0"/>
                <a:t>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9414" name="Text Box 198"/>
          <p:cNvSpPr txBox="1">
            <a:spLocks noChangeArrowheads="1"/>
          </p:cNvSpPr>
          <p:nvPr/>
        </p:nvSpPr>
        <p:spPr bwMode="auto">
          <a:xfrm>
            <a:off x="250825" y="1300435"/>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p:oleObj spid="_x0000_s175106" name="公式" r:id="rId3" imgW="3263760" imgH="444240" progId="Equation.3">
              <p:embed/>
            </p:oleObj>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p:oleObj spid="_x0000_s175107" name="公式" r:id="rId4" imgW="2958840" imgH="406080" progId="Equation.3">
              <p:embed/>
            </p:oleObj>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p:oleObj spid="_x0000_s175108" name="公式" r:id="rId5" imgW="3225600" imgH="253800" progId="Equation.3">
              <p:embed/>
            </p:oleObj>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a:t>
            </a:r>
            <a:r>
              <a:rPr lang="zh-CN" altLang="en-US" sz="4400" dirty="0" smtClean="0">
                <a:solidFill>
                  <a:srgbClr val="0000CC"/>
                </a:solidFill>
                <a:latin typeface="华文行楷" pitchFamily="2" charset="-122"/>
                <a:ea typeface="华文行楷" pitchFamily="2" charset="-122"/>
                <a:cs typeface="+mj-cs"/>
              </a:rPr>
              <a:t>比较</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静态查找表</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 </a:t>
            </a:r>
            <a:endParaRPr lang="zh-CN" altLang="en-US" sz="4400" dirty="0">
              <a:solidFill>
                <a:srgbClr val="0000CC"/>
              </a:solidFill>
              <a:latin typeface="华文行楷" pitchFamily="2" charset="-122"/>
              <a:ea typeface="华文行楷" pitchFamily="2" charset="-122"/>
              <a:cs typeface="+mj-cs"/>
            </a:endParaRP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gridCol w="2814638"/>
                <a:gridCol w="1481137"/>
                <a:gridCol w="2667000"/>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第七章回顾</a:t>
            </a:r>
            <a:endParaRPr lang="zh-CN" altLang="en-US" dirty="0"/>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smtClean="0">
                <a:solidFill>
                  <a:schemeClr val="tx1"/>
                </a:solidFill>
                <a:effectLst/>
                <a:ea typeface="楷体_GB2312" pitchFamily="49" charset="-122"/>
              </a:rPr>
              <a:t>、了解图</a:t>
            </a:r>
            <a:r>
              <a:rPr kumimoji="0" lang="zh-CN" altLang="en-US" sz="2800" dirty="0">
                <a:solidFill>
                  <a:schemeClr val="tx1"/>
                </a:solidFill>
                <a:effectLst/>
                <a:ea typeface="楷体_GB2312" pitchFamily="49" charset="-122"/>
              </a:rPr>
              <a:t>的基本概念</a:t>
            </a:r>
            <a:r>
              <a:rPr kumimoji="0" lang="zh-CN" altLang="en-US" sz="2800" dirty="0" smtClean="0">
                <a:solidFill>
                  <a:schemeClr val="tx1"/>
                </a:solidFill>
                <a:effectLst/>
                <a:ea typeface="楷体_GB2312" pitchFamily="49" charset="-122"/>
              </a:rPr>
              <a:t>，掌握图的邻接矩阵、邻接表这两种存储</a:t>
            </a:r>
            <a:r>
              <a:rPr kumimoji="0" lang="zh-CN" altLang="en-US" sz="2800" dirty="0">
                <a:solidFill>
                  <a:schemeClr val="tx1"/>
                </a:solidFill>
                <a:effectLst/>
                <a:ea typeface="楷体_GB2312" pitchFamily="49" charset="-122"/>
              </a:rPr>
              <a:t>结构</a:t>
            </a:r>
            <a:r>
              <a:rPr kumimoji="0" lang="zh-CN" altLang="en-US" sz="2800" dirty="0" smtClean="0">
                <a:solidFill>
                  <a:schemeClr val="tx1"/>
                </a:solidFill>
                <a:effectLst/>
                <a:ea typeface="楷体_GB2312" pitchFamily="49" charset="-122"/>
              </a:rPr>
              <a:t>及其构造</a:t>
            </a:r>
            <a:r>
              <a:rPr kumimoji="0" lang="zh-CN" altLang="en-US" sz="2800" dirty="0">
                <a:solidFill>
                  <a:schemeClr val="tx1"/>
                </a:solidFill>
                <a:effectLst/>
                <a:ea typeface="楷体_GB2312" pitchFamily="49" charset="-122"/>
              </a:rPr>
              <a:t>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二叉排序树</a:t>
            </a:r>
            <a:endParaRPr lang="zh-CN" altLang="en-US" dirty="0">
              <a:solidFill>
                <a:srgbClr val="0000CC"/>
              </a:solidFill>
              <a:latin typeface="华文行楷" pitchFamily="2" charset="-122"/>
              <a:ea typeface="华文行楷" pitchFamily="2" charset="-122"/>
            </a:endParaRPr>
          </a:p>
        </p:txBody>
      </p:sp>
      <p:pic>
        <p:nvPicPr>
          <p:cNvPr id="221186" name="Picture 2"/>
          <p:cNvPicPr>
            <a:picLocks noChangeAspect="1" noChangeArrowheads="1"/>
          </p:cNvPicPr>
          <p:nvPr/>
        </p:nvPicPr>
        <p:blipFill>
          <a:blip r:embed="rId2"/>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二叉排序树的查找过程</a:t>
            </a:r>
            <a:endPar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smtClean="0">
                <a:solidFill>
                  <a:srgbClr val="0000CC"/>
                </a:solidFill>
                <a:latin typeface="华文行楷" pitchFamily="2" charset="-122"/>
                <a:ea typeface="华文行楷" pitchFamily="2" charset="-122"/>
                <a:cs typeface="+mj-cs"/>
              </a:rPr>
              <a:t>)</a:t>
            </a:r>
            <a:r>
              <a:rPr lang="zh-CN" altLang="en-US" dirty="0">
                <a:ea typeface="华文中宋" pitchFamily="2" charset="-122"/>
              </a:rPr>
              <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r>
              <a:rPr lang="zh-CN" altLang="en-US" sz="2200" dirty="0">
                <a:ea typeface="华文中宋" pitchFamily="2" charset="-122"/>
              </a:rPr>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r>
              <a:rPr lang="zh-CN" altLang="en-US" sz="2200" dirty="0">
                <a:ea typeface="华文中宋" pitchFamily="2" charset="-122"/>
              </a:rPr>
              <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查找算法（修改版）</a:t>
            </a:r>
            <a:r>
              <a:rPr lang="zh-CN" altLang="en-US" dirty="0">
                <a:ea typeface="华文中宋" pitchFamily="2" charset="-122"/>
              </a:rPr>
              <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插入算法</a:t>
            </a:r>
            <a:endParaRPr lang="zh-CN" altLang="en-US" sz="4400" dirty="0">
              <a:solidFill>
                <a:srgbClr val="0000CC"/>
              </a:solidFill>
              <a:latin typeface="华文行楷" pitchFamily="2" charset="-122"/>
              <a:ea typeface="华文行楷" pitchFamily="2" charset="-122"/>
              <a:cs typeface="+mj-cs"/>
            </a:endParaRP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smtClean="0">
                <a:ea typeface="楷体_GB2312" pitchFamily="49" charset="-122"/>
              </a:rPr>
              <a:t>         从</a:t>
            </a:r>
            <a:r>
              <a:rPr lang="zh-CN" altLang="en-US" sz="2400" dirty="0">
                <a:ea typeface="楷体_GB2312" pitchFamily="49" charset="-122"/>
              </a:rPr>
              <a:t>空树出发，经过一系列的查找、插入操作 </a:t>
            </a:r>
            <a:r>
              <a:rPr lang="zh-CN" altLang="en-US" sz="2400" dirty="0" smtClean="0">
                <a:ea typeface="楷体_GB2312" pitchFamily="49" charset="-122"/>
              </a:rPr>
              <a:t>之后</a:t>
            </a:r>
            <a:r>
              <a:rPr lang="zh-CN" altLang="en-US" sz="2400" dirty="0">
                <a:ea typeface="楷体_GB2312" pitchFamily="49" charset="-122"/>
              </a:rPr>
              <a:t>，可生成一棵二叉排序树。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smtClean="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en-US" altLang="zh-CN" sz="2400" dirty="0" smtClean="0">
                <a:ea typeface="华文中宋" pitchFamily="2" charset="-122"/>
              </a:rPr>
              <a:t>)</a:t>
            </a:r>
            <a:r>
              <a:rPr lang="zh-CN" altLang="en-US" sz="2400" dirty="0" smtClean="0">
                <a:ea typeface="华文中宋" pitchFamily="2" charset="-122"/>
              </a:rPr>
              <a:t>、</a:t>
            </a:r>
            <a:r>
              <a:rPr lang="zh-CN" altLang="en-US" sz="2400" dirty="0" smtClean="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smtClean="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a:t>
            </a:r>
            <a:r>
              <a:rPr lang="zh-CN" altLang="en-US" sz="2400" dirty="0" smtClean="0">
                <a:ea typeface="楷体_GB2312" pitchFamily="49" charset="-122"/>
              </a:rPr>
              <a:t>查找其关键字 </a:t>
            </a:r>
            <a:endParaRPr lang="zh-CN" altLang="en-US" sz="2400" dirty="0">
              <a:ea typeface="楷体_GB2312" pitchFamily="49" charset="-122"/>
            </a:endParaRPr>
          </a:p>
          <a:p>
            <a:pPr marL="571500" indent="-571500">
              <a:lnSpc>
                <a:spcPct val="140000"/>
              </a:lnSpc>
              <a:spcBef>
                <a:spcPct val="0"/>
              </a:spcBef>
            </a:pPr>
            <a:r>
              <a:rPr lang="zh-CN" altLang="en-US" sz="2400" dirty="0">
                <a:ea typeface="楷体_GB2312" pitchFamily="49" charset="-122"/>
              </a:rPr>
              <a:t>        等于给定值的</a:t>
            </a:r>
            <a:r>
              <a:rPr lang="zh-CN" altLang="en-US" sz="2400" dirty="0" smtClean="0">
                <a:ea typeface="楷体_GB2312" pitchFamily="49" charset="-122"/>
              </a:rPr>
              <a:t>结点的过程，</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其实</a:t>
            </a:r>
            <a:r>
              <a:rPr lang="zh-CN" altLang="en-US" sz="2400" dirty="0">
                <a:ea typeface="楷体_GB2312" pitchFamily="49" charset="-122"/>
              </a:rPr>
              <a:t>就是走了一条从根到</a:t>
            </a:r>
            <a:r>
              <a:rPr lang="zh-CN" altLang="en-US" sz="2400" dirty="0" smtClean="0">
                <a:ea typeface="楷体_GB2312" pitchFamily="49" charset="-122"/>
              </a:rPr>
              <a:t>该</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结点</a:t>
            </a:r>
            <a:r>
              <a:rPr lang="zh-CN" altLang="en-US" sz="2400" dirty="0">
                <a:ea typeface="楷体_GB2312" pitchFamily="49" charset="-122"/>
              </a:rPr>
              <a:t>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smtClean="0"/>
              <a:t>n</a:t>
            </a:r>
            <a:r>
              <a:rPr lang="zh-CN" altLang="en-US" sz="2400" dirty="0" smtClean="0"/>
              <a:t>个结点的二叉判断树是唯一的，因此，其平均查处长度也是定值。</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smtClean="0">
                <a:ea typeface="楷体_GB2312" pitchFamily="49" charset="-122"/>
              </a:rPr>
              <a:t>i</a:t>
            </a:r>
            <a:r>
              <a:rPr lang="zh-CN" altLang="en-US" sz="2400" dirty="0" smtClean="0">
                <a:ea typeface="楷体_GB2312" pitchFamily="49" charset="-122"/>
              </a:rPr>
              <a:t>个</a:t>
            </a:r>
            <a:r>
              <a:rPr lang="zh-CN" altLang="en-US" sz="2400" dirty="0">
                <a:ea typeface="楷体_GB2312" pitchFamily="49" charset="-122"/>
              </a:rPr>
              <a:t>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smtClean="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smtClean="0"/>
              <a:t>n</a:t>
            </a:r>
            <a:r>
              <a:rPr lang="en-US" altLang="zh-CN" sz="2800" dirty="0" smtClean="0"/>
              <a:t>-</a:t>
            </a:r>
            <a:r>
              <a:rPr lang="en-US" altLang="zh-CN" sz="2800" i="1" dirty="0"/>
              <a:t>i</a:t>
            </a:r>
            <a:r>
              <a:rPr lang="en-US" altLang="zh-CN" sz="2800" dirty="0" smtClean="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smtClean="0">
                <a:ea typeface="楷体_GB2312" pitchFamily="49" charset="-122"/>
              </a:rPr>
              <a:t>i</a:t>
            </a:r>
            <a:r>
              <a:rPr lang="zh-CN" altLang="en-US" sz="2400" dirty="0" smtClean="0">
                <a:ea typeface="楷体_GB2312" pitchFamily="49" charset="-122"/>
              </a:rPr>
              <a:t>的</a:t>
            </a:r>
            <a:r>
              <a:rPr lang="zh-CN" altLang="en-US" sz="2400" dirty="0">
                <a:ea typeface="楷体_GB2312" pitchFamily="49" charset="-122"/>
              </a:rPr>
              <a:t>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(0</a:t>
            </a:r>
            <a:r>
              <a:rPr lang="en-US" altLang="zh-CN" sz="2400" dirty="0" smtClean="0">
                <a:ea typeface="楷体_GB2312" pitchFamily="49" charset="-122"/>
              </a:rPr>
              <a:t>≤</a:t>
            </a:r>
            <a:r>
              <a:rPr lang="en-US" altLang="zh-CN" sz="2400" i="1" dirty="0">
                <a:ea typeface="楷体_GB2312" pitchFamily="49" charset="-122"/>
              </a:rPr>
              <a:t>i</a:t>
            </a:r>
            <a:r>
              <a:rPr lang="en-US" altLang="zh-CN" sz="2400" dirty="0" smtClean="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p:oleObj spid="_x0000_s295938" name="公式" r:id="rId3" imgW="3073320" imgH="393480" progId="Equation.3">
              <p:embed/>
            </p:oleObj>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p:oleObj spid="_x0000_s295939" name="公式" r:id="rId4" imgW="2387520" imgH="431640" progId="Equation.3">
              <p:embed/>
            </p:oleObj>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711200"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nvGraphicFramePr>
        <p:xfrm>
          <a:off x="3521075" y="1809750"/>
          <a:ext cx="2849563" cy="885825"/>
        </p:xfrm>
        <a:graphic>
          <a:graphicData uri="http://schemas.openxmlformats.org/presentationml/2006/ole">
            <p:oleObj spid="_x0000_s294914" name="公式" r:id="rId3" imgW="1307880" imgH="406080" progId="Equation.3">
              <p:embed/>
            </p:oleObj>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平衡</a:t>
            </a:r>
            <a:r>
              <a:rPr lang="zh-CN" altLang="en-US" sz="4400" dirty="0">
                <a:solidFill>
                  <a:srgbClr val="0000CC"/>
                </a:solidFill>
                <a:latin typeface="华文行楷" pitchFamily="2" charset="-122"/>
                <a:ea typeface="华文行楷" pitchFamily="2" charset="-122"/>
                <a:cs typeface="+mj-cs"/>
              </a:rPr>
              <a:t>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a:t>
            </a:r>
            <a:r>
              <a:rPr lang="zh-CN" altLang="en-US" sz="2400" dirty="0" smtClean="0">
                <a:ea typeface="楷体_GB2312" pitchFamily="49" charset="-122"/>
              </a:rPr>
              <a:t>。因此，在平衡二叉树上查找时间复杂度为</a:t>
            </a:r>
            <a:r>
              <a:rPr lang="en-US" altLang="zh-CN" sz="2400" dirty="0" smtClean="0">
                <a:ea typeface="楷体_GB2312" pitchFamily="49" charset="-122"/>
              </a:rPr>
              <a:t>O(log n)</a:t>
            </a:r>
            <a:r>
              <a:rPr lang="zh-CN" altLang="en-US" sz="2400" dirty="0" smtClean="0">
                <a:ea typeface="楷体_GB2312" pitchFamily="49" charset="-122"/>
              </a:rPr>
              <a:t>。</a:t>
            </a:r>
            <a:endParaRPr lang="zh-CN" altLang="en-US" sz="2400" dirty="0">
              <a:ea typeface="楷体_GB2312" pitchFamily="49" charset="-122"/>
            </a:endParaRP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需要注意的是：我们以后讨论的平衡二叉树都是建立在二叉排序树基础之上的</a:t>
            </a:r>
            <a:endParaRPr lang="zh-CN" altLang="en-US" sz="28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63750"/>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右子树的左子树上插入 </a:t>
            </a:r>
          </a:p>
          <a:p>
            <a:pPr>
              <a:lnSpc>
                <a:spcPct val="11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 </a:t>
            </a:r>
          </a:p>
          <a:p>
            <a:pPr>
              <a:lnSpc>
                <a:spcPct val="11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a:t>
            </a:r>
            <a:r>
              <a:rPr lang="zh-CN" altLang="en-US" sz="2400" dirty="0">
                <a:solidFill>
                  <a:srgbClr val="0000FF"/>
                </a:solidFill>
                <a:ea typeface="楷体_GB2312" pitchFamily="49" charset="-122"/>
              </a:rPr>
              <a:t>先进行顺时针旋转，再逆时针旋转。</a:t>
            </a:r>
          </a:p>
          <a:p>
            <a:pPr algn="ctr">
              <a:lnSpc>
                <a:spcPct val="11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以插入的结点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4)  RL </a:t>
            </a:r>
            <a:r>
              <a:rPr lang="zh-CN" altLang="en-US">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左子树的右子树上插入</a:t>
            </a:r>
            <a:r>
              <a:rPr lang="zh-CN" altLang="en-US" sz="2400" dirty="0">
                <a:solidFill>
                  <a:srgbClr val="9900FF"/>
                </a:solidFill>
                <a:ea typeface="楷体_GB2312" pitchFamily="49" charset="-122"/>
              </a:rPr>
              <a:t> </a:t>
            </a:r>
          </a:p>
          <a:p>
            <a:pPr>
              <a:lnSpc>
                <a:spcPct val="11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1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a:t>
            </a:r>
            <a:r>
              <a:rPr lang="zh-CN" altLang="en-US" sz="2400" dirty="0">
                <a:solidFill>
                  <a:srgbClr val="0000FF"/>
                </a:solidFill>
                <a:ea typeface="楷体_GB2312" pitchFamily="49" charset="-122"/>
              </a:rPr>
              <a:t>先进行逆时针旋转，  </a:t>
            </a:r>
          </a:p>
          <a:p>
            <a:pPr>
              <a:lnSpc>
                <a:spcPct val="110000"/>
              </a:lnSpc>
              <a:spcBef>
                <a:spcPct val="0"/>
              </a:spcBef>
            </a:pPr>
            <a:r>
              <a:rPr lang="zh-CN" altLang="en-US" sz="2400" dirty="0">
                <a:solidFill>
                  <a:srgbClr val="0000FF"/>
                </a:solidFill>
                <a:ea typeface="楷体_GB2312" pitchFamily="49" charset="-122"/>
              </a:rPr>
              <a:t>再顺时针旋转。</a:t>
            </a:r>
            <a:r>
              <a:rPr lang="zh-CN" altLang="en-US" sz="2400" dirty="0">
                <a:solidFill>
                  <a:srgbClr val="9900FF"/>
                </a:solidFill>
                <a:ea typeface="楷体_GB2312" pitchFamily="49" charset="-122"/>
              </a:rPr>
              <a:t> </a:t>
            </a:r>
          </a:p>
          <a:p>
            <a:pPr algn="ctr">
              <a:lnSpc>
                <a:spcPct val="11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以插入的结点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 </a:t>
            </a:r>
          </a:p>
        </p:txBody>
      </p:sp>
      <p:sp>
        <p:nvSpPr>
          <p:cNvPr id="140323" name="Oval 35"/>
          <p:cNvSpPr>
            <a:spLocks noChangeArrowheads="1"/>
          </p:cNvSpPr>
          <p:nvPr/>
        </p:nvSpPr>
        <p:spPr bwMode="auto">
          <a:xfrm>
            <a:off x="7931150" y="227806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spcBef>
                <a:spcPct val="0"/>
              </a:spcBef>
            </a:pPr>
            <a:r>
              <a:rPr lang="en-US" altLang="zh-CN"/>
              <a:t>C</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3)  LR </a:t>
            </a:r>
            <a:r>
              <a:rPr lang="zh-CN" altLang="en-US">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r>
              <a:rPr lang="en-US" altLang="zh-CN">
                <a:latin typeface="华文中宋" pitchFamily="2" charset="-122"/>
                <a:ea typeface="华文中宋" pitchFamily="2" charset="-122"/>
              </a:rPr>
              <a:t> </a:t>
            </a:r>
            <a:r>
              <a:rPr lang="zh-CN" altLang="en-US">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5975"/>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4050"/>
            <a:ext cx="341312" cy="334963"/>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grpSp>
        <p:nvGrpSpPr>
          <p:cNvPr id="3" name="Group 60"/>
          <p:cNvGrpSpPr>
            <a:grpSpLocks/>
          </p:cNvGrpSpPr>
          <p:nvPr/>
        </p:nvGrpSpPr>
        <p:grpSpPr bwMode="auto">
          <a:xfrm rot="2074985" flipH="1">
            <a:off x="6804025"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943100"/>
            <a:ext cx="295275" cy="381000"/>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spcBef>
                <a:spcPct val="0"/>
              </a:spcBef>
            </a:pPr>
            <a:endParaRPr lang="zh-CN" altLang="zh-CN"/>
          </a:p>
        </p:txBody>
      </p:sp>
      <p:sp useBgFill="1">
        <p:nvSpPr>
          <p:cNvPr id="140353" name="Oval 65"/>
          <p:cNvSpPr>
            <a:spLocks noChangeArrowheads="1"/>
          </p:cNvSpPr>
          <p:nvPr/>
        </p:nvSpPr>
        <p:spPr bwMode="auto">
          <a:xfrm>
            <a:off x="7885113" y="2243138"/>
            <a:ext cx="530225" cy="539750"/>
          </a:xfrm>
          <a:prstGeom prst="ellipse">
            <a:avLst/>
          </a:prstGeom>
          <a:ln w="38100">
            <a:noFill/>
            <a:round/>
            <a:headEnd/>
            <a:tailEnd/>
          </a:ln>
          <a:effectLst/>
        </p:spPr>
        <p:txBody>
          <a:bodyPr wrap="none" anchor="ctr"/>
          <a:lstStyle/>
          <a:p>
            <a:pPr algn="ctr">
              <a:spcBef>
                <a:spcPct val="0"/>
              </a:spcBef>
            </a:pPr>
            <a:endParaRPr lang="zh-CN" altLang="zh-CN"/>
          </a:p>
        </p:txBody>
      </p:sp>
      <p:sp>
        <p:nvSpPr>
          <p:cNvPr id="140346" name="Oval 58"/>
          <p:cNvSpPr>
            <a:spLocks noChangeArrowheads="1"/>
          </p:cNvSpPr>
          <p:nvPr/>
        </p:nvSpPr>
        <p:spPr bwMode="auto">
          <a:xfrm>
            <a:off x="7380288" y="1533525"/>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spcBef>
                <a:spcPct val="0"/>
              </a:spcBef>
            </a:pPr>
            <a:r>
              <a:rPr lang="en-US" altLang="zh-CN"/>
              <a:t>B</a:t>
            </a: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120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366" name="Oval 78"/>
          <p:cNvSpPr>
            <a:spLocks noChangeArrowheads="1"/>
          </p:cNvSpPr>
          <p:nvPr/>
        </p:nvSpPr>
        <p:spPr bwMode="auto">
          <a:xfrm>
            <a:off x="7956550"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40367" name="AutoShape 79"/>
          <p:cNvCxnSpPr>
            <a:cxnSpLocks noChangeShapeType="1"/>
            <a:stCxn id="140346" idx="5"/>
            <a:endCxn id="140366" idx="0"/>
          </p:cNvCxnSpPr>
          <p:nvPr/>
        </p:nvCxnSpPr>
        <p:spPr bwMode="auto">
          <a:xfrm>
            <a:off x="7770813" y="1943100"/>
            <a:ext cx="414337" cy="381000"/>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732588"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1125538"/>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spcBef>
                  <a:spcPct val="0"/>
                </a:spcBef>
              </a:pPr>
              <a:r>
                <a:rPr lang="en-US" altLang="zh-CN"/>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6775"/>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7875"/>
            <a:ext cx="365125" cy="354013"/>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0" name="Oval 102"/>
          <p:cNvSpPr>
            <a:spLocks noChangeArrowheads="1"/>
          </p:cNvSpPr>
          <p:nvPr/>
        </p:nvSpPr>
        <p:spPr bwMode="auto">
          <a:xfrm>
            <a:off x="8099425" y="4989513"/>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40391" name="AutoShape 103"/>
          <p:cNvCxnSpPr>
            <a:cxnSpLocks noChangeShapeType="1"/>
            <a:stCxn id="140296" idx="5"/>
            <a:endCxn id="140390" idx="0"/>
          </p:cNvCxnSpPr>
          <p:nvPr/>
        </p:nvCxnSpPr>
        <p:spPr bwMode="auto">
          <a:xfrm>
            <a:off x="7961313" y="4587875"/>
            <a:ext cx="366712" cy="401638"/>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spcBef>
                <a:spcPct val="0"/>
              </a:spcBef>
            </a:pPr>
            <a:endParaRPr lang="zh-CN" altLang="zh-CN"/>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97" name="Oval 109"/>
          <p:cNvSpPr>
            <a:spLocks noChangeArrowheads="1"/>
          </p:cNvSpPr>
          <p:nvPr/>
        </p:nvSpPr>
        <p:spPr bwMode="auto">
          <a:xfrm>
            <a:off x="7050088" y="4941888"/>
            <a:ext cx="457200" cy="457200"/>
          </a:xfrm>
          <a:prstGeom prst="ellipse">
            <a:avLst/>
          </a:prstGeom>
          <a:ln w="38100">
            <a:noFill/>
            <a:round/>
            <a:headEnd/>
            <a:tailEnd/>
          </a:ln>
          <a:effectLst/>
        </p:spPr>
        <p:txBody>
          <a:bodyPr wrap="none" anchor="ctr"/>
          <a:lstStyle/>
          <a:p>
            <a:pPr algn="ctr">
              <a:spcBef>
                <a:spcPct val="0"/>
              </a:spcBef>
            </a:pPr>
            <a:endParaRPr lang="zh-CN" altLang="zh-CN"/>
          </a:p>
        </p:txBody>
      </p:sp>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8" name="Oval 110"/>
          <p:cNvSpPr>
            <a:spLocks noChangeArrowheads="1"/>
          </p:cNvSpPr>
          <p:nvPr/>
        </p:nvSpPr>
        <p:spPr bwMode="auto">
          <a:xfrm>
            <a:off x="7570788" y="4197350"/>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sp>
        <p:nvSpPr>
          <p:cNvPr id="140404" name="Oval 116"/>
          <p:cNvSpPr>
            <a:spLocks noChangeArrowheads="1"/>
          </p:cNvSpPr>
          <p:nvPr/>
        </p:nvSpPr>
        <p:spPr bwMode="auto">
          <a:xfrm>
            <a:off x="7092950"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40405" name="AutoShape 117"/>
          <p:cNvCxnSpPr>
            <a:cxnSpLocks noChangeShapeType="1"/>
            <a:stCxn id="140398" idx="3"/>
            <a:endCxn id="140404" idx="0"/>
          </p:cNvCxnSpPr>
          <p:nvPr/>
        </p:nvCxnSpPr>
        <p:spPr bwMode="auto">
          <a:xfrm flipH="1">
            <a:off x="7321550" y="4587875"/>
            <a:ext cx="315913" cy="425450"/>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04025" y="4005263"/>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3" grpId="0"/>
      <p:bldP spid="140297" grpId="0" animBg="1"/>
      <p:bldP spid="140313" grpId="0"/>
      <p:bldP spid="140323" grpId="0" animBg="1"/>
      <p:bldP spid="140342" grpId="0" animBg="1"/>
      <p:bldP spid="140345" grpId="0" animBg="1"/>
      <p:bldP spid="140352" grpId="0" animBg="1"/>
      <p:bldP spid="140353" grpId="0" animBg="1"/>
      <p:bldP spid="140346" grpId="0" animBg="1"/>
      <p:bldP spid="140357" grpId="0" animBg="1"/>
      <p:bldP spid="140359" grpId="0" animBg="1"/>
      <p:bldP spid="140366" grpId="0" animBg="1"/>
      <p:bldP spid="140368" grpId="0" animBg="1"/>
      <p:bldP spid="140390" grpId="0" animBg="1"/>
      <p:bldP spid="140392" grpId="0" animBg="1"/>
      <p:bldP spid="140397" grpId="0" animBg="1"/>
      <p:bldP spid="140399" grpId="0" animBg="1"/>
      <p:bldP spid="140398" grpId="0" animBg="1"/>
      <p:bldP spid="140403" grpId="0" animBg="1"/>
      <p:bldP spid="140404" grpId="0" animBg="1"/>
      <p:bldP spid="14040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smtClean="0">
                <a:solidFill>
                  <a:srgbClr val="0000CC"/>
                </a:solidFill>
                <a:latin typeface="Arial Unicode MS" pitchFamily="34" charset="-122"/>
                <a:ea typeface="Arial Unicode MS" pitchFamily="34" charset="-122"/>
                <a:cs typeface="Arial Unicode MS" pitchFamily="34" charset="-122"/>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smtClean="0">
                <a:ea typeface="楷体_GB2312" pitchFamily="49" charset="-122"/>
              </a:rPr>
              <a:t>A</a:t>
            </a:r>
            <a:r>
              <a:rPr lang="en-US" altLang="zh-CN" sz="2000" i="1" baseline="-25000" dirty="0" smtClean="0">
                <a:ea typeface="楷体_GB2312" pitchFamily="49" charset="-122"/>
              </a:rPr>
              <a:t>i-1</a:t>
            </a:r>
            <a:r>
              <a:rPr lang="en-US" altLang="zh-CN" sz="2000" dirty="0" smtClean="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a:t>
            </a:r>
            <a:r>
              <a:rPr lang="zh-CN" altLang="en-US" sz="2900" dirty="0" smtClean="0">
                <a:ea typeface="楷体_GB2312" pitchFamily="49" charset="-122"/>
              </a:rPr>
              <a:t>以看作</a:t>
            </a:r>
            <a:r>
              <a:rPr lang="zh-CN" altLang="en-US" sz="2900" dirty="0">
                <a:ea typeface="楷体_GB2312" pitchFamily="49" charset="-122"/>
              </a:rPr>
              <a:t>是外部结点或查找失败的结点，实际上这些结点不 </a:t>
            </a:r>
            <a:r>
              <a:rPr lang="zh-CN" altLang="en-US" sz="2900" dirty="0" smtClean="0">
                <a:ea typeface="楷体_GB2312" pitchFamily="49" charset="-122"/>
              </a:rPr>
              <a:t>存在</a:t>
            </a:r>
            <a:r>
              <a:rPr lang="zh-CN" altLang="en-US" sz="2900" dirty="0">
                <a:ea typeface="楷体_GB2312" pitchFamily="49" charset="-122"/>
              </a:rPr>
              <a:t>，指向这些结点的指针为空）。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楷体" pitchFamily="2" charset="-122"/>
                <a:ea typeface="华文楷体" pitchFamily="2" charset="-122"/>
                <a:cs typeface="+mj-cs"/>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Box 197"/>
          <p:cNvSpPr txBox="1">
            <a:spLocks noChangeArrowheads="1"/>
          </p:cNvSpPr>
          <p:nvPr/>
        </p:nvSpPr>
        <p:spPr bwMode="auto">
          <a:xfrm>
            <a:off x="2928600" y="44624"/>
            <a:ext cx="321429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仿宋" pitchFamily="2" charset="-122"/>
                <a:ea typeface="华文仿宋" pitchFamily="2" charset="-122"/>
                <a:cs typeface="+mj-cs"/>
              </a:rPr>
              <a:t>B</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树的分裂 </a:t>
            </a:r>
            <a:endParaRPr lang="zh-CN" altLang="en-US" sz="4400" dirty="0">
              <a:solidFill>
                <a:srgbClr val="0000CC"/>
              </a:solidFill>
              <a:latin typeface="华文行楷" pitchFamily="2" charset="-122"/>
              <a:ea typeface="华文行楷" pitchFamily="2" charset="-122"/>
              <a:cs typeface="+mj-cs"/>
            </a:endParaRPr>
          </a:p>
        </p:txBody>
      </p:sp>
      <p:sp>
        <p:nvSpPr>
          <p:cNvPr id="4" name="矩形 3"/>
          <p:cNvSpPr/>
          <p:nvPr/>
        </p:nvSpPr>
        <p:spPr>
          <a:xfrm>
            <a:off x="0" y="620688"/>
            <a:ext cx="8964488" cy="1652760"/>
          </a:xfrm>
          <a:prstGeom prst="rect">
            <a:avLst/>
          </a:prstGeom>
        </p:spPr>
        <p:txBody>
          <a:bodyPr wrap="square">
            <a:spAutoFit/>
          </a:bodyPr>
          <a:lstStyle/>
          <a:p>
            <a:pPr>
              <a:lnSpc>
                <a:spcPct val="130000"/>
              </a:lnSpc>
            </a:pPr>
            <a:r>
              <a:rPr lang="zh-CN" altLang="en-US" sz="2800" dirty="0" smtClean="0"/>
              <a:t>假设有关键码序列</a:t>
            </a:r>
            <a:r>
              <a:rPr lang="en-US" sz="2500" dirty="0" smtClean="0"/>
              <a:t>{20,54,69,84,71,30,78,25,93,41,7,76,51,66,68,53, 3,79,35,12,15,6}</a:t>
            </a:r>
            <a:r>
              <a:rPr lang="zh-CN" altLang="en-US" sz="2500" dirty="0" smtClean="0"/>
              <a:t>，</a:t>
            </a:r>
            <a:r>
              <a:rPr lang="zh-CN" altLang="en-US" sz="2800" dirty="0" smtClean="0"/>
              <a:t>则将其建为</a:t>
            </a:r>
            <a:r>
              <a:rPr lang="en-US" sz="2800" dirty="0" smtClean="0"/>
              <a:t>5</a:t>
            </a:r>
            <a:r>
              <a:rPr lang="zh-CN" altLang="en-US" sz="2800" dirty="0" smtClean="0"/>
              <a:t>阶</a:t>
            </a:r>
            <a:r>
              <a:rPr lang="en-US" sz="2800" dirty="0" smtClean="0"/>
              <a:t>B-</a:t>
            </a:r>
            <a:r>
              <a:rPr lang="zh-CN" altLang="en-US" sz="2800" dirty="0" smtClean="0"/>
              <a:t>树的过程</a:t>
            </a:r>
            <a:endParaRPr lang="zh-CN" altLang="en-US" sz="2800" dirty="0"/>
          </a:p>
        </p:txBody>
      </p:sp>
      <p:pic>
        <p:nvPicPr>
          <p:cNvPr id="297987" name="Picture 3"/>
          <p:cNvPicPr>
            <a:picLocks noChangeAspect="1" noChangeArrowheads="1"/>
          </p:cNvPicPr>
          <p:nvPr/>
        </p:nvPicPr>
        <p:blipFill>
          <a:blip r:embed="rId2"/>
          <a:srcRect/>
          <a:stretch>
            <a:fillRect/>
          </a:stretch>
        </p:blipFill>
        <p:spPr bwMode="auto">
          <a:xfrm>
            <a:off x="-252536" y="2564904"/>
            <a:ext cx="9485775" cy="3563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9010" name="Picture 2"/>
          <p:cNvPicPr>
            <a:picLocks noChangeAspect="1" noChangeArrowheads="1"/>
          </p:cNvPicPr>
          <p:nvPr/>
        </p:nvPicPr>
        <p:blipFill>
          <a:blip r:embed="rId2"/>
          <a:srcRect/>
          <a:stretch>
            <a:fillRect/>
          </a:stretch>
        </p:blipFill>
        <p:spPr bwMode="auto">
          <a:xfrm>
            <a:off x="-192289" y="332656"/>
            <a:ext cx="9306983" cy="6048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0689" name="Picture 1"/>
          <p:cNvPicPr>
            <a:picLocks noChangeAspect="1" noChangeArrowheads="1"/>
          </p:cNvPicPr>
          <p:nvPr/>
        </p:nvPicPr>
        <p:blipFill>
          <a:blip r:embed="rId2"/>
          <a:srcRect/>
          <a:stretch>
            <a:fillRect/>
          </a:stretch>
        </p:blipFill>
        <p:spPr bwMode="auto">
          <a:xfrm>
            <a:off x="148651" y="332656"/>
            <a:ext cx="8949564" cy="6264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197"/>
          <p:cNvSpPr txBox="1">
            <a:spLocks noChangeArrowheads="1"/>
          </p:cNvSpPr>
          <p:nvPr/>
        </p:nvSpPr>
        <p:spPr bwMode="auto">
          <a:xfrm>
            <a:off x="2928600" y="67291"/>
            <a:ext cx="321429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仿宋" pitchFamily="2" charset="-122"/>
                <a:ea typeface="华文仿宋" pitchFamily="2" charset="-122"/>
                <a:cs typeface="+mj-cs"/>
              </a:rPr>
              <a:t>B</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树的合并 </a:t>
            </a:r>
            <a:endParaRPr lang="zh-CN" altLang="en-US" sz="4400" dirty="0">
              <a:solidFill>
                <a:srgbClr val="0000CC"/>
              </a:solidFill>
              <a:latin typeface="华文行楷" pitchFamily="2" charset="-122"/>
              <a:ea typeface="华文行楷" pitchFamily="2" charset="-122"/>
              <a:cs typeface="+mj-cs"/>
            </a:endParaRPr>
          </a:p>
        </p:txBody>
      </p:sp>
      <p:pic>
        <p:nvPicPr>
          <p:cNvPr id="369666" name="Picture 2"/>
          <p:cNvPicPr>
            <a:picLocks noChangeAspect="1" noChangeArrowheads="1"/>
          </p:cNvPicPr>
          <p:nvPr/>
        </p:nvPicPr>
        <p:blipFill>
          <a:blip r:embed="rId3"/>
          <a:srcRect/>
          <a:stretch>
            <a:fillRect/>
          </a:stretch>
        </p:blipFill>
        <p:spPr bwMode="auto">
          <a:xfrm>
            <a:off x="-104174" y="-27384"/>
            <a:ext cx="9356694" cy="3139691"/>
          </a:xfrm>
          <a:prstGeom prst="rect">
            <a:avLst/>
          </a:prstGeom>
          <a:noFill/>
          <a:ln w="9525">
            <a:noFill/>
            <a:miter lim="800000"/>
            <a:headEnd/>
            <a:tailEnd/>
          </a:ln>
        </p:spPr>
      </p:pic>
      <p:pic>
        <p:nvPicPr>
          <p:cNvPr id="369667" name="Picture 3"/>
          <p:cNvPicPr>
            <a:picLocks noChangeAspect="1" noChangeArrowheads="1"/>
          </p:cNvPicPr>
          <p:nvPr/>
        </p:nvPicPr>
        <p:blipFill>
          <a:blip r:embed="rId4"/>
          <a:srcRect/>
          <a:stretch>
            <a:fillRect/>
          </a:stretch>
        </p:blipFill>
        <p:spPr bwMode="auto">
          <a:xfrm>
            <a:off x="35496" y="3284984"/>
            <a:ext cx="9028732" cy="3503687"/>
          </a:xfrm>
          <a:prstGeom prst="rect">
            <a:avLst/>
          </a:prstGeom>
          <a:noFill/>
          <a:ln w="9525">
            <a:noFill/>
            <a:miter lim="800000"/>
            <a:headEnd/>
            <a:tailEnd/>
          </a:ln>
        </p:spPr>
      </p:pic>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ppt_x"/>
                                          </p:val>
                                        </p:tav>
                                        <p:tav tm="100000">
                                          <p:val>
                                            <p:strVal val="#ppt_x"/>
                                          </p:val>
                                        </p:tav>
                                      </p:tavLst>
                                    </p:anim>
                                    <p:anim calcmode="lin" valueType="num">
                                      <p:cBhvr additive="base">
                                        <p:cTn id="8" dur="500" fill="hold"/>
                                        <p:tgtEl>
                                          <p:spTgt spid="3696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9667"/>
                                        </p:tgtEl>
                                        <p:attrNameLst>
                                          <p:attrName>style.visibility</p:attrName>
                                        </p:attrNameLst>
                                      </p:cBhvr>
                                      <p:to>
                                        <p:strVal val="visible"/>
                                      </p:to>
                                    </p:set>
                                    <p:anim calcmode="lin" valueType="num">
                                      <p:cBhvr additive="base">
                                        <p:cTn id="13" dur="500" fill="hold"/>
                                        <p:tgtEl>
                                          <p:spTgt spid="369667"/>
                                        </p:tgtEl>
                                        <p:attrNameLst>
                                          <p:attrName>ppt_x</p:attrName>
                                        </p:attrNameLst>
                                      </p:cBhvr>
                                      <p:tavLst>
                                        <p:tav tm="0">
                                          <p:val>
                                            <p:strVal val="#ppt_x"/>
                                          </p:val>
                                        </p:tav>
                                        <p:tav tm="100000">
                                          <p:val>
                                            <p:strVal val="#ppt_x"/>
                                          </p:val>
                                        </p:tav>
                                      </p:tavLst>
                                    </p:anim>
                                    <p:anim calcmode="lin" valueType="num">
                                      <p:cBhvr additive="base">
                                        <p:cTn id="14" dur="500" fill="hold"/>
                                        <p:tgtEl>
                                          <p:spTgt spid="369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4174" y="-27384"/>
            <a:ext cx="9356694" cy="3139691"/>
          </a:xfrm>
          <a:prstGeom prst="rect">
            <a:avLst/>
          </a:prstGeom>
          <a:noFill/>
          <a:ln w="9525">
            <a:noFill/>
            <a:miter lim="800000"/>
            <a:headEnd/>
            <a:tailEnd/>
          </a:ln>
        </p:spPr>
      </p:pic>
      <p:pic>
        <p:nvPicPr>
          <p:cNvPr id="367617" name="Picture 1"/>
          <p:cNvPicPr>
            <a:picLocks noChangeAspect="1" noChangeArrowheads="1"/>
          </p:cNvPicPr>
          <p:nvPr/>
        </p:nvPicPr>
        <p:blipFill>
          <a:blip r:embed="rId3"/>
          <a:srcRect/>
          <a:stretch>
            <a:fillRect/>
          </a:stretch>
        </p:blipFill>
        <p:spPr bwMode="auto">
          <a:xfrm>
            <a:off x="-26876" y="3140968"/>
            <a:ext cx="9207388" cy="35730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7617"/>
                                        </p:tgtEl>
                                        <p:attrNameLst>
                                          <p:attrName>style.visibility</p:attrName>
                                        </p:attrNameLst>
                                      </p:cBhvr>
                                      <p:to>
                                        <p:strVal val="visible"/>
                                      </p:to>
                                    </p:set>
                                    <p:anim calcmode="lin" valueType="num">
                                      <p:cBhvr additive="base">
                                        <p:cTn id="13" dur="500" fill="hold"/>
                                        <p:tgtEl>
                                          <p:spTgt spid="367617"/>
                                        </p:tgtEl>
                                        <p:attrNameLst>
                                          <p:attrName>ppt_x</p:attrName>
                                        </p:attrNameLst>
                                      </p:cBhvr>
                                      <p:tavLst>
                                        <p:tav tm="0">
                                          <p:val>
                                            <p:strVal val="#ppt_x"/>
                                          </p:val>
                                        </p:tav>
                                        <p:tav tm="100000">
                                          <p:val>
                                            <p:strVal val="#ppt_x"/>
                                          </p:val>
                                        </p:tav>
                                      </p:tavLst>
                                    </p:anim>
                                    <p:anim calcmode="lin" valueType="num">
                                      <p:cBhvr additive="base">
                                        <p:cTn id="14" dur="500" fill="hold"/>
                                        <p:tgtEl>
                                          <p:spTgt spid="367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a:t>
            </a:r>
            <a:r>
              <a:rPr lang="zh-CN" altLang="en-US" dirty="0" smtClean="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查找表</a:t>
            </a:r>
            <a:r>
              <a:rPr lang="zh-CN" altLang="en-US" b="1" dirty="0" smtClean="0">
                <a:latin typeface="楷体_GB2312" pitchFamily="49" charset="-122"/>
                <a:ea typeface="楷体_GB2312" pitchFamily="49" charset="-122"/>
              </a:rPr>
              <a:t>：由同一类型的数据元素</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或记录</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构成的集合。对查找表进行的经常操作为：查找、检索、增加、删除。</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静态查找表</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对查找表只进行前两种操作。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动态查找表</a:t>
            </a:r>
            <a:r>
              <a:rPr lang="zh-CN" altLang="en-US" b="1" dirty="0" smtClean="0">
                <a:latin typeface="楷体_GB2312" pitchFamily="49" charset="-122"/>
                <a:ea typeface="楷体_GB2312" pitchFamily="49" charset="-122"/>
              </a:rPr>
              <a:t>：不仅限于前两种操作。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关键字</a:t>
            </a:r>
            <a:r>
              <a:rPr lang="zh-CN" altLang="en-US" b="1" dirty="0" smtClean="0">
                <a:latin typeface="楷体_GB2312" pitchFamily="49" charset="-122"/>
                <a:ea typeface="楷体_GB2312" pitchFamily="49" charset="-122"/>
              </a:rPr>
              <a:t>：数据元素中某个数据项的值，用以标识一个数据元素，如果是唯一标识，则称为主关键字。</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查找是否成功</a:t>
            </a:r>
            <a:r>
              <a:rPr lang="zh-CN" altLang="en-US" b="1" dirty="0" smtClean="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smtClean="0">
              <a:latin typeface="楷体_GB2312" pitchFamily="49" charset="-122"/>
              <a:ea typeface="楷体_GB2312" pitchFamily="49" charset="-122"/>
            </a:endParaRPr>
          </a:p>
          <a:p>
            <a:pPr>
              <a:lnSpc>
                <a:spcPct val="150000"/>
              </a:lnSpc>
            </a:pPr>
            <a:endParaRPr lang="en-US" altLang="zh-CN"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3" name="Picture 1"/>
          <p:cNvPicPr>
            <a:picLocks noChangeAspect="1" noChangeArrowheads="1"/>
          </p:cNvPicPr>
          <p:nvPr/>
        </p:nvPicPr>
        <p:blipFill>
          <a:blip r:embed="rId2"/>
          <a:srcRect/>
          <a:stretch>
            <a:fillRect/>
          </a:stretch>
        </p:blipFill>
        <p:spPr bwMode="auto">
          <a:xfrm>
            <a:off x="-36512" y="0"/>
            <a:ext cx="9144000" cy="3312368"/>
          </a:xfrm>
          <a:prstGeom prst="rect">
            <a:avLst/>
          </a:prstGeom>
          <a:noFill/>
          <a:ln w="9525">
            <a:noFill/>
            <a:miter lim="800000"/>
            <a:headEnd/>
            <a:tailEnd/>
          </a:ln>
        </p:spPr>
      </p:pic>
      <p:pic>
        <p:nvPicPr>
          <p:cNvPr id="366594" name="Picture 2"/>
          <p:cNvPicPr>
            <a:picLocks noChangeAspect="1" noChangeArrowheads="1"/>
          </p:cNvPicPr>
          <p:nvPr/>
        </p:nvPicPr>
        <p:blipFill>
          <a:blip r:embed="rId3"/>
          <a:srcRect/>
          <a:stretch>
            <a:fillRect/>
          </a:stretch>
        </p:blipFill>
        <p:spPr bwMode="auto">
          <a:xfrm>
            <a:off x="-36511" y="3362127"/>
            <a:ext cx="9180512" cy="31632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宋体" pitchFamily="2" charset="-122"/>
                <a:ea typeface="华文宋体" pitchFamily="2" charset="-122"/>
                <a:cs typeface="+mj-cs"/>
              </a:rPr>
              <a:t>B</a:t>
            </a:r>
            <a:r>
              <a:rPr lang="en-US" altLang="zh-CN" sz="4400" baseline="300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树</a:t>
            </a:r>
            <a:endParaRPr lang="zh-CN" altLang="en-US" sz="4400" dirty="0">
              <a:solidFill>
                <a:srgbClr val="0000CC"/>
              </a:solidFill>
              <a:latin typeface="华文行楷" pitchFamily="2" charset="-122"/>
              <a:ea typeface="华文行楷" pitchFamily="2" charset="-122"/>
              <a:cs typeface="+mj-cs"/>
            </a:endParaRP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5       </a:t>
              </a:r>
              <a:r>
                <a:rPr lang="en-US" altLang="zh-CN" sz="2000" dirty="0"/>
                <a:t>6        7     </a:t>
              </a:r>
              <a:r>
                <a:rPr lang="en-US" altLang="zh-CN" sz="2000" dirty="0" smtClean="0"/>
                <a:t>   </a:t>
              </a:r>
              <a:r>
                <a:rPr lang="en-US" altLang="zh-CN" sz="2000" dirty="0"/>
                <a:t>8       </a:t>
              </a:r>
              <a:r>
                <a:rPr lang="en-US" altLang="zh-CN" sz="2000" dirty="0" smtClean="0"/>
                <a:t> 9       </a:t>
              </a:r>
              <a:r>
                <a:rPr lang="en-US" altLang="zh-CN" sz="2000" dirty="0"/>
                <a:t>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a:t>
              </a:r>
              <a:r>
                <a:rPr lang="en-US" altLang="zh-CN" sz="2000" dirty="0" smtClean="0"/>
                <a:t> 56     </a:t>
              </a:r>
              <a:r>
                <a:rPr lang="en-US" altLang="zh-CN" sz="2000" dirty="0"/>
                <a:t>64     </a:t>
              </a:r>
              <a:r>
                <a:rPr lang="en-US" altLang="zh-CN" sz="2000" dirty="0" smtClean="0"/>
                <a:t> 75     </a:t>
              </a:r>
              <a:r>
                <a:rPr lang="en-US" altLang="zh-CN" sz="2000" dirty="0"/>
                <a:t>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a:t>
            </a:r>
            <a:r>
              <a:rPr lang="zh-CN" altLang="en-US" dirty="0" smtClean="0">
                <a:latin typeface="华文中宋" pitchFamily="2" charset="-122"/>
                <a:ea typeface="华文中宋" pitchFamily="2" charset="-122"/>
              </a:rPr>
              <a:t>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有序表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a:t>
            </a:r>
            <a:r>
              <a:rPr lang="zh-CN" altLang="en-US" sz="2400" dirty="0" smtClean="0">
                <a:ea typeface="华文中宋" pitchFamily="2" charset="-122"/>
              </a:rPr>
              <a:t>方法和查找策略，</a:t>
            </a:r>
            <a:r>
              <a:rPr lang="zh-CN" altLang="en-US" sz="2400" dirty="0">
                <a:ea typeface="华文中宋" pitchFamily="2" charset="-122"/>
              </a:rPr>
              <a:t>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a:t>
            </a:r>
            <a:r>
              <a:rPr lang="zh-CN" altLang="en-US" sz="2400" dirty="0" smtClean="0">
                <a:ea typeface="楷体_GB2312" pitchFamily="49" charset="-122"/>
              </a:rPr>
              <a:t>顺序</a:t>
            </a:r>
            <a:r>
              <a:rPr lang="en-US" altLang="zh-CN" sz="2400" dirty="0" smtClean="0">
                <a:ea typeface="楷体_GB2312" pitchFamily="49" charset="-122"/>
              </a:rPr>
              <a:t>(</a:t>
            </a:r>
            <a:r>
              <a:rPr lang="zh-CN" altLang="en-US" sz="2400" dirty="0" smtClean="0">
                <a:ea typeface="楷体_GB2312" pitchFamily="49" charset="-122"/>
              </a:rPr>
              <a:t>过程</a:t>
            </a:r>
            <a:r>
              <a:rPr lang="en-US" altLang="zh-CN" sz="2400" dirty="0" smtClean="0">
                <a:ea typeface="楷体_GB2312" pitchFamily="49" charset="-122"/>
              </a:rPr>
              <a:t>)</a:t>
            </a:r>
            <a:r>
              <a:rPr lang="zh-CN" altLang="en-US" sz="2400" dirty="0" smtClean="0">
                <a:ea typeface="楷体_GB2312" pitchFamily="49" charset="-122"/>
              </a:rPr>
              <a:t>不同</a:t>
            </a:r>
            <a:r>
              <a:rPr lang="zh-CN" altLang="en-US" sz="2400" dirty="0">
                <a:ea typeface="楷体_GB2312" pitchFamily="49" charset="-122"/>
              </a:rPr>
              <a:t>。</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哈希表</a:t>
            </a:r>
            <a:endParaRPr lang="zh-CN" altLang="en-US" sz="4400" dirty="0">
              <a:solidFill>
                <a:srgbClr val="0000CC"/>
              </a:solidFill>
              <a:latin typeface="华文行楷" pitchFamily="2" charset="-122"/>
              <a:ea typeface="华文行楷" pitchFamily="2" charset="-122"/>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smtClean="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1          2          3         4         </a:t>
            </a:r>
            <a:r>
              <a:rPr lang="en-US" altLang="zh-CN" dirty="0"/>
              <a:t>5      </a:t>
            </a:r>
            <a:r>
              <a:rPr lang="en-US" altLang="zh-CN" dirty="0" smtClean="0"/>
              <a:t>   6          7         8         9        10       11       12      13 </a:t>
            </a:r>
            <a:endParaRPr lang="en-US" altLang="zh-CN" dirty="0"/>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a:t>
            </a:r>
            <a:r>
              <a:rPr lang="zh-CN" altLang="en-US" sz="2400" dirty="0" smtClean="0">
                <a:ea typeface="楷体_GB2312" pitchFamily="49" charset="-122"/>
              </a:rPr>
              <a:t>个</a:t>
            </a:r>
            <a:r>
              <a:rPr lang="zh-CN" altLang="en-US" sz="2400" dirty="0" smtClean="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a:t>
            </a:r>
            <a:r>
              <a:rPr lang="zh-CN" altLang="en-US" sz="2400" dirty="0" smtClean="0">
                <a:ea typeface="楷体_GB2312" pitchFamily="49" charset="-122"/>
              </a:rPr>
              <a:t>容易</a:t>
            </a:r>
            <a:r>
              <a:rPr lang="zh-CN" altLang="en-US" sz="2400" dirty="0">
                <a:ea typeface="楷体_GB2312" pitchFamily="49" charset="-122"/>
              </a:rPr>
              <a:t>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smtClean="0">
                <a:ea typeface="楷体_GB2312" pitchFamily="49" charset="-122"/>
              </a:rPr>
              <a:t>这种</a:t>
            </a:r>
            <a:r>
              <a:rPr lang="zh-CN" altLang="en-US" sz="2400" dirty="0">
                <a:ea typeface="楷体_GB2312" pitchFamily="49" charset="-122"/>
              </a:rPr>
              <a:t>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a:t>
            </a:r>
            <a:r>
              <a:rPr lang="zh-CN" altLang="en-US" sz="2400" dirty="0" smtClean="0">
                <a:latin typeface="华文新魏" pitchFamily="2" charset="-122"/>
                <a:ea typeface="华文新魏" pitchFamily="2" charset="-122"/>
              </a:rPr>
              <a:t>分布</a:t>
            </a:r>
            <a:r>
              <a:rPr lang="zh-CN" altLang="en-US" sz="2400" dirty="0">
                <a:latin typeface="华文新魏" pitchFamily="2" charset="-122"/>
                <a:ea typeface="华文新魏" pitchFamily="2" charset="-122"/>
              </a:rPr>
              <a:t>在整个地址空间中，即用任意关键字作为哈希函数的</a:t>
            </a:r>
            <a:r>
              <a:rPr lang="zh-CN" altLang="en-US" sz="2400" dirty="0" smtClean="0">
                <a:latin typeface="华文新魏" pitchFamily="2" charset="-122"/>
                <a:ea typeface="华文新魏" pitchFamily="2" charset="-122"/>
              </a:rPr>
              <a:t>自变量</a:t>
            </a:r>
            <a:r>
              <a:rPr lang="zh-CN" altLang="en-US" sz="2400" dirty="0">
                <a:latin typeface="华文新魏" pitchFamily="2" charset="-122"/>
                <a:ea typeface="华文新魏" pitchFamily="2" charset="-122"/>
              </a:rPr>
              <a:t>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a:t>
            </a:r>
            <a:r>
              <a:rPr lang="zh-CN" altLang="en-US" sz="2400" dirty="0" smtClean="0">
                <a:ea typeface="华文中宋" pitchFamily="2" charset="-122"/>
              </a:rPr>
              <a:t>之外</a:t>
            </a:r>
            <a:r>
              <a:rPr lang="zh-CN" altLang="en-US" sz="2400" dirty="0">
                <a:ea typeface="华文中宋" pitchFamily="2" charset="-122"/>
              </a:rPr>
              <a:t>；还需要找到一种“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a:t>
            </a:r>
            <a:r>
              <a:rPr lang="zh-CN" altLang="en-US" sz="4400" dirty="0" smtClean="0">
                <a:solidFill>
                  <a:srgbClr val="0000CC"/>
                </a:solidFill>
                <a:latin typeface="华文行楷" pitchFamily="2" charset="-122"/>
                <a:ea typeface="华文行楷" pitchFamily="2" charset="-122"/>
                <a:cs typeface="+mj-cs"/>
              </a:rPr>
              <a:t>定义</a:t>
            </a:r>
            <a:endParaRPr lang="zh-CN" altLang="en-US" sz="4400" dirty="0">
              <a:solidFill>
                <a:srgbClr val="0000CC"/>
              </a:solidFill>
              <a:latin typeface="华文行楷" pitchFamily="2" charset="-122"/>
              <a:ea typeface="华文行楷" pitchFamily="2" charset="-122"/>
              <a:cs typeface="+mj-cs"/>
            </a:endParaRP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a:t>
            </a:r>
            <a:r>
              <a:rPr lang="zh-CN" altLang="en-US" sz="2400" dirty="0" smtClean="0">
                <a:ea typeface="楷体_GB2312" pitchFamily="49" charset="-122"/>
              </a:rPr>
              <a:t>地址（通常还会进行确认比较），</a:t>
            </a:r>
            <a:r>
              <a:rPr lang="zh-CN" altLang="en-US" sz="2400" dirty="0">
                <a:ea typeface="楷体_GB2312" pitchFamily="49" charset="-122"/>
              </a:rPr>
              <a:t>随后进行访问。所以</a:t>
            </a:r>
            <a:r>
              <a:rPr lang="zh-CN" altLang="en-US" sz="2400" dirty="0" smtClean="0">
                <a:ea typeface="楷体_GB2312" pitchFamily="49" charset="-122"/>
              </a:rPr>
              <a:t>哈希</a:t>
            </a:r>
            <a:r>
              <a:rPr lang="zh-CN" altLang="en-US" sz="2400" dirty="0">
                <a:ea typeface="楷体_GB2312" pitchFamily="49" charset="-122"/>
              </a:rPr>
              <a:t>表既是一种存储形式，又是一种查找方法，通常将这种查找</a:t>
            </a:r>
            <a:r>
              <a:rPr lang="zh-CN" altLang="en-US" sz="2400" dirty="0" smtClean="0">
                <a:ea typeface="楷体_GB2312" pitchFamily="49" charset="-122"/>
              </a:rPr>
              <a:t>方法</a:t>
            </a:r>
            <a:r>
              <a:rPr lang="zh-CN" altLang="en-US" sz="2400" dirty="0">
                <a:ea typeface="楷体_GB2312" pitchFamily="49"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smtClean="0">
                <a:ea typeface="楷体_GB2312" pitchFamily="49" charset="-122"/>
              </a:rPr>
              <a:t>：</a:t>
            </a:r>
            <a:r>
              <a:rPr lang="zh-CN" altLang="en-US" sz="2400" dirty="0" smtClean="0">
                <a:ea typeface="楷体_GB2312" pitchFamily="49" charset="-122"/>
                <a:sym typeface="Wingdings" pitchFamily="2" charset="2"/>
              </a:rPr>
              <a:t></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smtClean="0"/>
              <a:t>typedef</a:t>
            </a:r>
            <a:r>
              <a:rPr lang="en-US" altLang="zh-CN" dirty="0" smtClean="0"/>
              <a:t>    float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int</a:t>
            </a:r>
            <a:r>
              <a:rPr lang="en-US" altLang="zh-CN" dirty="0" smtClean="0"/>
              <a:t>        </a:t>
            </a:r>
            <a:r>
              <a:rPr lang="en-US" altLang="zh-CN" dirty="0" err="1" smtClean="0"/>
              <a:t>KeyType</a:t>
            </a:r>
            <a:endParaRPr lang="en-US" altLang="zh-CN" dirty="0" smtClean="0"/>
          </a:p>
          <a:p>
            <a:pPr>
              <a:buNone/>
            </a:pPr>
            <a:r>
              <a:rPr lang="en-US" altLang="zh-CN" dirty="0" err="1" smtClean="0"/>
              <a:t>Typedef</a:t>
            </a:r>
            <a:r>
              <a:rPr lang="en-US" altLang="zh-CN" dirty="0" smtClean="0"/>
              <a:t>   char *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struct</a:t>
            </a:r>
            <a:endParaRPr lang="en-US" altLang="zh-CN" dirty="0" smtClean="0"/>
          </a:p>
          <a:p>
            <a:pPr>
              <a:buNone/>
            </a:pPr>
            <a:r>
              <a:rPr lang="en-US" altLang="zh-CN" dirty="0" smtClean="0"/>
              <a:t>{</a:t>
            </a:r>
          </a:p>
          <a:p>
            <a:pPr>
              <a:buNone/>
            </a:pPr>
            <a:r>
              <a:rPr lang="en-US" altLang="zh-CN" dirty="0" smtClean="0"/>
              <a:t>	   </a:t>
            </a:r>
            <a:r>
              <a:rPr lang="en-US" altLang="zh-CN" dirty="0" err="1" smtClean="0"/>
              <a:t>KeyType</a:t>
            </a:r>
            <a:r>
              <a:rPr lang="en-US" altLang="zh-CN" dirty="0" smtClean="0"/>
              <a:t>   key;</a:t>
            </a:r>
          </a:p>
          <a:p>
            <a:pPr>
              <a:buNone/>
            </a:pPr>
            <a:r>
              <a:rPr lang="en-US" altLang="zh-CN" dirty="0" smtClean="0"/>
              <a:t>	   ……</a:t>
            </a:r>
          </a:p>
          <a:p>
            <a:pPr>
              <a:buNone/>
            </a:pPr>
            <a:r>
              <a:rPr lang="en-US" altLang="zh-CN" dirty="0" smtClean="0"/>
              <a:t>}</a:t>
            </a:r>
          </a:p>
          <a:p>
            <a:pPr>
              <a:buNone/>
            </a:pPr>
            <a:r>
              <a:rPr lang="en-US" altLang="zh-CN" dirty="0" smtClean="0"/>
              <a:t>#define   EQ(a ,b)  ((a)==(b))//</a:t>
            </a:r>
            <a:r>
              <a:rPr lang="en-US" altLang="zh-CN" dirty="0" err="1" smtClean="0"/>
              <a:t>a,b</a:t>
            </a:r>
            <a:r>
              <a:rPr lang="zh-CN" altLang="en-US" dirty="0" smtClean="0"/>
              <a:t>为数值型</a:t>
            </a:r>
            <a:endParaRPr lang="en-US" altLang="zh-CN" dirty="0" smtClean="0"/>
          </a:p>
          <a:p>
            <a:pPr>
              <a:buNone/>
            </a:pPr>
            <a:r>
              <a:rPr lang="en-US" altLang="zh-CN" dirty="0" smtClean="0"/>
              <a:t>#define   LT(a ,b)    ((a) &lt; (b))</a:t>
            </a:r>
          </a:p>
          <a:p>
            <a:pPr>
              <a:buNone/>
            </a:pPr>
            <a:r>
              <a:rPr lang="en-US" altLang="zh-CN" dirty="0" smtClean="0"/>
              <a:t>#define   LQ(</a:t>
            </a:r>
            <a:r>
              <a:rPr lang="en-US" altLang="zh-CN" dirty="0" err="1" smtClean="0"/>
              <a:t>a,b</a:t>
            </a:r>
            <a:r>
              <a:rPr lang="en-US" altLang="zh-CN" dirty="0" smtClean="0"/>
              <a:t>)   ((a)&lt;=(b))</a:t>
            </a:r>
          </a:p>
        </p:txBody>
      </p:sp>
      <p:sp>
        <p:nvSpPr>
          <p:cNvPr id="4" name="标题 1"/>
          <p:cNvSpPr>
            <a:spLocks noGrp="1"/>
          </p:cNvSpPr>
          <p:nvPr>
            <p:ph type="title"/>
          </p:nvPr>
        </p:nvSpPr>
        <p:spPr>
          <a:xfrm>
            <a:off x="395536" y="197768"/>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概念（续）</a:t>
            </a:r>
            <a:r>
              <a:rPr lang="zh-CN" altLang="en-US" dirty="0" smtClean="0">
                <a:latin typeface="华文行楷" pitchFamily="2" charset="-122"/>
                <a:ea typeface="华文行楷" pitchFamily="2" charset="-122"/>
              </a:rPr>
              <a:t> </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a:t>
            </a:r>
            <a:r>
              <a:rPr lang="zh-CN" altLang="en-US" sz="2400" dirty="0" smtClean="0">
                <a:latin typeface="华文新魏" pitchFamily="2" charset="-122"/>
                <a:ea typeface="华文新魏" pitchFamily="2" charset="-122"/>
              </a:rPr>
              <a:t>间</a:t>
            </a:r>
            <a:r>
              <a:rPr lang="zh-CN" altLang="en-US" sz="2400" dirty="0">
                <a:latin typeface="华文新魏" pitchFamily="2" charset="-122"/>
                <a:ea typeface="华文新魏" pitchFamily="2" charset="-122"/>
              </a:rPr>
              <a:t>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处理</a:t>
            </a:r>
            <a:r>
              <a:rPr lang="zh-CN" altLang="en-US" sz="4400" dirty="0">
                <a:solidFill>
                  <a:srgbClr val="0000CC"/>
                </a:solidFill>
                <a:latin typeface="华文行楷" pitchFamily="2" charset="-122"/>
                <a:ea typeface="华文行楷" pitchFamily="2" charset="-122"/>
                <a:cs typeface="+mj-cs"/>
              </a:rPr>
              <a:t>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en-US" altLang="zh-CN" dirty="0" smtClean="0">
                <a:ea typeface="楷体_GB2312" pitchFamily="49" charset="-122"/>
              </a:rPr>
              <a:t>    </a:t>
            </a:r>
            <a:r>
              <a:rPr lang="zh-CN" altLang="en-US" sz="2400" dirty="0" smtClean="0">
                <a:ea typeface="楷体_GB2312" pitchFamily="49" charset="-122"/>
              </a:rPr>
              <a:t>当</a:t>
            </a:r>
            <a:r>
              <a:rPr lang="zh-CN" altLang="en-US" sz="2400" dirty="0">
                <a:ea typeface="楷体_GB2312" pitchFamily="49" charset="-122"/>
              </a:rPr>
              <a:t>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a:t>
            </a:r>
            <a:r>
              <a:rPr lang="en-US" altLang="zh-CN" dirty="0"/>
              <a:t>3    </a:t>
            </a:r>
            <a:r>
              <a:rPr lang="en-US" altLang="zh-CN" dirty="0" smtClean="0"/>
              <a:t>    </a:t>
            </a:r>
            <a:r>
              <a:rPr lang="en-US" altLang="zh-CN" dirty="0"/>
              <a:t>4      </a:t>
            </a:r>
            <a:r>
              <a:rPr lang="en-US" altLang="zh-CN" dirty="0" smtClean="0"/>
              <a:t>    5         </a:t>
            </a:r>
            <a:r>
              <a:rPr lang="en-US" altLang="zh-CN" dirty="0"/>
              <a:t>6      </a:t>
            </a:r>
            <a:r>
              <a:rPr lang="en-US" altLang="zh-CN" dirty="0" smtClean="0"/>
              <a:t>   7         </a:t>
            </a:r>
            <a:r>
              <a:rPr lang="en-US" altLang="zh-CN" dirty="0"/>
              <a:t>8     </a:t>
            </a:r>
            <a:r>
              <a:rPr lang="en-US" altLang="zh-CN" dirty="0" smtClean="0"/>
              <a:t>     </a:t>
            </a:r>
            <a:r>
              <a:rPr lang="en-US" altLang="zh-CN" dirty="0"/>
              <a:t>9   </a:t>
            </a:r>
            <a:r>
              <a:rPr lang="en-US" altLang="zh-CN" dirty="0" smtClean="0"/>
              <a:t>      </a:t>
            </a:r>
            <a:r>
              <a:rPr lang="en-US" altLang="zh-CN" dirty="0"/>
              <a:t>10    </a:t>
            </a:r>
            <a:r>
              <a:rPr lang="en-US" altLang="zh-CN" dirty="0" smtClean="0"/>
              <a:t>   11       12    </a:t>
            </a:r>
            <a:r>
              <a:rPr lang="en-US" altLang="zh-CN" dirty="0"/>
              <a:t>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a:t>
            </a:r>
            <a:r>
              <a:rPr lang="en-US" altLang="zh-CN" dirty="0"/>
              <a:t>2      </a:t>
            </a:r>
            <a:r>
              <a:rPr lang="en-US" altLang="zh-CN" dirty="0" smtClean="0"/>
              <a:t>    3          4         </a:t>
            </a:r>
            <a:r>
              <a:rPr lang="en-US" altLang="zh-CN" dirty="0"/>
              <a:t>5     </a:t>
            </a:r>
            <a:r>
              <a:rPr lang="en-US" altLang="zh-CN" dirty="0" smtClean="0"/>
              <a:t>    </a:t>
            </a:r>
            <a:r>
              <a:rPr lang="en-US" altLang="zh-CN" dirty="0"/>
              <a:t>6     </a:t>
            </a:r>
            <a:r>
              <a:rPr lang="en-US" altLang="zh-CN" dirty="0" smtClean="0"/>
              <a:t>     </a:t>
            </a:r>
            <a:r>
              <a:rPr lang="en-US" altLang="zh-CN" dirty="0"/>
              <a:t>7     </a:t>
            </a:r>
            <a:r>
              <a:rPr lang="en-US" altLang="zh-CN" dirty="0" smtClean="0"/>
              <a:t>    </a:t>
            </a:r>
            <a:r>
              <a:rPr lang="en-US" altLang="zh-CN" dirty="0"/>
              <a:t>8      </a:t>
            </a:r>
            <a:r>
              <a:rPr lang="en-US" altLang="zh-CN" dirty="0" smtClean="0"/>
              <a:t>   9         10      </a:t>
            </a:r>
            <a:r>
              <a:rPr lang="en-US" altLang="zh-CN" dirty="0"/>
              <a:t>11    </a:t>
            </a:r>
            <a:r>
              <a:rPr lang="en-US" altLang="zh-CN" dirty="0" smtClean="0"/>
              <a:t>   12      13 </a:t>
            </a:r>
            <a:endParaRPr lang="en-US" altLang="zh-CN" dirty="0"/>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a:t>
              </a:r>
              <a:r>
                <a:rPr lang="en-US" altLang="zh-CN" dirty="0" smtClean="0"/>
                <a:t>   1       </a:t>
              </a:r>
              <a:r>
                <a:rPr lang="en-US" altLang="zh-CN" dirty="0"/>
                <a:t>2    </a:t>
              </a:r>
              <a:r>
                <a:rPr lang="en-US" altLang="zh-CN" dirty="0" smtClean="0"/>
                <a:t>  3       </a:t>
              </a:r>
              <a:r>
                <a:rPr lang="en-US" altLang="zh-CN" dirty="0"/>
                <a:t>4    </a:t>
              </a:r>
              <a:r>
                <a:rPr lang="en-US" altLang="zh-CN" dirty="0" smtClean="0"/>
                <a:t>  5      </a:t>
              </a:r>
              <a:r>
                <a:rPr lang="en-US" altLang="zh-CN" dirty="0"/>
                <a:t>6    </a:t>
              </a:r>
              <a:r>
                <a:rPr lang="en-US" altLang="zh-CN" dirty="0" smtClean="0"/>
                <a:t>   7       8      9     10</a:t>
              </a:r>
              <a:endParaRPr lang="en-US" altLang="zh-CN" dirty="0"/>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a:t>
              </a:r>
              <a:r>
                <a:rPr lang="en-US" altLang="zh-CN" dirty="0" smtClean="0"/>
                <a:t>   17    29 </a:t>
              </a:r>
              <a:endParaRPr lang="en-US" altLang="zh-CN" dirty="0"/>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757110"/>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9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smtClean="0"/>
              <a:t>例如：一组关键字</a:t>
            </a:r>
            <a:r>
              <a:rPr lang="en-US" sz="2400" dirty="0" smtClean="0"/>
              <a:t>{19,14,23,1,68,20,84,27,55,11, 10,79}</a:t>
            </a:r>
            <a:r>
              <a:rPr lang="zh-CN" altLang="en-US" sz="2400" dirty="0" smtClean="0"/>
              <a:t>按照哈希函数</a:t>
            </a:r>
            <a:r>
              <a:rPr lang="en-US" sz="2400" dirty="0" smtClean="0"/>
              <a:t>Hash(key)=key%13</a:t>
            </a:r>
            <a:r>
              <a:rPr lang="zh-CN" altLang="en-US" sz="2400" dirty="0" smtClean="0"/>
              <a:t>和线性探测再散列处理冲突得到的哈希表。</a:t>
            </a:r>
            <a:endParaRPr lang="zh-CN" altLang="en-US" sz="2400" dirty="0"/>
          </a:p>
        </p:txBody>
      </p:sp>
      <p:pic>
        <p:nvPicPr>
          <p:cNvPr id="344066" name="Picture 2"/>
          <p:cNvPicPr>
            <a:picLocks noChangeAspect="1" noChangeArrowheads="1"/>
          </p:cNvPicPr>
          <p:nvPr/>
        </p:nvPicPr>
        <p:blipFill>
          <a:blip r:embed="rId2"/>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smtClean="0"/>
              <a:t>例如：一组关键字</a:t>
            </a:r>
            <a:r>
              <a:rPr lang="en-US" sz="2400" dirty="0" smtClean="0"/>
              <a:t>{19,14,23,1, 68,20,84,27,55,11,10,79}</a:t>
            </a:r>
            <a:r>
              <a:rPr lang="zh-CN" altLang="en-US" sz="2400" dirty="0" smtClean="0"/>
              <a:t>按照哈希函数</a:t>
            </a:r>
            <a:r>
              <a:rPr lang="en-US" sz="2400" dirty="0" smtClean="0"/>
              <a:t>Hash(key)=key%13</a:t>
            </a:r>
            <a:r>
              <a:rPr lang="zh-CN" altLang="en-US" sz="2400" dirty="0" smtClean="0"/>
              <a:t>和链地址法处理冲突得到的哈希表。</a:t>
            </a:r>
            <a:endParaRPr lang="zh-CN" altLang="en-US" sz="2400" dirty="0"/>
          </a:p>
        </p:txBody>
      </p:sp>
      <p:pic>
        <p:nvPicPr>
          <p:cNvPr id="345090" name="Picture 2"/>
          <p:cNvPicPr>
            <a:picLocks noChangeAspect="1" noChangeArrowheads="1"/>
          </p:cNvPicPr>
          <p:nvPr/>
        </p:nvPicPr>
        <p:blipFill>
          <a:blip r:embed="rId2"/>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a:t>
            </a:r>
            <a:r>
              <a:rPr lang="zh-CN" altLang="en-US" sz="2400" dirty="0" smtClean="0">
                <a:ea typeface="楷体_GB2312" pitchFamily="49" charset="-122"/>
              </a:rPr>
              <a:t>于</a:t>
            </a:r>
            <a:r>
              <a:rPr lang="zh-CN" altLang="en-US" sz="2400" dirty="0">
                <a:ea typeface="楷体_GB2312" pitchFamily="49" charset="-122"/>
              </a:rPr>
              <a:t>关键字集合中的任一关键字，经哈希函数映像到地址集合中任 </a:t>
            </a:r>
            <a:r>
              <a:rPr lang="zh-CN" altLang="en-US" sz="2400" dirty="0" smtClean="0">
                <a:ea typeface="楷体_GB2312" pitchFamily="49" charset="-122"/>
              </a:rPr>
              <a:t>何</a:t>
            </a:r>
            <a:r>
              <a:rPr lang="zh-CN" altLang="en-US" sz="2400" dirty="0">
                <a:ea typeface="楷体_GB2312" pitchFamily="49" charset="-122"/>
              </a:rPr>
              <a:t>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smtClean="0">
                <a:ea typeface="楷体_GB2312" pitchFamily="49" charset="-122"/>
              </a:rPr>
              <a:t>其它</a:t>
            </a:r>
            <a:r>
              <a:rPr lang="zh-CN" altLang="en-US" sz="2400" dirty="0">
                <a:ea typeface="楷体_GB2312" pitchFamily="49" charset="-122"/>
              </a:rPr>
              <a:t>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p:oleObj spid="_x0000_s343042" name="公式" r:id="rId3" imgW="1206360" imgH="406080" progId="Equation.3">
              <p:embed/>
            </p:oleObj>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p:oleObj spid="_x0000_s343043" name="公式" r:id="rId4" imgW="1269720" imgH="406080" progId="Equation.3">
              <p:embed/>
            </p:oleObj>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p:oleObj spid="_x0000_s343044" name="公式" r:id="rId5" imgW="799920" imgH="406080" progId="Equation.3">
              <p:embed/>
            </p:oleObj>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小结</a:t>
            </a:r>
            <a:endParaRPr lang="zh-CN" altLang="en-US" dirty="0">
              <a:solidFill>
                <a:srgbClr val="0000CC"/>
              </a:solidFill>
              <a:latin typeface="华文行楷" pitchFamily="2" charset="-122"/>
              <a:ea typeface="华文行楷" pitchFamily="2" charset="-122"/>
            </a:endParaRP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smtClean="0"/>
              <a:t>相关概念术语</a:t>
            </a:r>
            <a:endParaRPr lang="en-US" altLang="zh-CN" sz="2400" dirty="0" smtClean="0"/>
          </a:p>
          <a:p>
            <a:r>
              <a:rPr lang="zh-CN" altLang="en-US" sz="2400" dirty="0" smtClean="0"/>
              <a:t>静态查找表</a:t>
            </a:r>
            <a:endParaRPr lang="en-US" altLang="zh-CN" sz="2400" dirty="0" smtClean="0"/>
          </a:p>
          <a:p>
            <a:pPr>
              <a:buNone/>
            </a:pPr>
            <a:r>
              <a:rPr lang="en-US" altLang="zh-CN" dirty="0" smtClean="0"/>
              <a:t>    </a:t>
            </a:r>
            <a:r>
              <a:rPr lang="en-US" altLang="zh-CN" sz="2000" dirty="0" smtClean="0"/>
              <a:t>1</a:t>
            </a:r>
            <a:r>
              <a:rPr lang="zh-CN" altLang="en-US" sz="2000" dirty="0" smtClean="0"/>
              <a:t>、顺序查找</a:t>
            </a:r>
            <a:endParaRPr lang="en-US" altLang="zh-CN" sz="2000" dirty="0" smtClean="0"/>
          </a:p>
          <a:p>
            <a:pPr>
              <a:buNone/>
            </a:pPr>
            <a:r>
              <a:rPr lang="en-US" altLang="zh-CN" sz="2000" dirty="0" smtClean="0"/>
              <a:t>     2</a:t>
            </a:r>
            <a:r>
              <a:rPr lang="zh-CN" altLang="en-US" sz="2000" dirty="0" smtClean="0"/>
              <a:t>、有序表查找</a:t>
            </a:r>
            <a:endParaRPr lang="en-US" altLang="zh-CN" sz="2000" dirty="0" smtClean="0"/>
          </a:p>
          <a:p>
            <a:pPr>
              <a:buNone/>
            </a:pPr>
            <a:r>
              <a:rPr lang="en-US" altLang="zh-CN" sz="2000" dirty="0" smtClean="0"/>
              <a:t>     3</a:t>
            </a:r>
            <a:r>
              <a:rPr lang="zh-CN" altLang="en-US" sz="2000" dirty="0" smtClean="0"/>
              <a:t>、索引顺序表查找</a:t>
            </a:r>
            <a:endParaRPr lang="en-US" altLang="zh-CN" sz="2000" dirty="0" smtClean="0"/>
          </a:p>
          <a:p>
            <a:r>
              <a:rPr lang="zh-CN" altLang="en-US" sz="2400" dirty="0" smtClean="0"/>
              <a:t>动态查找表</a:t>
            </a:r>
            <a:endParaRPr lang="en-US" altLang="zh-CN" sz="2400" dirty="0" smtClean="0"/>
          </a:p>
          <a:p>
            <a:pPr>
              <a:buNone/>
            </a:pPr>
            <a:r>
              <a:rPr lang="en-US" altLang="zh-CN" sz="2000" dirty="0" smtClean="0"/>
              <a:t>     1</a:t>
            </a:r>
            <a:r>
              <a:rPr lang="zh-CN" altLang="en-US" sz="2000" dirty="0" smtClean="0"/>
              <a:t>、二叉排序树</a:t>
            </a:r>
            <a:endParaRPr lang="en-US" altLang="zh-CN" sz="2000" dirty="0" smtClean="0"/>
          </a:p>
          <a:p>
            <a:pPr>
              <a:buNone/>
            </a:pPr>
            <a:r>
              <a:rPr lang="en-US" altLang="zh-CN" sz="2000" dirty="0" smtClean="0"/>
              <a:t>     2</a:t>
            </a:r>
            <a:r>
              <a:rPr lang="zh-CN" altLang="en-US" sz="2000" dirty="0" smtClean="0"/>
              <a:t>、平衡二叉树</a:t>
            </a:r>
            <a:endParaRPr lang="en-US" altLang="zh-CN" sz="2000" dirty="0" smtClean="0"/>
          </a:p>
          <a:p>
            <a:pPr>
              <a:buNone/>
            </a:pPr>
            <a:r>
              <a:rPr lang="en-US" altLang="zh-CN" sz="2000" dirty="0" smtClean="0"/>
              <a:t>     3</a:t>
            </a:r>
            <a:r>
              <a:rPr lang="zh-CN" altLang="en-US" sz="2000" dirty="0" smtClean="0"/>
              <a:t>、</a:t>
            </a:r>
            <a:r>
              <a:rPr lang="en-US" altLang="zh-CN" sz="2000" dirty="0" smtClean="0"/>
              <a:t>B-</a:t>
            </a:r>
            <a:r>
              <a:rPr lang="zh-CN" altLang="en-US" sz="2000" dirty="0" smtClean="0"/>
              <a:t>树、</a:t>
            </a:r>
            <a:r>
              <a:rPr lang="en-US" altLang="zh-CN" sz="2000" dirty="0" smtClean="0"/>
              <a:t>B+</a:t>
            </a:r>
            <a:r>
              <a:rPr lang="zh-CN" altLang="en-US" sz="2000" dirty="0" smtClean="0"/>
              <a:t>树</a:t>
            </a:r>
            <a:endParaRPr lang="en-US" altLang="zh-CN" sz="2000" dirty="0" smtClean="0"/>
          </a:p>
          <a:p>
            <a:r>
              <a:rPr lang="zh-CN" altLang="en-US" sz="2400" dirty="0" smtClean="0"/>
              <a:t>哈希表</a:t>
            </a:r>
            <a:endParaRPr lang="en-US" altLang="zh-CN" sz="2400" dirty="0" smtClean="0"/>
          </a:p>
          <a:p>
            <a:pPr>
              <a:buNone/>
            </a:pPr>
            <a:r>
              <a:rPr lang="en-US" altLang="zh-CN" dirty="0" smtClean="0"/>
              <a:t>   </a:t>
            </a:r>
            <a:r>
              <a:rPr lang="en-US" altLang="zh-CN" sz="2000" dirty="0" smtClean="0"/>
              <a:t>1</a:t>
            </a:r>
            <a:r>
              <a:rPr lang="zh-CN" altLang="en-US" sz="2000" dirty="0" smtClean="0"/>
              <a:t>、相关概念</a:t>
            </a:r>
            <a:endParaRPr lang="en-US" altLang="zh-CN" sz="2000" dirty="0" smtClean="0"/>
          </a:p>
          <a:p>
            <a:pPr>
              <a:buNone/>
            </a:pPr>
            <a:r>
              <a:rPr lang="en-US" altLang="zh-CN" sz="2000" dirty="0" smtClean="0"/>
              <a:t>     2</a:t>
            </a:r>
            <a:r>
              <a:rPr lang="zh-CN" altLang="en-US" sz="2000" dirty="0" smtClean="0"/>
              <a:t>、哈希函数</a:t>
            </a:r>
            <a:endParaRPr lang="en-US" altLang="zh-CN" sz="2000" dirty="0" smtClean="0"/>
          </a:p>
          <a:p>
            <a:pPr>
              <a:buNone/>
            </a:pPr>
            <a:r>
              <a:rPr lang="en-US" altLang="zh-CN" sz="2000" dirty="0" smtClean="0"/>
              <a:t>     3</a:t>
            </a:r>
            <a:r>
              <a:rPr lang="zh-CN" altLang="en-US" sz="2000" dirty="0" smtClean="0"/>
              <a:t>、处理冲突的方法</a:t>
            </a:r>
            <a:endParaRPr lang="en-US" altLang="zh-CN" sz="2000" dirty="0" smtClean="0"/>
          </a:p>
          <a:p>
            <a:pPr>
              <a:buNone/>
            </a:pPr>
            <a:r>
              <a:rPr lang="en-US" altLang="zh-CN" sz="2000" dirty="0" smtClean="0"/>
              <a:t>     4</a:t>
            </a:r>
            <a:r>
              <a:rPr lang="zh-CN" altLang="en-US" sz="2000" dirty="0" smtClean="0"/>
              <a:t>、哈希表的查找过程</a:t>
            </a:r>
            <a:endParaRPr lang="en-US" altLang="zh-CN"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a:t>
            </a:r>
            <a:r>
              <a:rPr lang="en-US" altLang="zh-CN" sz="2000" dirty="0" smtClean="0"/>
              <a:t>  1        2       </a:t>
            </a:r>
            <a:r>
              <a:rPr lang="en-US" altLang="zh-CN" sz="2000" dirty="0"/>
              <a:t>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6        </a:t>
            </a:r>
            <a:r>
              <a:rPr lang="en-US" altLang="zh-CN" sz="2000" dirty="0"/>
              <a:t>7        8       9      </a:t>
            </a:r>
            <a:r>
              <a:rPr lang="en-US" altLang="zh-CN" sz="2000" dirty="0" smtClean="0"/>
              <a:t> 10     </a:t>
            </a:r>
            <a:r>
              <a:rPr lang="en-US" altLang="zh-CN" sz="2000" dirty="0"/>
              <a:t>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a:t>
              </a:r>
              <a:r>
                <a:rPr lang="en-US" altLang="zh-CN" sz="2000" dirty="0" smtClean="0"/>
                <a:t>   </a:t>
              </a:r>
              <a:r>
                <a:rPr lang="en-US" altLang="zh-CN" sz="2000" dirty="0"/>
                <a:t>13      56      64     92 </a:t>
              </a:r>
              <a:r>
                <a:rPr lang="en-US" altLang="zh-CN" sz="2000" dirty="0" smtClean="0"/>
                <a:t>     </a:t>
              </a:r>
              <a:r>
                <a:rPr lang="en-US" altLang="zh-CN" sz="2000" dirty="0"/>
                <a:t>88   </a:t>
              </a:r>
              <a:r>
                <a:rPr lang="en-US" altLang="zh-CN" sz="2000" dirty="0" smtClean="0"/>
                <a:t>   </a:t>
              </a:r>
              <a:r>
                <a:rPr lang="en-US" altLang="zh-CN" sz="2000" dirty="0"/>
                <a:t>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a:t>
              </a:r>
              <a:r>
                <a:rPr lang="en-US" altLang="zh-CN" sz="2000" dirty="0" smtClean="0"/>
                <a:t>   </a:t>
              </a:r>
              <a:r>
                <a:rPr lang="en-US" altLang="zh-CN" sz="2000" dirty="0"/>
                <a:t>1      2      </a:t>
              </a:r>
              <a:r>
                <a:rPr lang="en-US" altLang="zh-CN" sz="2000" dirty="0" smtClean="0"/>
                <a:t>   </a:t>
              </a:r>
              <a:r>
                <a:rPr lang="en-US" altLang="zh-CN" sz="2000" dirty="0"/>
                <a:t>3       4       </a:t>
              </a:r>
              <a:r>
                <a:rPr lang="en-US" altLang="zh-CN" sz="2000" dirty="0" smtClean="0"/>
                <a:t> 5        </a:t>
              </a:r>
              <a:r>
                <a:rPr lang="en-US" altLang="zh-CN" sz="2000" dirty="0"/>
                <a:t>6       7        8       </a:t>
              </a:r>
              <a:r>
                <a:rPr lang="en-US" altLang="zh-CN" sz="2000" dirty="0" smtClean="0"/>
                <a:t> 9       10     </a:t>
              </a:r>
              <a:r>
                <a:rPr lang="en-US" altLang="zh-CN" sz="2000" dirty="0"/>
                <a:t>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21     13  </a:t>
                </a:r>
                <a:r>
                  <a:rPr lang="en-US" altLang="zh-CN" sz="2000" dirty="0" smtClean="0"/>
                  <a:t>    </a:t>
                </a:r>
                <a:r>
                  <a:rPr lang="en-US" altLang="zh-CN" sz="2000" dirty="0"/>
                  <a:t>56     </a:t>
                </a:r>
                <a:r>
                  <a:rPr lang="en-US" altLang="zh-CN" sz="2000" dirty="0" smtClean="0"/>
                  <a:t> 64      </a:t>
                </a:r>
                <a:r>
                  <a:rPr lang="en-US" altLang="zh-CN" sz="2000" dirty="0"/>
                  <a:t>92     88 </a:t>
                </a:r>
                <a:r>
                  <a:rPr lang="en-US" altLang="zh-CN" sz="2000" dirty="0" smtClean="0"/>
                  <a:t>     </a:t>
                </a:r>
                <a:r>
                  <a:rPr lang="en-US" altLang="zh-CN" sz="2000" dirty="0"/>
                  <a:t>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4272</TotalTime>
  <Words>6775</Words>
  <Application>Microsoft Office PowerPoint</Application>
  <PresentationFormat>全屏显示(4:3)</PresentationFormat>
  <Paragraphs>1092</Paragraphs>
  <Slides>75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Office 主题</vt:lpstr>
      <vt:lpstr>公式</vt:lpstr>
      <vt:lpstr>幻灯片 1</vt:lpstr>
      <vt:lpstr>第七章回顾</vt:lpstr>
      <vt:lpstr>幻灯片 3</vt:lpstr>
      <vt:lpstr>幻灯片 4</vt:lpstr>
      <vt:lpstr>查找相关概念 </vt:lpstr>
      <vt:lpstr>查找相关概念（续） </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二叉排序树</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小结</vt:lpstr>
      <vt:lpstr>幻灯片 75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583</cp:revision>
  <dcterms:created xsi:type="dcterms:W3CDTF">2010-01-05T06:25:07Z</dcterms:created>
  <dcterms:modified xsi:type="dcterms:W3CDTF">2010-12-10T08:15:12Z</dcterms:modified>
</cp:coreProperties>
</file>