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D5233-51A5-40FD-96D9-E8EF704AA92F}" type="datetimeFigureOut">
              <a:rPr lang="en-PH" smtClean="0"/>
              <a:t>01/05/2023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18095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313462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32721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180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2791177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D5233-51A5-40FD-96D9-E8EF704AA92F}" type="datetimeFigureOut">
              <a:rPr lang="en-PH" smtClean="0"/>
              <a:t>01/05/2023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2481901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D5233-51A5-40FD-96D9-E8EF704AA92F}" type="datetimeFigureOut">
              <a:rPr lang="en-PH" smtClean="0"/>
              <a:t>01/05/2023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50963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5233-51A5-40FD-96D9-E8EF704AA92F}" type="datetimeFigureOut">
              <a:rPr lang="en-PH" smtClean="0"/>
              <a:t>01/05/2023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4088495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5233-51A5-40FD-96D9-E8EF704AA92F}" type="datetimeFigureOut">
              <a:rPr lang="en-PH" smtClean="0"/>
              <a:t>01/05/2023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404804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5233-51A5-40FD-96D9-E8EF704AA92F}" type="datetimeFigureOut">
              <a:rPr lang="en-PH" smtClean="0"/>
              <a:t>01/05/2023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329070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D5233-51A5-40FD-96D9-E8EF704AA92F}" type="datetimeFigureOut">
              <a:rPr lang="en-PH" smtClean="0"/>
              <a:t>01/05/2023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407773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309096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D5233-51A5-40FD-96D9-E8EF704AA92F}" type="datetimeFigureOut">
              <a:rPr lang="en-PH" smtClean="0"/>
              <a:t>01/05/2023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25260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D5233-51A5-40FD-96D9-E8EF704AA92F}" type="datetimeFigureOut">
              <a:rPr lang="en-PH" smtClean="0"/>
              <a:t>01/05/2023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410002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D5233-51A5-40FD-96D9-E8EF704AA92F}" type="datetimeFigureOut">
              <a:rPr lang="en-PH" smtClean="0"/>
              <a:t>01/05/2023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248442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41323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D5233-51A5-40FD-96D9-E8EF704AA92F}" type="datetimeFigureOut">
              <a:rPr lang="en-PH" smtClean="0"/>
              <a:t>01/05/2023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1AB3EA0-1296-4B93-9FC8-DB39794BC23C}" type="slidenum">
              <a:rPr lang="en-PH" smtClean="0"/>
              <a:t>‹#›</a:t>
            </a:fld>
            <a:endParaRPr lang="en-PH"/>
          </a:p>
        </p:txBody>
      </p:sp>
    </p:spTree>
    <p:extLst>
      <p:ext uri="{BB962C8B-B14F-4D97-AF65-F5344CB8AC3E}">
        <p14:creationId xmlns:p14="http://schemas.microsoft.com/office/powerpoint/2010/main" val="319403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6D5233-51A5-40FD-96D9-E8EF704AA92F}" type="datetimeFigureOut">
              <a:rPr lang="en-PH" smtClean="0"/>
              <a:t>01/05/2023</a:t>
            </a:fld>
            <a:endParaRPr lang="en-PH"/>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AB3EA0-1296-4B93-9FC8-DB39794BC23C}" type="slidenum">
              <a:rPr lang="en-PH" smtClean="0"/>
              <a:t>‹#›</a:t>
            </a:fld>
            <a:endParaRPr lang="en-PH"/>
          </a:p>
        </p:txBody>
      </p:sp>
    </p:spTree>
    <p:extLst>
      <p:ext uri="{BB962C8B-B14F-4D97-AF65-F5344CB8AC3E}">
        <p14:creationId xmlns:p14="http://schemas.microsoft.com/office/powerpoint/2010/main" val="25445594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ED95-EF9A-8183-1DAC-B305DA38AC52}"/>
              </a:ext>
            </a:extLst>
          </p:cNvPr>
          <p:cNvSpPr>
            <a:spLocks noGrp="1"/>
          </p:cNvSpPr>
          <p:nvPr>
            <p:ph type="ctrTitle"/>
          </p:nvPr>
        </p:nvSpPr>
        <p:spPr>
          <a:xfrm>
            <a:off x="898124" y="917980"/>
            <a:ext cx="10395751" cy="2296432"/>
          </a:xfrm>
        </p:spPr>
        <p:txBody>
          <a:bodyPr>
            <a:normAutofit/>
          </a:bodyPr>
          <a:lstStyle/>
          <a:p>
            <a:r>
              <a:rPr lang="en-US" sz="6600" b="1" dirty="0">
                <a:ea typeface="SimSun" panose="02010600030101010101" pitchFamily="2" charset="-122"/>
              </a:rPr>
              <a:t>PYTHON RECURSION AND LAMBDA</a:t>
            </a:r>
            <a:endParaRPr lang="en-PH" sz="6600" b="1" dirty="0">
              <a:ea typeface="SimSun" panose="02010600030101010101" pitchFamily="2" charset="-122"/>
            </a:endParaRPr>
          </a:p>
        </p:txBody>
      </p:sp>
      <p:sp>
        <p:nvSpPr>
          <p:cNvPr id="3" name="Subtitle 2">
            <a:extLst>
              <a:ext uri="{FF2B5EF4-FFF2-40B4-BE49-F238E27FC236}">
                <a16:creationId xmlns:a16="http://schemas.microsoft.com/office/drawing/2014/main" id="{77DC515C-213C-DB12-5DA8-77DB746C1796}"/>
              </a:ext>
            </a:extLst>
          </p:cNvPr>
          <p:cNvSpPr>
            <a:spLocks noGrp="1"/>
          </p:cNvSpPr>
          <p:nvPr>
            <p:ph type="subTitle" idx="1"/>
          </p:nvPr>
        </p:nvSpPr>
        <p:spPr>
          <a:xfrm>
            <a:off x="1278329" y="3971201"/>
            <a:ext cx="9440034" cy="1049867"/>
          </a:xfrm>
        </p:spPr>
        <p:txBody>
          <a:bodyPr/>
          <a:lstStyle/>
          <a:p>
            <a:r>
              <a:rPr lang="en-US" dirty="0"/>
              <a:t>PRESENTED BY : CHARLS CAYABYAB</a:t>
            </a:r>
          </a:p>
          <a:p>
            <a:r>
              <a:rPr lang="en-US" dirty="0"/>
              <a:t>PRESENTED TO : BSCS 1B3B</a:t>
            </a:r>
            <a:endParaRPr lang="en-PH" dirty="0"/>
          </a:p>
        </p:txBody>
      </p:sp>
    </p:spTree>
    <p:extLst>
      <p:ext uri="{BB962C8B-B14F-4D97-AF65-F5344CB8AC3E}">
        <p14:creationId xmlns:p14="http://schemas.microsoft.com/office/powerpoint/2010/main" val="38698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9D3D-38CA-092E-8B3B-31AC7E78D019}"/>
              </a:ext>
            </a:extLst>
          </p:cNvPr>
          <p:cNvSpPr>
            <a:spLocks noGrp="1"/>
          </p:cNvSpPr>
          <p:nvPr>
            <p:ph type="title"/>
          </p:nvPr>
        </p:nvSpPr>
        <p:spPr>
          <a:xfrm>
            <a:off x="647465" y="244136"/>
            <a:ext cx="10353762" cy="970450"/>
          </a:xfrm>
        </p:spPr>
        <p:txBody>
          <a:bodyPr/>
          <a:lstStyle/>
          <a:p>
            <a:r>
              <a:rPr lang="en-US" dirty="0"/>
              <a:t>RECURSION</a:t>
            </a:r>
            <a:endParaRPr lang="en-PH" dirty="0"/>
          </a:p>
        </p:txBody>
      </p:sp>
      <p:sp>
        <p:nvSpPr>
          <p:cNvPr id="3" name="Content Placeholder 2">
            <a:extLst>
              <a:ext uri="{FF2B5EF4-FFF2-40B4-BE49-F238E27FC236}">
                <a16:creationId xmlns:a16="http://schemas.microsoft.com/office/drawing/2014/main" id="{B9132947-72E0-517D-935B-18C68174DE3F}"/>
              </a:ext>
            </a:extLst>
          </p:cNvPr>
          <p:cNvSpPr>
            <a:spLocks noGrp="1"/>
          </p:cNvSpPr>
          <p:nvPr>
            <p:ph idx="1"/>
          </p:nvPr>
        </p:nvSpPr>
        <p:spPr>
          <a:xfrm>
            <a:off x="505421" y="1296141"/>
            <a:ext cx="11257492" cy="5317724"/>
          </a:xfrm>
        </p:spPr>
        <p:txBody>
          <a:bodyPr>
            <a:normAutofit/>
          </a:bodyPr>
          <a:lstStyle/>
          <a:p>
            <a:pPr algn="l"/>
            <a:r>
              <a:rPr lang="en-US" sz="2800" b="1" i="0" dirty="0">
                <a:solidFill>
                  <a:schemeClr val="tx1"/>
                </a:solidFill>
                <a:effectLst/>
                <a:latin typeface="SimSun" panose="02010600030101010101" pitchFamily="2" charset="-122"/>
                <a:ea typeface="SimSun" panose="02010600030101010101" pitchFamily="2" charset="-122"/>
              </a:rPr>
              <a:t>Recursion is a common mathematical and programming concept. It means that a function calls itself. This has the benefit of meaning that you can loop through data to reach a result.</a:t>
            </a:r>
          </a:p>
          <a:p>
            <a:pPr algn="l"/>
            <a:r>
              <a:rPr lang="en-US" sz="2800" b="1" i="0" dirty="0">
                <a:solidFill>
                  <a:schemeClr val="tx1"/>
                </a:solidFill>
                <a:effectLst/>
                <a:latin typeface="SimSun" panose="02010600030101010101" pitchFamily="2" charset="-122"/>
                <a:ea typeface="SimSun" panose="02010600030101010101" pitchFamily="2" charset="-122"/>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marL="36900" indent="0">
              <a:buNone/>
            </a:pPr>
            <a:endParaRPr lang="en-PH" dirty="0"/>
          </a:p>
        </p:txBody>
      </p:sp>
    </p:spTree>
    <p:extLst>
      <p:ext uri="{BB962C8B-B14F-4D97-AF65-F5344CB8AC3E}">
        <p14:creationId xmlns:p14="http://schemas.microsoft.com/office/powerpoint/2010/main" val="421262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A74A-9DF6-094B-0E21-A133D3E7F8CD}"/>
              </a:ext>
            </a:extLst>
          </p:cNvPr>
          <p:cNvSpPr>
            <a:spLocks noGrp="1"/>
          </p:cNvSpPr>
          <p:nvPr>
            <p:ph type="title"/>
          </p:nvPr>
        </p:nvSpPr>
        <p:spPr>
          <a:xfrm>
            <a:off x="919119" y="183472"/>
            <a:ext cx="10353762" cy="970450"/>
          </a:xfrm>
        </p:spPr>
        <p:txBody>
          <a:bodyPr/>
          <a:lstStyle/>
          <a:p>
            <a:r>
              <a:rPr lang="en-US" dirty="0"/>
              <a:t>LAMBDA</a:t>
            </a:r>
            <a:endParaRPr lang="en-PH" dirty="0"/>
          </a:p>
        </p:txBody>
      </p:sp>
      <p:sp>
        <p:nvSpPr>
          <p:cNvPr id="3" name="Content Placeholder 2">
            <a:extLst>
              <a:ext uri="{FF2B5EF4-FFF2-40B4-BE49-F238E27FC236}">
                <a16:creationId xmlns:a16="http://schemas.microsoft.com/office/drawing/2014/main" id="{F57F64D8-FF39-5CC0-F605-4BC4FC18AF57}"/>
              </a:ext>
            </a:extLst>
          </p:cNvPr>
          <p:cNvSpPr>
            <a:spLocks noGrp="1"/>
          </p:cNvSpPr>
          <p:nvPr>
            <p:ph idx="1"/>
          </p:nvPr>
        </p:nvSpPr>
        <p:spPr>
          <a:xfrm>
            <a:off x="221942" y="1153922"/>
            <a:ext cx="11745157" cy="5362289"/>
          </a:xfrm>
        </p:spPr>
        <p:txBody>
          <a:bodyPr>
            <a:noAutofit/>
          </a:bodyPr>
          <a:lstStyle/>
          <a:p>
            <a:pPr marL="36900" indent="0" algn="l">
              <a:lnSpc>
                <a:spcPct val="150000"/>
              </a:lnSpc>
              <a:buNone/>
            </a:pPr>
            <a:r>
              <a:rPr lang="en-US" sz="2800" b="1" i="0" dirty="0">
                <a:solidFill>
                  <a:schemeClr val="tx1"/>
                </a:solidFill>
                <a:effectLst/>
                <a:latin typeface="SimSun" panose="02010600030101010101" pitchFamily="2" charset="-122"/>
                <a:ea typeface="SimSun" panose="02010600030101010101" pitchFamily="2" charset="-122"/>
              </a:rPr>
              <a:t>A lambda function is a small anonymous function.</a:t>
            </a:r>
          </a:p>
          <a:p>
            <a:pPr marL="36900" indent="0" algn="l">
              <a:lnSpc>
                <a:spcPct val="150000"/>
              </a:lnSpc>
              <a:buNone/>
            </a:pPr>
            <a:r>
              <a:rPr lang="en-US" sz="2800" b="1" i="0" dirty="0">
                <a:solidFill>
                  <a:schemeClr val="tx1"/>
                </a:solidFill>
                <a:effectLst/>
                <a:latin typeface="SimSun" panose="02010600030101010101" pitchFamily="2" charset="-122"/>
                <a:ea typeface="SimSun" panose="02010600030101010101" pitchFamily="2" charset="-122"/>
              </a:rPr>
              <a:t>A lambda function can take any number of arguments, but can only have one expression.</a:t>
            </a:r>
          </a:p>
          <a:p>
            <a:pPr marL="36900" indent="0" algn="l">
              <a:lnSpc>
                <a:spcPct val="150000"/>
              </a:lnSpc>
              <a:buNone/>
            </a:pPr>
            <a:r>
              <a:rPr lang="en-US" sz="2800" b="1" dirty="0">
                <a:solidFill>
                  <a:schemeClr val="tx1"/>
                </a:solidFill>
                <a:effectLst/>
                <a:latin typeface="SimSun" panose="02010600030101010101" pitchFamily="2" charset="-122"/>
                <a:ea typeface="SimSun" panose="02010600030101010101" pitchFamily="2" charset="-122"/>
              </a:rPr>
              <a:t>Why Use lambda Function</a:t>
            </a:r>
          </a:p>
          <a:p>
            <a:pPr algn="l"/>
            <a:r>
              <a:rPr lang="en-US" sz="2800" b="1" i="0" dirty="0">
                <a:solidFill>
                  <a:schemeClr val="tx1"/>
                </a:solidFill>
                <a:effectLst/>
                <a:latin typeface="SimSun" panose="02010600030101010101" pitchFamily="2" charset="-122"/>
                <a:ea typeface="SimSun" panose="02010600030101010101" pitchFamily="2" charset="-122"/>
              </a:rPr>
              <a:t>The power of lambda is better shown when you use them as an anonymous function inside another function.</a:t>
            </a:r>
          </a:p>
          <a:p>
            <a:pPr marL="36900" indent="0" algn="l">
              <a:buNone/>
            </a:pPr>
            <a:endParaRPr lang="en-US" sz="2400" dirty="0">
              <a:solidFill>
                <a:schemeClr val="tx1"/>
              </a:solidFill>
              <a:effectLst/>
              <a:latin typeface="SimSun" panose="02010600030101010101" pitchFamily="2" charset="-122"/>
              <a:ea typeface="SimSun" panose="02010600030101010101" pitchFamily="2" charset="-122"/>
            </a:endParaRPr>
          </a:p>
          <a:p>
            <a:pPr marL="36900" indent="0" algn="l">
              <a:lnSpc>
                <a:spcPct val="150000"/>
              </a:lnSpc>
              <a:buNone/>
            </a:pPr>
            <a:endParaRPr lang="en-US" sz="2400" b="0" i="0" dirty="0">
              <a:solidFill>
                <a:schemeClr val="tx1"/>
              </a:solidFill>
              <a:effectLst/>
              <a:latin typeface="SimSun" panose="02010600030101010101" pitchFamily="2" charset="-122"/>
              <a:ea typeface="SimSun" panose="02010600030101010101" pitchFamily="2" charset="-122"/>
            </a:endParaRPr>
          </a:p>
          <a:p>
            <a:pPr marL="36900" indent="0" algn="l">
              <a:lnSpc>
                <a:spcPct val="150000"/>
              </a:lnSpc>
              <a:buNone/>
            </a:pPr>
            <a:endParaRPr lang="en-US" sz="2400" b="0" i="0" dirty="0">
              <a:solidFill>
                <a:schemeClr val="tx1"/>
              </a:solidFill>
              <a:effectLst/>
              <a:latin typeface="SimSun" panose="02010600030101010101" pitchFamily="2" charset="-122"/>
              <a:ea typeface="SimSun" panose="02010600030101010101" pitchFamily="2" charset="-122"/>
            </a:endParaRPr>
          </a:p>
          <a:p>
            <a:pPr marL="36900" indent="0">
              <a:lnSpc>
                <a:spcPct val="150000"/>
              </a:lnSpc>
              <a:buNone/>
            </a:pPr>
            <a:br>
              <a:rPr lang="en-US" sz="2400" dirty="0">
                <a:solidFill>
                  <a:schemeClr val="tx1"/>
                </a:solidFill>
                <a:latin typeface="SimSun" panose="02010600030101010101" pitchFamily="2" charset="-122"/>
                <a:ea typeface="SimSun" panose="02010600030101010101" pitchFamily="2" charset="-122"/>
              </a:rPr>
            </a:br>
            <a:endParaRPr lang="en-PH" sz="2400" dirty="0">
              <a:solidFill>
                <a:schemeClr val="tx1"/>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397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04DE-6FCF-FCAE-3248-490DF6657898}"/>
              </a:ext>
            </a:extLst>
          </p:cNvPr>
          <p:cNvSpPr>
            <a:spLocks noGrp="1"/>
          </p:cNvSpPr>
          <p:nvPr>
            <p:ph type="title"/>
          </p:nvPr>
        </p:nvSpPr>
        <p:spPr>
          <a:xfrm>
            <a:off x="919119" y="263371"/>
            <a:ext cx="10353762" cy="970450"/>
          </a:xfrm>
        </p:spPr>
        <p:txBody>
          <a:bodyPr>
            <a:normAutofit fontScale="90000"/>
          </a:bodyPr>
          <a:lstStyle/>
          <a:p>
            <a:r>
              <a:rPr lang="en-US" dirty="0"/>
              <a:t>Relations of Recursion and Lambda</a:t>
            </a:r>
            <a:br>
              <a:rPr lang="en-US" dirty="0"/>
            </a:br>
            <a:r>
              <a:rPr lang="en-US" dirty="0"/>
              <a:t>in Python</a:t>
            </a:r>
            <a:endParaRPr lang="en-PH" dirty="0"/>
          </a:p>
        </p:txBody>
      </p:sp>
      <p:sp>
        <p:nvSpPr>
          <p:cNvPr id="3" name="Content Placeholder 2">
            <a:extLst>
              <a:ext uri="{FF2B5EF4-FFF2-40B4-BE49-F238E27FC236}">
                <a16:creationId xmlns:a16="http://schemas.microsoft.com/office/drawing/2014/main" id="{A86153FC-2639-7A8A-0A52-B2A28E33BB9A}"/>
              </a:ext>
            </a:extLst>
          </p:cNvPr>
          <p:cNvSpPr>
            <a:spLocks noGrp="1"/>
          </p:cNvSpPr>
          <p:nvPr>
            <p:ph idx="1"/>
          </p:nvPr>
        </p:nvSpPr>
        <p:spPr>
          <a:xfrm>
            <a:off x="115410" y="1367161"/>
            <a:ext cx="11967099" cy="5424256"/>
          </a:xfrm>
        </p:spPr>
        <p:txBody>
          <a:bodyPr>
            <a:normAutofit lnSpcReduction="10000"/>
          </a:bodyPr>
          <a:lstStyle/>
          <a:p>
            <a:pPr marL="36900" indent="0">
              <a:buNone/>
            </a:pPr>
            <a:r>
              <a:rPr lang="en-US" sz="2400" b="1" i="0" dirty="0">
                <a:solidFill>
                  <a:schemeClr val="tx1"/>
                </a:solidFill>
                <a:effectLst/>
                <a:latin typeface="SimSun" panose="02010600030101010101" pitchFamily="2" charset="-122"/>
                <a:ea typeface="SimSun" panose="02010600030101010101" pitchFamily="2" charset="-122"/>
              </a:rPr>
              <a:t>Recursion and lambda are both concepts in computer science and programming, and they can be related in several ways.</a:t>
            </a:r>
          </a:p>
          <a:p>
            <a:pPr algn="l"/>
            <a:r>
              <a:rPr lang="en-US" sz="2800" b="1" i="0" dirty="0">
                <a:solidFill>
                  <a:schemeClr val="tx1"/>
                </a:solidFill>
                <a:effectLst/>
                <a:latin typeface="SimSun" panose="02010600030101010101" pitchFamily="2" charset="-122"/>
                <a:ea typeface="SimSun" panose="02010600030101010101" pitchFamily="2" charset="-122"/>
              </a:rPr>
              <a:t>Recursion is a programming technique where a function calls itself. This can be a useful way to solve problems that can be broken down into smaller sub-problems that are similar in nature. Recursive functions often have a base case that stops the recursion from continuing indefinitely.</a:t>
            </a:r>
          </a:p>
          <a:p>
            <a:pPr algn="l"/>
            <a:r>
              <a:rPr lang="en-US" sz="2800" b="1" i="0" dirty="0">
                <a:solidFill>
                  <a:schemeClr val="tx1"/>
                </a:solidFill>
                <a:effectLst/>
                <a:latin typeface="SimSun" panose="02010600030101010101" pitchFamily="2" charset="-122"/>
                <a:ea typeface="SimSun" panose="02010600030101010101" pitchFamily="2" charset="-122"/>
              </a:rPr>
              <a:t>Lambda, also known as anonymous function, is a way to create functions on the fly without defining them explicitly. In some programming languages, lambda functions can be used as arguments to other functions or can be returned as results from functions.</a:t>
            </a:r>
          </a:p>
          <a:p>
            <a:pPr marL="36900" indent="0">
              <a:buNone/>
            </a:pPr>
            <a:endParaRPr lang="en-PH" b="1" dirty="0">
              <a:solidFill>
                <a:schemeClr val="tx1"/>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01497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7E34-C2B9-0318-EB7D-CCEAF8E08225}"/>
              </a:ext>
            </a:extLst>
          </p:cNvPr>
          <p:cNvSpPr>
            <a:spLocks noGrp="1"/>
          </p:cNvSpPr>
          <p:nvPr>
            <p:ph type="title"/>
          </p:nvPr>
        </p:nvSpPr>
        <p:spPr>
          <a:xfrm>
            <a:off x="919119" y="281126"/>
            <a:ext cx="10353762" cy="970450"/>
          </a:xfrm>
        </p:spPr>
        <p:txBody>
          <a:bodyPr/>
          <a:lstStyle/>
          <a:p>
            <a:r>
              <a:rPr lang="en-US" dirty="0"/>
              <a:t>Given Problem</a:t>
            </a:r>
            <a:endParaRPr lang="en-PH" dirty="0"/>
          </a:p>
        </p:txBody>
      </p:sp>
      <p:sp>
        <p:nvSpPr>
          <p:cNvPr id="3" name="Content Placeholder 2">
            <a:extLst>
              <a:ext uri="{FF2B5EF4-FFF2-40B4-BE49-F238E27FC236}">
                <a16:creationId xmlns:a16="http://schemas.microsoft.com/office/drawing/2014/main" id="{974F8520-9103-7852-69A2-53A8CAE5AF23}"/>
              </a:ext>
            </a:extLst>
          </p:cNvPr>
          <p:cNvSpPr>
            <a:spLocks noGrp="1"/>
          </p:cNvSpPr>
          <p:nvPr>
            <p:ph idx="1"/>
          </p:nvPr>
        </p:nvSpPr>
        <p:spPr>
          <a:xfrm>
            <a:off x="239696" y="1447060"/>
            <a:ext cx="11745157" cy="5299969"/>
          </a:xfrm>
        </p:spPr>
        <p:txBody>
          <a:bodyPr/>
          <a:lstStyle/>
          <a:p>
            <a:pPr marL="36900" indent="0">
              <a:buNone/>
            </a:pPr>
            <a:r>
              <a:rPr lang="en-US" dirty="0"/>
              <a:t># Define the function that recursively calculates the sum of a list of numbers using a lambda function</a:t>
            </a:r>
          </a:p>
          <a:p>
            <a:pPr marL="36900" indent="0">
              <a:buNone/>
            </a:pPr>
            <a:r>
              <a:rPr lang="en-US" dirty="0"/>
              <a:t>def </a:t>
            </a:r>
            <a:r>
              <a:rPr lang="en-US" dirty="0" err="1"/>
              <a:t>recursive_sum</a:t>
            </a:r>
            <a:r>
              <a:rPr lang="en-US" dirty="0"/>
              <a:t>(numbers):</a:t>
            </a:r>
          </a:p>
          <a:p>
            <a:pPr marL="36900" indent="0">
              <a:buNone/>
            </a:pPr>
            <a:r>
              <a:rPr lang="en-US" dirty="0"/>
              <a:t>    if </a:t>
            </a:r>
            <a:r>
              <a:rPr lang="en-US" dirty="0" err="1"/>
              <a:t>len</a:t>
            </a:r>
            <a:r>
              <a:rPr lang="en-US" dirty="0"/>
              <a:t>(numbers) == 1:</a:t>
            </a:r>
          </a:p>
          <a:p>
            <a:pPr marL="36900" indent="0">
              <a:buNone/>
            </a:pPr>
            <a:r>
              <a:rPr lang="en-US" dirty="0"/>
              <a:t>        return numbers[0]</a:t>
            </a:r>
          </a:p>
          <a:p>
            <a:pPr marL="36900" indent="0">
              <a:buNone/>
            </a:pPr>
            <a:r>
              <a:rPr lang="en-US" dirty="0"/>
              <a:t>    else:</a:t>
            </a:r>
          </a:p>
          <a:p>
            <a:pPr marL="36900" indent="0">
              <a:buNone/>
            </a:pPr>
            <a:r>
              <a:rPr lang="en-US" dirty="0"/>
              <a:t>        return (lambda x: x[0] + </a:t>
            </a:r>
            <a:r>
              <a:rPr lang="en-US" dirty="0" err="1"/>
              <a:t>recursive_sum</a:t>
            </a:r>
            <a:r>
              <a:rPr lang="en-US" dirty="0"/>
              <a:t>(x[1:]))(numbers)</a:t>
            </a:r>
          </a:p>
          <a:p>
            <a:pPr marL="36900" indent="0">
              <a:buNone/>
            </a:pPr>
            <a:endParaRPr lang="en-US" dirty="0"/>
          </a:p>
          <a:p>
            <a:pPr marL="36900" indent="0">
              <a:buNone/>
            </a:pPr>
            <a:r>
              <a:rPr lang="en-US" dirty="0"/>
              <a:t># Test the function</a:t>
            </a:r>
          </a:p>
          <a:p>
            <a:pPr marL="36900" indent="0">
              <a:buNone/>
            </a:pPr>
            <a:r>
              <a:rPr lang="en-US" dirty="0"/>
              <a:t>numbers = [1, 2, 3, 4, 5]</a:t>
            </a:r>
          </a:p>
          <a:p>
            <a:pPr marL="36900" indent="0">
              <a:buNone/>
            </a:pPr>
            <a:r>
              <a:rPr lang="en-US" dirty="0"/>
              <a:t>print(</a:t>
            </a:r>
            <a:r>
              <a:rPr lang="en-US" dirty="0" err="1"/>
              <a:t>recursive_sum</a:t>
            </a:r>
            <a:r>
              <a:rPr lang="en-US" dirty="0"/>
              <a:t>(numbers))  # Output: 15</a:t>
            </a:r>
          </a:p>
          <a:p>
            <a:pPr marL="36900" indent="0">
              <a:buNone/>
            </a:pPr>
            <a:endParaRPr lang="en-PH" dirty="0"/>
          </a:p>
        </p:txBody>
      </p:sp>
    </p:spTree>
    <p:extLst>
      <p:ext uri="{BB962C8B-B14F-4D97-AF65-F5344CB8AC3E}">
        <p14:creationId xmlns:p14="http://schemas.microsoft.com/office/powerpoint/2010/main" val="318876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5293B-3495-E122-81BC-45E3783CBA31}"/>
              </a:ext>
            </a:extLst>
          </p:cNvPr>
          <p:cNvSpPr>
            <a:spLocks noGrp="1"/>
          </p:cNvSpPr>
          <p:nvPr>
            <p:ph idx="1"/>
          </p:nvPr>
        </p:nvSpPr>
        <p:spPr>
          <a:xfrm>
            <a:off x="913795" y="1732449"/>
            <a:ext cx="10353762" cy="1987295"/>
          </a:xfrm>
        </p:spPr>
        <p:txBody>
          <a:bodyPr>
            <a:normAutofit/>
          </a:bodyPr>
          <a:lstStyle/>
          <a:p>
            <a:pPr marL="36900" indent="0" algn="ctr">
              <a:buNone/>
            </a:pPr>
            <a:r>
              <a:rPr lang="en-US" sz="11500" b="1" dirty="0"/>
              <a:t>THANK YOU</a:t>
            </a:r>
            <a:endParaRPr lang="en-PH" sz="11500" b="1" dirty="0"/>
          </a:p>
        </p:txBody>
      </p:sp>
    </p:spTree>
    <p:extLst>
      <p:ext uri="{BB962C8B-B14F-4D97-AF65-F5344CB8AC3E}">
        <p14:creationId xmlns:p14="http://schemas.microsoft.com/office/powerpoint/2010/main" val="287196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82</TotalTime>
  <Words>374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SimSun</vt:lpstr>
      <vt:lpstr>Calisto MT</vt:lpstr>
      <vt:lpstr>Wingdings 2</vt:lpstr>
      <vt:lpstr>Slate</vt:lpstr>
      <vt:lpstr>PYTHON RECURSION AND LAMBDA</vt:lpstr>
      <vt:lpstr>RECURSION</vt:lpstr>
      <vt:lpstr>LAMBDA</vt:lpstr>
      <vt:lpstr>Relations of Recursion and Lambda in Python</vt:lpstr>
      <vt:lpstr>Given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RECURSION AND LAMBDA</dc:title>
  <dc:creator>corazon</dc:creator>
  <cp:lastModifiedBy>corazon</cp:lastModifiedBy>
  <cp:revision>1</cp:revision>
  <dcterms:created xsi:type="dcterms:W3CDTF">2023-05-01T15:18:34Z</dcterms:created>
  <dcterms:modified xsi:type="dcterms:W3CDTF">2023-05-01T16:41:18Z</dcterms:modified>
</cp:coreProperties>
</file>