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69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2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1381-8FCF-4A6E-8617-8118CA27B793}" type="datetimeFigureOut">
              <a:rPr lang="es-MX" smtClean="0"/>
              <a:t>31/10/2012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D358-12B4-4ED0-967D-71C8E855D2F7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00034" y="214290"/>
            <a:ext cx="8226790" cy="62573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Seguimiento de proyecto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Web </a:t>
            </a:r>
            <a:r>
              <a:rPr lang="es-MX" dirty="0" err="1" smtClean="0"/>
              <a:t>Anwarcg</a:t>
            </a:r>
            <a:endParaRPr lang="es-MX" dirty="0" smtClean="0"/>
          </a:p>
          <a:p>
            <a:r>
              <a:rPr lang="es-MX" dirty="0" smtClean="0"/>
              <a:t>25/10/2012</a:t>
            </a:r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3" t="49254" r="4151" b="7649"/>
          <a:stretch/>
        </p:blipFill>
        <p:spPr bwMode="auto">
          <a:xfrm>
            <a:off x="467544" y="2276872"/>
            <a:ext cx="7942998" cy="315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47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Riesgos</a:t>
            </a: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57200" y="1760524"/>
          <a:ext cx="8229601" cy="4205314"/>
        </p:xfrm>
        <a:graphic>
          <a:graphicData uri="http://schemas.openxmlformats.org/drawingml/2006/table">
            <a:tbl>
              <a:tblPr/>
              <a:tblGrid>
                <a:gridCol w="198688"/>
                <a:gridCol w="1847061"/>
                <a:gridCol w="706445"/>
                <a:gridCol w="657387"/>
                <a:gridCol w="765316"/>
                <a:gridCol w="696634"/>
                <a:gridCol w="1628750"/>
                <a:gridCol w="1729320"/>
              </a:tblGrid>
              <a:tr h="12521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ID.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Descripción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Tipo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Impacto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Probabilidad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Exposición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Acciones preventivas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b="1" i="0" u="none" strike="noStrike">
                          <a:effectLst/>
                          <a:latin typeface="Calibri"/>
                        </a:rPr>
                        <a:t>Acciones Correctivas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00847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No recibir en el tiempo acordado con el proveedor el diseño web retrasará el desarrollo del código de la página web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Externo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Acordar con el proveedor en el convenio reuniones de seguimiento para que realicen entregas parciales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Acordar con el proveedor en el convenio sanciones en caso de que no se entreguen en tiempo y forma lo acordado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847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No recibir en el tiempo acordado con el proveedor los contenidos para la página web retrasará el desarrollo del código de la misma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Acordar con el proveedor en el convenio reuniones de seguimiento para que realicen entregas parciales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Acordar con el proveedor en el convenio sanciones en caso de que no se entreguen en tiempo y forma lo acordado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059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Debido a la constante rotación de personal que ha ocurrido en los últimos meses en la empresa IWM, si ocurriera se retrasaría el desarrollo del proyecto porque ya está en etapa de desarrollo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90%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Revisión de fechas de contratos laborales con cada participante en el proyecto. Cursos de capacitación a personal posiblemente sustituto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Capacitar de manera personalizada al nuevo integrante del eqipo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89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La falta de energía electríca pospondría el desarrollo de la página web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Verificación de cableado, pago de recibo de luz.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Contratación de una planta de luz provicional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32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Si el equipo de hardware (Workstation dedicada a desarrollo) presentará alguna falla, se retrasaría la ejecución del desarrollo de la página web debido a que no se cuenta con otra workstation destinada a desarrollo web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Tener equipo de hardware de respaldo (Workstation pada desarrollo)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Comprar equipo de computo si es necesario para seguir con el desarrollo de los proyectos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885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La falta de servicio de internet durante la etapa final del proceso de ejecución, que involucra la instalación de la página web en su hosting y las pruebas, ocasionaría un retraso y no se podría entregar en el tiempo acordado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Contratar servicio de internet con más de un proveedor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Rentar una sala en el centro de software provicional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078"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La falta de experiencia en la utilización del gestor de contenido Drupal versión 7 por parte de los desarrolladores, podría provocar un retraso en el desarrollo de la página web impactando en el tiempo planeado para esta etapa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6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effectLst/>
                          <a:latin typeface="Calibri"/>
                        </a:rPr>
                        <a:t>Planear capacitaciones para el personal de desarrollo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effectLst/>
                          <a:latin typeface="Calibri"/>
                        </a:rPr>
                        <a:t>Contratar personal experto (</a:t>
                      </a:r>
                      <a:r>
                        <a:rPr lang="es-MX" sz="800" b="0" i="0" u="none" strike="noStrike" dirty="0" err="1">
                          <a:effectLst/>
                          <a:latin typeface="Calibri"/>
                        </a:rPr>
                        <a:t>freelance</a:t>
                      </a:r>
                      <a:r>
                        <a:rPr lang="es-MX" sz="800" b="0" i="0" u="none" strike="noStrike" dirty="0">
                          <a:effectLst/>
                          <a:latin typeface="Calibri"/>
                        </a:rPr>
                        <a:t>) para terminar desarrollo web en tiempo acordado con clientes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11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Etapas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Etapas del proyecto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Etapa actual del proyecto</a:t>
            </a:r>
          </a:p>
          <a:p>
            <a:pPr marL="914400" lvl="2" indent="0">
              <a:buNone/>
            </a:pPr>
            <a:r>
              <a:rPr lang="es-MX" dirty="0"/>
              <a:t>	</a:t>
            </a:r>
            <a:r>
              <a:rPr lang="es-MX" dirty="0" smtClean="0"/>
              <a:t>PROYECTO ENTREGADO A CLIENTE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268313"/>
              </p:ext>
            </p:extLst>
          </p:nvPr>
        </p:nvGraphicFramePr>
        <p:xfrm>
          <a:off x="3203848" y="2276872"/>
          <a:ext cx="2946772" cy="1948482"/>
        </p:xfrm>
        <a:graphic>
          <a:graphicData uri="http://schemas.openxmlformats.org/drawingml/2006/table">
            <a:tbl>
              <a:tblPr/>
              <a:tblGrid>
                <a:gridCol w="2946772"/>
              </a:tblGrid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48531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2864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  <a:tr h="228648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</a:t>
                      </a:r>
                      <a:r>
                        <a:rPr lang="es-MX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 de la Calidad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94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Avance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Porcentaje de avance en la etapa actual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50243"/>
              </p:ext>
            </p:extLst>
          </p:nvPr>
        </p:nvGraphicFramePr>
        <p:xfrm>
          <a:off x="2882900" y="2667794"/>
          <a:ext cx="3378200" cy="2390775"/>
        </p:xfrm>
        <a:graphic>
          <a:graphicData uri="http://schemas.openxmlformats.org/drawingml/2006/table">
            <a:tbl>
              <a:tblPr/>
              <a:tblGrid>
                <a:gridCol w="2298700"/>
                <a:gridCol w="1079500"/>
              </a:tblGrid>
              <a:tr h="4857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</a:t>
                      </a:r>
                      <a:r>
                        <a:rPr lang="es-MX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Avance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75%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75%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71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Hitos 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8976"/>
            <a:ext cx="8229600" cy="2448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32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Costos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9" name="5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592819"/>
              </p:ext>
            </p:extLst>
          </p:nvPr>
        </p:nvGraphicFramePr>
        <p:xfrm>
          <a:off x="2032000" y="2615406"/>
          <a:ext cx="5080000" cy="2539132"/>
        </p:xfrm>
        <a:graphic>
          <a:graphicData uri="http://schemas.openxmlformats.org/drawingml/2006/table">
            <a:tbl>
              <a:tblPr/>
              <a:tblGrid>
                <a:gridCol w="2297264"/>
                <a:gridCol w="1078826"/>
                <a:gridCol w="761524"/>
                <a:gridCol w="942386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webanwarcg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C/Planeadas</a:t>
                      </a:r>
                      <a:endParaRPr lang="es-MX" sz="10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C/Reales</a:t>
                      </a:r>
                      <a:endParaRPr lang="es-MX" sz="10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Variación</a:t>
                      </a:r>
                      <a:endParaRPr lang="es-MX" sz="10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2116.3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2890.72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774.4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2676.93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2214.45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-462.5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7998.03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7301.7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-696.3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07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239.41 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239.41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0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383.73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287.7975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-95.93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239.41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239.41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0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767.46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639.6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-127.9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359.12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359.12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0</a:t>
                      </a:r>
                      <a:endParaRPr lang="es-MX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66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de métricas</a:t>
            </a:r>
            <a:endParaRPr lang="es-MX" dirty="0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graphicFrame>
        <p:nvGraphicFramePr>
          <p:cNvPr id="7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199260"/>
              </p:ext>
            </p:extLst>
          </p:nvPr>
        </p:nvGraphicFramePr>
        <p:xfrm>
          <a:off x="2032000" y="2615406"/>
          <a:ext cx="5080000" cy="2495550"/>
        </p:xfrm>
        <a:graphic>
          <a:graphicData uri="http://schemas.openxmlformats.org/drawingml/2006/table">
            <a:tbl>
              <a:tblPr/>
              <a:tblGrid>
                <a:gridCol w="2297264"/>
                <a:gridCol w="1078826"/>
                <a:gridCol w="761524"/>
                <a:gridCol w="942386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webanwarcg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H/Planeadas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H/Reales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Variación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Requerimientos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16.0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Estimación y Planeación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-8.0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Ejecucion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137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58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-15.0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Entrega al 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Administración de la Configuración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-8.0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Medición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Aseguramiento de la Calidad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-4.0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Seguimiento del 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0.0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02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04" y="2215813"/>
            <a:ext cx="8213591" cy="329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10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78" y="2488979"/>
            <a:ext cx="6260443" cy="274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98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52798" r="14366" b="14366"/>
          <a:stretch/>
        </p:blipFill>
        <p:spPr bwMode="auto">
          <a:xfrm>
            <a:off x="827584" y="2661313"/>
            <a:ext cx="7342496" cy="240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389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635</Words>
  <Application>Microsoft Office PowerPoint</Application>
  <PresentationFormat>Presentación en pantalla (4:3)</PresentationFormat>
  <Paragraphs>184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Seguimiento de proyecto</vt:lpstr>
      <vt:lpstr>Etapas</vt:lpstr>
      <vt:lpstr>Avance</vt:lpstr>
      <vt:lpstr>Hitos </vt:lpstr>
      <vt:lpstr>Costos</vt:lpstr>
      <vt:lpstr>Análisis de métricas</vt:lpstr>
      <vt:lpstr>Presentación de PowerPoint</vt:lpstr>
      <vt:lpstr>Presentación de PowerPoint</vt:lpstr>
      <vt:lpstr>Productos</vt:lpstr>
      <vt:lpstr>Procesos</vt:lpstr>
      <vt:lpstr>Riesgos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Seguimiento de proyecto</dc:title>
  <dc:creator>abi.rizo</dc:creator>
  <cp:lastModifiedBy>jesus.moreno</cp:lastModifiedBy>
  <cp:revision>64</cp:revision>
  <dcterms:created xsi:type="dcterms:W3CDTF">2012-09-18T21:16:59Z</dcterms:created>
  <dcterms:modified xsi:type="dcterms:W3CDTF">2012-11-01T06:41:26Z</dcterms:modified>
</cp:coreProperties>
</file>