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59" r:id="rId11"/>
    <p:sldId id="260" r:id="rId12"/>
    <p:sldId id="272" r:id="rId13"/>
    <p:sldId id="273" r:id="rId14"/>
    <p:sldId id="274" r:id="rId15"/>
    <p:sldId id="261" r:id="rId16"/>
    <p:sldId id="262" r:id="rId17"/>
    <p:sldId id="275" r:id="rId18"/>
    <p:sldId id="263" r:id="rId19"/>
    <p:sldId id="26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FEDF7-39BF-4EAF-845D-958EED559765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1D91-75D4-47DA-9F71-BA5256E815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71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1D91-75D4-47DA-9F71-BA5256E815C5}" type="slidenum">
              <a:rPr lang="es-MX" smtClean="0"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F48F-6491-440C-AFEF-38A1DCBD5132}" type="datetimeFigureOut">
              <a:rPr lang="es-MX" smtClean="0"/>
              <a:pPr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1.%20Requerimientos/webanwarcg_Manual%20Requerimiento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webanwarcg_Cronograma_Proyecto_dotProjec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3">
            <a:lum bright="66000" contrast="-10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548680"/>
            <a:ext cx="4176464" cy="3024336"/>
          </a:xfrm>
        </p:spPr>
        <p:txBody>
          <a:bodyPr/>
          <a:lstStyle/>
          <a:p>
            <a:r>
              <a:rPr lang="es-MX" dirty="0" smtClean="0"/>
              <a:t>Desarrollo de la página web para la empresa </a:t>
            </a:r>
            <a:r>
              <a:rPr lang="es-MX" dirty="0" err="1" smtClean="0"/>
              <a:t>Anwar</a:t>
            </a:r>
            <a:r>
              <a:rPr lang="es-MX" dirty="0" smtClean="0"/>
              <a:t> </a:t>
            </a:r>
            <a:r>
              <a:rPr lang="es-MX" dirty="0" err="1" smtClean="0"/>
              <a:t>Consulting</a:t>
            </a:r>
            <a:r>
              <a:rPr lang="es-MX" dirty="0" smtClean="0"/>
              <a:t> </a:t>
            </a:r>
            <a:r>
              <a:rPr lang="es-MX" dirty="0" err="1" smtClean="0"/>
              <a:t>Group</a:t>
            </a:r>
            <a:r>
              <a:rPr lang="es-MX" dirty="0" smtClean="0"/>
              <a:t> SC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>
                <a:hlinkClick r:id="rId3" action="ppaction://hlinkfile"/>
              </a:rPr>
              <a:t>..\1. Requerimientos\</a:t>
            </a:r>
            <a:r>
              <a:rPr lang="es-MX" dirty="0" err="1" smtClean="0">
                <a:hlinkClick r:id="rId3" action="ppaction://hlinkfile"/>
              </a:rPr>
              <a:t>webanwarcg_Manual</a:t>
            </a:r>
            <a:r>
              <a:rPr lang="es-MX" dirty="0" smtClean="0">
                <a:hlinkClick r:id="rId3" action="ppaction://hlinkfile"/>
              </a:rPr>
              <a:t> Requerimientos.pdf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Hitos del proyecto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es-MX" dirty="0" smtClean="0"/>
              <a:t>Etapa de requerimientos</a:t>
            </a:r>
          </a:p>
          <a:p>
            <a:pPr>
              <a:buNone/>
            </a:pPr>
            <a:endParaRPr lang="es-MX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88715"/>
              </p:ext>
            </p:extLst>
          </p:nvPr>
        </p:nvGraphicFramePr>
        <p:xfrm>
          <a:off x="1000100" y="2285992"/>
          <a:ext cx="7143801" cy="289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2381267"/>
                <a:gridCol w="2381267"/>
              </a:tblGrid>
              <a:tr h="13448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Entregables</a:t>
                      </a:r>
                      <a:endParaRPr lang="es-MX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Fecha planeada</a:t>
                      </a:r>
                      <a:endParaRPr lang="es-MX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Fecha real</a:t>
                      </a:r>
                      <a:endParaRPr lang="es-MX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1080">
                <a:tc>
                  <a:txBody>
                    <a:bodyPr/>
                    <a:lstStyle/>
                    <a:p>
                      <a:r>
                        <a:rPr lang="es-MX" dirty="0" smtClean="0"/>
                        <a:t>Manual de</a:t>
                      </a:r>
                      <a:r>
                        <a:rPr lang="es-MX" baseline="0" dirty="0" smtClean="0"/>
                        <a:t> requerimientos aprobado</a:t>
                      </a:r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12 de septiembre de 2012</a:t>
                      </a:r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12</a:t>
                      </a:r>
                      <a:r>
                        <a:rPr lang="es-MX" baseline="0" dirty="0" smtClean="0"/>
                        <a:t> de septiembre de 2012</a:t>
                      </a:r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MX" dirty="0" smtClean="0"/>
                        <a:t>Manual</a:t>
                      </a:r>
                      <a:r>
                        <a:rPr lang="es-MX" baseline="0" dirty="0" smtClean="0"/>
                        <a:t> de casos de uso</a:t>
                      </a:r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14</a:t>
                      </a:r>
                      <a:r>
                        <a:rPr lang="es-MX" baseline="0" dirty="0" smtClean="0"/>
                        <a:t> de septiembre de 2012</a:t>
                      </a:r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14</a:t>
                      </a:r>
                      <a:r>
                        <a:rPr lang="es-MX" baseline="0" dirty="0" smtClean="0"/>
                        <a:t> de septiembre de 2012</a:t>
                      </a:r>
                      <a:endParaRPr lang="es-MX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5" name="4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 de Estimación y Planeación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3068960"/>
            <a:ext cx="7145337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40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 de Ejecución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8" y="2348880"/>
            <a:ext cx="7145337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75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 de cierre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7" y="3068960"/>
            <a:ext cx="7145337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03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Cronograma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hlinkClick r:id="rId2" action="ppaction://hlinkfile"/>
              </a:rPr>
              <a:t>webanwarcg_Cronograma_Proyecto_dotProject.pdf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Riesgos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742073"/>
              </p:ext>
            </p:extLst>
          </p:nvPr>
        </p:nvGraphicFramePr>
        <p:xfrm>
          <a:off x="467541" y="1484784"/>
          <a:ext cx="7992890" cy="4680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994"/>
                <a:gridCol w="3030537"/>
                <a:gridCol w="1159090"/>
                <a:gridCol w="1078598"/>
                <a:gridCol w="1255680"/>
                <a:gridCol w="1142991"/>
              </a:tblGrid>
              <a:tr h="7000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1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No recibir en el tiempo acordado con el proveedor el diseño web retrasará el desarrollo del código de la página web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Externo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5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30%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1.5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333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2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No recibir en el tiempo acordado con el proveedor los contenidos para la página web retrasará el desarrollo del código de la misma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Interno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4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30%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1.2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16669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3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Debido a la constante rotación de personal que ha ocurrido en los últimos meses en la empresa IWM, si ocurriera se retrasaría el desarrollo del proyecto porque ya está en etapa de desarrollo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Interno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5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50%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2.5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04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4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La falta de energía electríca pospondría el desarrollo de la página web 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Externo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3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10%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0.3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40003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5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 dirty="0">
                          <a:effectLst/>
                        </a:rPr>
                        <a:t>Si el equipo de hardware (Workstation dedicada a desarrollo) presentará alguna falla, se retrasaría la ejecución del desarrollo de la página web debido a que no se cuenta con otra </a:t>
                      </a:r>
                      <a:r>
                        <a:rPr lang="es-MX" sz="1400" u="none" strike="noStrike" dirty="0" err="1">
                          <a:effectLst/>
                        </a:rPr>
                        <a:t>workstation</a:t>
                      </a:r>
                      <a:r>
                        <a:rPr lang="es-MX" sz="1400" u="none" strike="noStrike" dirty="0">
                          <a:effectLst/>
                        </a:rPr>
                        <a:t> destinada a desarrollo web</a:t>
                      </a:r>
                      <a:endParaRPr lang="es-MX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Interno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5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30%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1.5</a:t>
                      </a:r>
                      <a:endParaRPr lang="es-MX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799709"/>
              </p:ext>
            </p:extLst>
          </p:nvPr>
        </p:nvGraphicFramePr>
        <p:xfrm>
          <a:off x="539552" y="2060845"/>
          <a:ext cx="7632847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09"/>
                <a:gridCol w="2894025"/>
                <a:gridCol w="1106878"/>
                <a:gridCol w="1030012"/>
                <a:gridCol w="1199118"/>
                <a:gridCol w="1091505"/>
              </a:tblGrid>
              <a:tr h="169218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6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La falta de servicio de internet durante la etapa final del proceso de ejecución, que involucra la instalación de la página web en su hosting y las pruebas, ocasionaría un retraso y no se podría entregar en el tiempo acordado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Interno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5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30%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1.5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9218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7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La falta de experiencia en la utilización del gestor de contenido Drupal versión 7 por parte de los desarrolladores, podría provocar un retraso en el desarrollo de la página web impactando en el tiempo planeado para esta etapa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3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50%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1.5</a:t>
                      </a:r>
                      <a:endParaRPr lang="es-MX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3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Recursos materiales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368585"/>
              </p:ext>
            </p:extLst>
          </p:nvPr>
        </p:nvGraphicFramePr>
        <p:xfrm>
          <a:off x="971600" y="1988838"/>
          <a:ext cx="7233761" cy="3875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580"/>
                <a:gridCol w="1118666"/>
                <a:gridCol w="1035184"/>
                <a:gridCol w="1235541"/>
                <a:gridCol w="1001790"/>
              </a:tblGrid>
              <a:tr h="7528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Recurso Necesario</a:t>
                      </a:r>
                      <a:endParaRPr lang="es-MX" sz="1600" b="1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Tipo</a:t>
                      </a:r>
                      <a:endParaRPr lang="es-MX" sz="1600" b="1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Cantidad Necesaria</a:t>
                      </a:r>
                      <a:endParaRPr lang="es-MX" sz="1600" b="1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Fecha de Necesidad</a:t>
                      </a:r>
                      <a:endParaRPr lang="es-MX" sz="1600" b="1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Fecha Obtenido</a:t>
                      </a:r>
                      <a:endParaRPr lang="es-MX" sz="1600" b="1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64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Workstation HP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Hardware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7528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Plataforma de gestión de contenidos, Drupal versión 7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Software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64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Laptop Toshiba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Hardware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64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Software para control de versiones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Software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64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Citrix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Software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64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Dotproject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Software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19/09/2012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64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Mantiz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Software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15/10/2012</a:t>
                      </a:r>
                      <a:endParaRPr lang="es-MX" sz="16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>
                          <a:effectLst/>
                        </a:rPr>
                        <a:t>Pendiente</a:t>
                      </a:r>
                      <a:endParaRPr lang="es-MX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Capacitación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329413"/>
              </p:ext>
            </p:extLst>
          </p:nvPr>
        </p:nvGraphicFramePr>
        <p:xfrm>
          <a:off x="755576" y="1628800"/>
          <a:ext cx="6745382" cy="446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7574"/>
                <a:gridCol w="3757808"/>
              </a:tblGrid>
              <a:tr h="100113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800" u="none" strike="noStrike">
                          <a:effectLst/>
                        </a:rPr>
                        <a:t>Capacitación Necesaria</a:t>
                      </a:r>
                      <a:endParaRPr lang="es-MX" sz="1800" b="1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800" u="none" strike="noStrike">
                          <a:effectLst/>
                        </a:rPr>
                        <a:t>Fecha planeada</a:t>
                      </a:r>
                      <a:endParaRPr lang="es-MX" sz="1800" b="1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29876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>
                          <a:effectLst/>
                        </a:rPr>
                        <a:t>Capacitación del proceso de CMMI2 dentro de la empresa IWM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>
                          <a:effectLst/>
                        </a:rPr>
                        <a:t>08/10/2012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29876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>
                          <a:effectLst/>
                        </a:rPr>
                        <a:t>Capacitación sobre la herramienta de control de versiones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>
                          <a:effectLst/>
                        </a:rPr>
                        <a:t>08/10/2012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86584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>
                          <a:effectLst/>
                        </a:rPr>
                        <a:t>Capacitación sobre la herramienta mantiz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 dirty="0">
                          <a:effectLst/>
                        </a:rPr>
                        <a:t>10/10/2012</a:t>
                      </a:r>
                      <a:endParaRPr lang="es-MX" sz="18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Introducción al proyecto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 smtClean="0"/>
              <a:t>Anwar</a:t>
            </a:r>
            <a:r>
              <a:rPr lang="es-MX" dirty="0" smtClean="0"/>
              <a:t> </a:t>
            </a:r>
            <a:r>
              <a:rPr lang="es-MX" dirty="0" err="1" smtClean="0"/>
              <a:t>Consulting</a:t>
            </a:r>
            <a:r>
              <a:rPr lang="es-MX" dirty="0" smtClean="0"/>
              <a:t> </a:t>
            </a:r>
            <a:r>
              <a:rPr lang="es-MX" dirty="0" err="1" smtClean="0"/>
              <a:t>Group</a:t>
            </a:r>
            <a:r>
              <a:rPr lang="es-MX" dirty="0" smtClean="0"/>
              <a:t> es una empresa que presta servicios de consultoría en las área de políticas públicas, además realiza investigaciones de campo.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Actualmente esta desarrollando el estudio de la brecha digital para el estado de Jalisco.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Mapa del sitio</a:t>
            </a:r>
            <a:endParaRPr lang="es-MX" dirty="0"/>
          </a:p>
        </p:txBody>
      </p:sp>
      <p:pic>
        <p:nvPicPr>
          <p:cNvPr id="5" name="4 Marcador de contenido" descr="C:\Users\omar.valencia\Documents\Omar Valencia\Analista\AnwarCG\Web AnwarCG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215356"/>
            <a:ext cx="6572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Roles y responsabilidades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Líder de proyecto: Jesús Moreno Castellanos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endParaRPr lang="es-MX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5437"/>
              </p:ext>
            </p:extLst>
          </p:nvPr>
        </p:nvGraphicFramePr>
        <p:xfrm>
          <a:off x="611560" y="2348883"/>
          <a:ext cx="7848872" cy="4057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872"/>
              </a:tblGrid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 dirty="0">
                          <a:effectLst/>
                        </a:rPr>
                        <a:t>Levantar requerimientos en conjunto con el Analista</a:t>
                      </a:r>
                      <a:endParaRPr lang="es-MX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Presentar al cliente el manual de requerimientos para que lo apruebe.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0978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Cotizar los costos de los proveedores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Generar la Estimación en conjunto con el Analista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0978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Generar la Propuesta comercial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0978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Elaborar el Plan del proyecto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0978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 dirty="0">
                          <a:effectLst/>
                        </a:rPr>
                        <a:t>Presentar el proyecto al equipo</a:t>
                      </a:r>
                      <a:endParaRPr lang="es-MX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0978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Entregar producto al cliente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Aplicar encuesta de satisfacción en conjunto con Q&amp;A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Resolver las no conformidades resultantes del proceso de Q&amp;A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Generar la presentación y realizar las reuniones quincenales de seguimiento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3443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Colaborar con Dirección para identificar los problemas y revisar los avances en problemas anteriores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Generar el reporte de acciones correctivas en las reuniones de seguimiento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Asistir al equipo de trabajo en el llenado de las solicitudes de cambio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Realizar análisis de impactos derivados de las solicitudes de cambio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295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>
                          <a:effectLst/>
                        </a:rPr>
                        <a:t>Realizar revisión del impacto derivado de las solicitudes de cambio</a:t>
                      </a:r>
                      <a:endParaRPr lang="es-MX" sz="14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41956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u="none" strike="noStrike" dirty="0">
                          <a:effectLst/>
                        </a:rPr>
                        <a:t>Realizar en </a:t>
                      </a:r>
                      <a:r>
                        <a:rPr lang="es-MX" sz="1400" u="none" strike="noStrike" dirty="0" err="1">
                          <a:effectLst/>
                        </a:rPr>
                        <a:t>conunto</a:t>
                      </a:r>
                      <a:r>
                        <a:rPr lang="es-MX" sz="1400" u="none" strike="noStrike" dirty="0">
                          <a:effectLst/>
                        </a:rPr>
                        <a:t> con el equipo de trabajo los cambios a documentos afectados derivados de las solicitudes de cambio</a:t>
                      </a:r>
                      <a:endParaRPr lang="es-MX" sz="14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Analista: Omar Valencia Maciás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7322"/>
              </p:ext>
            </p:extLst>
          </p:nvPr>
        </p:nvGraphicFramePr>
        <p:xfrm>
          <a:off x="539552" y="1556792"/>
          <a:ext cx="8352928" cy="5001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2928"/>
              </a:tblGrid>
              <a:tr h="443953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</a:rPr>
                        <a:t>Levantar los requerimientos en colaboración con el Líder de proyecto</a:t>
                      </a:r>
                      <a:endParaRPr lang="es-MX" sz="18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443953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Analizar los requerimientos para elaborar el "Manual de requerimientos"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443953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Desarrollar los casos de uso para elaborar el "Manual de casos de uso"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1977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Generar la Matriz de rastreabilidad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443953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Colaborar con el Líder de proyecto para generar la Estimación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21977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Elaborar el Manual del Usuario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66593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</a:rPr>
                        <a:t>Colaborar con el Líder de proyecto para resolver las no conformidades derivadas del proceso de Q&amp;A</a:t>
                      </a:r>
                      <a:endParaRPr lang="es-MX" sz="18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66593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Colaborar con el Equipo de trabajo y el Líder de proyecto para llenar la solicitud de cambio si existiese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66593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Colaborar con el Líder de proyecto para realizar el análisis de impactos derivados de las solicitudes de cambio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678987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</a:rPr>
                        <a:t>Colaborar con el Líder de proyecto para realizar los cambios a documentos afectados derivado de las solicitudes de cambio</a:t>
                      </a:r>
                      <a:endParaRPr lang="es-MX" sz="18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Aseguramiento de la calidad</a:t>
            </a:r>
            <a:r>
              <a:rPr lang="es-MX" dirty="0" smtClean="0"/>
              <a:t>: </a:t>
            </a:r>
            <a:r>
              <a:rPr lang="es-MX" dirty="0" smtClean="0"/>
              <a:t>María Magdalena Muñoz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06634"/>
              </p:ext>
            </p:extLst>
          </p:nvPr>
        </p:nvGraphicFramePr>
        <p:xfrm>
          <a:off x="755576" y="1988838"/>
          <a:ext cx="7992888" cy="4536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8"/>
              </a:tblGrid>
              <a:tr h="39347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</a:rPr>
                        <a:t>Planear las auditorías de productos, procesos, física y funcional</a:t>
                      </a:r>
                      <a:endParaRPr lang="es-MX" sz="18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347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Ejecutar las auditorías correspondientes y llenar el Checklist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347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Identificar las no conformidades resultantes de las auditorías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347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Comunicar a involucrados sus no conformidades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347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Validar las soluciones a no conformidades hechas por el Líder de proyecto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347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Comunicar a Dirección las no conformidades no resueltas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347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Establecer, identificar y realizar las métricas correspondientes a cada proyecto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347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Colaborar con el Líder de proyecto para generar la Presentación de seguimiento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347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Colaborar con el Líder de proyecto para realizar la Presentación de seguimiento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90209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>
                          <a:effectLst/>
                        </a:rPr>
                        <a:t>Colaborar con Dirección para identificar los problemas y revisar los avances en problemas anteriores</a:t>
                      </a:r>
                      <a:endParaRPr lang="es-MX" sz="18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405045">
                <a:tc>
                  <a:txBody>
                    <a:bodyPr/>
                    <a:lstStyle/>
                    <a:p>
                      <a:pPr algn="l" fontAlgn="t"/>
                      <a:r>
                        <a:rPr lang="es-MX" sz="1800" u="none" strike="noStrike" dirty="0">
                          <a:effectLst/>
                        </a:rPr>
                        <a:t>Colaborar con el Líder de proyecto para aplicar la Encuesta de satisfacción al cliente</a:t>
                      </a:r>
                      <a:endParaRPr lang="es-MX" sz="18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9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Arquitecto: Omar Valencia Maciás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20675"/>
              </p:ext>
            </p:extLst>
          </p:nvPr>
        </p:nvGraphicFramePr>
        <p:xfrm>
          <a:off x="539552" y="1628800"/>
          <a:ext cx="8280920" cy="4896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920"/>
              </a:tblGrid>
              <a:tr h="5471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>
                          <a:effectLst/>
                        </a:rPr>
                        <a:t>Elaborar el documento de Análisis y diseño conforme a los Casos de uso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471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>
                          <a:effectLst/>
                        </a:rPr>
                        <a:t>Elaborar el Manual Técnico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039489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>
                          <a:effectLst/>
                        </a:rPr>
                        <a:t>Colaborar con el Líder de proyecto para resolver las no conformidades derivadas del proceso de Q&amp;A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87536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>
                          <a:effectLst/>
                        </a:rPr>
                        <a:t>Colaborar con el Equipo de trabajo y el Líder de proyecto para llenar la solicitud de cambio si existiese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90271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>
                          <a:effectLst/>
                        </a:rPr>
                        <a:t>Colaborar con el Líder de proyecto para realizar el análisis de impactos derivados de las solicitudes de cambio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984779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 dirty="0">
                          <a:effectLst/>
                        </a:rPr>
                        <a:t>Colaborar con el Líder de proyecto para realizar los cambios a documentos afectados derivado de las solicitudes de cambio</a:t>
                      </a:r>
                      <a:endParaRPr lang="es-MX" sz="20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8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Tester</a:t>
            </a:r>
            <a:r>
              <a:rPr lang="es-MX" dirty="0" smtClean="0"/>
              <a:t>: Carlos Mamani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55483"/>
              </p:ext>
            </p:extLst>
          </p:nvPr>
        </p:nvGraphicFramePr>
        <p:xfrm>
          <a:off x="539552" y="1484784"/>
          <a:ext cx="7992888" cy="4752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8"/>
              </a:tblGrid>
              <a:tr h="394112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u="none" strike="noStrike">
                          <a:effectLst/>
                        </a:rPr>
                        <a:t>Elaborar el Plan de pruebas internas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94112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u="none" strike="noStrike">
                          <a:effectLst/>
                        </a:rPr>
                        <a:t>Ejecutar las pruebas internas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94112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u="none" strike="noStrike">
                          <a:effectLst/>
                        </a:rPr>
                        <a:t>Realizar el Reporte de pruebas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182337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>
                          <a:effectLst/>
                        </a:rPr>
                        <a:t>Colaborar con el Equipo de trabajo y el Líder de proyecto para llenar la solicitud de cambio si existiese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182337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>
                          <a:effectLst/>
                        </a:rPr>
                        <a:t>Colaborar con el Líder de proyecto para realizar el análisis de impactos derivados de las solicitudes de cambio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205519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 dirty="0">
                          <a:effectLst/>
                        </a:rPr>
                        <a:t>Colaborar con el Líder de proyecto para realizar los cambios a documentos afectados derivado de las solicitudes de cambio</a:t>
                      </a:r>
                      <a:endParaRPr lang="es-MX" sz="20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77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Desarrollador: Harold Vázquez</a:t>
            </a:r>
          </a:p>
          <a:p>
            <a:pPr marL="0" indent="0">
              <a:buNone/>
            </a:pPr>
            <a:r>
              <a:rPr lang="es-MX" dirty="0" smtClean="0"/>
              <a:t>Responsabilidades: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42440"/>
              </p:ext>
            </p:extLst>
          </p:nvPr>
        </p:nvGraphicFramePr>
        <p:xfrm>
          <a:off x="611560" y="1988841"/>
          <a:ext cx="7704856" cy="3672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4856"/>
              </a:tblGrid>
              <a:tr h="520258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u="none" strike="noStrike">
                          <a:effectLst/>
                        </a:rPr>
                        <a:t>Codificar la página según lo establecido en el Plan de proyecto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04051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>
                          <a:effectLst/>
                        </a:rPr>
                        <a:t>Colaborar con el Equipo de trabajo y el Líder de proyecto para llenar la solicitud de cambio si existiese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040515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>
                          <a:effectLst/>
                        </a:rPr>
                        <a:t>Colaborar con el Líder de proyecto para realizar el análisis de impactos derivados de las solicitudes de cambio</a:t>
                      </a:r>
                      <a:endParaRPr lang="es-MX" sz="2000" b="0" i="0" u="none" strike="noStrike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071119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2000" u="none" strike="noStrike" dirty="0">
                          <a:effectLst/>
                        </a:rPr>
                        <a:t>Colaborar con el Líder de proyecto para realizar los cambios a documentos afectados derivado de las solicitudes de cambio</a:t>
                      </a:r>
                      <a:endParaRPr lang="es-MX" sz="2000" b="0" i="0" u="none" strike="noStrike" dirty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989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1134</Words>
  <Application>Microsoft Office PowerPoint</Application>
  <PresentationFormat>Presentación en pantalla (4:3)</PresentationFormat>
  <Paragraphs>188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Introducción al proyecto</vt:lpstr>
      <vt:lpstr>Mapa del sitio</vt:lpstr>
      <vt:lpstr>Roles y responsabilidades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Requerimientos</vt:lpstr>
      <vt:lpstr>Hitos del proyecto</vt:lpstr>
      <vt:lpstr>Presentación de PowerPoint</vt:lpstr>
      <vt:lpstr>Presentación de PowerPoint</vt:lpstr>
      <vt:lpstr>Presentación de PowerPoint</vt:lpstr>
      <vt:lpstr>Cronograma</vt:lpstr>
      <vt:lpstr>Riesgos</vt:lpstr>
      <vt:lpstr>Presentación de PowerPoint</vt:lpstr>
      <vt:lpstr>Recursos materiales</vt:lpstr>
      <vt:lpstr>Capacitación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&lt;Presentación del proyecto al equipo&gt;</dc:title>
  <dc:creator>abi.rizo</dc:creator>
  <cp:lastModifiedBy>jesus.moreno</cp:lastModifiedBy>
  <cp:revision>19</cp:revision>
  <dcterms:created xsi:type="dcterms:W3CDTF">2012-09-05T15:36:05Z</dcterms:created>
  <dcterms:modified xsi:type="dcterms:W3CDTF">2012-10-31T20:03:34Z</dcterms:modified>
</cp:coreProperties>
</file>