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4"/>
  </p:sldMasterIdLst>
  <p:notesMasterIdLst>
    <p:notesMasterId r:id="rId32"/>
  </p:notesMasterIdLst>
  <p:sldIdLst>
    <p:sldId id="256" r:id="rId5"/>
    <p:sldId id="265" r:id="rId6"/>
    <p:sldId id="260" r:id="rId7"/>
    <p:sldId id="275" r:id="rId8"/>
    <p:sldId id="276" r:id="rId9"/>
    <p:sldId id="277" r:id="rId10"/>
    <p:sldId id="278" r:id="rId11"/>
    <p:sldId id="279" r:id="rId12"/>
    <p:sldId id="280" r:id="rId13"/>
    <p:sldId id="281" r:id="rId14"/>
    <p:sldId id="285" r:id="rId15"/>
    <p:sldId id="286" r:id="rId16"/>
    <p:sldId id="287" r:id="rId17"/>
    <p:sldId id="288" r:id="rId18"/>
    <p:sldId id="289" r:id="rId19"/>
    <p:sldId id="290" r:id="rId20"/>
    <p:sldId id="291" r:id="rId21"/>
    <p:sldId id="292" r:id="rId22"/>
    <p:sldId id="296" r:id="rId23"/>
    <p:sldId id="297" r:id="rId24"/>
    <p:sldId id="298" r:id="rId25"/>
    <p:sldId id="299" r:id="rId26"/>
    <p:sldId id="300" r:id="rId27"/>
    <p:sldId id="301" r:id="rId28"/>
    <p:sldId id="294" r:id="rId29"/>
    <p:sldId id="295" r:id="rId30"/>
    <p:sldId id="302"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AC78A-EADE-4D51-B6F9-0DA60CE036CB}" v="55" dt="2019-09-26T07:53:20.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7DE44D-1676-4B9B-88D9-6F1D3C19079F}" type="datetimeFigureOut">
              <a:rPr lang="en-CA" smtClean="0"/>
              <a:t>2019-09-26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B6284-4D85-4BA9-AACF-6AEBF30F00F9}" type="slidenum">
              <a:rPr lang="en-CA" smtClean="0"/>
              <a:t>‹#›</a:t>
            </a:fld>
            <a:endParaRPr lang="en-CA"/>
          </a:p>
        </p:txBody>
      </p:sp>
    </p:spTree>
    <p:extLst>
      <p:ext uri="{BB962C8B-B14F-4D97-AF65-F5344CB8AC3E}">
        <p14:creationId xmlns:p14="http://schemas.microsoft.com/office/powerpoint/2010/main" val="364911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Apartheid#cite_note-Mitchell-26" TargetMode="External"/><Relationship Id="rId3" Type="http://schemas.openxmlformats.org/officeDocument/2006/relationships/hyperlink" Target="https://en.wikipedia.org/wiki/Negotiations_to_end_apartheid_in_South_Africa" TargetMode="External"/><Relationship Id="rId7" Type="http://schemas.openxmlformats.org/officeDocument/2006/relationships/hyperlink" Target="https://en.wikipedia.org/wiki/Apartheid#cite_note-Abolished-3"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Apartheid#cite_note-24" TargetMode="External"/><Relationship Id="rId5" Type="http://schemas.openxmlformats.org/officeDocument/2006/relationships/hyperlink" Target="https://en.wikipedia.org/wiki/Apartheid#cite_note-Diplomacy-23" TargetMode="External"/><Relationship Id="rId4" Type="http://schemas.openxmlformats.org/officeDocument/2006/relationships/hyperlink" Target="https://en.wikipedia.org/wiki/African_National_Congres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Between 1987 and 1993, the National Party entered into </a:t>
            </a:r>
            <a:r>
              <a:rPr lang="en-CA" dirty="0">
                <a:hlinkClick r:id="rId3" tooltip="Negotiations to end apartheid in South Africa"/>
              </a:rPr>
              <a:t>bilateral negotiations</a:t>
            </a:r>
            <a:r>
              <a:rPr lang="en-CA" dirty="0"/>
              <a:t> with the </a:t>
            </a:r>
            <a:r>
              <a:rPr lang="en-CA" dirty="0">
                <a:hlinkClick r:id="rId4" tooltip="African National Congress"/>
              </a:rPr>
              <a:t>African National Congress</a:t>
            </a:r>
            <a:r>
              <a:rPr lang="en-CA" dirty="0"/>
              <a:t>, the leading anti-apartheid political movement, for ending segregation and introducing majority rule.</a:t>
            </a:r>
            <a:r>
              <a:rPr lang="en-CA" baseline="30000" dirty="0">
                <a:hlinkClick r:id="rId5"/>
              </a:rPr>
              <a:t>[22]</a:t>
            </a:r>
            <a:r>
              <a:rPr lang="en-CA" baseline="30000" dirty="0">
                <a:hlinkClick r:id="rId6"/>
              </a:rPr>
              <a:t>[23]</a:t>
            </a:r>
            <a:r>
              <a:rPr lang="en-CA" dirty="0"/>
              <a:t> ,</a:t>
            </a:r>
            <a:r>
              <a:rPr lang="en-CA" baseline="30000" dirty="0">
                <a:hlinkClick r:id="rId7"/>
              </a:rPr>
              <a:t>[3]</a:t>
            </a:r>
            <a:r>
              <a:rPr lang="en-CA" dirty="0"/>
              <a:t> pending fully democratic, multiracial elections set for April 1994.</a:t>
            </a:r>
            <a:r>
              <a:rPr lang="en-CA" baseline="30000" dirty="0">
                <a:hlinkClick r:id="rId8"/>
              </a:rPr>
              <a:t>[25]</a:t>
            </a:r>
            <a:endParaRPr lang="en-CA" dirty="0"/>
          </a:p>
          <a:p>
            <a:endParaRPr lang="en-CA" dirty="0"/>
          </a:p>
        </p:txBody>
      </p:sp>
      <p:sp>
        <p:nvSpPr>
          <p:cNvPr id="4" name="Slide Number Placeholder 3"/>
          <p:cNvSpPr>
            <a:spLocks noGrp="1"/>
          </p:cNvSpPr>
          <p:nvPr>
            <p:ph type="sldNum" sz="quarter" idx="10"/>
          </p:nvPr>
        </p:nvSpPr>
        <p:spPr/>
        <p:txBody>
          <a:bodyPr/>
          <a:lstStyle/>
          <a:p>
            <a:fld id="{B76B6284-4D85-4BA9-AACF-6AEBF30F00F9}" type="slidenum">
              <a:rPr lang="en-CA" smtClean="0"/>
              <a:t>2</a:t>
            </a:fld>
            <a:endParaRPr lang="en-CA"/>
          </a:p>
        </p:txBody>
      </p:sp>
    </p:spTree>
    <p:extLst>
      <p:ext uri="{BB962C8B-B14F-4D97-AF65-F5344CB8AC3E}">
        <p14:creationId xmlns:p14="http://schemas.microsoft.com/office/powerpoint/2010/main" val="90958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A" dirty="0"/>
          </a:p>
        </p:txBody>
      </p:sp>
      <p:sp>
        <p:nvSpPr>
          <p:cNvPr id="4" name="Slide Number Placeholder 3"/>
          <p:cNvSpPr>
            <a:spLocks noGrp="1"/>
          </p:cNvSpPr>
          <p:nvPr>
            <p:ph type="sldNum" sz="quarter" idx="10"/>
          </p:nvPr>
        </p:nvSpPr>
        <p:spPr/>
        <p:txBody>
          <a:bodyPr/>
          <a:lstStyle/>
          <a:p>
            <a:fld id="{B76B6284-4D85-4BA9-AACF-6AEBF30F00F9}" type="slidenum">
              <a:rPr lang="en-CA" smtClean="0"/>
              <a:t>20</a:t>
            </a:fld>
            <a:endParaRPr lang="en-CA"/>
          </a:p>
        </p:txBody>
      </p:sp>
    </p:spTree>
    <p:extLst>
      <p:ext uri="{BB962C8B-B14F-4D97-AF65-F5344CB8AC3E}">
        <p14:creationId xmlns:p14="http://schemas.microsoft.com/office/powerpoint/2010/main" val="384505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B76B6284-4D85-4BA9-AACF-6AEBF30F00F9}" type="slidenum">
              <a:rPr lang="en-CA" smtClean="0"/>
              <a:t>22</a:t>
            </a:fld>
            <a:endParaRPr lang="en-CA"/>
          </a:p>
        </p:txBody>
      </p:sp>
    </p:spTree>
    <p:extLst>
      <p:ext uri="{BB962C8B-B14F-4D97-AF65-F5344CB8AC3E}">
        <p14:creationId xmlns:p14="http://schemas.microsoft.com/office/powerpoint/2010/main" val="3645480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342500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62273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2352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422544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557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1321317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2640260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66473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3922393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7F71F-3CCC-4907-A5E3-8A27E2C64D56}" type="datetimeFigureOut">
              <a:rPr lang="en-CA" smtClean="0"/>
              <a:t>2019-09-26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385697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37F71F-3CCC-4907-A5E3-8A27E2C64D56}" type="datetimeFigureOut">
              <a:rPr lang="en-CA" smtClean="0"/>
              <a:t>2019-09-26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352424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37F71F-3CCC-4907-A5E3-8A27E2C64D56}" type="datetimeFigureOut">
              <a:rPr lang="en-CA" smtClean="0"/>
              <a:t>2019-09-26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66139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37F71F-3CCC-4907-A5E3-8A27E2C64D56}" type="datetimeFigureOut">
              <a:rPr lang="en-CA" smtClean="0"/>
              <a:t>2019-09-26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425843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7F71F-3CCC-4907-A5E3-8A27E2C64D56}" type="datetimeFigureOut">
              <a:rPr lang="en-CA" smtClean="0"/>
              <a:t>2019-09-26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265273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37F71F-3CCC-4907-A5E3-8A27E2C64D56}" type="datetimeFigureOut">
              <a:rPr lang="en-CA" smtClean="0"/>
              <a:t>2019-09-26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435F48E-856E-408B-AAC5-DA0EA4B155B4}" type="slidenum">
              <a:rPr lang="en-CA" smtClean="0"/>
              <a:t>‹#›</a:t>
            </a:fld>
            <a:endParaRPr lang="en-CA"/>
          </a:p>
        </p:txBody>
      </p:sp>
    </p:spTree>
    <p:extLst>
      <p:ext uri="{BB962C8B-B14F-4D97-AF65-F5344CB8AC3E}">
        <p14:creationId xmlns:p14="http://schemas.microsoft.com/office/powerpoint/2010/main" val="249052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435F48E-856E-408B-AAC5-DA0EA4B155B4}" type="slidenum">
              <a:rPr lang="en-CA" smtClean="0"/>
              <a:t>‹#›</a:t>
            </a:fld>
            <a:endParaRPr lang="en-CA"/>
          </a:p>
        </p:txBody>
      </p:sp>
      <p:sp>
        <p:nvSpPr>
          <p:cNvPr id="5" name="Date Placeholder 4"/>
          <p:cNvSpPr>
            <a:spLocks noGrp="1"/>
          </p:cNvSpPr>
          <p:nvPr>
            <p:ph type="dt" sz="half" idx="10"/>
          </p:nvPr>
        </p:nvSpPr>
        <p:spPr/>
        <p:txBody>
          <a:bodyPr/>
          <a:lstStyle/>
          <a:p>
            <a:fld id="{7B37F71F-3CCC-4907-A5E3-8A27E2C64D56}" type="datetimeFigureOut">
              <a:rPr lang="en-CA" smtClean="0"/>
              <a:t>2019-09-26</a:t>
            </a:fld>
            <a:endParaRPr lang="en-CA"/>
          </a:p>
        </p:txBody>
      </p:sp>
    </p:spTree>
    <p:extLst>
      <p:ext uri="{BB962C8B-B14F-4D97-AF65-F5344CB8AC3E}">
        <p14:creationId xmlns:p14="http://schemas.microsoft.com/office/powerpoint/2010/main" val="17540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2051315-C1CE-4522-ACE9-C9E2711C6E77}"/>
              </a:ext>
            </a:extLst>
          </p:cNvPr>
          <p:cNvGraphicFramePr>
            <a:graphicFrameLocks noChangeAspect="1"/>
          </p:cNvGraphicFramePr>
          <p:nvPr userDrawn="1">
            <p:custDataLst>
              <p:tags r:id="rId19"/>
            </p:custDataLst>
            <p:extLst>
              <p:ext uri="{D42A27DB-BD31-4B8C-83A1-F6EECF244321}">
                <p14:modId xmlns:p14="http://schemas.microsoft.com/office/powerpoint/2010/main" val="2089748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21" imgW="395" imgH="396" progId="TCLayout.ActiveDocument.1">
                  <p:embed/>
                </p:oleObj>
              </mc:Choice>
              <mc:Fallback>
                <p:oleObj name="think-cell Slide" r:id="rId21" imgW="395" imgH="396" progId="TCLayout.ActiveDocument.1">
                  <p:embed/>
                  <p:pic>
                    <p:nvPicPr>
                      <p:cNvPr id="0" name=""/>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802EBFD-4B02-482D-85E5-C478BEFB2AD5}"/>
              </a:ext>
            </a:extLst>
          </p:cNvPr>
          <p:cNvSpPr/>
          <p:nvPr userDrawn="1">
            <p:custDataLst>
              <p:tags r:id="rId2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3600" b="0" i="0" baseline="0" dirty="0">
              <a:latin typeface="Trebuchet MS" panose="020B0603020202020204" pitchFamily="34" charset="0"/>
              <a:ea typeface="+mj-ea"/>
              <a:cs typeface="+mj-cs"/>
              <a:sym typeface="Trebuchet MS" panose="020B0603020202020204" pitchFamily="34" charset="0"/>
            </a:endParaRPr>
          </a:p>
        </p:txBody>
      </p:sp>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37F71F-3CCC-4907-A5E3-8A27E2C64D56}" type="datetimeFigureOut">
              <a:rPr lang="en-CA" smtClean="0"/>
              <a:t>2019-09-26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35F48E-856E-408B-AAC5-DA0EA4B155B4}" type="slidenum">
              <a:rPr lang="en-CA" smtClean="0"/>
              <a:t>‹#›</a:t>
            </a:fld>
            <a:endParaRPr lang="en-CA"/>
          </a:p>
        </p:txBody>
      </p:sp>
    </p:spTree>
    <p:extLst>
      <p:ext uri="{BB962C8B-B14F-4D97-AF65-F5344CB8AC3E}">
        <p14:creationId xmlns:p14="http://schemas.microsoft.com/office/powerpoint/2010/main" val="1977843986"/>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7.xml"/><Relationship Id="rId7" Type="http://schemas.openxmlformats.org/officeDocument/2006/relationships/image" Target="../media/image12.pn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10" Type="http://schemas.openxmlformats.org/officeDocument/2006/relationships/image" Target="../media/image15.png"/><Relationship Id="rId4" Type="http://schemas.openxmlformats.org/officeDocument/2006/relationships/slideLayout" Target="../slideLayouts/slideLayout2.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Nelson_Mandel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0.xml"/><Relationship Id="rId7" Type="http://schemas.openxmlformats.org/officeDocument/2006/relationships/image" Target="../media/image32.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xml"/><Relationship Id="rId7" Type="http://schemas.openxmlformats.org/officeDocument/2006/relationships/image" Target="../media/image6.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8.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3.xml"/><Relationship Id="rId7" Type="http://schemas.openxmlformats.org/officeDocument/2006/relationships/image" Target="../media/image9.pn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1.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7164" y="3990658"/>
            <a:ext cx="9926995" cy="2867342"/>
          </a:xfrm>
        </p:spPr>
        <p:txBody>
          <a:bodyPr>
            <a:normAutofit/>
          </a:bodyPr>
          <a:lstStyle/>
          <a:p>
            <a:pPr algn="r"/>
            <a:r>
              <a:rPr lang="en-CA" dirty="0"/>
              <a:t>Time Series Econometrics Presentation</a:t>
            </a:r>
          </a:p>
          <a:p>
            <a:pPr algn="r"/>
            <a:r>
              <a:rPr lang="en-CA" b="1" dirty="0"/>
              <a:t>Homicides and Suicides by firearms in Cape</a:t>
            </a:r>
          </a:p>
          <a:p>
            <a:pPr algn="r"/>
            <a:r>
              <a:rPr lang="en-CA" b="1" dirty="0"/>
              <a:t>Town, 1986–1991</a:t>
            </a:r>
          </a:p>
          <a:p>
            <a:pPr algn="r"/>
            <a:r>
              <a:rPr lang="en-CA" dirty="0"/>
              <a:t>Renata </a:t>
            </a:r>
            <a:r>
              <a:rPr lang="en-CA" dirty="0" err="1"/>
              <a:t>Akhmadinurova</a:t>
            </a:r>
            <a:r>
              <a:rPr lang="en-CA" dirty="0"/>
              <a:t>, Charlotte </a:t>
            </a:r>
            <a:r>
              <a:rPr lang="en-CA" dirty="0" err="1"/>
              <a:t>Aspinall</a:t>
            </a:r>
            <a:r>
              <a:rPr lang="en-CA" dirty="0"/>
              <a:t>, Riccardo </a:t>
            </a:r>
            <a:r>
              <a:rPr lang="en-CA" dirty="0" err="1"/>
              <a:t>Conteduca</a:t>
            </a:r>
            <a:r>
              <a:rPr lang="en-CA" dirty="0"/>
              <a:t>, Paula </a:t>
            </a:r>
            <a:r>
              <a:rPr lang="en-CA" dirty="0" err="1"/>
              <a:t>Grcevic</a:t>
            </a:r>
            <a:endParaRPr lang="en-CA" dirty="0"/>
          </a:p>
        </p:txBody>
      </p:sp>
      <p:sp>
        <p:nvSpPr>
          <p:cNvPr id="5" name="AutoShape 4" descr="Image result for handgun clipart"/>
          <p:cNvSpPr>
            <a:spLocks noChangeAspect="1" noChangeArrowheads="1"/>
          </p:cNvSpPr>
          <p:nvPr/>
        </p:nvSpPr>
        <p:spPr bwMode="auto">
          <a:xfrm>
            <a:off x="3630295" y="194278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AutoShape 6" descr="Image result for handgun clipart"/>
          <p:cNvSpPr>
            <a:spLocks noChangeAspect="1" noChangeArrowheads="1"/>
          </p:cNvSpPr>
          <p:nvPr/>
        </p:nvSpPr>
        <p:spPr bwMode="auto">
          <a:xfrm>
            <a:off x="2258694" y="1181417"/>
            <a:ext cx="3570605" cy="35706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1" name="Picture 2" descr="Image result for cape t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26" y="957242"/>
            <a:ext cx="5447937" cy="40859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Image result for clip art magnifying glass"/>
          <p:cNvSpPr>
            <a:spLocks noChangeAspect="1" noChangeArrowheads="1"/>
          </p:cNvSpPr>
          <p:nvPr/>
        </p:nvSpPr>
        <p:spPr bwMode="auto">
          <a:xfrm>
            <a:off x="7463771" y="1239179"/>
            <a:ext cx="2469534" cy="24695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9" name="Picture 8"/>
          <p:cNvPicPr>
            <a:picLocks noChangeAspect="1"/>
          </p:cNvPicPr>
          <p:nvPr/>
        </p:nvPicPr>
        <p:blipFill>
          <a:blip r:embed="rId3"/>
          <a:stretch>
            <a:fillRect/>
          </a:stretch>
        </p:blipFill>
        <p:spPr>
          <a:xfrm rot="20697778">
            <a:off x="7330073" y="1243013"/>
            <a:ext cx="1695450" cy="2686050"/>
          </a:xfrm>
          <a:prstGeom prst="rect">
            <a:avLst/>
          </a:prstGeom>
        </p:spPr>
      </p:pic>
      <p:pic>
        <p:nvPicPr>
          <p:cNvPr id="8" name="Picture 7"/>
          <p:cNvPicPr>
            <a:picLocks noChangeAspect="1"/>
          </p:cNvPicPr>
          <p:nvPr/>
        </p:nvPicPr>
        <p:blipFill rotWithShape="1">
          <a:blip r:embed="rId4"/>
          <a:srcRect l="7427" b="9197"/>
          <a:stretch/>
        </p:blipFill>
        <p:spPr>
          <a:xfrm>
            <a:off x="8859933" y="957243"/>
            <a:ext cx="2496743" cy="2096252"/>
          </a:xfrm>
          <a:prstGeom prst="rect">
            <a:avLst/>
          </a:prstGeom>
        </p:spPr>
      </p:pic>
    </p:spTree>
    <p:extLst>
      <p:ext uri="{BB962C8B-B14F-4D97-AF65-F5344CB8AC3E}">
        <p14:creationId xmlns:p14="http://schemas.microsoft.com/office/powerpoint/2010/main" val="1035020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9BDF46-D81D-45CC-A6E3-B8EB49D51F8C}"/>
              </a:ext>
            </a:extLst>
          </p:cNvPr>
          <p:cNvGraphicFramePr>
            <a:graphicFrameLocks noChangeAspect="1"/>
          </p:cNvGraphicFramePr>
          <p:nvPr>
            <p:custDataLst>
              <p:tags r:id="rId2"/>
            </p:custDataLst>
            <p:extLst>
              <p:ext uri="{D42A27DB-BD31-4B8C-83A1-F6EECF244321}">
                <p14:modId xmlns:p14="http://schemas.microsoft.com/office/powerpoint/2010/main" val="37780942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5660F72-68CE-4DB6-8400-1E0F84DC630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3600" dirty="0">
              <a:latin typeface="Trebuchet MS" panose="020B0603020202020204" pitchFamily="34" charset="0"/>
              <a:ea typeface="+mj-ea"/>
              <a:cs typeface="+mj-cs"/>
              <a:sym typeface="Trebuchet MS" panose="020B0603020202020204" pitchFamily="34" charset="0"/>
            </a:endParaRPr>
          </a:p>
        </p:txBody>
      </p:sp>
      <p:pic>
        <p:nvPicPr>
          <p:cNvPr id="9" name="Picture 8">
            <a:extLst>
              <a:ext uri="{FF2B5EF4-FFF2-40B4-BE49-F238E27FC236}">
                <a16:creationId xmlns:a16="http://schemas.microsoft.com/office/drawing/2014/main" id="{56CA04CA-E67E-498C-A979-BEDA98638D56}"/>
              </a:ext>
            </a:extLst>
          </p:cNvPr>
          <p:cNvPicPr>
            <a:picLocks noChangeAspect="1"/>
          </p:cNvPicPr>
          <p:nvPr/>
        </p:nvPicPr>
        <p:blipFill rotWithShape="1">
          <a:blip r:embed="rId7"/>
          <a:srcRect l="4130" t="6731" r="17001" b="3697"/>
          <a:stretch/>
        </p:blipFill>
        <p:spPr>
          <a:xfrm>
            <a:off x="6419278" y="2505548"/>
            <a:ext cx="4548787" cy="3960130"/>
          </a:xfrm>
          <a:prstGeom prst="rect">
            <a:avLst/>
          </a:prstGeom>
        </p:spPr>
      </p:pic>
      <p:pic>
        <p:nvPicPr>
          <p:cNvPr id="10" name="Picture 9">
            <a:extLst>
              <a:ext uri="{FF2B5EF4-FFF2-40B4-BE49-F238E27FC236}">
                <a16:creationId xmlns:a16="http://schemas.microsoft.com/office/drawing/2014/main" id="{3647AFFD-3A4B-410F-9909-62CC607F7E40}"/>
              </a:ext>
            </a:extLst>
          </p:cNvPr>
          <p:cNvPicPr>
            <a:picLocks noChangeAspect="1"/>
          </p:cNvPicPr>
          <p:nvPr/>
        </p:nvPicPr>
        <p:blipFill rotWithShape="1">
          <a:blip r:embed="rId8"/>
          <a:srcRect l="5033" r="5950" b="3253"/>
          <a:stretch/>
        </p:blipFill>
        <p:spPr>
          <a:xfrm>
            <a:off x="780128" y="2401324"/>
            <a:ext cx="4397662" cy="3927574"/>
          </a:xfrm>
          <a:prstGeom prst="rect">
            <a:avLst/>
          </a:prstGeom>
        </p:spPr>
      </p:pic>
      <p:sp>
        <p:nvSpPr>
          <p:cNvPr id="2" name="Title 1">
            <a:extLst>
              <a:ext uri="{FF2B5EF4-FFF2-40B4-BE49-F238E27FC236}">
                <a16:creationId xmlns:a16="http://schemas.microsoft.com/office/drawing/2014/main" id="{96218FD2-7F34-47A6-AAA5-BA33A332485C}"/>
              </a:ext>
            </a:extLst>
          </p:cNvPr>
          <p:cNvSpPr>
            <a:spLocks noGrp="1"/>
          </p:cNvSpPr>
          <p:nvPr>
            <p:ph type="title"/>
          </p:nvPr>
        </p:nvSpPr>
        <p:spPr/>
        <p:txBody>
          <a:bodyPr/>
          <a:lstStyle/>
          <a:p>
            <a:r>
              <a:rPr lang="en-GB" dirty="0"/>
              <a:t>Measure Impulse Response</a:t>
            </a:r>
          </a:p>
        </p:txBody>
      </p:sp>
      <p:pic>
        <p:nvPicPr>
          <p:cNvPr id="6" name="Picture 5">
            <a:extLst>
              <a:ext uri="{FF2B5EF4-FFF2-40B4-BE49-F238E27FC236}">
                <a16:creationId xmlns:a16="http://schemas.microsoft.com/office/drawing/2014/main" id="{B0A50F71-B2B8-4A9F-AADB-DF973050E7CD}"/>
              </a:ext>
            </a:extLst>
          </p:cNvPr>
          <p:cNvPicPr>
            <a:picLocks noChangeAspect="1"/>
          </p:cNvPicPr>
          <p:nvPr/>
        </p:nvPicPr>
        <p:blipFill>
          <a:blip r:embed="rId9"/>
          <a:stretch>
            <a:fillRect/>
          </a:stretch>
        </p:blipFill>
        <p:spPr>
          <a:xfrm>
            <a:off x="347027" y="1618932"/>
            <a:ext cx="5076825" cy="409575"/>
          </a:xfrm>
          <a:prstGeom prst="rect">
            <a:avLst/>
          </a:prstGeom>
        </p:spPr>
      </p:pic>
      <p:pic>
        <p:nvPicPr>
          <p:cNvPr id="8" name="Picture 7">
            <a:extLst>
              <a:ext uri="{FF2B5EF4-FFF2-40B4-BE49-F238E27FC236}">
                <a16:creationId xmlns:a16="http://schemas.microsoft.com/office/drawing/2014/main" id="{596AF3D1-F84A-4561-A047-B00629CD7467}"/>
              </a:ext>
            </a:extLst>
          </p:cNvPr>
          <p:cNvPicPr>
            <a:picLocks noChangeAspect="1"/>
          </p:cNvPicPr>
          <p:nvPr/>
        </p:nvPicPr>
        <p:blipFill>
          <a:blip r:embed="rId10"/>
          <a:stretch>
            <a:fillRect/>
          </a:stretch>
        </p:blipFill>
        <p:spPr>
          <a:xfrm>
            <a:off x="5542916" y="1614169"/>
            <a:ext cx="6517004" cy="419100"/>
          </a:xfrm>
          <a:prstGeom prst="rect">
            <a:avLst/>
          </a:prstGeom>
        </p:spPr>
      </p:pic>
    </p:spTree>
    <p:extLst>
      <p:ext uri="{BB962C8B-B14F-4D97-AF65-F5344CB8AC3E}">
        <p14:creationId xmlns:p14="http://schemas.microsoft.com/office/powerpoint/2010/main" val="332203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lvl1pPr>
              <a:defRPr spc="-100"/>
            </a:lvl1pPr>
          </a:lstStyle>
          <a:p>
            <a:r>
              <a:t>Model 2- Finite Mixture Model</a:t>
            </a:r>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6773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ddddd.png" descr="ddddd.png"/>
          <p:cNvPicPr>
            <a:picLocks noChangeAspect="1"/>
          </p:cNvPicPr>
          <p:nvPr/>
        </p:nvPicPr>
        <p:blipFill>
          <a:blip r:embed="rId2">
            <a:extLst/>
          </a:blip>
          <a:stretch>
            <a:fillRect/>
          </a:stretch>
        </p:blipFill>
        <p:spPr>
          <a:xfrm>
            <a:off x="5431811" y="1056676"/>
            <a:ext cx="6572903" cy="5163762"/>
          </a:xfrm>
          <a:prstGeom prst="rect">
            <a:avLst/>
          </a:prstGeom>
          <a:ln w="12700">
            <a:miter lim="400000"/>
          </a:ln>
        </p:spPr>
      </p:pic>
      <p:sp>
        <p:nvSpPr>
          <p:cNvPr id="112" name="Content Placeholder 2"/>
          <p:cNvSpPr txBox="1"/>
          <p:nvPr/>
        </p:nvSpPr>
        <p:spPr>
          <a:xfrm>
            <a:off x="232013" y="1955511"/>
            <a:ext cx="5199798" cy="3558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90000"/>
              </a:lnSpc>
              <a:spcBef>
                <a:spcPts val="1200"/>
              </a:spcBef>
              <a:defRPr sz="2000">
                <a:solidFill>
                  <a:srgbClr val="404040"/>
                </a:solidFill>
              </a:defRPr>
            </a:pPr>
            <a:endParaRPr dirty="0"/>
          </a:p>
          <a:p>
            <a:pPr>
              <a:lnSpc>
                <a:spcPct val="90000"/>
              </a:lnSpc>
              <a:spcBef>
                <a:spcPts val="1200"/>
              </a:spcBef>
              <a:defRPr sz="1300">
                <a:solidFill>
                  <a:srgbClr val="404040"/>
                </a:solidFill>
              </a:defRPr>
            </a:pPr>
            <a:r>
              <a:rPr sz="1600" dirty="0" err="1"/>
              <a:t>all_homicides</a:t>
            </a:r>
            <a:r>
              <a:rPr sz="1600" dirty="0"/>
              <a:t> &lt;- </a:t>
            </a:r>
            <a:r>
              <a:rPr sz="1600" dirty="0" err="1"/>
              <a:t>as.numeric</a:t>
            </a:r>
            <a:r>
              <a:rPr sz="1600" dirty="0"/>
              <a:t>(apply(data[,1:5],1,sum))</a:t>
            </a:r>
          </a:p>
          <a:p>
            <a:pPr>
              <a:lnSpc>
                <a:spcPct val="90000"/>
              </a:lnSpc>
              <a:spcBef>
                <a:spcPts val="1200"/>
              </a:spcBef>
              <a:defRPr sz="1300">
                <a:solidFill>
                  <a:srgbClr val="404040"/>
                </a:solidFill>
              </a:defRPr>
            </a:pPr>
            <a:endParaRPr lang="en-CA" dirty="0"/>
          </a:p>
          <a:p>
            <a:pPr>
              <a:lnSpc>
                <a:spcPct val="90000"/>
              </a:lnSpc>
              <a:spcBef>
                <a:spcPts val="1200"/>
              </a:spcBef>
              <a:defRPr sz="1300">
                <a:solidFill>
                  <a:srgbClr val="404040"/>
                </a:solidFill>
              </a:defRPr>
            </a:pPr>
            <a:r>
              <a:rPr sz="1600" dirty="0"/>
              <a:t>plot(</a:t>
            </a:r>
            <a:r>
              <a:rPr sz="1600" dirty="0" err="1"/>
              <a:t>all_homicides</a:t>
            </a:r>
            <a:r>
              <a:rPr sz="1600" dirty="0"/>
              <a:t>,</a:t>
            </a:r>
            <a:endParaRPr lang="en-CA" sz="1600" dirty="0"/>
          </a:p>
          <a:p>
            <a:pPr>
              <a:lnSpc>
                <a:spcPct val="90000"/>
              </a:lnSpc>
              <a:spcBef>
                <a:spcPts val="1200"/>
              </a:spcBef>
              <a:defRPr sz="1300">
                <a:solidFill>
                  <a:srgbClr val="404040"/>
                </a:solidFill>
              </a:defRPr>
            </a:pPr>
            <a:r>
              <a:rPr lang="en-CA" sz="1600" dirty="0"/>
              <a:t>	</a:t>
            </a:r>
            <a:r>
              <a:rPr sz="1600" dirty="0"/>
              <a:t>type = 'l', </a:t>
            </a:r>
            <a:r>
              <a:rPr sz="1600" dirty="0" err="1"/>
              <a:t>ylab</a:t>
            </a:r>
            <a:r>
              <a:rPr sz="1600" dirty="0"/>
              <a:t> = 'Total Number of Homicides', </a:t>
            </a:r>
            <a:endParaRPr lang="en-CA" sz="1600" dirty="0"/>
          </a:p>
          <a:p>
            <a:pPr>
              <a:lnSpc>
                <a:spcPct val="90000"/>
              </a:lnSpc>
              <a:spcBef>
                <a:spcPts val="1200"/>
              </a:spcBef>
              <a:defRPr sz="1300">
                <a:solidFill>
                  <a:srgbClr val="404040"/>
                </a:solidFill>
              </a:defRPr>
            </a:pPr>
            <a:r>
              <a:rPr lang="en-CA" sz="1600" dirty="0"/>
              <a:t>	</a:t>
            </a:r>
            <a:r>
              <a:rPr sz="1600" dirty="0"/>
              <a:t>main = 'Total Number of Homicides over time', </a:t>
            </a:r>
            <a:endParaRPr lang="en-CA" sz="1600" dirty="0"/>
          </a:p>
          <a:p>
            <a:pPr>
              <a:lnSpc>
                <a:spcPct val="90000"/>
              </a:lnSpc>
              <a:spcBef>
                <a:spcPts val="1200"/>
              </a:spcBef>
              <a:defRPr sz="1300">
                <a:solidFill>
                  <a:srgbClr val="404040"/>
                </a:solidFill>
              </a:defRPr>
            </a:pPr>
            <a:r>
              <a:rPr lang="en-CA" sz="1600" dirty="0"/>
              <a:t>	</a:t>
            </a:r>
            <a:r>
              <a:rPr sz="1600" dirty="0"/>
              <a:t>col = ‘Red’)</a:t>
            </a:r>
            <a:endParaRPr lang="en-CA" sz="1600" dirty="0"/>
          </a:p>
          <a:p>
            <a:pPr>
              <a:lnSpc>
                <a:spcPct val="90000"/>
              </a:lnSpc>
              <a:spcBef>
                <a:spcPts val="1200"/>
              </a:spcBef>
              <a:defRPr sz="1300">
                <a:solidFill>
                  <a:srgbClr val="404040"/>
                </a:solidFill>
              </a:defRPr>
            </a:pPr>
            <a:endParaRPr sz="1600" dirty="0"/>
          </a:p>
          <a:p>
            <a:pPr>
              <a:lnSpc>
                <a:spcPct val="90000"/>
              </a:lnSpc>
              <a:spcBef>
                <a:spcPts val="1200"/>
              </a:spcBef>
              <a:defRPr sz="1300">
                <a:solidFill>
                  <a:srgbClr val="404040"/>
                </a:solidFill>
              </a:defRPr>
            </a:pPr>
            <a:r>
              <a:rPr sz="1600" dirty="0"/>
              <a:t>Can we observe how the crimes are distributed over time?</a:t>
            </a:r>
          </a:p>
        </p:txBody>
      </p:sp>
      <p:sp>
        <p:nvSpPr>
          <p:cNvPr id="113" name="Title 1"/>
          <p:cNvSpPr txBox="1">
            <a:spLocks noGrp="1"/>
          </p:cNvSpPr>
          <p:nvPr>
            <p:ph type="title"/>
          </p:nvPr>
        </p:nvSpPr>
        <p:spPr>
          <a:xfrm>
            <a:off x="329821" y="331297"/>
            <a:ext cx="6057331" cy="1450758"/>
          </a:xfrm>
          <a:prstGeom prst="rect">
            <a:avLst/>
          </a:prstGeom>
        </p:spPr>
        <p:txBody>
          <a:bodyPr/>
          <a:lstStyle>
            <a:lvl1pPr>
              <a:defRPr spc="-100"/>
            </a:lvl1pPr>
          </a:lstStyle>
          <a:p>
            <a:r>
              <a:rPr dirty="0"/>
              <a:t>What does the total number of crimes over time look like?</a:t>
            </a:r>
          </a:p>
        </p:txBody>
      </p:sp>
    </p:spTree>
    <p:extLst>
      <p:ext uri="{BB962C8B-B14F-4D97-AF65-F5344CB8AC3E}">
        <p14:creationId xmlns:p14="http://schemas.microsoft.com/office/powerpoint/2010/main" val="197162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ontent Placeholder 2"/>
          <p:cNvSpPr txBox="1"/>
          <p:nvPr/>
        </p:nvSpPr>
        <p:spPr>
          <a:xfrm>
            <a:off x="1084580" y="1859976"/>
            <a:ext cx="5025926" cy="4281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0000"/>
              </a:lnSpc>
              <a:spcBef>
                <a:spcPts val="1200"/>
              </a:spcBef>
              <a:defRPr sz="2000">
                <a:solidFill>
                  <a:srgbClr val="404040"/>
                </a:solidFill>
              </a:defRPr>
            </a:lvl1pPr>
          </a:lstStyle>
          <a:p>
            <a:r>
              <a:rPr dirty="0"/>
              <a:t>Even before looking at the histogram, we might already have an idea on what model to use for our mixture, but it might be useful to visualize it before arriving to conclusions.</a:t>
            </a:r>
          </a:p>
        </p:txBody>
      </p:sp>
      <p:sp>
        <p:nvSpPr>
          <p:cNvPr id="116" name="Title 1"/>
          <p:cNvSpPr txBox="1">
            <a:spLocks noGrp="1"/>
          </p:cNvSpPr>
          <p:nvPr>
            <p:ph type="title"/>
          </p:nvPr>
        </p:nvSpPr>
        <p:spPr>
          <a:xfrm>
            <a:off x="1066800" y="287088"/>
            <a:ext cx="10058400" cy="1450758"/>
          </a:xfrm>
          <a:prstGeom prst="rect">
            <a:avLst/>
          </a:prstGeom>
        </p:spPr>
        <p:txBody>
          <a:bodyPr/>
          <a:lstStyle>
            <a:lvl1pPr>
              <a:defRPr spc="-100"/>
            </a:lvl1pPr>
          </a:lstStyle>
          <a:p>
            <a:r>
              <a:t>Histogram of the homicides dataset</a:t>
            </a:r>
          </a:p>
        </p:txBody>
      </p:sp>
      <p:pic>
        <p:nvPicPr>
          <p:cNvPr id="117" name="dadsfafsafas.png" descr="dadsfafsafas.png"/>
          <p:cNvPicPr>
            <a:picLocks noChangeAspect="1"/>
          </p:cNvPicPr>
          <p:nvPr/>
        </p:nvPicPr>
        <p:blipFill>
          <a:blip r:embed="rId2">
            <a:extLst/>
          </a:blip>
          <a:stretch>
            <a:fillRect/>
          </a:stretch>
        </p:blipFill>
        <p:spPr>
          <a:xfrm>
            <a:off x="6110506" y="1800405"/>
            <a:ext cx="5852481" cy="4400714"/>
          </a:xfrm>
          <a:prstGeom prst="rect">
            <a:avLst/>
          </a:prstGeom>
          <a:ln w="12700">
            <a:miter lim="400000"/>
          </a:ln>
        </p:spPr>
      </p:pic>
    </p:spTree>
    <p:extLst>
      <p:ext uri="{BB962C8B-B14F-4D97-AF65-F5344CB8AC3E}">
        <p14:creationId xmlns:p14="http://schemas.microsoft.com/office/powerpoint/2010/main" val="262277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xfrm>
            <a:off x="677333" y="609600"/>
            <a:ext cx="8630439" cy="847531"/>
          </a:xfrm>
          <a:prstGeom prst="rect">
            <a:avLst/>
          </a:prstGeom>
        </p:spPr>
        <p:txBody>
          <a:bodyPr/>
          <a:lstStyle>
            <a:lvl1pPr>
              <a:defRPr spc="-100"/>
            </a:lvl1pPr>
          </a:lstStyle>
          <a:p>
            <a:r>
              <a:rPr dirty="0"/>
              <a:t>Gaussian vs Poisson</a:t>
            </a:r>
          </a:p>
        </p:txBody>
      </p:sp>
      <p:sp>
        <p:nvSpPr>
          <p:cNvPr id="120" name="Content Placeholder 2"/>
          <p:cNvSpPr txBox="1">
            <a:spLocks noGrp="1"/>
          </p:cNvSpPr>
          <p:nvPr>
            <p:ph idx="1"/>
          </p:nvPr>
        </p:nvSpPr>
        <p:spPr>
          <a:xfrm>
            <a:off x="1063917" y="1312358"/>
            <a:ext cx="8571402" cy="1200835"/>
          </a:xfrm>
          <a:prstGeom prst="rect">
            <a:avLst/>
          </a:prstGeom>
        </p:spPr>
        <p:txBody>
          <a:bodyPr/>
          <a:lstStyle/>
          <a:p>
            <a:pPr marL="71323" indent="-71323" defTabSz="713231">
              <a:spcBef>
                <a:spcPts val="900"/>
              </a:spcBef>
              <a:defRPr sz="1560"/>
            </a:pPr>
            <a:endParaRPr dirty="0"/>
          </a:p>
          <a:p>
            <a:pPr marL="71323" indent="-71323" defTabSz="713231">
              <a:spcBef>
                <a:spcPts val="900"/>
              </a:spcBef>
              <a:defRPr sz="1560"/>
            </a:pPr>
            <a:r>
              <a:rPr dirty="0" err="1"/>
              <a:t>histDist</a:t>
            </a:r>
            <a:r>
              <a:rPr dirty="0"/>
              <a:t>(</a:t>
            </a:r>
            <a:r>
              <a:rPr dirty="0" err="1"/>
              <a:t>all_homicides</a:t>
            </a:r>
            <a:r>
              <a:rPr dirty="0"/>
              <a:t>, family = c('NO'), main = 'Gaussian Fit')</a:t>
            </a:r>
          </a:p>
          <a:p>
            <a:pPr marL="71323" indent="-71323" defTabSz="713231">
              <a:spcBef>
                <a:spcPts val="900"/>
              </a:spcBef>
              <a:defRPr sz="1560"/>
            </a:pPr>
            <a:r>
              <a:rPr dirty="0" err="1"/>
              <a:t>histDist</a:t>
            </a:r>
            <a:r>
              <a:rPr dirty="0"/>
              <a:t>(</a:t>
            </a:r>
            <a:r>
              <a:rPr dirty="0" err="1"/>
              <a:t>all_homicides</a:t>
            </a:r>
            <a:r>
              <a:rPr dirty="0"/>
              <a:t>, family = c('PO'), main = 'Poisson Fit')</a:t>
            </a:r>
          </a:p>
        </p:txBody>
      </p:sp>
      <p:pic>
        <p:nvPicPr>
          <p:cNvPr id="121" name="fasgagagsa.png" descr="fasgagagsa.png"/>
          <p:cNvPicPr>
            <a:picLocks noChangeAspect="1"/>
          </p:cNvPicPr>
          <p:nvPr/>
        </p:nvPicPr>
        <p:blipFill>
          <a:blip r:embed="rId2">
            <a:extLst/>
          </a:blip>
          <a:stretch>
            <a:fillRect/>
          </a:stretch>
        </p:blipFill>
        <p:spPr>
          <a:xfrm>
            <a:off x="6665185" y="2671034"/>
            <a:ext cx="5041058" cy="3960325"/>
          </a:xfrm>
          <a:prstGeom prst="rect">
            <a:avLst/>
          </a:prstGeom>
          <a:ln w="12700">
            <a:miter lim="400000"/>
          </a:ln>
        </p:spPr>
      </p:pic>
      <p:pic>
        <p:nvPicPr>
          <p:cNvPr id="122" name="fasdgsgaegqwg.png" descr="fasdgsgaegqwg.png"/>
          <p:cNvPicPr>
            <a:picLocks noChangeAspect="1"/>
          </p:cNvPicPr>
          <p:nvPr/>
        </p:nvPicPr>
        <p:blipFill>
          <a:blip r:embed="rId3">
            <a:extLst/>
          </a:blip>
          <a:stretch>
            <a:fillRect/>
          </a:stretch>
        </p:blipFill>
        <p:spPr>
          <a:xfrm>
            <a:off x="1063917" y="2784212"/>
            <a:ext cx="4752936" cy="3733971"/>
          </a:xfrm>
          <a:prstGeom prst="rect">
            <a:avLst/>
          </a:prstGeom>
          <a:ln w="12700">
            <a:miter lim="400000"/>
          </a:ln>
        </p:spPr>
      </p:pic>
    </p:spTree>
    <p:extLst>
      <p:ext uri="{BB962C8B-B14F-4D97-AF65-F5344CB8AC3E}">
        <p14:creationId xmlns:p14="http://schemas.microsoft.com/office/powerpoint/2010/main" val="179363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title"/>
          </p:nvPr>
        </p:nvSpPr>
        <p:spPr>
          <a:prstGeom prst="rect">
            <a:avLst/>
          </a:prstGeom>
        </p:spPr>
        <p:txBody>
          <a:bodyPr/>
          <a:lstStyle>
            <a:lvl1pPr>
              <a:defRPr spc="-100"/>
            </a:lvl1pPr>
          </a:lstStyle>
          <a:p>
            <a:r>
              <a:t>Why Poisson</a:t>
            </a:r>
          </a:p>
        </p:txBody>
      </p:sp>
      <p:sp>
        <p:nvSpPr>
          <p:cNvPr id="125" name="Content Placeholder 2"/>
          <p:cNvSpPr txBox="1">
            <a:spLocks noGrp="1"/>
          </p:cNvSpPr>
          <p:nvPr>
            <p:ph idx="1"/>
          </p:nvPr>
        </p:nvSpPr>
        <p:spPr>
          <a:prstGeom prst="rect">
            <a:avLst/>
          </a:prstGeom>
        </p:spPr>
        <p:txBody>
          <a:bodyPr/>
          <a:lstStyle/>
          <a:p>
            <a:r>
              <a:t>It makes sense to use Poisson when we have countable number of events occurring in an interval of time.</a:t>
            </a:r>
          </a:p>
          <a:p>
            <a:endParaRPr/>
          </a:p>
          <a:p>
            <a:r>
              <a:t>In this case, we have five different types of homicides over a period of 313 weeks.</a:t>
            </a:r>
          </a:p>
          <a:p>
            <a:endParaRPr/>
          </a:p>
          <a:p>
            <a:r>
              <a:t>We will then proceed by using a multi Poisson distribution for our mixture model and pick the best model according to the BIC</a:t>
            </a:r>
          </a:p>
          <a:p>
            <a:endParaRPr/>
          </a:p>
        </p:txBody>
      </p:sp>
    </p:spTree>
    <p:extLst>
      <p:ext uri="{BB962C8B-B14F-4D97-AF65-F5344CB8AC3E}">
        <p14:creationId xmlns:p14="http://schemas.microsoft.com/office/powerpoint/2010/main" val="1043631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prstGeom prst="rect">
            <a:avLst/>
          </a:prstGeom>
        </p:spPr>
        <p:txBody>
          <a:bodyPr/>
          <a:lstStyle>
            <a:lvl1pPr>
              <a:defRPr spc="-100"/>
            </a:lvl1pPr>
          </a:lstStyle>
          <a:p>
            <a:r>
              <a:t>Poisson Mixture</a:t>
            </a:r>
          </a:p>
        </p:txBody>
      </p:sp>
      <p:sp>
        <p:nvSpPr>
          <p:cNvPr id="128" name="Content Placeholder 2"/>
          <p:cNvSpPr txBox="1">
            <a:spLocks noGrp="1"/>
          </p:cNvSpPr>
          <p:nvPr>
            <p:ph idx="1"/>
          </p:nvPr>
        </p:nvSpPr>
        <p:spPr>
          <a:xfrm>
            <a:off x="322492" y="1766244"/>
            <a:ext cx="5994106" cy="3930689"/>
          </a:xfrm>
          <a:prstGeom prst="rect">
            <a:avLst/>
          </a:prstGeom>
        </p:spPr>
        <p:txBody>
          <a:bodyPr>
            <a:normAutofit/>
          </a:bodyPr>
          <a:lstStyle/>
          <a:p>
            <a:pPr>
              <a:defRPr sz="1800"/>
            </a:pPr>
            <a:r>
              <a:rPr dirty="0"/>
              <a:t>To consider a range of clusters we are going to use </a:t>
            </a:r>
            <a:r>
              <a:rPr dirty="0" err="1"/>
              <a:t>stepFlexmix</a:t>
            </a:r>
            <a:r>
              <a:rPr dirty="0"/>
              <a:t>, from the </a:t>
            </a:r>
            <a:r>
              <a:rPr dirty="0" err="1"/>
              <a:t>flexmix</a:t>
            </a:r>
            <a:r>
              <a:rPr dirty="0"/>
              <a:t> library.</a:t>
            </a:r>
          </a:p>
          <a:p>
            <a:pPr marL="200526" indent="-200526">
              <a:buClrTx/>
              <a:buFontTx/>
              <a:buChar char="•"/>
              <a:defRPr sz="1800"/>
            </a:pPr>
            <a:r>
              <a:rPr dirty="0"/>
              <a:t>Where k is the range of values</a:t>
            </a:r>
          </a:p>
          <a:p>
            <a:pPr marL="200526" indent="-200526">
              <a:buClrTx/>
              <a:buFontTx/>
              <a:buChar char="•"/>
              <a:defRPr sz="1800"/>
            </a:pPr>
            <a:r>
              <a:rPr dirty="0" err="1"/>
              <a:t>Nrep</a:t>
            </a:r>
            <a:r>
              <a:rPr dirty="0"/>
              <a:t> is the number of iterations the EM algorithm runs for each k value</a:t>
            </a:r>
          </a:p>
          <a:p>
            <a:pPr marL="200526" indent="-200526">
              <a:buClrTx/>
              <a:buFontTx/>
              <a:buChar char="•"/>
              <a:defRPr sz="1800"/>
            </a:pPr>
            <a:r>
              <a:rPr dirty="0"/>
              <a:t>The model is the Poisson, </a:t>
            </a:r>
            <a:r>
              <a:rPr dirty="0" err="1"/>
              <a:t>FLXMmvpois</a:t>
            </a:r>
            <a:r>
              <a:rPr dirty="0"/>
              <a:t>()</a:t>
            </a:r>
            <a:endParaRPr i="1" dirty="0"/>
          </a:p>
          <a:p>
            <a:pPr>
              <a:defRPr sz="1500" i="1"/>
            </a:pPr>
            <a:r>
              <a:rPr dirty="0" err="1"/>
              <a:t>poisson_mix</a:t>
            </a:r>
            <a:r>
              <a:rPr dirty="0"/>
              <a:t> &lt;- </a:t>
            </a:r>
            <a:r>
              <a:rPr dirty="0" err="1"/>
              <a:t>stepFlexmix</a:t>
            </a:r>
            <a:r>
              <a:rPr dirty="0"/>
              <a:t>(</a:t>
            </a:r>
            <a:r>
              <a:rPr dirty="0" err="1"/>
              <a:t>crime_matrix</a:t>
            </a:r>
            <a:r>
              <a:rPr dirty="0"/>
              <a:t> ~ 1,</a:t>
            </a:r>
          </a:p>
          <a:p>
            <a:pPr>
              <a:defRPr sz="1500" i="1"/>
            </a:pPr>
            <a:r>
              <a:rPr dirty="0"/>
              <a:t>                           k = 1:10, </a:t>
            </a:r>
            <a:r>
              <a:rPr dirty="0" err="1"/>
              <a:t>nrep</a:t>
            </a:r>
            <a:r>
              <a:rPr dirty="0"/>
              <a:t> = 5,</a:t>
            </a:r>
          </a:p>
          <a:p>
            <a:pPr>
              <a:defRPr sz="1500" i="1"/>
            </a:pPr>
            <a:r>
              <a:rPr dirty="0"/>
              <a:t>                           model = </a:t>
            </a:r>
            <a:r>
              <a:rPr dirty="0" err="1"/>
              <a:t>FLXMCmvpois</a:t>
            </a:r>
            <a:r>
              <a:rPr dirty="0"/>
              <a:t>(), </a:t>
            </a:r>
          </a:p>
          <a:p>
            <a:pPr>
              <a:defRPr sz="1500" i="1"/>
            </a:pPr>
            <a:r>
              <a:rPr dirty="0"/>
              <a:t>                           control = list(tolerance = 1e-15, </a:t>
            </a:r>
            <a:r>
              <a:rPr dirty="0" err="1"/>
              <a:t>iter</a:t>
            </a:r>
            <a:r>
              <a:rPr dirty="0"/>
              <a:t> = 1000))</a:t>
            </a:r>
          </a:p>
        </p:txBody>
      </p:sp>
      <p:pic>
        <p:nvPicPr>
          <p:cNvPr id="129" name="fasggagashhsas.png" descr="fasggagashhsas.png"/>
          <p:cNvPicPr>
            <a:picLocks noChangeAspect="1"/>
          </p:cNvPicPr>
          <p:nvPr/>
        </p:nvPicPr>
        <p:blipFill>
          <a:blip r:embed="rId2">
            <a:extLst/>
          </a:blip>
          <a:stretch>
            <a:fillRect/>
          </a:stretch>
        </p:blipFill>
        <p:spPr>
          <a:xfrm>
            <a:off x="6216196" y="1002260"/>
            <a:ext cx="5975804" cy="4694673"/>
          </a:xfrm>
          <a:prstGeom prst="rect">
            <a:avLst/>
          </a:prstGeom>
          <a:ln w="12700">
            <a:miter lim="400000"/>
          </a:ln>
        </p:spPr>
      </p:pic>
    </p:spTree>
    <p:extLst>
      <p:ext uri="{BB962C8B-B14F-4D97-AF65-F5344CB8AC3E}">
        <p14:creationId xmlns:p14="http://schemas.microsoft.com/office/powerpoint/2010/main" val="1130866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noGrp="1"/>
          </p:cNvSpPr>
          <p:nvPr>
            <p:ph type="title"/>
          </p:nvPr>
        </p:nvSpPr>
        <p:spPr>
          <a:prstGeom prst="rect">
            <a:avLst/>
          </a:prstGeom>
        </p:spPr>
        <p:txBody>
          <a:bodyPr/>
          <a:lstStyle>
            <a:lvl1pPr>
              <a:defRPr spc="-100"/>
            </a:lvl1pPr>
          </a:lstStyle>
          <a:p>
            <a:r>
              <a:t>Finding the best model</a:t>
            </a:r>
          </a:p>
        </p:txBody>
      </p:sp>
      <p:sp>
        <p:nvSpPr>
          <p:cNvPr id="132" name="Content Placeholder 2"/>
          <p:cNvSpPr txBox="1">
            <a:spLocks noGrp="1"/>
          </p:cNvSpPr>
          <p:nvPr>
            <p:ph idx="1"/>
          </p:nvPr>
        </p:nvSpPr>
        <p:spPr>
          <a:xfrm>
            <a:off x="677334" y="1668313"/>
            <a:ext cx="5541020" cy="4023360"/>
          </a:xfrm>
          <a:prstGeom prst="rect">
            <a:avLst/>
          </a:prstGeom>
        </p:spPr>
        <p:txBody>
          <a:bodyPr>
            <a:normAutofit fontScale="92500"/>
          </a:bodyPr>
          <a:lstStyle/>
          <a:p>
            <a:pPr marL="200526" indent="-200526">
              <a:buClrTx/>
              <a:buFontTx/>
              <a:buChar char="•"/>
              <a:defRPr sz="1800"/>
            </a:pPr>
            <a:r>
              <a:rPr dirty="0"/>
              <a:t>We can find the best model by using the function </a:t>
            </a:r>
            <a:r>
              <a:rPr dirty="0" err="1"/>
              <a:t>getModel</a:t>
            </a:r>
            <a:r>
              <a:rPr dirty="0"/>
              <a:t>.</a:t>
            </a:r>
          </a:p>
          <a:p>
            <a:pPr marL="292608" lvl="1" indent="-91440">
              <a:buChar char=" "/>
              <a:defRPr sz="1800" i="1"/>
            </a:pPr>
            <a:r>
              <a:rPr dirty="0" err="1"/>
              <a:t>best_fit</a:t>
            </a:r>
            <a:r>
              <a:rPr dirty="0"/>
              <a:t> &lt;- </a:t>
            </a:r>
            <a:r>
              <a:rPr dirty="0" err="1"/>
              <a:t>getModel</a:t>
            </a:r>
            <a:r>
              <a:rPr dirty="0"/>
              <a:t>(</a:t>
            </a:r>
            <a:r>
              <a:rPr dirty="0" err="1"/>
              <a:t>poisson_mix</a:t>
            </a:r>
            <a:r>
              <a:rPr dirty="0"/>
              <a:t>, which = ‘BIC’)</a:t>
            </a:r>
          </a:p>
          <a:p>
            <a:pPr marL="200526" indent="-200526">
              <a:buClrTx/>
              <a:buFontTx/>
              <a:buChar char="•"/>
              <a:defRPr sz="1800"/>
            </a:pPr>
            <a:r>
              <a:rPr dirty="0"/>
              <a:t>This will give us our subpopulation based on the minimization of the BIC, although we can use the same function for the AIC or ICL</a:t>
            </a:r>
          </a:p>
          <a:p>
            <a:pPr marL="200526" indent="-200526">
              <a:buClrTx/>
              <a:buFontTx/>
              <a:buChar char="•"/>
              <a:defRPr sz="1800"/>
            </a:pPr>
            <a:r>
              <a:rPr dirty="0"/>
              <a:t>In our case, the best fit model has 4 different clusters, we can get the lambda parameters, which can be thought of as the average number of events in an interval of time by using the parameters() function :</a:t>
            </a:r>
          </a:p>
          <a:p>
            <a:pPr>
              <a:defRPr sz="1800" i="1"/>
            </a:pPr>
            <a:r>
              <a:rPr dirty="0" err="1"/>
              <a:t>params_lambdas</a:t>
            </a:r>
            <a:r>
              <a:rPr dirty="0"/>
              <a:t> &lt;- </a:t>
            </a:r>
            <a:r>
              <a:rPr dirty="0" err="1"/>
              <a:t>data.frame</a:t>
            </a:r>
            <a:r>
              <a:rPr dirty="0"/>
              <a:t>(parameters(</a:t>
            </a:r>
            <a:r>
              <a:rPr dirty="0" err="1"/>
              <a:t>best_fit</a:t>
            </a:r>
            <a:r>
              <a:rPr dirty="0"/>
              <a:t>))</a:t>
            </a:r>
          </a:p>
        </p:txBody>
      </p:sp>
      <p:pic>
        <p:nvPicPr>
          <p:cNvPr id="133" name="posterior.png" descr="posterior.png"/>
          <p:cNvPicPr>
            <a:picLocks noChangeAspect="1"/>
          </p:cNvPicPr>
          <p:nvPr/>
        </p:nvPicPr>
        <p:blipFill>
          <a:blip r:embed="rId2">
            <a:extLst/>
          </a:blip>
          <a:stretch>
            <a:fillRect/>
          </a:stretch>
        </p:blipFill>
        <p:spPr>
          <a:xfrm>
            <a:off x="6049043" y="278882"/>
            <a:ext cx="5742623" cy="4511482"/>
          </a:xfrm>
          <a:prstGeom prst="rect">
            <a:avLst/>
          </a:prstGeom>
          <a:ln w="12700">
            <a:miter lim="400000"/>
          </a:ln>
        </p:spPr>
      </p:pic>
      <p:pic>
        <p:nvPicPr>
          <p:cNvPr id="134" name="Screen Shot 2019-09-23 at 5.21.37 PM.png" descr="Screen Shot 2019-09-23 at 5.21.37 PM.png"/>
          <p:cNvPicPr>
            <a:picLocks noChangeAspect="1"/>
          </p:cNvPicPr>
          <p:nvPr/>
        </p:nvPicPr>
        <p:blipFill>
          <a:blip r:embed="rId3">
            <a:extLst/>
          </a:blip>
          <a:stretch>
            <a:fillRect/>
          </a:stretch>
        </p:blipFill>
        <p:spPr>
          <a:xfrm>
            <a:off x="5135748" y="5022376"/>
            <a:ext cx="6882810" cy="1573215"/>
          </a:xfrm>
          <a:prstGeom prst="rect">
            <a:avLst/>
          </a:prstGeom>
          <a:ln w="12700">
            <a:miter lim="400000"/>
          </a:ln>
        </p:spPr>
      </p:pic>
    </p:spTree>
    <p:extLst>
      <p:ext uri="{BB962C8B-B14F-4D97-AF65-F5344CB8AC3E}">
        <p14:creationId xmlns:p14="http://schemas.microsoft.com/office/powerpoint/2010/main" val="340373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prstGeom prst="rect">
            <a:avLst/>
          </a:prstGeom>
        </p:spPr>
        <p:txBody>
          <a:bodyPr/>
          <a:lstStyle>
            <a:lvl1pPr>
              <a:defRPr spc="-100"/>
            </a:lvl1pPr>
          </a:lstStyle>
          <a:p>
            <a:r>
              <a:rPr dirty="0"/>
              <a:t>Plotting the </a:t>
            </a:r>
            <a:r>
              <a:rPr lang="en-CA" dirty="0"/>
              <a:t>Sub Populations</a:t>
            </a:r>
            <a:endParaRPr dirty="0"/>
          </a:p>
        </p:txBody>
      </p:sp>
      <p:pic>
        <p:nvPicPr>
          <p:cNvPr id="137" name="totalz.png" descr="totalz.png"/>
          <p:cNvPicPr>
            <a:picLocks noChangeAspect="1"/>
          </p:cNvPicPr>
          <p:nvPr/>
        </p:nvPicPr>
        <p:blipFill>
          <a:blip r:embed="rId2">
            <a:extLst/>
          </a:blip>
          <a:stretch>
            <a:fillRect/>
          </a:stretch>
        </p:blipFill>
        <p:spPr>
          <a:xfrm>
            <a:off x="5420968" y="1514905"/>
            <a:ext cx="6384599" cy="5015828"/>
          </a:xfrm>
          <a:prstGeom prst="rect">
            <a:avLst/>
          </a:prstGeom>
          <a:ln w="12700">
            <a:miter lim="400000"/>
          </a:ln>
        </p:spPr>
      </p:pic>
      <p:sp>
        <p:nvSpPr>
          <p:cNvPr id="138" name="params_lambdas_crime &lt;- params_lambdas %&gt;%…"/>
          <p:cNvSpPr txBox="1"/>
          <p:nvPr/>
        </p:nvSpPr>
        <p:spPr>
          <a:xfrm>
            <a:off x="677334" y="1624215"/>
            <a:ext cx="4743634" cy="40318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a:pPr>
            <a:endParaRPr dirty="0"/>
          </a:p>
          <a:p>
            <a:pPr>
              <a:defRPr sz="1600" i="1"/>
            </a:pPr>
            <a:r>
              <a:rPr dirty="0" err="1"/>
              <a:t>params_lambdas_crime</a:t>
            </a:r>
            <a:r>
              <a:rPr dirty="0"/>
              <a:t> &lt;- </a:t>
            </a:r>
            <a:r>
              <a:rPr dirty="0" err="1"/>
              <a:t>params_lambdas</a:t>
            </a:r>
            <a:r>
              <a:rPr dirty="0"/>
              <a:t> %&gt;% </a:t>
            </a:r>
          </a:p>
          <a:p>
            <a:pPr>
              <a:defRPr sz="1600" i="1"/>
            </a:pPr>
            <a:r>
              <a:rPr dirty="0"/>
              <a:t>mutate(crime = </a:t>
            </a:r>
            <a:r>
              <a:rPr dirty="0" err="1"/>
              <a:t>colnames</a:t>
            </a:r>
            <a:r>
              <a:rPr dirty="0"/>
              <a:t>(</a:t>
            </a:r>
            <a:r>
              <a:rPr dirty="0" err="1"/>
              <a:t>crime_matrix</a:t>
            </a:r>
            <a:r>
              <a:rPr dirty="0"/>
              <a:t>))</a:t>
            </a:r>
          </a:p>
          <a:p>
            <a:pPr>
              <a:defRPr sz="1600" i="1"/>
            </a:pPr>
            <a:r>
              <a:rPr dirty="0"/>
              <a:t>        </a:t>
            </a:r>
          </a:p>
          <a:p>
            <a:pPr>
              <a:defRPr sz="1600" i="1"/>
            </a:pPr>
            <a:endParaRPr dirty="0"/>
          </a:p>
          <a:p>
            <a:pPr>
              <a:defRPr sz="1600" i="1"/>
            </a:pPr>
            <a:r>
              <a:rPr dirty="0" err="1"/>
              <a:t>params_lambdas_crime</a:t>
            </a:r>
            <a:r>
              <a:rPr dirty="0"/>
              <a:t> %&gt;% </a:t>
            </a:r>
          </a:p>
          <a:p>
            <a:pPr>
              <a:defRPr sz="1600" i="1"/>
            </a:pPr>
            <a:r>
              <a:rPr dirty="0"/>
              <a:t>  gather(cluster, lambdas, -crime) %&gt;% </a:t>
            </a:r>
          </a:p>
          <a:p>
            <a:pPr>
              <a:defRPr sz="1600" i="1"/>
            </a:pPr>
            <a:r>
              <a:rPr dirty="0"/>
              <a:t>  </a:t>
            </a:r>
            <a:r>
              <a:rPr dirty="0" err="1"/>
              <a:t>ggplot</a:t>
            </a:r>
            <a:r>
              <a:rPr dirty="0"/>
              <a:t>(</a:t>
            </a:r>
            <a:r>
              <a:rPr dirty="0" err="1"/>
              <a:t>aes</a:t>
            </a:r>
            <a:r>
              <a:rPr dirty="0"/>
              <a:t>(x = crime, y = lambdas, fill = crime)) + </a:t>
            </a:r>
          </a:p>
          <a:p>
            <a:pPr>
              <a:defRPr sz="1600" i="1"/>
            </a:pPr>
            <a:r>
              <a:rPr dirty="0"/>
              <a:t>  </a:t>
            </a:r>
            <a:r>
              <a:rPr dirty="0" err="1"/>
              <a:t>geom_bar</a:t>
            </a:r>
            <a:r>
              <a:rPr dirty="0"/>
              <a:t>(stat = "identity") +</a:t>
            </a:r>
          </a:p>
          <a:p>
            <a:pPr>
              <a:defRPr sz="1600" i="1"/>
            </a:pPr>
            <a:r>
              <a:rPr dirty="0"/>
              <a:t>  </a:t>
            </a:r>
            <a:r>
              <a:rPr dirty="0" err="1"/>
              <a:t>facet_wrap</a:t>
            </a:r>
            <a:r>
              <a:rPr dirty="0"/>
              <a:t>(~ cluster) +</a:t>
            </a:r>
          </a:p>
          <a:p>
            <a:pPr>
              <a:defRPr sz="1600" i="1"/>
            </a:pPr>
            <a:r>
              <a:rPr dirty="0"/>
              <a:t>  theme(</a:t>
            </a:r>
            <a:r>
              <a:rPr dirty="0" err="1"/>
              <a:t>axis.text.x</a:t>
            </a:r>
            <a:r>
              <a:rPr dirty="0"/>
              <a:t> = </a:t>
            </a:r>
            <a:r>
              <a:rPr dirty="0" err="1"/>
              <a:t>element_text</a:t>
            </a:r>
            <a:r>
              <a:rPr dirty="0"/>
              <a:t>(angle = 90, </a:t>
            </a:r>
            <a:r>
              <a:rPr dirty="0" err="1"/>
              <a:t>hjust</a:t>
            </a:r>
            <a:r>
              <a:rPr dirty="0"/>
              <a:t> = 1), </a:t>
            </a:r>
            <a:r>
              <a:rPr dirty="0" err="1"/>
              <a:t>legend.position</a:t>
            </a:r>
            <a:r>
              <a:rPr dirty="0"/>
              <a:t> = "none")  </a:t>
            </a:r>
          </a:p>
          <a:p>
            <a:pPr>
              <a:defRPr sz="1600" i="1"/>
            </a:pPr>
            <a:endParaRPr dirty="0"/>
          </a:p>
          <a:p>
            <a:pPr>
              <a:defRPr sz="1600"/>
            </a:pPr>
            <a:r>
              <a:rPr dirty="0"/>
              <a:t>Four meaningful sub</a:t>
            </a:r>
            <a:r>
              <a:rPr lang="en-CA" dirty="0"/>
              <a:t>populations</a:t>
            </a:r>
            <a:r>
              <a:rPr dirty="0"/>
              <a:t> were found; through the use of clustering with PMM ,we can find the most critical periods of time.</a:t>
            </a:r>
          </a:p>
        </p:txBody>
      </p:sp>
    </p:spTree>
    <p:extLst>
      <p:ext uri="{BB962C8B-B14F-4D97-AF65-F5344CB8AC3E}">
        <p14:creationId xmlns:p14="http://schemas.microsoft.com/office/powerpoint/2010/main" val="243219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a:t>HMM, HSMM, GARCH</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305252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 Information – </a:t>
            </a:r>
            <a:r>
              <a:rPr lang="en-CA" dirty="0" err="1"/>
              <a:t>Capetown</a:t>
            </a:r>
            <a:r>
              <a:rPr lang="en-CA" dirty="0"/>
              <a:t> in 1986-1991</a:t>
            </a:r>
          </a:p>
        </p:txBody>
      </p:sp>
      <p:sp>
        <p:nvSpPr>
          <p:cNvPr id="3" name="Content Placeholder 2"/>
          <p:cNvSpPr>
            <a:spLocks noGrp="1"/>
          </p:cNvSpPr>
          <p:nvPr>
            <p:ph idx="1"/>
          </p:nvPr>
        </p:nvSpPr>
        <p:spPr>
          <a:xfrm>
            <a:off x="838200" y="1825625"/>
            <a:ext cx="6872785" cy="4165742"/>
          </a:xfrm>
        </p:spPr>
        <p:txBody>
          <a:bodyPr>
            <a:normAutofit/>
          </a:bodyPr>
          <a:lstStyle/>
          <a:p>
            <a:r>
              <a:rPr lang="en-CA" dirty="0"/>
              <a:t>Cape Town Population in 1990 – 2 ,296, 000</a:t>
            </a:r>
          </a:p>
          <a:p>
            <a:r>
              <a:rPr lang="en-CA" dirty="0"/>
              <a:t>Late during the Apartheid Period (from 1948 to April 27, 1994) when internal resistance and activist groups were widespread but facing brutal and often violent crackdowns from the government. </a:t>
            </a:r>
          </a:p>
          <a:p>
            <a:r>
              <a:rPr lang="en-CA" dirty="0"/>
              <a:t>In 1990, prominent resistance leaders such as </a:t>
            </a:r>
            <a:r>
              <a:rPr lang="en-CA" dirty="0">
                <a:hlinkClick r:id="rId3" tooltip="Nelson Mandela"/>
              </a:rPr>
              <a:t>Nelson Mandela</a:t>
            </a:r>
            <a:r>
              <a:rPr lang="en-CA" dirty="0"/>
              <a:t> were released from prison. Apartheid legislation which provided the legal basis for segregation was repealed on 17 June 1991</a:t>
            </a:r>
          </a:p>
          <a:p>
            <a:pPr marL="0" indent="0">
              <a:buNone/>
            </a:pPr>
            <a:endParaRPr lang="en-CA" dirty="0"/>
          </a:p>
        </p:txBody>
      </p:sp>
      <p:pic>
        <p:nvPicPr>
          <p:cNvPr id="6" name="Picture 5"/>
          <p:cNvPicPr>
            <a:picLocks noChangeAspect="1"/>
          </p:cNvPicPr>
          <p:nvPr/>
        </p:nvPicPr>
        <p:blipFill rotWithShape="1">
          <a:blip r:embed="rId4"/>
          <a:srcRect l="9187" t="8980" r="7750" b="10647"/>
          <a:stretch/>
        </p:blipFill>
        <p:spPr>
          <a:xfrm>
            <a:off x="7541139" y="4502597"/>
            <a:ext cx="4066227" cy="2212101"/>
          </a:xfrm>
          <a:prstGeom prst="rect">
            <a:avLst/>
          </a:prstGeom>
        </p:spPr>
      </p:pic>
    </p:spTree>
    <p:extLst>
      <p:ext uri="{BB962C8B-B14F-4D97-AF65-F5344CB8AC3E}">
        <p14:creationId xmlns:p14="http://schemas.microsoft.com/office/powerpoint/2010/main" val="3703956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Hidden Markov Model - HMM </a:t>
            </a:r>
            <a:endParaRPr lang="ru-RU" dirty="0"/>
          </a:p>
        </p:txBody>
      </p:sp>
      <p:sp>
        <p:nvSpPr>
          <p:cNvPr id="5" name="Объект 4"/>
          <p:cNvSpPr>
            <a:spLocks noGrp="1"/>
          </p:cNvSpPr>
          <p:nvPr>
            <p:ph idx="1"/>
          </p:nvPr>
        </p:nvSpPr>
        <p:spPr>
          <a:xfrm>
            <a:off x="838200" y="1825625"/>
            <a:ext cx="3537857" cy="4351338"/>
          </a:xfrm>
        </p:spPr>
        <p:txBody>
          <a:bodyPr>
            <a:normAutofit/>
          </a:bodyPr>
          <a:lstStyle/>
          <a:p>
            <a:r>
              <a:rPr lang="en-US" dirty="0"/>
              <a:t>We build a model only for Firearm Homicides</a:t>
            </a:r>
          </a:p>
          <a:p>
            <a:r>
              <a:rPr lang="en-US" dirty="0"/>
              <a:t>With Poisson – because we have a discrete variable, initial parameters for lambda – 2,4,6</a:t>
            </a:r>
          </a:p>
          <a:p>
            <a:r>
              <a:rPr lang="en-US" dirty="0"/>
              <a:t>3 states model seems to capture some outliers in a different cluster (green)</a:t>
            </a:r>
          </a:p>
          <a:p>
            <a:r>
              <a:rPr lang="en-US" dirty="0"/>
              <a:t>According to AIC and BIC, 3 states model is better</a:t>
            </a:r>
            <a:endParaRPr lang="ru-RU" dirty="0"/>
          </a:p>
        </p:txBody>
      </p:sp>
      <p:pic>
        <p:nvPicPr>
          <p:cNvPr id="7" name="Рисунок 6"/>
          <p:cNvPicPr>
            <a:picLocks noChangeAspect="1"/>
          </p:cNvPicPr>
          <p:nvPr/>
        </p:nvPicPr>
        <p:blipFill>
          <a:blip r:embed="rId3"/>
          <a:stretch>
            <a:fillRect/>
          </a:stretch>
        </p:blipFill>
        <p:spPr>
          <a:xfrm>
            <a:off x="4855709" y="1252130"/>
            <a:ext cx="6582456" cy="5328284"/>
          </a:xfrm>
          <a:prstGeom prst="rect">
            <a:avLst/>
          </a:prstGeom>
        </p:spPr>
      </p:pic>
    </p:spTree>
    <p:extLst>
      <p:ext uri="{BB962C8B-B14F-4D97-AF65-F5344CB8AC3E}">
        <p14:creationId xmlns:p14="http://schemas.microsoft.com/office/powerpoint/2010/main" val="235794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Hidden Semi Markov Model - HSMM </a:t>
            </a:r>
            <a:endParaRPr lang="ru-RU" dirty="0"/>
          </a:p>
        </p:txBody>
      </p:sp>
      <p:sp>
        <p:nvSpPr>
          <p:cNvPr id="5" name="Объект 4"/>
          <p:cNvSpPr>
            <a:spLocks noGrp="1"/>
          </p:cNvSpPr>
          <p:nvPr>
            <p:ph idx="1"/>
          </p:nvPr>
        </p:nvSpPr>
        <p:spPr>
          <a:xfrm>
            <a:off x="851848" y="2163762"/>
            <a:ext cx="3537857" cy="4351338"/>
          </a:xfrm>
        </p:spPr>
        <p:txBody>
          <a:bodyPr/>
          <a:lstStyle/>
          <a:p>
            <a:r>
              <a:rPr lang="en-US" dirty="0"/>
              <a:t>We built a K-means clustering model and then calculated average ‘time’ to stay in class</a:t>
            </a:r>
          </a:p>
          <a:p>
            <a:r>
              <a:rPr lang="en-US" dirty="0"/>
              <a:t>These estimations were used for initializing values for Poisson sojourn</a:t>
            </a:r>
            <a:endParaRPr lang="ru-RU" dirty="0"/>
          </a:p>
        </p:txBody>
      </p:sp>
      <p:pic>
        <p:nvPicPr>
          <p:cNvPr id="3" name="Рисунок 2"/>
          <p:cNvPicPr>
            <a:picLocks noChangeAspect="1"/>
          </p:cNvPicPr>
          <p:nvPr/>
        </p:nvPicPr>
        <p:blipFill>
          <a:blip r:embed="rId2"/>
          <a:stretch>
            <a:fillRect/>
          </a:stretch>
        </p:blipFill>
        <p:spPr>
          <a:xfrm>
            <a:off x="4876119" y="4497840"/>
            <a:ext cx="6315075" cy="523875"/>
          </a:xfrm>
          <a:prstGeom prst="rect">
            <a:avLst/>
          </a:prstGeom>
        </p:spPr>
      </p:pic>
      <p:pic>
        <p:nvPicPr>
          <p:cNvPr id="7" name="Рисунок 6"/>
          <p:cNvPicPr>
            <a:picLocks noChangeAspect="1"/>
          </p:cNvPicPr>
          <p:nvPr/>
        </p:nvPicPr>
        <p:blipFill>
          <a:blip r:embed="rId3"/>
          <a:stretch>
            <a:fillRect/>
          </a:stretch>
        </p:blipFill>
        <p:spPr>
          <a:xfrm>
            <a:off x="4895169" y="3769179"/>
            <a:ext cx="6296025" cy="495300"/>
          </a:xfrm>
          <a:prstGeom prst="rect">
            <a:avLst/>
          </a:prstGeom>
        </p:spPr>
      </p:pic>
      <p:pic>
        <p:nvPicPr>
          <p:cNvPr id="6" name="Рисунок 5"/>
          <p:cNvPicPr>
            <a:picLocks noChangeAspect="1"/>
          </p:cNvPicPr>
          <p:nvPr/>
        </p:nvPicPr>
        <p:blipFill>
          <a:blip r:embed="rId4"/>
          <a:stretch>
            <a:fillRect/>
          </a:stretch>
        </p:blipFill>
        <p:spPr>
          <a:xfrm>
            <a:off x="4876119" y="2163762"/>
            <a:ext cx="6901899" cy="766878"/>
          </a:xfrm>
          <a:prstGeom prst="rect">
            <a:avLst/>
          </a:prstGeom>
        </p:spPr>
      </p:pic>
    </p:spTree>
    <p:extLst>
      <p:ext uri="{BB962C8B-B14F-4D97-AF65-F5344CB8AC3E}">
        <p14:creationId xmlns:p14="http://schemas.microsoft.com/office/powerpoint/2010/main" val="1015932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Hidden Semi Markov Model - HSMM </a:t>
            </a:r>
            <a:endParaRPr lang="ru-RU" dirty="0"/>
          </a:p>
        </p:txBody>
      </p:sp>
      <p:sp>
        <p:nvSpPr>
          <p:cNvPr id="5" name="Объект 4"/>
          <p:cNvSpPr>
            <a:spLocks noGrp="1"/>
          </p:cNvSpPr>
          <p:nvPr>
            <p:ph idx="1"/>
          </p:nvPr>
        </p:nvSpPr>
        <p:spPr>
          <a:xfrm>
            <a:off x="838200" y="1825625"/>
            <a:ext cx="3537857" cy="4351338"/>
          </a:xfrm>
        </p:spPr>
        <p:txBody>
          <a:bodyPr>
            <a:normAutofit/>
          </a:bodyPr>
          <a:lstStyle/>
          <a:p>
            <a:r>
              <a:rPr lang="en-US" dirty="0"/>
              <a:t>Hidden Semi Markov models tend to predict states horizontally</a:t>
            </a:r>
          </a:p>
          <a:p>
            <a:r>
              <a:rPr lang="en-US" dirty="0"/>
              <a:t>3 states model seems to capture some outliers in a different cluster (green)</a:t>
            </a:r>
          </a:p>
          <a:p>
            <a:r>
              <a:rPr lang="en-US" dirty="0"/>
              <a:t>According to AIC and BIC, 3 states model is better</a:t>
            </a:r>
            <a:endParaRPr lang="ru-RU" dirty="0"/>
          </a:p>
        </p:txBody>
      </p:sp>
      <p:pic>
        <p:nvPicPr>
          <p:cNvPr id="8" name="Рисунок 7"/>
          <p:cNvPicPr>
            <a:picLocks noChangeAspect="1"/>
          </p:cNvPicPr>
          <p:nvPr/>
        </p:nvPicPr>
        <p:blipFill>
          <a:blip r:embed="rId3"/>
          <a:stretch>
            <a:fillRect/>
          </a:stretch>
        </p:blipFill>
        <p:spPr>
          <a:xfrm>
            <a:off x="5037364" y="1289676"/>
            <a:ext cx="6613072" cy="5287338"/>
          </a:xfrm>
          <a:prstGeom prst="rect">
            <a:avLst/>
          </a:prstGeom>
        </p:spPr>
      </p:pic>
    </p:spTree>
    <p:extLst>
      <p:ext uri="{BB962C8B-B14F-4D97-AF65-F5344CB8AC3E}">
        <p14:creationId xmlns:p14="http://schemas.microsoft.com/office/powerpoint/2010/main" val="199932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Mixtures of GARCH </a:t>
            </a:r>
            <a:endParaRPr lang="ru-RU" dirty="0"/>
          </a:p>
        </p:txBody>
      </p:sp>
      <p:sp>
        <p:nvSpPr>
          <p:cNvPr id="5" name="Объект 4"/>
          <p:cNvSpPr>
            <a:spLocks noGrp="1"/>
          </p:cNvSpPr>
          <p:nvPr>
            <p:ph idx="1"/>
          </p:nvPr>
        </p:nvSpPr>
        <p:spPr>
          <a:xfrm>
            <a:off x="838200" y="1825625"/>
            <a:ext cx="3978729" cy="4351338"/>
          </a:xfrm>
        </p:spPr>
        <p:txBody>
          <a:bodyPr>
            <a:normAutofit/>
          </a:bodyPr>
          <a:lstStyle/>
          <a:p>
            <a:r>
              <a:rPr lang="en-US" dirty="0"/>
              <a:t>Different variations of GARCH do not improve the model compared to </a:t>
            </a:r>
            <a:r>
              <a:rPr lang="en-US" dirty="0" err="1"/>
              <a:t>sGARCH</a:t>
            </a:r>
            <a:r>
              <a:rPr lang="en-US" dirty="0"/>
              <a:t> (</a:t>
            </a:r>
            <a:r>
              <a:rPr lang="en-US" dirty="0" err="1"/>
              <a:t>sARCH</a:t>
            </a:r>
            <a:r>
              <a:rPr lang="en-US" dirty="0"/>
              <a:t>, </a:t>
            </a:r>
            <a:r>
              <a:rPr lang="en-US" dirty="0" err="1"/>
              <a:t>eGARCH</a:t>
            </a:r>
            <a:r>
              <a:rPr lang="en-US" dirty="0"/>
              <a:t>, </a:t>
            </a:r>
            <a:r>
              <a:rPr lang="en-US" dirty="0" err="1"/>
              <a:t>girGARCH</a:t>
            </a:r>
            <a:r>
              <a:rPr lang="en-US" dirty="0"/>
              <a:t>, </a:t>
            </a:r>
            <a:r>
              <a:rPr lang="en-US" dirty="0" err="1"/>
              <a:t>tGARCH</a:t>
            </a:r>
            <a:r>
              <a:rPr lang="en-US" dirty="0"/>
              <a:t>)</a:t>
            </a:r>
          </a:p>
          <a:p>
            <a:r>
              <a:rPr lang="en-US" dirty="0"/>
              <a:t>The best model specification – </a:t>
            </a:r>
            <a:r>
              <a:rPr lang="en-US" dirty="0" err="1"/>
              <a:t>sGARCH</a:t>
            </a:r>
            <a:r>
              <a:rPr lang="en-US" dirty="0"/>
              <a:t>, </a:t>
            </a:r>
            <a:r>
              <a:rPr lang="en-US" dirty="0" err="1"/>
              <a:t>sstd</a:t>
            </a:r>
            <a:endParaRPr lang="en-US" dirty="0"/>
          </a:p>
          <a:p>
            <a:r>
              <a:rPr lang="en-US" dirty="0"/>
              <a:t>2 cluster model predict volatility better than 3-cluster</a:t>
            </a:r>
          </a:p>
          <a:p>
            <a:r>
              <a:rPr lang="en-US" dirty="0"/>
              <a:t>Hidden Markov GARCH and simple GARCH give similar performance</a:t>
            </a:r>
            <a:endParaRPr lang="ru-RU" dirty="0"/>
          </a:p>
        </p:txBody>
      </p:sp>
      <p:pic>
        <p:nvPicPr>
          <p:cNvPr id="9" name="Рисунок 8"/>
          <p:cNvPicPr>
            <a:picLocks noChangeAspect="1"/>
          </p:cNvPicPr>
          <p:nvPr/>
        </p:nvPicPr>
        <p:blipFill>
          <a:blip r:embed="rId2"/>
          <a:stretch>
            <a:fillRect/>
          </a:stretch>
        </p:blipFill>
        <p:spPr>
          <a:xfrm>
            <a:off x="4918301" y="1197888"/>
            <a:ext cx="6797449" cy="5473693"/>
          </a:xfrm>
          <a:prstGeom prst="rect">
            <a:avLst/>
          </a:prstGeom>
        </p:spPr>
      </p:pic>
    </p:spTree>
    <p:extLst>
      <p:ext uri="{BB962C8B-B14F-4D97-AF65-F5344CB8AC3E}">
        <p14:creationId xmlns:p14="http://schemas.microsoft.com/office/powerpoint/2010/main" val="723820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Results</a:t>
            </a:r>
            <a:endParaRPr lang="ru-RU" dirty="0"/>
          </a:p>
        </p:txBody>
      </p:sp>
      <p:sp>
        <p:nvSpPr>
          <p:cNvPr id="3" name="Объект 2"/>
          <p:cNvSpPr>
            <a:spLocks noGrp="1"/>
          </p:cNvSpPr>
          <p:nvPr>
            <p:ph idx="1"/>
          </p:nvPr>
        </p:nvSpPr>
        <p:spPr>
          <a:xfrm>
            <a:off x="838199" y="3943349"/>
            <a:ext cx="5301343" cy="2661558"/>
          </a:xfrm>
        </p:spPr>
        <p:txBody>
          <a:bodyPr/>
          <a:lstStyle/>
          <a:p>
            <a:r>
              <a:rPr lang="en-US" dirty="0"/>
              <a:t>According to information criteria, the best models are Hidden Markov and Hidden Semi Markov </a:t>
            </a:r>
          </a:p>
          <a:p>
            <a:r>
              <a:rPr lang="en-US" dirty="0"/>
              <a:t>Assuming 3 states give better results</a:t>
            </a:r>
          </a:p>
        </p:txBody>
      </p:sp>
      <p:pic>
        <p:nvPicPr>
          <p:cNvPr id="9" name="Рисунок 8"/>
          <p:cNvPicPr>
            <a:picLocks noChangeAspect="1"/>
          </p:cNvPicPr>
          <p:nvPr/>
        </p:nvPicPr>
        <p:blipFill>
          <a:blip r:embed="rId2"/>
          <a:stretch>
            <a:fillRect/>
          </a:stretch>
        </p:blipFill>
        <p:spPr>
          <a:xfrm>
            <a:off x="838198" y="1381985"/>
            <a:ext cx="5760017" cy="2291944"/>
          </a:xfrm>
          <a:prstGeom prst="rect">
            <a:avLst/>
          </a:prstGeom>
        </p:spPr>
      </p:pic>
      <p:pic>
        <p:nvPicPr>
          <p:cNvPr id="10" name="Рисунок 9"/>
          <p:cNvPicPr>
            <a:picLocks noChangeAspect="1"/>
          </p:cNvPicPr>
          <p:nvPr/>
        </p:nvPicPr>
        <p:blipFill>
          <a:blip r:embed="rId3"/>
          <a:stretch>
            <a:fillRect/>
          </a:stretch>
        </p:blipFill>
        <p:spPr>
          <a:xfrm>
            <a:off x="7158717" y="461282"/>
            <a:ext cx="3867150" cy="6143625"/>
          </a:xfrm>
          <a:prstGeom prst="rect">
            <a:avLst/>
          </a:prstGeom>
        </p:spPr>
      </p:pic>
    </p:spTree>
    <p:extLst>
      <p:ext uri="{BB962C8B-B14F-4D97-AF65-F5344CB8AC3E}">
        <p14:creationId xmlns:p14="http://schemas.microsoft.com/office/powerpoint/2010/main" val="772761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F827825-A32F-4444-A46F-251C803FD078}"/>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6"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D0AEE01-BA61-4176-A165-CF7EBB61A75D}"/>
              </a:ext>
            </a:extLst>
          </p:cNvPr>
          <p:cNvSpPr>
            <a:spLocks noGrp="1"/>
          </p:cNvSpPr>
          <p:nvPr>
            <p:ph type="ctrTitle"/>
          </p:nvPr>
        </p:nvSpPr>
        <p:spPr/>
        <p:txBody>
          <a:bodyPr/>
          <a:lstStyle/>
          <a:p>
            <a:r>
              <a:rPr lang="en-GB" dirty="0"/>
              <a:t>Appendix</a:t>
            </a:r>
          </a:p>
        </p:txBody>
      </p:sp>
      <p:sp>
        <p:nvSpPr>
          <p:cNvPr id="3" name="Subtitle 2">
            <a:extLst>
              <a:ext uri="{FF2B5EF4-FFF2-40B4-BE49-F238E27FC236}">
                <a16:creationId xmlns:a16="http://schemas.microsoft.com/office/drawing/2014/main" id="{D64D7511-F0E9-4E5F-95D9-BA5B4F201ABE}"/>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07377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7137BBB-4866-45BD-B8CD-3F28E288031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44F50FC-ED50-44C4-B17C-43A64F7D53B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7E1F86D-5690-4C2D-8109-CDB22A4969DE}"/>
              </a:ext>
            </a:extLst>
          </p:cNvPr>
          <p:cNvSpPr>
            <a:spLocks noGrp="1"/>
          </p:cNvSpPr>
          <p:nvPr>
            <p:ph type="title"/>
          </p:nvPr>
        </p:nvSpPr>
        <p:spPr/>
        <p:txBody>
          <a:bodyPr>
            <a:normAutofit fontScale="90000"/>
          </a:bodyPr>
          <a:lstStyle/>
          <a:p>
            <a:r>
              <a:rPr lang="en-GB" dirty="0"/>
              <a:t>Augmented Dickey-Fuller Test Results (Firearm Homicides / Legal Intervention Homicides)</a:t>
            </a:r>
          </a:p>
        </p:txBody>
      </p:sp>
      <p:pic>
        <p:nvPicPr>
          <p:cNvPr id="6" name="Picture 5">
            <a:extLst>
              <a:ext uri="{FF2B5EF4-FFF2-40B4-BE49-F238E27FC236}">
                <a16:creationId xmlns:a16="http://schemas.microsoft.com/office/drawing/2014/main" id="{BE09B19C-6294-4361-96D0-DAFA13C1B921}"/>
              </a:ext>
            </a:extLst>
          </p:cNvPr>
          <p:cNvPicPr>
            <a:picLocks noChangeAspect="1"/>
          </p:cNvPicPr>
          <p:nvPr/>
        </p:nvPicPr>
        <p:blipFill>
          <a:blip r:embed="rId7"/>
          <a:stretch>
            <a:fillRect/>
          </a:stretch>
        </p:blipFill>
        <p:spPr>
          <a:xfrm>
            <a:off x="325932" y="1676401"/>
            <a:ext cx="5637988" cy="4856250"/>
          </a:xfrm>
          <a:prstGeom prst="rect">
            <a:avLst/>
          </a:prstGeom>
        </p:spPr>
      </p:pic>
      <p:pic>
        <p:nvPicPr>
          <p:cNvPr id="7" name="Picture 6">
            <a:extLst>
              <a:ext uri="{FF2B5EF4-FFF2-40B4-BE49-F238E27FC236}">
                <a16:creationId xmlns:a16="http://schemas.microsoft.com/office/drawing/2014/main" id="{FCA7D911-9F94-495F-936B-C01C1EE46BA4}"/>
              </a:ext>
            </a:extLst>
          </p:cNvPr>
          <p:cNvPicPr>
            <a:picLocks noChangeAspect="1"/>
          </p:cNvPicPr>
          <p:nvPr/>
        </p:nvPicPr>
        <p:blipFill>
          <a:blip r:embed="rId8"/>
          <a:stretch>
            <a:fillRect/>
          </a:stretch>
        </p:blipFill>
        <p:spPr>
          <a:xfrm>
            <a:off x="6177280" y="1676401"/>
            <a:ext cx="5665625" cy="4856250"/>
          </a:xfrm>
          <a:prstGeom prst="rect">
            <a:avLst/>
          </a:prstGeom>
        </p:spPr>
      </p:pic>
    </p:spTree>
    <p:extLst>
      <p:ext uri="{BB962C8B-B14F-4D97-AF65-F5344CB8AC3E}">
        <p14:creationId xmlns:p14="http://schemas.microsoft.com/office/powerpoint/2010/main" val="128620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Appendix: GARCH variations</a:t>
            </a:r>
            <a:endParaRPr lang="ru-RU" dirty="0"/>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rotWithShape="1">
          <a:blip r:embed="rId2"/>
          <a:srcRect b="100"/>
          <a:stretch/>
        </p:blipFill>
        <p:spPr>
          <a:xfrm>
            <a:off x="6372225" y="1597025"/>
            <a:ext cx="4981575" cy="4967061"/>
          </a:xfrm>
          <a:prstGeom prst="rect">
            <a:avLst/>
          </a:prstGeom>
        </p:spPr>
      </p:pic>
      <p:pic>
        <p:nvPicPr>
          <p:cNvPr id="5" name="Рисунок 4"/>
          <p:cNvPicPr>
            <a:picLocks noChangeAspect="1"/>
          </p:cNvPicPr>
          <p:nvPr/>
        </p:nvPicPr>
        <p:blipFill>
          <a:blip r:embed="rId3"/>
          <a:stretch>
            <a:fillRect/>
          </a:stretch>
        </p:blipFill>
        <p:spPr>
          <a:xfrm>
            <a:off x="644978" y="2001496"/>
            <a:ext cx="5581650" cy="2447925"/>
          </a:xfrm>
          <a:prstGeom prst="rect">
            <a:avLst/>
          </a:prstGeom>
        </p:spPr>
      </p:pic>
    </p:spTree>
    <p:extLst>
      <p:ext uri="{BB962C8B-B14F-4D97-AF65-F5344CB8AC3E}">
        <p14:creationId xmlns:p14="http://schemas.microsoft.com/office/powerpoint/2010/main" val="254745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Description of the Data</a:t>
            </a:r>
          </a:p>
        </p:txBody>
      </p:sp>
      <p:sp>
        <p:nvSpPr>
          <p:cNvPr id="3" name="Content Placeholder 2"/>
          <p:cNvSpPr>
            <a:spLocks noGrp="1"/>
          </p:cNvSpPr>
          <p:nvPr>
            <p:ph idx="1"/>
          </p:nvPr>
        </p:nvSpPr>
        <p:spPr>
          <a:xfrm>
            <a:off x="568152" y="1737508"/>
            <a:ext cx="8596668" cy="3880773"/>
          </a:xfrm>
        </p:spPr>
        <p:txBody>
          <a:bodyPr/>
          <a:lstStyle/>
          <a:p>
            <a:r>
              <a:rPr lang="en-CA" dirty="0"/>
              <a:t>The file contains, for each of the 313 weeks making up the years 1986 - 1991, the numbers of deaths recorded at the Salt River state mortuary, Cape Town, as falling in each of the following 5 categories:</a:t>
            </a:r>
          </a:p>
          <a:p>
            <a:pPr lvl="1"/>
            <a:r>
              <a:rPr lang="en-CA" dirty="0"/>
              <a:t>firearm homicide, </a:t>
            </a:r>
          </a:p>
          <a:p>
            <a:pPr lvl="1"/>
            <a:r>
              <a:rPr lang="en-CA" dirty="0" err="1"/>
              <a:t>nonfirearm</a:t>
            </a:r>
            <a:r>
              <a:rPr lang="en-CA" dirty="0"/>
              <a:t> homicide, </a:t>
            </a:r>
          </a:p>
          <a:p>
            <a:pPr lvl="1"/>
            <a:r>
              <a:rPr lang="en-CA" dirty="0"/>
              <a:t>firearm suicide,</a:t>
            </a:r>
          </a:p>
          <a:p>
            <a:pPr lvl="1"/>
            <a:r>
              <a:rPr lang="en-CA" dirty="0" err="1"/>
              <a:t>nonfirearm</a:t>
            </a:r>
            <a:r>
              <a:rPr lang="en-CA" dirty="0"/>
              <a:t> suicide, </a:t>
            </a:r>
          </a:p>
          <a:p>
            <a:pPr lvl="1"/>
            <a:r>
              <a:rPr lang="en-CA" dirty="0"/>
              <a:t>legal intervention homicide.</a:t>
            </a:r>
          </a:p>
          <a:p>
            <a:endParaRPr lang="en-CA" dirty="0"/>
          </a:p>
        </p:txBody>
      </p:sp>
      <p:graphicFrame>
        <p:nvGraphicFramePr>
          <p:cNvPr id="4" name="Content Placeholder 4"/>
          <p:cNvGraphicFramePr>
            <a:graphicFrameLocks/>
          </p:cNvGraphicFramePr>
          <p:nvPr>
            <p:extLst>
              <p:ext uri="{D42A27DB-BD31-4B8C-83A1-F6EECF244321}">
                <p14:modId xmlns:p14="http://schemas.microsoft.com/office/powerpoint/2010/main" val="2195953183"/>
              </p:ext>
            </p:extLst>
          </p:nvPr>
        </p:nvGraphicFramePr>
        <p:xfrm>
          <a:off x="5404511" y="3230628"/>
          <a:ext cx="6346214" cy="2849260"/>
        </p:xfrm>
        <a:graphic>
          <a:graphicData uri="http://schemas.openxmlformats.org/drawingml/2006/table">
            <a:tbl>
              <a:tblPr firstRow="1" bandRow="1">
                <a:tableStyleId>{5C22544A-7EE6-4342-B048-85BDC9FD1C3A}</a:tableStyleId>
              </a:tblPr>
              <a:tblGrid>
                <a:gridCol w="906602">
                  <a:extLst>
                    <a:ext uri="{9D8B030D-6E8A-4147-A177-3AD203B41FA5}">
                      <a16:colId xmlns:a16="http://schemas.microsoft.com/office/drawing/2014/main" val="20000"/>
                    </a:ext>
                  </a:extLst>
                </a:gridCol>
                <a:gridCol w="906602">
                  <a:extLst>
                    <a:ext uri="{9D8B030D-6E8A-4147-A177-3AD203B41FA5}">
                      <a16:colId xmlns:a16="http://schemas.microsoft.com/office/drawing/2014/main" val="20001"/>
                    </a:ext>
                  </a:extLst>
                </a:gridCol>
                <a:gridCol w="906602">
                  <a:extLst>
                    <a:ext uri="{9D8B030D-6E8A-4147-A177-3AD203B41FA5}">
                      <a16:colId xmlns:a16="http://schemas.microsoft.com/office/drawing/2014/main" val="20002"/>
                    </a:ext>
                  </a:extLst>
                </a:gridCol>
                <a:gridCol w="906602">
                  <a:extLst>
                    <a:ext uri="{9D8B030D-6E8A-4147-A177-3AD203B41FA5}">
                      <a16:colId xmlns:a16="http://schemas.microsoft.com/office/drawing/2014/main" val="20003"/>
                    </a:ext>
                  </a:extLst>
                </a:gridCol>
                <a:gridCol w="906602">
                  <a:extLst>
                    <a:ext uri="{9D8B030D-6E8A-4147-A177-3AD203B41FA5}">
                      <a16:colId xmlns:a16="http://schemas.microsoft.com/office/drawing/2014/main" val="20004"/>
                    </a:ext>
                  </a:extLst>
                </a:gridCol>
                <a:gridCol w="906602">
                  <a:extLst>
                    <a:ext uri="{9D8B030D-6E8A-4147-A177-3AD203B41FA5}">
                      <a16:colId xmlns:a16="http://schemas.microsoft.com/office/drawing/2014/main" val="20005"/>
                    </a:ext>
                  </a:extLst>
                </a:gridCol>
                <a:gridCol w="906602">
                  <a:extLst>
                    <a:ext uri="{9D8B030D-6E8A-4147-A177-3AD203B41FA5}">
                      <a16:colId xmlns:a16="http://schemas.microsoft.com/office/drawing/2014/main" val="20006"/>
                    </a:ext>
                  </a:extLst>
                </a:gridCol>
              </a:tblGrid>
              <a:tr h="284926">
                <a:tc>
                  <a:txBody>
                    <a:bodyPr/>
                    <a:lstStyle/>
                    <a:p>
                      <a:pPr algn="l" fontAlgn="b"/>
                      <a:r>
                        <a:rPr lang="en-CA" sz="1100" b="0" i="0" u="none" strike="noStrike" dirty="0">
                          <a:solidFill>
                            <a:srgbClr val="000000"/>
                          </a:solidFill>
                          <a:effectLst/>
                          <a:latin typeface="Calibri" panose="020F0502020204030204" pitchFamily="34" charset="0"/>
                        </a:rPr>
                        <a:t>Week</a:t>
                      </a:r>
                    </a:p>
                  </a:txBody>
                  <a:tcPr marL="9525" marR="9525" marT="9525" marB="0" anchor="b"/>
                </a:tc>
                <a:tc>
                  <a:txBody>
                    <a:bodyPr/>
                    <a:lstStyle/>
                    <a:p>
                      <a:pPr algn="l" fontAlgn="b"/>
                      <a:r>
                        <a:rPr lang="en-CA" sz="1100" b="0" i="0" u="none" strike="noStrike">
                          <a:solidFill>
                            <a:srgbClr val="000000"/>
                          </a:solidFill>
                          <a:effectLst/>
                          <a:latin typeface="Calibri" panose="020F0502020204030204" pitchFamily="34" charset="0"/>
                        </a:rPr>
                        <a:t>time</a:t>
                      </a:r>
                    </a:p>
                  </a:txBody>
                  <a:tcPr marL="9525" marR="9525" marT="9525" marB="0" anchor="b"/>
                </a:tc>
                <a:tc>
                  <a:txBody>
                    <a:bodyPr/>
                    <a:lstStyle/>
                    <a:p>
                      <a:pPr algn="l" fontAlgn="b"/>
                      <a:r>
                        <a:rPr lang="en-CA" sz="1100" b="0" i="0" u="none" strike="noStrike">
                          <a:solidFill>
                            <a:srgbClr val="000000"/>
                          </a:solidFill>
                          <a:effectLst/>
                          <a:latin typeface="Calibri" panose="020F0502020204030204" pitchFamily="34" charset="0"/>
                        </a:rPr>
                        <a:t>val.FH</a:t>
                      </a:r>
                    </a:p>
                  </a:txBody>
                  <a:tcPr marL="9525" marR="9525" marT="9525" marB="0" anchor="b"/>
                </a:tc>
                <a:tc>
                  <a:txBody>
                    <a:bodyPr/>
                    <a:lstStyle/>
                    <a:p>
                      <a:pPr algn="l" fontAlgn="b"/>
                      <a:r>
                        <a:rPr lang="en-CA" sz="1100" b="0" i="0" u="none" strike="noStrike">
                          <a:solidFill>
                            <a:srgbClr val="000000"/>
                          </a:solidFill>
                          <a:effectLst/>
                          <a:latin typeface="Calibri" panose="020F0502020204030204" pitchFamily="34" charset="0"/>
                        </a:rPr>
                        <a:t>val.NFH</a:t>
                      </a:r>
                    </a:p>
                  </a:txBody>
                  <a:tcPr marL="9525" marR="9525" marT="9525" marB="0" anchor="b"/>
                </a:tc>
                <a:tc>
                  <a:txBody>
                    <a:bodyPr/>
                    <a:lstStyle/>
                    <a:p>
                      <a:pPr algn="l" fontAlgn="b"/>
                      <a:r>
                        <a:rPr lang="en-CA" sz="1100" b="0" i="0" u="none" strike="noStrike">
                          <a:solidFill>
                            <a:srgbClr val="000000"/>
                          </a:solidFill>
                          <a:effectLst/>
                          <a:latin typeface="Calibri" panose="020F0502020204030204" pitchFamily="34" charset="0"/>
                        </a:rPr>
                        <a:t>val.FS</a:t>
                      </a:r>
                    </a:p>
                  </a:txBody>
                  <a:tcPr marL="9525" marR="9525" marT="9525" marB="0" anchor="b"/>
                </a:tc>
                <a:tc>
                  <a:txBody>
                    <a:bodyPr/>
                    <a:lstStyle/>
                    <a:p>
                      <a:pPr algn="l" fontAlgn="b"/>
                      <a:r>
                        <a:rPr lang="en-CA" sz="1100" b="0" i="0" u="none" strike="noStrike">
                          <a:solidFill>
                            <a:srgbClr val="000000"/>
                          </a:solidFill>
                          <a:effectLst/>
                          <a:latin typeface="Calibri" panose="020F0502020204030204" pitchFamily="34" charset="0"/>
                        </a:rPr>
                        <a:t>val.NFS</a:t>
                      </a:r>
                    </a:p>
                  </a:txBody>
                  <a:tcPr marL="9525" marR="9525" marT="9525" marB="0" anchor="b"/>
                </a:tc>
                <a:tc>
                  <a:txBody>
                    <a:bodyPr/>
                    <a:lstStyle/>
                    <a:p>
                      <a:pPr algn="l" fontAlgn="b"/>
                      <a:r>
                        <a:rPr lang="en-CA" sz="1100" b="0" i="0" u="none" strike="noStrike">
                          <a:solidFill>
                            <a:srgbClr val="000000"/>
                          </a:solidFill>
                          <a:effectLst/>
                          <a:latin typeface="Calibri" panose="020F0502020204030204" pitchFamily="34" charset="0"/>
                        </a:rPr>
                        <a:t>val.LIH</a:t>
                      </a:r>
                    </a:p>
                  </a:txBody>
                  <a:tcPr marL="9525" marR="9525" marT="9525" marB="0" anchor="b"/>
                </a:tc>
                <a:extLst>
                  <a:ext uri="{0D108BD9-81ED-4DB2-BD59-A6C34878D82A}">
                    <a16:rowId xmlns:a16="http://schemas.microsoft.com/office/drawing/2014/main" val="10000"/>
                  </a:ext>
                </a:extLst>
              </a:tr>
              <a:tr h="284926">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1986</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CA" sz="1100" b="0" i="0" u="none" strike="noStrike" dirty="0">
                          <a:solidFill>
                            <a:srgbClr val="000000"/>
                          </a:solidFill>
                          <a:effectLst/>
                          <a:latin typeface="Calibri" panose="020F0502020204030204" pitchFamily="34" charset="0"/>
                        </a:rPr>
                        <a:t>27</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0001"/>
                  </a:ext>
                </a:extLst>
              </a:tr>
              <a:tr h="284926">
                <a:tc>
                  <a:txBody>
                    <a:bodyPr/>
                    <a:lstStyle/>
                    <a:p>
                      <a:pPr algn="r" fontAlgn="b"/>
                      <a:r>
                        <a:rPr lang="en-CA"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1986.019</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15</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0002"/>
                  </a:ext>
                </a:extLst>
              </a:tr>
              <a:tr h="284926">
                <a:tc>
                  <a:txBody>
                    <a:bodyPr/>
                    <a:lstStyle/>
                    <a:p>
                      <a:pPr algn="r" fontAlgn="b"/>
                      <a:r>
                        <a:rPr lang="en-CA"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1986.038</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15</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10003"/>
                  </a:ext>
                </a:extLst>
              </a:tr>
              <a:tr h="284926">
                <a:tc>
                  <a:txBody>
                    <a:bodyPr/>
                    <a:lstStyle/>
                    <a:p>
                      <a:pPr algn="r" fontAlgn="b"/>
                      <a:r>
                        <a:rPr lang="en-CA" sz="11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1986.058</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20</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0004"/>
                  </a:ext>
                </a:extLst>
              </a:tr>
              <a:tr h="284926">
                <a:tc>
                  <a:txBody>
                    <a:bodyPr/>
                    <a:lstStyle/>
                    <a:p>
                      <a:pPr algn="r" fontAlgn="b"/>
                      <a:r>
                        <a:rPr lang="en-CA" sz="1100" b="0" i="0" u="none" strike="noStrike">
                          <a:solidFill>
                            <a:srgbClr val="000000"/>
                          </a:solidFill>
                          <a:effectLst/>
                          <a:latin typeface="Calibri" panose="020F0502020204030204" pitchFamily="34" charset="0"/>
                        </a:rPr>
                        <a:t>5</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1986.077</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13</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0005"/>
                  </a:ext>
                </a:extLst>
              </a:tr>
              <a:tr h="284926">
                <a:tc>
                  <a:txBody>
                    <a:bodyPr/>
                    <a:lstStyle/>
                    <a:p>
                      <a:pPr algn="r" fontAlgn="b"/>
                      <a:r>
                        <a:rPr lang="en-CA" sz="1100" b="0" i="0" u="none" strike="noStrike">
                          <a:solidFill>
                            <a:srgbClr val="000000"/>
                          </a:solidFill>
                          <a:effectLst/>
                          <a:latin typeface="Calibri" panose="020F0502020204030204" pitchFamily="34" charset="0"/>
                        </a:rPr>
                        <a:t>6</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1986.096</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0006"/>
                  </a:ext>
                </a:extLst>
              </a:tr>
              <a:tr h="284926">
                <a:tc>
                  <a:txBody>
                    <a:bodyPr/>
                    <a:lstStyle/>
                    <a:p>
                      <a:pPr algn="r" fontAlgn="b"/>
                      <a:r>
                        <a:rPr lang="en-CA" sz="1100" b="0" i="0" u="none" strike="noStrike">
                          <a:solidFill>
                            <a:srgbClr val="000000"/>
                          </a:solidFill>
                          <a:effectLst/>
                          <a:latin typeface="Calibri" panose="020F0502020204030204" pitchFamily="34" charset="0"/>
                        </a:rPr>
                        <a:t>7</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1986.115</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10</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0007"/>
                  </a:ext>
                </a:extLst>
              </a:tr>
              <a:tr h="284926">
                <a:tc>
                  <a:txBody>
                    <a:bodyPr/>
                    <a:lstStyle/>
                    <a:p>
                      <a:pPr algn="r" fontAlgn="b"/>
                      <a:r>
                        <a:rPr lang="en-CA" sz="1100" b="0" i="0" u="none" strike="noStrike">
                          <a:solidFill>
                            <a:srgbClr val="000000"/>
                          </a:solidFill>
                          <a:effectLst/>
                          <a:latin typeface="Calibri" panose="020F0502020204030204" pitchFamily="34" charset="0"/>
                        </a:rPr>
                        <a:t>8</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1986.135</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0008"/>
                  </a:ext>
                </a:extLst>
              </a:tr>
              <a:tr h="284926">
                <a:tc>
                  <a:txBody>
                    <a:bodyPr/>
                    <a:lstStyle/>
                    <a:p>
                      <a:pPr algn="r" fontAlgn="b"/>
                      <a:r>
                        <a:rPr lang="en-CA" sz="1100" b="0" i="0" u="none" strike="noStrike">
                          <a:solidFill>
                            <a:srgbClr val="000000"/>
                          </a:solidFill>
                          <a:effectLst/>
                          <a:latin typeface="Calibri" panose="020F0502020204030204" pitchFamily="34" charset="0"/>
                        </a:rPr>
                        <a:t>9</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1986.154</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16</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CA" sz="11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CA" sz="1100" b="0" i="0" u="none" strike="noStrike" dirty="0">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5752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124B4BA-B842-423E-8CD7-D25985DB1F62}"/>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B79D959-5E6B-4EC4-9F85-16C3F5BA649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6000" dirty="0">
              <a:latin typeface="Calibri Light" panose="020F0302020204030204" pitchFamily="34" charset="0"/>
              <a:ea typeface="+mj-ea"/>
              <a:cs typeface="+mj-cs"/>
              <a:sym typeface="Calibri Light" panose="020F0302020204030204" pitchFamily="34" charset="0"/>
            </a:endParaRPr>
          </a:p>
        </p:txBody>
      </p:sp>
      <p:sp>
        <p:nvSpPr>
          <p:cNvPr id="8" name="Title 7">
            <a:extLst>
              <a:ext uri="{FF2B5EF4-FFF2-40B4-BE49-F238E27FC236}">
                <a16:creationId xmlns:a16="http://schemas.microsoft.com/office/drawing/2014/main" id="{6106E565-6620-485D-B03B-9636F04040F0}"/>
              </a:ext>
            </a:extLst>
          </p:cNvPr>
          <p:cNvSpPr>
            <a:spLocks noGrp="1"/>
          </p:cNvSpPr>
          <p:nvPr>
            <p:ph type="title"/>
          </p:nvPr>
        </p:nvSpPr>
        <p:spPr/>
        <p:txBody>
          <a:bodyPr/>
          <a:lstStyle/>
          <a:p>
            <a:r>
              <a:rPr lang="en-GB" dirty="0"/>
              <a:t>Vector Auto Regression</a:t>
            </a:r>
          </a:p>
        </p:txBody>
      </p:sp>
      <p:sp>
        <p:nvSpPr>
          <p:cNvPr id="2" name="Text Placeholder 1"/>
          <p:cNvSpPr>
            <a:spLocks noGrp="1"/>
          </p:cNvSpPr>
          <p:nvPr>
            <p:ph type="body" idx="1"/>
          </p:nvPr>
        </p:nvSpPr>
        <p:spPr/>
        <p:txBody>
          <a:bodyPr/>
          <a:lstStyle/>
          <a:p>
            <a:endParaRPr lang="en-CA"/>
          </a:p>
        </p:txBody>
      </p:sp>
    </p:spTree>
    <p:extLst>
      <p:ext uri="{BB962C8B-B14F-4D97-AF65-F5344CB8AC3E}">
        <p14:creationId xmlns:p14="http://schemas.microsoft.com/office/powerpoint/2010/main" val="194019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F46E096-754C-4D42-B265-33F2726CD44F}"/>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2"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9923FC7-A12D-4228-BE40-C03519AB0CA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360F7336-B051-4CEC-8168-6D1B1FADB749}"/>
              </a:ext>
            </a:extLst>
          </p:cNvPr>
          <p:cNvSpPr>
            <a:spLocks noGrp="1"/>
          </p:cNvSpPr>
          <p:nvPr>
            <p:ph type="title"/>
          </p:nvPr>
        </p:nvSpPr>
        <p:spPr/>
        <p:txBody>
          <a:bodyPr/>
          <a:lstStyle/>
          <a:p>
            <a:r>
              <a:rPr lang="en-GB" dirty="0"/>
              <a:t>Comparing Firearm Homicides to Legal Intervention Homicides</a:t>
            </a:r>
          </a:p>
        </p:txBody>
      </p:sp>
      <p:sp>
        <p:nvSpPr>
          <p:cNvPr id="3" name="Content Placeholder 2">
            <a:extLst>
              <a:ext uri="{FF2B5EF4-FFF2-40B4-BE49-F238E27FC236}">
                <a16:creationId xmlns:a16="http://schemas.microsoft.com/office/drawing/2014/main" id="{1F35458A-0EA9-4938-AB49-23DA4543207C}"/>
              </a:ext>
            </a:extLst>
          </p:cNvPr>
          <p:cNvSpPr>
            <a:spLocks noGrp="1"/>
          </p:cNvSpPr>
          <p:nvPr>
            <p:ph idx="1"/>
          </p:nvPr>
        </p:nvSpPr>
        <p:spPr/>
        <p:txBody>
          <a:bodyPr/>
          <a:lstStyle/>
          <a:p>
            <a:r>
              <a:rPr lang="en-GB" dirty="0"/>
              <a:t>Hypothesis: </a:t>
            </a:r>
            <a:r>
              <a:rPr lang="en-GB" i="1" dirty="0"/>
              <a:t>If there is an increase in Firearm Homicides (FH) there will be an increase in Legal Intervention Homicides (LIH).</a:t>
            </a:r>
          </a:p>
          <a:p>
            <a:r>
              <a:rPr lang="en-GB" dirty="0"/>
              <a:t>Method:</a:t>
            </a:r>
          </a:p>
          <a:p>
            <a:pPr lvl="1"/>
            <a:r>
              <a:rPr lang="en-GB" dirty="0"/>
              <a:t>Check if the data is stationary</a:t>
            </a:r>
          </a:p>
          <a:p>
            <a:pPr lvl="1"/>
            <a:r>
              <a:rPr lang="en-GB" dirty="0"/>
              <a:t>Assess the appropriate number of lags to use in VAR model</a:t>
            </a:r>
          </a:p>
          <a:p>
            <a:pPr lvl="1"/>
            <a:r>
              <a:rPr lang="en-GB" dirty="0"/>
              <a:t>Model the data</a:t>
            </a:r>
          </a:p>
          <a:p>
            <a:pPr lvl="2"/>
            <a:r>
              <a:rPr lang="en-GB" dirty="0"/>
              <a:t>Assess accuracy</a:t>
            </a:r>
          </a:p>
          <a:p>
            <a:pPr lvl="2"/>
            <a:r>
              <a:rPr lang="en-GB" dirty="0"/>
              <a:t>Assess coefficients</a:t>
            </a:r>
          </a:p>
          <a:p>
            <a:pPr lvl="1"/>
            <a:r>
              <a:rPr lang="en-GB" dirty="0"/>
              <a:t>Measure impulse response</a:t>
            </a:r>
          </a:p>
        </p:txBody>
      </p:sp>
    </p:spTree>
    <p:extLst>
      <p:ext uri="{BB962C8B-B14F-4D97-AF65-F5344CB8AC3E}">
        <p14:creationId xmlns:p14="http://schemas.microsoft.com/office/powerpoint/2010/main" val="274100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1CC65CF-D1DB-4FBA-9732-D7258375F1C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087F868-11E5-4BE6-A7ED-792499F2664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E9B949F9-35A2-4C60-8057-F2A33E70A0C7}"/>
              </a:ext>
            </a:extLst>
          </p:cNvPr>
          <p:cNvSpPr>
            <a:spLocks noGrp="1"/>
          </p:cNvSpPr>
          <p:nvPr>
            <p:ph type="title"/>
          </p:nvPr>
        </p:nvSpPr>
        <p:spPr>
          <a:xfrm>
            <a:off x="1097280" y="286603"/>
            <a:ext cx="10058400" cy="600501"/>
          </a:xfrm>
        </p:spPr>
        <p:txBody>
          <a:bodyPr>
            <a:normAutofit fontScale="90000"/>
          </a:bodyPr>
          <a:lstStyle/>
          <a:p>
            <a:r>
              <a:rPr lang="en-GB" dirty="0"/>
              <a:t>Check if data is stationary</a:t>
            </a:r>
          </a:p>
        </p:txBody>
      </p:sp>
      <p:pic>
        <p:nvPicPr>
          <p:cNvPr id="7" name="Content Placeholder 6">
            <a:extLst>
              <a:ext uri="{FF2B5EF4-FFF2-40B4-BE49-F238E27FC236}">
                <a16:creationId xmlns:a16="http://schemas.microsoft.com/office/drawing/2014/main" id="{486A6590-2F18-4152-89EA-E2AFB5AEB1F7}"/>
              </a:ext>
            </a:extLst>
          </p:cNvPr>
          <p:cNvPicPr>
            <a:picLocks noGrp="1" noChangeAspect="1"/>
          </p:cNvPicPr>
          <p:nvPr>
            <p:ph idx="1"/>
          </p:nvPr>
        </p:nvPicPr>
        <p:blipFill>
          <a:blip r:embed="rId7"/>
          <a:stretch>
            <a:fillRect/>
          </a:stretch>
        </p:blipFill>
        <p:spPr>
          <a:xfrm>
            <a:off x="2363823" y="4999945"/>
            <a:ext cx="7762875" cy="1533525"/>
          </a:xfrm>
          <a:prstGeom prst="rect">
            <a:avLst/>
          </a:prstGeom>
        </p:spPr>
      </p:pic>
      <p:pic>
        <p:nvPicPr>
          <p:cNvPr id="6" name="Picture 5">
            <a:extLst>
              <a:ext uri="{FF2B5EF4-FFF2-40B4-BE49-F238E27FC236}">
                <a16:creationId xmlns:a16="http://schemas.microsoft.com/office/drawing/2014/main" id="{F09E6A32-1876-4C68-B891-81451FD2B5E5}"/>
              </a:ext>
            </a:extLst>
          </p:cNvPr>
          <p:cNvPicPr>
            <a:picLocks noChangeAspect="1"/>
          </p:cNvPicPr>
          <p:nvPr/>
        </p:nvPicPr>
        <p:blipFill>
          <a:blip r:embed="rId8"/>
          <a:stretch>
            <a:fillRect/>
          </a:stretch>
        </p:blipFill>
        <p:spPr>
          <a:xfrm>
            <a:off x="286603" y="1186108"/>
            <a:ext cx="5515510" cy="3813837"/>
          </a:xfrm>
          <a:prstGeom prst="rect">
            <a:avLst/>
          </a:prstGeom>
        </p:spPr>
      </p:pic>
      <p:sp>
        <p:nvSpPr>
          <p:cNvPr id="10" name="TextBox 9">
            <a:extLst>
              <a:ext uri="{FF2B5EF4-FFF2-40B4-BE49-F238E27FC236}">
                <a16:creationId xmlns:a16="http://schemas.microsoft.com/office/drawing/2014/main" id="{6A7026C0-AD7E-4B3D-B9A9-BFD044858F34}"/>
              </a:ext>
            </a:extLst>
          </p:cNvPr>
          <p:cNvSpPr txBox="1"/>
          <p:nvPr/>
        </p:nvSpPr>
        <p:spPr>
          <a:xfrm>
            <a:off x="5802113" y="1385480"/>
            <a:ext cx="5989553" cy="3416320"/>
          </a:xfrm>
          <a:prstGeom prst="rect">
            <a:avLst/>
          </a:prstGeom>
          <a:noFill/>
        </p:spPr>
        <p:txBody>
          <a:bodyPr wrap="square" rtlCol="0">
            <a:spAutoFit/>
          </a:bodyPr>
          <a:lstStyle/>
          <a:p>
            <a:r>
              <a:rPr lang="en-GB" dirty="0"/>
              <a:t>From initial visual exploration we see that the data does not have a trend, and that there is a none-zero mean. </a:t>
            </a:r>
          </a:p>
          <a:p>
            <a:endParaRPr lang="en-GB" dirty="0"/>
          </a:p>
          <a:p>
            <a:r>
              <a:rPr lang="en-GB" dirty="0"/>
              <a:t>Therefore when we compute the Augmented Dickey-Fuller (ADF) Test we use “type = ‘none’” </a:t>
            </a:r>
          </a:p>
          <a:p>
            <a:endParaRPr lang="en-GB" dirty="0"/>
          </a:p>
          <a:p>
            <a:r>
              <a:rPr lang="en-GB" dirty="0"/>
              <a:t>The results of the ADF gives us p-values of less than 0.05 for both FH and LIH time series, therefore we can accept that these are both stationary time-series models. As a result, we can continue in our analysis and do not have to consider using a cointegrated model. </a:t>
            </a:r>
          </a:p>
        </p:txBody>
      </p:sp>
    </p:spTree>
    <p:extLst>
      <p:ext uri="{BB962C8B-B14F-4D97-AF65-F5344CB8AC3E}">
        <p14:creationId xmlns:p14="http://schemas.microsoft.com/office/powerpoint/2010/main" val="338940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D8B1B38-C067-4D48-9C69-A489C51251C4}"/>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0"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7783567-482E-4EE1-935D-381FFE443DB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85424610-9E4A-48EE-989A-A0515B23C194}"/>
              </a:ext>
            </a:extLst>
          </p:cNvPr>
          <p:cNvSpPr>
            <a:spLocks noGrp="1"/>
          </p:cNvSpPr>
          <p:nvPr>
            <p:ph type="title"/>
          </p:nvPr>
        </p:nvSpPr>
        <p:spPr/>
        <p:txBody>
          <a:bodyPr>
            <a:normAutofit/>
          </a:bodyPr>
          <a:lstStyle/>
          <a:p>
            <a:r>
              <a:rPr lang="en-GB" dirty="0"/>
              <a:t>Assess the appropriate number of lags to use in VAR model</a:t>
            </a:r>
          </a:p>
        </p:txBody>
      </p:sp>
      <p:pic>
        <p:nvPicPr>
          <p:cNvPr id="6" name="Picture 5">
            <a:extLst>
              <a:ext uri="{FF2B5EF4-FFF2-40B4-BE49-F238E27FC236}">
                <a16:creationId xmlns:a16="http://schemas.microsoft.com/office/drawing/2014/main" id="{DA101137-0925-4C91-97F4-F232A6D88B94}"/>
              </a:ext>
            </a:extLst>
          </p:cNvPr>
          <p:cNvPicPr>
            <a:picLocks noChangeAspect="1"/>
          </p:cNvPicPr>
          <p:nvPr/>
        </p:nvPicPr>
        <p:blipFill>
          <a:blip r:embed="rId7"/>
          <a:stretch>
            <a:fillRect/>
          </a:stretch>
        </p:blipFill>
        <p:spPr>
          <a:xfrm>
            <a:off x="1366520" y="1832928"/>
            <a:ext cx="9296400" cy="2095500"/>
          </a:xfrm>
          <a:prstGeom prst="rect">
            <a:avLst/>
          </a:prstGeom>
        </p:spPr>
      </p:pic>
      <p:sp>
        <p:nvSpPr>
          <p:cNvPr id="7" name="TextBox 6">
            <a:extLst>
              <a:ext uri="{FF2B5EF4-FFF2-40B4-BE49-F238E27FC236}">
                <a16:creationId xmlns:a16="http://schemas.microsoft.com/office/drawing/2014/main" id="{B3576728-3CE7-4366-9899-49BB6969C2DD}"/>
              </a:ext>
            </a:extLst>
          </p:cNvPr>
          <p:cNvSpPr txBox="1"/>
          <p:nvPr/>
        </p:nvSpPr>
        <p:spPr>
          <a:xfrm>
            <a:off x="1016000" y="4155440"/>
            <a:ext cx="10337800" cy="2031325"/>
          </a:xfrm>
          <a:prstGeom prst="rect">
            <a:avLst/>
          </a:prstGeom>
          <a:noFill/>
        </p:spPr>
        <p:txBody>
          <a:bodyPr wrap="square" rtlCol="0">
            <a:spAutoFit/>
          </a:bodyPr>
          <a:lstStyle/>
          <a:p>
            <a:r>
              <a:rPr lang="en-GB" dirty="0"/>
              <a:t>Using </a:t>
            </a:r>
            <a:r>
              <a:rPr lang="en-GB" dirty="0" err="1"/>
              <a:t>VARselect</a:t>
            </a:r>
            <a:r>
              <a:rPr lang="en-GB" dirty="0"/>
              <a:t>, the model with a lag-order of 6 resulted in the model with the lowest AIC, and therefore the most accurate. </a:t>
            </a:r>
          </a:p>
          <a:p>
            <a:endParaRPr lang="en-GB" dirty="0"/>
          </a:p>
          <a:p>
            <a:r>
              <a:rPr lang="en-GB" dirty="0"/>
              <a:t>We chose to use the AIC indicator of model accuracy due to the relatively small number of data points we are using.</a:t>
            </a:r>
          </a:p>
          <a:p>
            <a:endParaRPr lang="en-GB" dirty="0"/>
          </a:p>
          <a:p>
            <a:r>
              <a:rPr lang="en-GB" dirty="0"/>
              <a:t>Therefore we now continue to build our VAR model using a lag-order of 6, and a type of “none”. </a:t>
            </a:r>
          </a:p>
        </p:txBody>
      </p:sp>
    </p:spTree>
    <p:extLst>
      <p:ext uri="{BB962C8B-B14F-4D97-AF65-F5344CB8AC3E}">
        <p14:creationId xmlns:p14="http://schemas.microsoft.com/office/powerpoint/2010/main" val="420831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0040577-7464-4151-918F-C6B50D5EEDB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4"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DD49B99-6A99-43BE-983E-23A2B04CF9B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2D92A2E-6A63-47DF-AFE2-A9FD8C513DDA}"/>
              </a:ext>
            </a:extLst>
          </p:cNvPr>
          <p:cNvSpPr>
            <a:spLocks noGrp="1"/>
          </p:cNvSpPr>
          <p:nvPr>
            <p:ph type="title"/>
          </p:nvPr>
        </p:nvSpPr>
        <p:spPr>
          <a:xfrm>
            <a:off x="677333" y="609600"/>
            <a:ext cx="9462954" cy="1320800"/>
          </a:xfrm>
        </p:spPr>
        <p:txBody>
          <a:bodyPr/>
          <a:lstStyle/>
          <a:p>
            <a:r>
              <a:rPr lang="en-GB" dirty="0"/>
              <a:t>Model the Data - Assess the accuracy</a:t>
            </a:r>
          </a:p>
        </p:txBody>
      </p:sp>
      <p:pic>
        <p:nvPicPr>
          <p:cNvPr id="6" name="Picture 5">
            <a:extLst>
              <a:ext uri="{FF2B5EF4-FFF2-40B4-BE49-F238E27FC236}">
                <a16:creationId xmlns:a16="http://schemas.microsoft.com/office/drawing/2014/main" id="{B1206B3E-DBB2-49A5-9805-DDB1E8A6D08F}"/>
              </a:ext>
            </a:extLst>
          </p:cNvPr>
          <p:cNvPicPr>
            <a:picLocks noChangeAspect="1"/>
          </p:cNvPicPr>
          <p:nvPr/>
        </p:nvPicPr>
        <p:blipFill rotWithShape="1">
          <a:blip r:embed="rId7"/>
          <a:srcRect b="90855"/>
          <a:stretch/>
        </p:blipFill>
        <p:spPr>
          <a:xfrm>
            <a:off x="570567" y="1592632"/>
            <a:ext cx="9315377" cy="627210"/>
          </a:xfrm>
          <a:prstGeom prst="rect">
            <a:avLst/>
          </a:prstGeom>
        </p:spPr>
      </p:pic>
      <p:pic>
        <p:nvPicPr>
          <p:cNvPr id="7" name="Picture 6">
            <a:extLst>
              <a:ext uri="{FF2B5EF4-FFF2-40B4-BE49-F238E27FC236}">
                <a16:creationId xmlns:a16="http://schemas.microsoft.com/office/drawing/2014/main" id="{40D45BEB-60BF-4758-9151-4E3749618E07}"/>
              </a:ext>
            </a:extLst>
          </p:cNvPr>
          <p:cNvPicPr>
            <a:picLocks noChangeAspect="1"/>
          </p:cNvPicPr>
          <p:nvPr/>
        </p:nvPicPr>
        <p:blipFill rotWithShape="1">
          <a:blip r:embed="rId8"/>
          <a:srcRect r="39850" b="32927"/>
          <a:stretch/>
        </p:blipFill>
        <p:spPr>
          <a:xfrm>
            <a:off x="6073432" y="2509284"/>
            <a:ext cx="5664912" cy="4082716"/>
          </a:xfrm>
          <a:prstGeom prst="rect">
            <a:avLst/>
          </a:prstGeom>
        </p:spPr>
      </p:pic>
      <p:pic>
        <p:nvPicPr>
          <p:cNvPr id="9" name="Picture 8">
            <a:extLst>
              <a:ext uri="{FF2B5EF4-FFF2-40B4-BE49-F238E27FC236}">
                <a16:creationId xmlns:a16="http://schemas.microsoft.com/office/drawing/2014/main" id="{CDC7EBCD-81DC-4232-9240-E89EA8B9AB68}"/>
              </a:ext>
            </a:extLst>
          </p:cNvPr>
          <p:cNvPicPr>
            <a:picLocks noChangeAspect="1"/>
          </p:cNvPicPr>
          <p:nvPr/>
        </p:nvPicPr>
        <p:blipFill rotWithShape="1">
          <a:blip r:embed="rId7"/>
          <a:srcRect t="40542" r="40171" b="-2088"/>
          <a:stretch/>
        </p:blipFill>
        <p:spPr>
          <a:xfrm>
            <a:off x="311259" y="2509284"/>
            <a:ext cx="5573233" cy="4221126"/>
          </a:xfrm>
          <a:prstGeom prst="rect">
            <a:avLst/>
          </a:prstGeom>
        </p:spPr>
      </p:pic>
    </p:spTree>
    <p:extLst>
      <p:ext uri="{BB962C8B-B14F-4D97-AF65-F5344CB8AC3E}">
        <p14:creationId xmlns:p14="http://schemas.microsoft.com/office/powerpoint/2010/main" val="72728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D36EEE-F0C1-4045-862A-03B66D7F2B83}"/>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8"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5F57AC6-DC3A-4D99-BCF5-AE346DD24D5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DB7F93E9-13D4-4D13-919A-DFCC43EEB684}"/>
              </a:ext>
            </a:extLst>
          </p:cNvPr>
          <p:cNvSpPr>
            <a:spLocks noGrp="1"/>
          </p:cNvSpPr>
          <p:nvPr>
            <p:ph type="title"/>
          </p:nvPr>
        </p:nvSpPr>
        <p:spPr/>
        <p:txBody>
          <a:bodyPr/>
          <a:lstStyle/>
          <a:p>
            <a:r>
              <a:rPr lang="en-GB" dirty="0"/>
              <a:t>Model the Data</a:t>
            </a:r>
            <a:br>
              <a:rPr lang="en-GB" dirty="0"/>
            </a:br>
            <a:r>
              <a:rPr lang="en-GB" dirty="0"/>
              <a:t>- Assess the coefficients</a:t>
            </a:r>
          </a:p>
        </p:txBody>
      </p:sp>
      <p:pic>
        <p:nvPicPr>
          <p:cNvPr id="6" name="Picture 5">
            <a:extLst>
              <a:ext uri="{FF2B5EF4-FFF2-40B4-BE49-F238E27FC236}">
                <a16:creationId xmlns:a16="http://schemas.microsoft.com/office/drawing/2014/main" id="{DFEA111B-AEFB-4BD7-9F71-57131832F04D}"/>
              </a:ext>
            </a:extLst>
          </p:cNvPr>
          <p:cNvPicPr>
            <a:picLocks noChangeAspect="1"/>
          </p:cNvPicPr>
          <p:nvPr/>
        </p:nvPicPr>
        <p:blipFill>
          <a:blip r:embed="rId7"/>
          <a:stretch>
            <a:fillRect/>
          </a:stretch>
        </p:blipFill>
        <p:spPr>
          <a:xfrm>
            <a:off x="2119312" y="1911350"/>
            <a:ext cx="7953375" cy="800100"/>
          </a:xfrm>
          <a:prstGeom prst="rect">
            <a:avLst/>
          </a:prstGeom>
        </p:spPr>
      </p:pic>
      <p:sp>
        <p:nvSpPr>
          <p:cNvPr id="7" name="TextBox 6">
            <a:extLst>
              <a:ext uri="{FF2B5EF4-FFF2-40B4-BE49-F238E27FC236}">
                <a16:creationId xmlns:a16="http://schemas.microsoft.com/office/drawing/2014/main" id="{537D6AF3-D31A-4DC9-99EA-CFE3BF9561AA}"/>
              </a:ext>
            </a:extLst>
          </p:cNvPr>
          <p:cNvSpPr txBox="1"/>
          <p:nvPr/>
        </p:nvSpPr>
        <p:spPr>
          <a:xfrm>
            <a:off x="1097280" y="3281680"/>
            <a:ext cx="10515600" cy="2308324"/>
          </a:xfrm>
          <a:prstGeom prst="rect">
            <a:avLst/>
          </a:prstGeom>
          <a:noFill/>
        </p:spPr>
        <p:txBody>
          <a:bodyPr wrap="square" rtlCol="0">
            <a:spAutoFit/>
          </a:bodyPr>
          <a:lstStyle/>
          <a:p>
            <a:r>
              <a:rPr lang="en-GB" dirty="0"/>
              <a:t>From the VAR model, we see that we have an adjusted R-squared of 0.5692 for FH, and 0.2039 for LIH. This shows that the model is more accurate for FH than LIH. </a:t>
            </a:r>
          </a:p>
          <a:p>
            <a:endParaRPr lang="en-GB" dirty="0"/>
          </a:p>
          <a:p>
            <a:r>
              <a:rPr lang="en-GB" dirty="0"/>
              <a:t>However we can see from the coefficients that FH are more influenced by previous FH activity than by LIH. This would suggest that a simpler AR(</a:t>
            </a:r>
            <a:r>
              <a:rPr lang="en-GB" i="1" dirty="0"/>
              <a:t>p</a:t>
            </a:r>
            <a:r>
              <a:rPr lang="en-GB" dirty="0"/>
              <a:t>) model would be sufficient model for FH data.  </a:t>
            </a:r>
          </a:p>
          <a:p>
            <a:endParaRPr lang="en-GB" dirty="0"/>
          </a:p>
          <a:p>
            <a:r>
              <a:rPr lang="en-GB" dirty="0"/>
              <a:t>The coefficients for the LIH model shows very weak influence for all endogenous variables on the response variable. This is consist with the result we have seen for the R-squared value.</a:t>
            </a:r>
          </a:p>
        </p:txBody>
      </p:sp>
    </p:spTree>
    <p:extLst>
      <p:ext uri="{BB962C8B-B14F-4D97-AF65-F5344CB8AC3E}">
        <p14:creationId xmlns:p14="http://schemas.microsoft.com/office/powerpoint/2010/main" val="39709468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4pCN_WxESMy7OzccxhD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Ui03kMw3QqYUhasUJ324M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OYr3pu2SikWJQBumzHXJr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yYoiRLH3s25k32lokMON.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ELuHHUMZR3Gie9PG84vd3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NaDnBUnfgrHGUpQitFkX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v5ddhrtgVm4g5X8jUJzg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ryjeBDf7PYEP.YQwBLW3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0wphBlaLctqyJRrmpU.uhQ"/>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7A77D593EB854C92F885216636C968" ma:contentTypeVersion="13" ma:contentTypeDescription="Create a new document." ma:contentTypeScope="" ma:versionID="e3673f26f412cfc01554125dc68d862e">
  <xsd:schema xmlns:xsd="http://www.w3.org/2001/XMLSchema" xmlns:xs="http://www.w3.org/2001/XMLSchema" xmlns:p="http://schemas.microsoft.com/office/2006/metadata/properties" xmlns:ns3="4c321d22-bff4-4255-8820-57d16eeef8ea" xmlns:ns4="1d1ecdb0-6aa3-43d1-a52e-4d626bfa125e" targetNamespace="http://schemas.microsoft.com/office/2006/metadata/properties" ma:root="true" ma:fieldsID="c58e1a9b7b58994dc397b9c365e2570e" ns3:_="" ns4:_="">
    <xsd:import namespace="4c321d22-bff4-4255-8820-57d16eeef8ea"/>
    <xsd:import namespace="1d1ecdb0-6aa3-43d1-a52e-4d626bfa125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321d22-bff4-4255-8820-57d16eeef8e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1ecdb0-6aa3-43d1-a52e-4d626bfa125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F7DF06-06C7-4C3C-BCC6-E036C80B8A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321d22-bff4-4255-8820-57d16eeef8ea"/>
    <ds:schemaRef ds:uri="1d1ecdb0-6aa3-43d1-a52e-4d626bfa12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BCB7B1-AAD4-4001-AEE6-C9FD2A2A382F}">
  <ds:schemaRefs>
    <ds:schemaRef ds:uri="http://schemas.microsoft.com/sharepoint/v3/contenttype/forms"/>
  </ds:schemaRefs>
</ds:datastoreItem>
</file>

<file path=customXml/itemProps3.xml><?xml version="1.0" encoding="utf-8"?>
<ds:datastoreItem xmlns:ds="http://schemas.openxmlformats.org/officeDocument/2006/customXml" ds:itemID="{D290B7F6-6D24-40C0-8FD5-87E6E4C08C6B}">
  <ds:schemaRefs>
    <ds:schemaRef ds:uri="http://purl.org/dc/elements/1.1/"/>
    <ds:schemaRef ds:uri="http://purl.org/dc/terms/"/>
    <ds:schemaRef ds:uri="http://schemas.microsoft.com/office/2006/documentManagement/types"/>
    <ds:schemaRef ds:uri="http://schemas.microsoft.com/office/2006/metadata/properties"/>
    <ds:schemaRef ds:uri="http://www.w3.org/XML/1998/namespace"/>
    <ds:schemaRef ds:uri="4c321d22-bff4-4255-8820-57d16eeef8ea"/>
    <ds:schemaRef ds:uri="http://purl.org/dc/dcmitype/"/>
    <ds:schemaRef ds:uri="http://schemas.microsoft.com/office/infopath/2007/PartnerControls"/>
    <ds:schemaRef ds:uri="http://schemas.openxmlformats.org/package/2006/metadata/core-properties"/>
    <ds:schemaRef ds:uri="1d1ecdb0-6aa3-43d1-a52e-4d626bfa125e"/>
  </ds:schemaRefs>
</ds:datastoreItem>
</file>

<file path=docProps/app.xml><?xml version="1.0" encoding="utf-8"?>
<Properties xmlns="http://schemas.openxmlformats.org/officeDocument/2006/extended-properties" xmlns:vt="http://schemas.openxmlformats.org/officeDocument/2006/docPropsVTypes">
  <Template>Facet</Template>
  <TotalTime>2683</TotalTime>
  <Words>1342</Words>
  <Application>Microsoft Office PowerPoint</Application>
  <PresentationFormat>Widescreen</PresentationFormat>
  <Paragraphs>195</Paragraphs>
  <Slides>27</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Calibri Light</vt:lpstr>
      <vt:lpstr>Trebuchet MS</vt:lpstr>
      <vt:lpstr>Wingdings 3</vt:lpstr>
      <vt:lpstr>Facet</vt:lpstr>
      <vt:lpstr>think-cell Slide</vt:lpstr>
      <vt:lpstr>PowerPoint Presentation</vt:lpstr>
      <vt:lpstr>Background Information – Capetown in 1986-1991</vt:lpstr>
      <vt:lpstr>Description of the Data</vt:lpstr>
      <vt:lpstr>Vector Auto Regression</vt:lpstr>
      <vt:lpstr>Comparing Firearm Homicides to Legal Intervention Homicides</vt:lpstr>
      <vt:lpstr>Check if data is stationary</vt:lpstr>
      <vt:lpstr>Assess the appropriate number of lags to use in VAR model</vt:lpstr>
      <vt:lpstr>Model the Data - Assess the accuracy</vt:lpstr>
      <vt:lpstr>Model the Data - Assess the coefficients</vt:lpstr>
      <vt:lpstr>Measure Impulse Response</vt:lpstr>
      <vt:lpstr>Model 2- Finite Mixture Model</vt:lpstr>
      <vt:lpstr>What does the total number of crimes over time look like?</vt:lpstr>
      <vt:lpstr>Histogram of the homicides dataset</vt:lpstr>
      <vt:lpstr>Gaussian vs Poisson</vt:lpstr>
      <vt:lpstr>Why Poisson</vt:lpstr>
      <vt:lpstr>Poisson Mixture</vt:lpstr>
      <vt:lpstr>Finding the best model</vt:lpstr>
      <vt:lpstr>Plotting the Sub Populations</vt:lpstr>
      <vt:lpstr>HMM, HSMM, GARCH</vt:lpstr>
      <vt:lpstr>Hidden Markov Model - HMM </vt:lpstr>
      <vt:lpstr>Hidden Semi Markov Model - HSMM </vt:lpstr>
      <vt:lpstr>Hidden Semi Markov Model - HSMM </vt:lpstr>
      <vt:lpstr>Mixtures of GARCH </vt:lpstr>
      <vt:lpstr>Results</vt:lpstr>
      <vt:lpstr>Appendix</vt:lpstr>
      <vt:lpstr>Augmented Dickey-Fuller Test Results (Firearm Homicides / Legal Intervention Homicides)</vt:lpstr>
      <vt:lpstr>Appendix: GARCH variations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Paula Grcevic</dc:creator>
  <cp:lastModifiedBy>Aspinall, Charlotte I.</cp:lastModifiedBy>
  <cp:revision>20</cp:revision>
  <dcterms:created xsi:type="dcterms:W3CDTF">2019-09-22T12:47:16Z</dcterms:created>
  <dcterms:modified xsi:type="dcterms:W3CDTF">2019-09-26T07:54:37Z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0x0101008B7A77D593EB854C92F885216636C968</vt:lpwstr>
  </property>
</Properties>
</file>