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ArrayList con ejemplos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Declaración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211325"/>
            <a:ext cx="8520599" cy="3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>
                <a:solidFill>
                  <a:srgbClr val="000000"/>
                </a:solidFill>
              </a:rPr>
              <a:t>De forma general un ArrayList en Java se crea de la siguiente forma: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s-419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ArrayList nombreArray = new ArrayList();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>
                <a:solidFill>
                  <a:srgbClr val="000000"/>
                </a:solidFill>
              </a:rPr>
              <a:t>Esta instrucción crea el ArrayList nombreArray vacío.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>
                <a:solidFill>
                  <a:srgbClr val="000000"/>
                </a:solidFill>
              </a:rPr>
              <a:t>Un arrayList declarado así puede contener objetos de cualquier tipo.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>
                <a:solidFill>
                  <a:srgbClr val="000000"/>
                </a:solidFill>
              </a:rPr>
              <a:t>Una alternativa a esta declaración es indicar el tipo de objetos que contiene. En este caso, el array solo podrá contener objetos de ese tipo: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s-419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ArrayList&lt;tipo&gt; nombreArray = new ArrayList&lt;tipo&gt;();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Declaración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40700"/>
            <a:ext cx="8520599" cy="3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ArrayList&lt;tipo&gt; nombreArray = new ArrayList&lt;tipo&gt;();</a:t>
            </a:r>
          </a:p>
          <a:p>
            <a:pPr lvl="0" rtl="0" algn="just">
              <a:lnSpc>
                <a:spcPct val="1386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-419" sz="1400">
                <a:solidFill>
                  <a:srgbClr val="000000"/>
                </a:solidFill>
                <a:highlight>
                  <a:srgbClr val="FFFFFF"/>
                </a:highlight>
              </a:rPr>
              <a:t>tipo</a:t>
            </a: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es-419" sz="1400">
                <a:solidFill>
                  <a:srgbClr val="000000"/>
                </a:solidFill>
                <a:highlight>
                  <a:srgbClr val="FFFFFF"/>
                </a:highlight>
              </a:rPr>
              <a:t>debe ser una clase</a:t>
            </a: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s-419" sz="1400">
                <a:solidFill>
                  <a:srgbClr val="222222"/>
                </a:solidFill>
                <a:highlight>
                  <a:srgbClr val="FFFFFF"/>
                </a:highlight>
              </a:rPr>
              <a:t> Indica el tipo de objetos que contendrá el array. No se pueden usar tipos primitivos. Para un tipo primitivo se debe utilizar su clase envolvente.</a:t>
            </a:r>
          </a:p>
          <a:p>
            <a:pPr lvl="0" rtl="0" algn="just">
              <a:lnSpc>
                <a:spcPct val="1386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222222"/>
                </a:solidFill>
                <a:highlight>
                  <a:srgbClr val="FFFFFF"/>
                </a:highlight>
              </a:rPr>
              <a:t>Por ejemplo: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-41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ArrayList&lt;Integer&gt; numeros = new ArrayList&lt;Integer&gt;();</a:t>
            </a:r>
          </a:p>
          <a:p>
            <a:pPr lvl="0" rtl="0" algn="just">
              <a:lnSpc>
                <a:spcPct val="1386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-419" sz="1400">
                <a:solidFill>
                  <a:srgbClr val="222222"/>
                </a:solidFill>
                <a:highlight>
                  <a:srgbClr val="FFFFFF"/>
                </a:highlight>
              </a:rPr>
              <a:t>Crea el array </a:t>
            </a:r>
            <a:r>
              <a:rPr i="1" lang="es-419" sz="1400">
                <a:solidFill>
                  <a:srgbClr val="222222"/>
                </a:solidFill>
                <a:highlight>
                  <a:srgbClr val="FFFFFF"/>
                </a:highlight>
              </a:rPr>
              <a:t>numeros</a:t>
            </a:r>
            <a:r>
              <a:rPr lang="es-419" sz="1400">
                <a:solidFill>
                  <a:srgbClr val="222222"/>
                </a:solidFill>
                <a:highlight>
                  <a:srgbClr val="FFFFFF"/>
                </a:highlight>
              </a:rPr>
              <a:t> de enteros.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>
                <a:solidFill>
                  <a:srgbClr val="000000"/>
                </a:solidFill>
              </a:rPr>
              <a:t>Ejemplo: Añadimos 10 Elementos en el ArrayList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419">
                <a:solidFill>
                  <a:srgbClr val="000000"/>
                </a:solidFill>
              </a:rPr>
              <a:t>		</a:t>
            </a:r>
            <a:r>
              <a:rPr b="1" lang="es-41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i=1; i&lt;=10; i++){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s-41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nombreArrayList.add("Elemento "+i);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Algunos MÉTODOS de ARRAYLIST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MÉTODO 		DESCRIPCIÓN</a:t>
            </a:r>
          </a:p>
          <a:p>
            <a:pPr lvl="0" rtl="0">
              <a:lnSpc>
                <a:spcPct val="13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size()		 	Devuelve el número de elementos (int)</a:t>
            </a:r>
          </a:p>
          <a:p>
            <a:pPr lvl="0" rtl="0">
              <a:lnSpc>
                <a:spcPct val="13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add(X) 		Añade el objeto X al final. Devuelve true.</a:t>
            </a:r>
          </a:p>
          <a:p>
            <a:pPr lvl="0" rtl="0">
              <a:lnSpc>
                <a:spcPct val="13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add(posición, X) 	Inserta el objeto X en la posición indicada.</a:t>
            </a:r>
          </a:p>
          <a:p>
            <a:pPr lvl="0" rtl="0">
              <a:lnSpc>
                <a:spcPct val="13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get(posicion) 	Devuelve el elemento que está en la posición indicada.</a:t>
            </a:r>
          </a:p>
          <a:p>
            <a:pPr indent="0" lvl="0" marL="0" rtl="0">
              <a:lnSpc>
                <a:spcPct val="13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remove(posicion) Elimina el elemento que se encuentra en la posición indicada. Devuelve el elemento eliminado.</a:t>
            </a:r>
          </a:p>
          <a:p>
            <a:pPr lvl="0" rtl="0">
              <a:lnSpc>
                <a:spcPct val="13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remove(X) 		Elimina la primera ocurrencia del objeto X. Devuelve true si el elemento está en la lista.</a:t>
            </a:r>
          </a:p>
          <a:p>
            <a:pPr lvl="0" rtl="0">
              <a:lnSpc>
                <a:spcPct val="13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clear() 		Elimina todos los elementos.</a:t>
            </a:r>
          </a:p>
          <a:p>
            <a:pPr lvl="0" rtl="0">
              <a:lnSpc>
                <a:spcPct val="13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set(posición, X) 	Sustituye el elemento que se encuentra en la posición indicada por el objeto X. Devuelve el elemento sustituido.</a:t>
            </a:r>
          </a:p>
          <a:p>
            <a:pPr lvl="0" rtl="0">
              <a:lnSpc>
                <a:spcPct val="13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contains(X) 	Comprueba si la colección contiene al objeto X. Devuelve true o false.</a:t>
            </a:r>
          </a:p>
          <a:p>
            <a:pPr lvl="0" rtl="0">
              <a:lnSpc>
                <a:spcPct val="13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indexOf(X) 		Devuelve la posición del objeto X. Si no existe devuelve -1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RECORRER UN ARRAYLIST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>
                <a:solidFill>
                  <a:srgbClr val="000000"/>
                </a:solidFill>
              </a:rPr>
              <a:t>De la manera clásica con un bucle for y el método get(i):</a:t>
            </a:r>
          </a:p>
          <a:p>
            <a:pPr lvl="0" rtl="0" algn="just">
              <a:lnSpc>
                <a:spcPct val="13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-419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for(int i = 0;i&lt;array.size();i++){</a:t>
            </a:r>
          </a:p>
          <a:p>
            <a:pPr lvl="0" rtl="0" algn="just">
              <a:lnSpc>
                <a:spcPct val="13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-419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System.out.println(array.get(i));</a:t>
            </a:r>
          </a:p>
          <a:p>
            <a:pPr lvl="0" rtl="0" algn="just">
              <a:lnSpc>
                <a:spcPct val="13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-419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>
                <a:solidFill>
                  <a:srgbClr val="000000"/>
                </a:solidFill>
              </a:rPr>
              <a:t>Con un bucle foreach:</a:t>
            </a:r>
          </a:p>
          <a:p>
            <a:pPr indent="-69850" lvl="0" marL="0" marR="0" rtl="0" algn="just">
              <a:lnSpc>
                <a:spcPct val="13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-419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for(Object o: nombreArray){</a:t>
            </a:r>
          </a:p>
          <a:p>
            <a:pPr indent="-69850" lvl="0" marL="0" marR="0" rtl="0" algn="just">
              <a:lnSpc>
                <a:spcPct val="13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-419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System.out.println(o);</a:t>
            </a:r>
          </a:p>
          <a:p>
            <a:pPr indent="-69850" lvl="0" marL="0" marR="0" rtl="0" algn="just">
              <a:lnSpc>
                <a:spcPct val="13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-419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RECORRER UN ARRAYLIST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74600" cy="375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400">
                <a:solidFill>
                  <a:srgbClr val="222222"/>
                </a:solidFill>
                <a:highlight>
                  <a:srgbClr val="FFFFFF"/>
                </a:highlight>
              </a:rPr>
              <a:t>Utilizando un </a:t>
            </a:r>
            <a:r>
              <a:rPr b="1" lang="es-419" sz="1400">
                <a:solidFill>
                  <a:srgbClr val="000080"/>
                </a:solidFill>
                <a:highlight>
                  <a:srgbClr val="FFFFFF"/>
                </a:highlight>
              </a:rPr>
              <a:t>objeto Iterator</a:t>
            </a:r>
            <a:r>
              <a:rPr lang="es-419" sz="14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</a:p>
          <a:p>
            <a:pPr lvl="0" rtl="0">
              <a:lnSpc>
                <a:spcPct val="1386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 ventaja de utilizar un Iterador es que no necesitamos indicar el tipo de objetos que contiene el array. Iterator tiene como métodos:</a:t>
            </a:r>
          </a:p>
          <a:p>
            <a:pPr indent="-304800" lvl="0" marL="457200" rtl="0">
              <a:lnSpc>
                <a:spcPct val="1386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Verdana"/>
            </a:pPr>
            <a:r>
              <a:rPr b="1" lang="es-419" sz="12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hasNext</a:t>
            </a:r>
            <a:r>
              <a:rPr lang="es-419" sz="1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devuelve true si hay más elementos en el array.</a:t>
            </a:r>
          </a:p>
          <a:p>
            <a:pPr indent="-304800" lvl="0" marL="457200" rtl="0">
              <a:lnSpc>
                <a:spcPct val="1386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Verdana"/>
            </a:pPr>
            <a:r>
              <a:rPr b="1" lang="es-419" sz="12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next</a:t>
            </a:r>
            <a:r>
              <a:rPr lang="es-419" sz="1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i="1" lang="es-419" sz="1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devuelve el siguiente objeto contenido en el array.</a:t>
            </a:r>
          </a:p>
          <a:p>
            <a:pPr lvl="0" rtl="0">
              <a:lnSpc>
                <a:spcPct val="13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Ejemplo:</a:t>
            </a:r>
          </a:p>
          <a:p>
            <a:pPr indent="0" lvl="0" marL="457200" rtl="0">
              <a:lnSpc>
                <a:spcPct val="13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ArrayList&lt;Integer&gt; numeros = new ArrayList&lt;Integer&gt;();</a:t>
            </a:r>
          </a:p>
          <a:p>
            <a:pPr indent="0" lvl="0" marL="457200" rtl="0">
              <a:lnSpc>
                <a:spcPct val="13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…..</a:t>
            </a:r>
          </a:p>
          <a:p>
            <a:pPr indent="0" lvl="0" marL="457200" rtl="0">
              <a:lnSpc>
                <a:spcPct val="13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//se insertan elementos</a:t>
            </a:r>
          </a:p>
          <a:p>
            <a:pPr indent="0" lvl="0" marL="457200" rtl="0">
              <a:lnSpc>
                <a:spcPct val="13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.....</a:t>
            </a:r>
          </a:p>
          <a:p>
            <a:pPr indent="0" lvl="0" marL="457200" rtl="0">
              <a:lnSpc>
                <a:spcPct val="1386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Iterator it = numeros.iterator(); </a:t>
            </a:r>
            <a:r>
              <a:rPr b="1" lang="es-419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//se crea el iterador it para el array numeros</a:t>
            </a:r>
          </a:p>
          <a:p>
            <a:pPr indent="0" lvl="0" marL="457200" rtl="0">
              <a:lnSpc>
                <a:spcPct val="1386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while(it.hasNext())                    </a:t>
            </a:r>
            <a:r>
              <a:rPr b="1" lang="es-419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//mientras queden elementos</a:t>
            </a:r>
          </a:p>
          <a:p>
            <a:pPr indent="0" lvl="0" marL="457200" rtl="0">
              <a:lnSpc>
                <a:spcPct val="1386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System.out.println(it.next());  </a:t>
            </a:r>
            <a:r>
              <a:rPr b="1" lang="es-419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//se obtienen y se muestran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3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200100" y="164775"/>
            <a:ext cx="1883099" cy="98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/>
              <a:t>La API Collections Genérica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