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9" r:id="rId4"/>
    <p:sldId id="258" r:id="rId5"/>
    <p:sldId id="266" r:id="rId6"/>
    <p:sldId id="267" r:id="rId7"/>
    <p:sldId id="268" r:id="rId8"/>
    <p:sldId id="265" r:id="rId9"/>
    <p:sldId id="269" r:id="rId10"/>
    <p:sldId id="270" r:id="rId11"/>
    <p:sldId id="261" r:id="rId12"/>
    <p:sldId id="260" r:id="rId13"/>
    <p:sldId id="271" r:id="rId14"/>
    <p:sldId id="262" r:id="rId15"/>
    <p:sldId id="272" r:id="rId16"/>
    <p:sldId id="273" r:id="rId17"/>
    <p:sldId id="274" r:id="rId18"/>
    <p:sldId id="275" r:id="rId19"/>
    <p:sldId id="276" r:id="rId20"/>
    <p:sldId id="263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07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0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7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3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21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85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6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9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97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45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F0F7DF-7696-4367-B98B-32016486CC07}" type="datetimeFigureOut">
              <a:rPr lang="fr-FR" smtClean="0"/>
              <a:t>20/01/2018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</a:t>
            </a:r>
            <a:r>
              <a:rPr lang="fr-FR" dirty="0" err="1"/>
              <a:t>Inpainting</a:t>
            </a:r>
            <a:r>
              <a:rPr lang="fr-FR" dirty="0"/>
              <a:t>	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DI FOLCO Maxime – GIROT Charly – JALLAIS </a:t>
            </a:r>
            <a:r>
              <a:rPr lang="fr-FR" dirty="0" err="1"/>
              <a:t>Maëliss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38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l’existant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Synthèse de texture :</a:t>
            </a:r>
          </a:p>
          <a:p>
            <a:endParaRPr lang="fr-FR" dirty="0"/>
          </a:p>
          <a:p>
            <a:r>
              <a:rPr lang="fr-FR" dirty="0"/>
              <a:t>Inconvénients : Ne conserve pas les structures « linéaires de l’image » (lignes et contours dans une image 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59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Choisie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Region</a:t>
            </a:r>
            <a:r>
              <a:rPr lang="fr-FR" dirty="0"/>
              <a:t> </a:t>
            </a:r>
            <a:r>
              <a:rPr lang="fr-FR" dirty="0" err="1"/>
              <a:t>filling</a:t>
            </a:r>
            <a:r>
              <a:rPr lang="fr-FR" dirty="0"/>
              <a:t> and Object </a:t>
            </a:r>
            <a:r>
              <a:rPr lang="fr-FR" dirty="0" err="1"/>
              <a:t>Removal</a:t>
            </a:r>
            <a:r>
              <a:rPr lang="fr-FR" dirty="0"/>
              <a:t> by </a:t>
            </a:r>
            <a:r>
              <a:rPr lang="fr-FR" dirty="0" err="1"/>
              <a:t>Exemplar-Based</a:t>
            </a:r>
            <a:r>
              <a:rPr lang="fr-FR" dirty="0"/>
              <a:t> Image </a:t>
            </a:r>
            <a:r>
              <a:rPr lang="fr-FR" dirty="0" err="1"/>
              <a:t>Inpainting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Algorithme qui combine les avantages des 2 approches : permet la propagation de la texture et des structures de l’image.</a:t>
            </a:r>
          </a:p>
        </p:txBody>
      </p:sp>
    </p:spTree>
    <p:extLst>
      <p:ext uri="{BB962C8B-B14F-4D97-AF65-F5344CB8AC3E}">
        <p14:creationId xmlns:p14="http://schemas.microsoft.com/office/powerpoint/2010/main" val="190237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méthode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r>
              <a:rPr lang="fr-FR" sz="2200" dirty="0"/>
              <a:t>Algorithme : </a:t>
            </a:r>
          </a:p>
          <a:p>
            <a:endParaRPr lang="fr-FR" sz="2200" dirty="0"/>
          </a:p>
          <a:p>
            <a:pPr marL="0" indent="0">
              <a:buNone/>
            </a:pPr>
            <a:r>
              <a:rPr lang="fr-FR" sz="1800" dirty="0"/>
              <a:t> -Sélection manuelle du masque de l’image </a:t>
            </a:r>
            <a:r>
              <a:rPr lang="el-GR" sz="1800" dirty="0"/>
              <a:t>Ω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Tant que traitement fini :</a:t>
            </a:r>
          </a:p>
          <a:p>
            <a:pPr marL="0" indent="0">
              <a:buNone/>
            </a:pPr>
            <a:r>
              <a:rPr lang="fr-FR" sz="1800" dirty="0"/>
              <a:t>1.a Identification des frontières </a:t>
            </a:r>
            <a:r>
              <a:rPr lang="el-GR" sz="1800" dirty="0"/>
              <a:t>δΩ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1.b Calcul des priorités P(p) pour les points de  </a:t>
            </a:r>
            <a:r>
              <a:rPr lang="el-GR" sz="1800" dirty="0"/>
              <a:t>δΩ</a:t>
            </a:r>
            <a:r>
              <a:rPr lang="fr-FR" sz="1800" dirty="0"/>
              <a:t> </a:t>
            </a:r>
          </a:p>
          <a:p>
            <a:pPr marL="0" indent="0">
              <a:buNone/>
            </a:pPr>
            <a:r>
              <a:rPr lang="fr-FR" sz="1800" dirty="0"/>
              <a:t>	P(p) = C(p) x D(p) avec C(p) confidence terme et D(p) le terme data</a:t>
            </a:r>
          </a:p>
          <a:p>
            <a:pPr marL="0" indent="0">
              <a:buNone/>
            </a:pPr>
            <a:r>
              <a:rPr lang="fr-FR" sz="1800" dirty="0"/>
              <a:t>	</a:t>
            </a:r>
          </a:p>
          <a:p>
            <a:pPr marL="0" indent="0">
              <a:buNone/>
            </a:pPr>
            <a:r>
              <a:rPr lang="fr-FR" sz="1800" dirty="0"/>
              <a:t>2.a Cherche la patch P avec la priorité maximum  (centre du patch appartient à la bordure)</a:t>
            </a:r>
          </a:p>
          <a:p>
            <a:pPr marL="0" indent="0">
              <a:buNone/>
            </a:pPr>
            <a:r>
              <a:rPr lang="fr-FR" sz="1800" dirty="0"/>
              <a:t>2b Trouver le patch Q de la source le plus proche du patch P</a:t>
            </a:r>
          </a:p>
          <a:p>
            <a:pPr marL="0" indent="0">
              <a:buNone/>
            </a:pPr>
            <a:r>
              <a:rPr lang="fr-FR" sz="1800" dirty="0"/>
              <a:t>2c copie du patch Q sur le patch P </a:t>
            </a:r>
          </a:p>
          <a:p>
            <a:pPr marL="0" indent="0">
              <a:buNone/>
            </a:pPr>
            <a:r>
              <a:rPr lang="fr-FR" sz="1800" dirty="0"/>
              <a:t>3 On actualise les C(p)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885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/>
              <a:t>Sélection manuelle du masque de l’image </a:t>
            </a:r>
            <a:r>
              <a:rPr lang="el-GR" sz="2000" dirty="0"/>
              <a:t>Ω</a:t>
            </a:r>
            <a:endParaRPr lang="fr-FR" sz="2000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94767"/>
            <a:ext cx="1721748" cy="20048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96952"/>
            <a:ext cx="176688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9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1.a Identification des frontières </a:t>
            </a:r>
            <a:r>
              <a:rPr lang="el-GR" sz="2000" dirty="0"/>
              <a:t>δΩ</a:t>
            </a: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99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600" dirty="0"/>
                  <a:t>1.b Calcul des priorités P(p) pour les points de  </a:t>
                </a:r>
                <a:r>
                  <a:rPr lang="el-GR" sz="2600" dirty="0"/>
                  <a:t>δΩ</a:t>
                </a:r>
                <a:endParaRPr lang="fr-FR" sz="2600" dirty="0"/>
              </a:p>
              <a:p>
                <a:pPr marL="0" indent="0">
                  <a:buNone/>
                </a:pPr>
                <a:endParaRPr lang="fr-FR" sz="2600" dirty="0"/>
              </a:p>
              <a:p>
                <a:pPr marL="0" indent="0">
                  <a:buNone/>
                </a:pPr>
                <a:r>
                  <a:rPr lang="fr-FR" sz="2600" dirty="0"/>
                  <a:t>P(p) = C(p)D(p)</a:t>
                </a:r>
              </a:p>
              <a:p>
                <a:pPr marL="0" indent="0">
                  <a:buNone/>
                </a:pPr>
                <a:endParaRPr lang="fr-FR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900" i="1">
                        <a:latin typeface="Cambria Math"/>
                        <a:ea typeface="Cambria Math"/>
                      </a:rPr>
                      <m:t>𝐶</m:t>
                    </m:r>
                    <m:d>
                      <m:dPr>
                        <m:ctrlPr>
                          <a:rPr lang="fr-FR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sz="19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fr-FR" sz="1900" i="1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fr-FR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fr-FR" sz="1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fr-FR" sz="1900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  <m:r>
                              <a:rPr lang="fr-FR" sz="1900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fr-FR" sz="19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9"/>
                                  </m:rPr>
                                  <a:rPr lang="fr-FR" sz="1900" i="1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m:rPr>
                                    <m:brk m:alnAt="9"/>
                                  </m:rPr>
                                  <a:rPr lang="fr-FR" sz="1900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sub>
                            </m:sSub>
                            <m:r>
                              <m:rPr>
                                <m:brk m:alnAt="9"/>
                              </m:rPr>
                              <a:rPr lang="fr-FR" sz="1900" i="1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fr-FR" sz="19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fr-FR" sz="19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  <m:r>
                              <a:rPr lang="fr-FR" sz="1900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fr-FR" sz="1900" b="0" i="0" smtClean="0">
                                <a:latin typeface="Cambria Math"/>
                                <a:ea typeface="Cambria Math"/>
                              </a:rPr>
                              <m:t>− </m:t>
                            </m:r>
                            <m:r>
                              <m:rPr>
                                <m:sty m:val="p"/>
                              </m:rPr>
                              <a:rPr lang="fr-FR" sz="1900" i="1">
                                <a:latin typeface="Cambria Math"/>
                                <a:ea typeface="Cambria Math"/>
                              </a:rPr>
                              <m:t>Ω</m:t>
                            </m:r>
                            <m:r>
                              <m:rPr>
                                <m:brk m:alnAt="9"/>
                              </m:rPr>
                              <a:rPr lang="fr-FR" sz="19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fr-FR" sz="1900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  <m:r>
                              <a:rPr lang="fr-FR" sz="19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fr-FR" sz="1900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  <m:r>
                              <a:rPr lang="fr-FR" sz="19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fr-FR" sz="19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9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9"/>
                                  </m:rPr>
                                  <a:rPr lang="fr-FR" sz="1900" i="1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m:rPr>
                                    <m:brk m:alnAt="9"/>
                                  </m:rPr>
                                  <a:rPr lang="fr-FR" sz="1900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fr-FR" sz="2600" i="1" dirty="0">
                    <a:latin typeface="Cambria Math"/>
                    <a:ea typeface="Cambria Math"/>
                  </a:rPr>
                  <a:t> </a:t>
                </a:r>
                <a:r>
                  <a:rPr lang="fr-FR" sz="2000" dirty="0">
                    <a:latin typeface="Cambria Math"/>
                    <a:ea typeface="Cambria Math"/>
                  </a:rPr>
                  <a:t>et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𝐷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  <m:sSubSup>
                              <m:sSub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⊥</m:t>
                                </m:r>
                              </m:sup>
                            </m:sSubSup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∝</m:t>
                        </m:r>
                      </m:den>
                    </m:f>
                  </m:oMath>
                </a14:m>
                <a:endParaRPr lang="fr-FR" sz="2600" i="1" dirty="0">
                  <a:latin typeface="Cambria Math"/>
                  <a:ea typeface="Cambria Math"/>
                </a:endParaRPr>
              </a:p>
              <a:p>
                <a:endParaRPr lang="fr-FR" sz="26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fr-FR" sz="2600" dirty="0"/>
                  <a:t>C(p) quantifie la valeur d’information fiable autour du pixel</a:t>
                </a:r>
              </a:p>
              <a:p>
                <a:pPr marL="0" indent="0">
                  <a:buNone/>
                </a:pPr>
                <a:r>
                  <a:rPr lang="fr-FR" sz="2600" dirty="0"/>
                  <a:t>D(p) encourage la conservation des structures linéaires</a:t>
                </a:r>
              </a:p>
              <a:p>
                <a:endParaRPr lang="fr-FR" i="1" dirty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1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75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 classes :</a:t>
            </a:r>
          </a:p>
          <a:p>
            <a:pPr lvl="2" indent="-342900">
              <a:buFontTx/>
              <a:buChar char="-"/>
            </a:pPr>
            <a:r>
              <a:rPr lang="fr-FR" dirty="0"/>
              <a:t>La classe image </a:t>
            </a:r>
          </a:p>
          <a:p>
            <a:pPr lvl="2" indent="-342900">
              <a:buFontTx/>
              <a:buChar char="-"/>
            </a:pPr>
            <a:r>
              <a:rPr lang="fr-FR" dirty="0"/>
              <a:t>La classe </a:t>
            </a:r>
            <a:r>
              <a:rPr lang="fr-FR" dirty="0" err="1"/>
              <a:t>regionfill</a:t>
            </a:r>
            <a:endParaRPr lang="fr-FR" dirty="0"/>
          </a:p>
          <a:p>
            <a:pPr lvl="2" indent="-342900">
              <a:buFontTx/>
              <a:buChar char="-"/>
            </a:pPr>
            <a:r>
              <a:rPr lang="fr-FR" dirty="0"/>
              <a:t>La classe patch </a:t>
            </a:r>
          </a:p>
        </p:txBody>
      </p:sp>
    </p:spTree>
    <p:extLst>
      <p:ext uri="{BB962C8B-B14F-4D97-AF65-F5344CB8AC3E}">
        <p14:creationId xmlns:p14="http://schemas.microsoft.com/office/powerpoint/2010/main" val="363908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classe image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Permet de gérer le chargement, l’affichage et l’écriture d’image. </a:t>
            </a:r>
          </a:p>
          <a:p>
            <a:pPr marL="0" indent="0">
              <a:buNone/>
            </a:pPr>
            <a:r>
              <a:rPr lang="fr-FR" dirty="0"/>
              <a:t>Aucun calcul effectué ici </a:t>
            </a:r>
          </a:p>
          <a:p>
            <a:pPr marL="0" indent="0">
              <a:buNone/>
            </a:pPr>
            <a:r>
              <a:rPr lang="fr-FR" dirty="0"/>
              <a:t>Lien avec la classe </a:t>
            </a:r>
            <a:r>
              <a:rPr lang="fr-FR" dirty="0" err="1"/>
              <a:t>regionfill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5888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classe </a:t>
            </a:r>
            <a:r>
              <a:rPr lang="fr-FR" dirty="0" err="1"/>
              <a:t>regionfill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Classe où tous les calculs sont faits </a:t>
            </a:r>
          </a:p>
          <a:p>
            <a:pPr marL="0" indent="0">
              <a:buNone/>
            </a:pPr>
            <a:r>
              <a:rPr lang="fr-FR" dirty="0"/>
              <a:t>Récupère les images chargées dans la classe image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863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classe Patch</a:t>
            </a:r>
          </a:p>
        </p:txBody>
      </p:sp>
    </p:spTree>
    <p:extLst>
      <p:ext uri="{BB962C8B-B14F-4D97-AF65-F5344CB8AC3E}">
        <p14:creationId xmlns:p14="http://schemas.microsoft.com/office/powerpoint/2010/main" val="105049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r>
              <a:rPr lang="fr-FR" sz="2400" u="sng" dirty="0"/>
              <a:t>Définition</a:t>
            </a:r>
            <a:r>
              <a:rPr lang="fr-FR" sz="2400" dirty="0"/>
              <a:t> : L'</a:t>
            </a:r>
            <a:r>
              <a:rPr lang="fr-FR" sz="2400" b="1" dirty="0" err="1"/>
              <a:t>inpainting</a:t>
            </a:r>
            <a:r>
              <a:rPr lang="fr-FR" sz="2400" dirty="0"/>
              <a:t> est le nom donné à la technique de reconstruction d'images détériorés ou de remplissage des parties manquantes d'une image</a:t>
            </a:r>
            <a:r>
              <a:rPr lang="fr-FR" sz="2400" baseline="30000" dirty="0"/>
              <a:t>.</a:t>
            </a:r>
          </a:p>
          <a:p>
            <a:pPr marL="0" indent="0">
              <a:buNone/>
            </a:pPr>
            <a:endParaRPr lang="fr-FR" sz="2400" baseline="30000" dirty="0"/>
          </a:p>
          <a:p>
            <a:pPr marL="0" indent="0">
              <a:buNone/>
            </a:pPr>
            <a:endParaRPr lang="fr-FR" sz="2400" baseline="30000" dirty="0"/>
          </a:p>
          <a:p>
            <a:pPr marL="0" indent="0">
              <a:buNone/>
            </a:pPr>
            <a:r>
              <a:rPr lang="fr-FR" sz="2400" baseline="30000" dirty="0"/>
              <a:t>IMAGE D’ILLUSTRATION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82364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Limitations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96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36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Etude de l’existant </a:t>
            </a:r>
          </a:p>
          <a:p>
            <a:endParaRPr lang="fr-FR" dirty="0"/>
          </a:p>
          <a:p>
            <a:r>
              <a:rPr lang="fr-FR" dirty="0"/>
              <a:t>Présentation de la méthode </a:t>
            </a:r>
          </a:p>
          <a:p>
            <a:endParaRPr lang="fr-FR" dirty="0"/>
          </a:p>
          <a:p>
            <a:r>
              <a:rPr lang="fr-FR" dirty="0"/>
              <a:t>Résultats</a:t>
            </a:r>
          </a:p>
          <a:p>
            <a:endParaRPr lang="fr-FR" dirty="0"/>
          </a:p>
          <a:p>
            <a:r>
              <a:rPr lang="fr-FR" dirty="0"/>
              <a:t>Limitations</a:t>
            </a:r>
          </a:p>
          <a:p>
            <a:endParaRPr lang="fr-FR" dirty="0"/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9702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l’existant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Deux grandes approches :</a:t>
            </a:r>
          </a:p>
          <a:p>
            <a:endParaRPr lang="fr-FR" dirty="0"/>
          </a:p>
          <a:p>
            <a:pPr lvl="1"/>
            <a:r>
              <a:rPr lang="fr-FR" dirty="0"/>
              <a:t>Reconstruction de structures </a:t>
            </a:r>
          </a:p>
          <a:p>
            <a:pPr lvl="1"/>
            <a:r>
              <a:rPr lang="fr-FR" dirty="0"/>
              <a:t>Synthèse de texture</a:t>
            </a:r>
          </a:p>
        </p:txBody>
      </p:sp>
    </p:spTree>
    <p:extLst>
      <p:ext uri="{BB962C8B-B14F-4D97-AF65-F5344CB8AC3E}">
        <p14:creationId xmlns:p14="http://schemas.microsoft.com/office/powerpoint/2010/main" val="292784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l’existant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Reconstruction de structure :</a:t>
            </a:r>
          </a:p>
          <a:p>
            <a:endParaRPr lang="fr-FR" sz="2400" dirty="0"/>
          </a:p>
          <a:p>
            <a:r>
              <a:rPr lang="fr-FR" sz="2400" dirty="0"/>
              <a:t>Principe : Consiste a propager la couleur vers l'intérieur de la zone a </a:t>
            </a:r>
            <a:r>
              <a:rPr lang="fr-FR" sz="2400" dirty="0" err="1"/>
              <a:t>inpainter</a:t>
            </a:r>
            <a:r>
              <a:rPr lang="fr-FR" sz="2400" dirty="0"/>
              <a:t>, dans le sens des lignes de niveaux.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526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l’existant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Reconstruction de structure :</a:t>
            </a:r>
          </a:p>
          <a:p>
            <a:endParaRPr lang="fr-FR" dirty="0"/>
          </a:p>
          <a:p>
            <a:r>
              <a:rPr lang="fr-FR" sz="2400" dirty="0"/>
              <a:t>Avantages : </a:t>
            </a:r>
            <a:r>
              <a:rPr lang="fr-FR" sz="2400" dirty="0">
                <a:effectLst/>
              </a:rPr>
              <a:t>suffisant pour restauration simple d'image. </a:t>
            </a:r>
            <a:r>
              <a:rPr lang="fr-FR" sz="2400" dirty="0"/>
              <a:t>Rapide et facile à mettre en place. Conserve les structures linéaires de l’images. </a:t>
            </a:r>
          </a:p>
          <a:p>
            <a:endParaRPr lang="fr-FR" sz="2400" dirty="0">
              <a:effectLst/>
            </a:endParaRPr>
          </a:p>
          <a:p>
            <a:endParaRPr lang="fr-FR" sz="2400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78" y="4077072"/>
            <a:ext cx="45529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6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l’existant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Inconvénients : </a:t>
            </a:r>
            <a:r>
              <a:rPr lang="fr-FR" dirty="0">
                <a:effectLst/>
              </a:rPr>
              <a:t>défaillant pour supprimer des objets d'une image</a:t>
            </a:r>
          </a:p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31953"/>
            <a:ext cx="4335146" cy="275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8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l’existant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Synthèse de texture :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Principe : </a:t>
            </a:r>
            <a:r>
              <a:rPr lang="fr-FR" dirty="0">
                <a:solidFill>
                  <a:srgbClr val="FF0000"/>
                </a:solidFill>
              </a:rPr>
              <a:t>Répéter des échantillons de textures 2D </a:t>
            </a:r>
            <a:r>
              <a:rPr lang="fr-FR" dirty="0" err="1">
                <a:solidFill>
                  <a:srgbClr val="FF0000"/>
                </a:solidFill>
              </a:rPr>
              <a:t>stochstiquement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0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l’existant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Synthèse de texture :</a:t>
            </a:r>
          </a:p>
          <a:p>
            <a:endParaRPr lang="fr-FR" dirty="0"/>
          </a:p>
          <a:p>
            <a:r>
              <a:rPr lang="fr-FR" dirty="0"/>
              <a:t>Avantages : Génère efficacement de nouvelles textures en échantillonnant et copiant des valeurs de la source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48177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402</Words>
  <Application>Microsoft Office PowerPoint</Application>
  <PresentationFormat>Affichage à l'écran (4:3)</PresentationFormat>
  <Paragraphs>105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Cambria Math</vt:lpstr>
      <vt:lpstr>Wingdings 2</vt:lpstr>
      <vt:lpstr>HDOfficeLightV0</vt:lpstr>
      <vt:lpstr>Implémentation de la méthode d’Inpainting </vt:lpstr>
      <vt:lpstr>Introduction</vt:lpstr>
      <vt:lpstr>Sommaire </vt:lpstr>
      <vt:lpstr>Etude de l’existant </vt:lpstr>
      <vt:lpstr>Etude de l’existant </vt:lpstr>
      <vt:lpstr>Etude de l’existant </vt:lpstr>
      <vt:lpstr>Etude de l’existant </vt:lpstr>
      <vt:lpstr>Etude de l’existant </vt:lpstr>
      <vt:lpstr>Etude de l’existant </vt:lpstr>
      <vt:lpstr>Etude de l’existant </vt:lpstr>
      <vt:lpstr>Approche Choisie </vt:lpstr>
      <vt:lpstr>Présentation de la méthode </vt:lpstr>
      <vt:lpstr>Algorithme</vt:lpstr>
      <vt:lpstr>Résultats</vt:lpstr>
      <vt:lpstr>Présentation PowerPoint</vt:lpstr>
      <vt:lpstr>Implémentation</vt:lpstr>
      <vt:lpstr>Implémentation</vt:lpstr>
      <vt:lpstr>Implémentation</vt:lpstr>
      <vt:lpstr>Implémentation</vt:lpstr>
      <vt:lpstr>Limitations</vt:lpstr>
      <vt:lpstr>Conclusion</vt:lpstr>
    </vt:vector>
  </TitlesOfParts>
  <Company>CPE Lyon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Implémentation de la méthode d’Inpainting</dc:title>
  <dc:creator>admin</dc:creator>
  <cp:lastModifiedBy>Maxime Di Folco</cp:lastModifiedBy>
  <cp:revision>30</cp:revision>
  <dcterms:created xsi:type="dcterms:W3CDTF">2018-01-18T12:44:07Z</dcterms:created>
  <dcterms:modified xsi:type="dcterms:W3CDTF">2018-01-20T14:34:46Z</dcterms:modified>
</cp:coreProperties>
</file>