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4BF4580-4139-4473-9629-FF7C7480D2DB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9720-2038-4895-B173-B789B257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0E94C-774E-4ED8-9A49-82C0CF33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1DE3A-FB0C-40B7-8BC8-FF58B84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C21B0-F148-41AC-AD62-C63FDA7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EAB7F-DBD6-461A-B1A6-36EB746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A565-B085-41F2-A13E-A40AC27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AB686-86FC-49C2-8F34-6830E2C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BA29D-DF4C-47DD-8B11-99E7BAE4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B7C44-B9D6-44B2-AD04-7BDFAB0E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9D35-AA3E-4770-B699-984C0CA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BF82D-6ACF-44D7-9BC7-4F9EA8A5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ED3EB-0361-4FC6-8478-76DCF541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5B250-C5F2-429C-84E8-41DB03C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30ACA-54A0-431E-BA0C-7AC15E0C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D8E11-54A1-4713-9B40-3DB39F5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E755-74B7-4ABA-BCA3-4ADCDA4F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1DCD0-9E90-4163-8D2C-26A1524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12746-0B26-4FD4-B911-2929457D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7C591-25AA-4EFA-BD37-85C10C9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EFFA-896C-4608-AF8A-E15C7BC3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0073-36A4-4E1C-BE00-64F4D96B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E94FE-2354-4E45-BA76-F3611F8C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DBE3F-58B6-4988-8BC3-E675E383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E495C-EF11-45D1-9BA7-39026EF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C8969-F0CD-4C69-B009-CCDB6E81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5A3A5-4EF4-4F73-8B4C-473486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952BB-DDEF-470A-A506-6A085508B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68AD3-3976-4DC2-B0EA-08BF98BA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F67FB-1055-4176-9FAA-02F2AB7B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51E70-66DA-4B77-9AAD-AEEE050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E3ABE-C998-4E5F-8A4D-1DD08E55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6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BA29-6751-406F-85EE-C75E75B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744256-89BB-4506-BF6B-49DA88AB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7A347-8933-4B1B-8EB6-CBC4CDCF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484EEF-EF23-4D30-8F68-68F2DE2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D91A22-48F1-46DA-AF9B-30B2B9E8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05C6A-B455-469B-B5B0-BCE43611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B43634-D976-4F24-A63A-7450140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F57BBB-8A21-4510-B8F8-4168686C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A19F-527C-45C6-8B4E-07158616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B750D-9944-4D7E-89E8-224C62D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E39998-3A40-4DAF-810E-CC917FF1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2B89C-AA00-467C-993C-F75E077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43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BB151F-5850-4070-B241-6A0D1A80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093A63-C49B-485C-872B-A2CDAA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4FBB0-ABEF-4BA0-8830-1715C78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2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53EA6-758C-46F3-9C36-1EDB3B42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408DC-8220-4EE8-8442-D0436684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194DB-3EEA-489A-9217-D6DE49CD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AB05E-00A8-45C7-ACA7-D1031A0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CD1D1-A2DB-405C-BFE6-92C4DB64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F4BB5-8BBF-4B01-8556-F3FE70A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24340-85FB-4C3B-8F2C-676B8B9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E54BBE-9B21-4AE6-A7EE-26FD3A095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5165D-0CCF-4232-A92C-45F03715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B9D2E-7943-430A-BF3E-5F84E4C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CC7468-0249-4837-AEAA-4E574E1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9096-9D10-4651-9FAD-916D3CD4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C39033-0825-485F-9A8F-02F13C8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5B784-3660-451C-869B-DF88F212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38312-55D7-4743-9CDA-C4B6D5CA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6BD0-6C01-4959-BC7B-4DCD2E7A8811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692D-3B3F-4695-861B-E50B5ECB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8D71-2A23-4631-BC4E-C5DD2CE4B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59AA-DEBF-42B4-9856-6E28DC35C1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9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6BDCD-719E-4E73-A964-355834B2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ML Model Mockup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7B7E3-77C8-4367-B1C0-C274CF395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hrough 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unsupervised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 model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we’ll be associating the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dead probability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or illness seriousness with several health and vaccination features.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 a supervised machine model,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Logistic Regression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we’ll try to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predict the outcome of a COVID patient.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4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Roadmap &amp; Mockup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DF0C9-772D-4017-A93C-C5B2F05DB5DA}"/>
              </a:ext>
            </a:extLst>
          </p:cNvPr>
          <p:cNvSpPr txBox="1"/>
          <p:nvPr/>
        </p:nvSpPr>
        <p:spPr>
          <a:xfrm>
            <a:off x="1410872" y="2934045"/>
            <a:ext cx="1744598" cy="122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 case’s </a:t>
            </a:r>
            <a:r>
              <a:rPr lang="en-US" dirty="0"/>
              <a:t>dataset with 6K rows and 116 features.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A6CA2D-C4B3-4CC4-A6C5-BD0CC12F3320}"/>
              </a:ext>
            </a:extLst>
          </p:cNvPr>
          <p:cNvSpPr/>
          <p:nvPr/>
        </p:nvSpPr>
        <p:spPr>
          <a:xfrm>
            <a:off x="3571023" y="3807702"/>
            <a:ext cx="2409782" cy="147102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Data cleaning: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Non COVID scenarios.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Nearly empty rows.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Non relevant features.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Filling null values, etc.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D5CA7A-1F49-4302-963A-3692901499A8}"/>
              </a:ext>
            </a:extLst>
          </p:cNvPr>
          <p:cNvSpPr/>
          <p:nvPr/>
        </p:nvSpPr>
        <p:spPr>
          <a:xfrm>
            <a:off x="3621259" y="2934045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 Encoding &amp; Scaling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51D583-ACE5-4E0B-A388-04630C2931AE}"/>
              </a:ext>
            </a:extLst>
          </p:cNvPr>
          <p:cNvSpPr txBox="1"/>
          <p:nvPr/>
        </p:nvSpPr>
        <p:spPr>
          <a:xfrm>
            <a:off x="6194476" y="3909373"/>
            <a:ext cx="191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Decreasing features and defining clusters. 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4CA94C0F-E3CF-42A9-AD63-DFF733ED44C0}"/>
              </a:ext>
            </a:extLst>
          </p:cNvPr>
          <p:cNvSpPr/>
          <p:nvPr/>
        </p:nvSpPr>
        <p:spPr>
          <a:xfrm>
            <a:off x="980660" y="1998735"/>
            <a:ext cx="10090614" cy="684022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4AAAAC24-4C4B-4A7C-8550-9545EA240029}"/>
              </a:ext>
            </a:extLst>
          </p:cNvPr>
          <p:cNvSpPr/>
          <p:nvPr/>
        </p:nvSpPr>
        <p:spPr>
          <a:xfrm>
            <a:off x="1037595" y="1998735"/>
            <a:ext cx="7359748" cy="684022"/>
          </a:xfrm>
          <a:prstGeom prst="homePlat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A4D965C9-A954-4A83-975D-92D4051D587B}"/>
              </a:ext>
            </a:extLst>
          </p:cNvPr>
          <p:cNvSpPr/>
          <p:nvPr/>
        </p:nvSpPr>
        <p:spPr>
          <a:xfrm>
            <a:off x="945084" y="1998735"/>
            <a:ext cx="4921144" cy="68402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A066FAA2-9E36-45CD-A210-5D28FB1E32C6}"/>
              </a:ext>
            </a:extLst>
          </p:cNvPr>
          <p:cNvSpPr/>
          <p:nvPr/>
        </p:nvSpPr>
        <p:spPr>
          <a:xfrm>
            <a:off x="945084" y="1998735"/>
            <a:ext cx="2676175" cy="6840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B76194-8B12-4DC5-BB05-D41B01BEEFC4}"/>
              </a:ext>
            </a:extLst>
          </p:cNvPr>
          <p:cNvSpPr txBox="1"/>
          <p:nvPr/>
        </p:nvSpPr>
        <p:spPr>
          <a:xfrm>
            <a:off x="1430215" y="2109914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Load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B2BEEA-E730-4DEF-8692-53C5C7C3E17E}"/>
              </a:ext>
            </a:extLst>
          </p:cNvPr>
          <p:cNvSpPr txBox="1"/>
          <p:nvPr/>
        </p:nvSpPr>
        <p:spPr>
          <a:xfrm>
            <a:off x="3920679" y="2109914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Process it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489A93-AECA-4A8C-A6EB-34FF4FDE0A25}"/>
              </a:ext>
            </a:extLst>
          </p:cNvPr>
          <p:cNvSpPr txBox="1"/>
          <p:nvPr/>
        </p:nvSpPr>
        <p:spPr>
          <a:xfrm>
            <a:off x="6011592" y="2109914"/>
            <a:ext cx="23014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 Clusters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342DF1-38F9-40F2-ABD1-7C260F63D8B5}"/>
              </a:ext>
            </a:extLst>
          </p:cNvPr>
          <p:cNvSpPr txBox="1"/>
          <p:nvPr/>
        </p:nvSpPr>
        <p:spPr>
          <a:xfrm>
            <a:off x="8775896" y="2109914"/>
            <a:ext cx="21265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Understand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F400206-6C45-42FF-9945-1D9C6A1F58F1}"/>
              </a:ext>
            </a:extLst>
          </p:cNvPr>
          <p:cNvSpPr/>
          <p:nvPr/>
        </p:nvSpPr>
        <p:spPr>
          <a:xfrm>
            <a:off x="6058179" y="2934045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PCA &amp;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Elbow Curve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557D82-22BB-4F67-A8F9-4E2FC4EEFF3C}"/>
              </a:ext>
            </a:extLst>
          </p:cNvPr>
          <p:cNvSpPr/>
          <p:nvPr/>
        </p:nvSpPr>
        <p:spPr>
          <a:xfrm>
            <a:off x="8466963" y="2934045"/>
            <a:ext cx="1913206" cy="1303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3D plotting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+Data Analytics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+Visualization</a:t>
            </a:r>
          </a:p>
        </p:txBody>
      </p:sp>
    </p:spTree>
    <p:extLst>
      <p:ext uri="{BB962C8B-B14F-4D97-AF65-F5344CB8AC3E}">
        <p14:creationId xmlns:p14="http://schemas.microsoft.com/office/powerpoint/2010/main" val="430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Roadmap &amp; Mockup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3C149-FB3F-45DE-BCA9-029C223FB2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761" y="3526000"/>
            <a:ext cx="4814888" cy="20796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83F777-60D1-43B0-B8F5-C5717BC8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39" y="2032359"/>
            <a:ext cx="4572000" cy="3552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7709B-F51F-454F-ABFA-6644826A1D75}"/>
              </a:ext>
            </a:extLst>
          </p:cNvPr>
          <p:cNvSpPr txBox="1"/>
          <p:nvPr/>
        </p:nvSpPr>
        <p:spPr>
          <a:xfrm>
            <a:off x="1018761" y="1973459"/>
            <a:ext cx="481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dataset: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5.3K data points </a:t>
            </a:r>
            <a:r>
              <a:rPr lang="en-US" dirty="0"/>
              <a:t>and 81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Six clusters </a:t>
            </a:r>
            <a:r>
              <a:rPr lang="en-US" dirty="0"/>
              <a:t>selected (Elbow Curve)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3D Plotting </a:t>
            </a:r>
            <a:r>
              <a:rPr lang="en-US" dirty="0"/>
              <a:t>to visualize each cluster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96E7B0-40EC-4652-B211-1DF4519645A6}"/>
              </a:ext>
            </a:extLst>
          </p:cNvPr>
          <p:cNvSpPr txBox="1"/>
          <p:nvPr/>
        </p:nvSpPr>
        <p:spPr>
          <a:xfrm>
            <a:off x="6601239" y="160412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COVID patients clustering</a:t>
            </a:r>
          </a:p>
        </p:txBody>
      </p:sp>
    </p:spTree>
    <p:extLst>
      <p:ext uri="{BB962C8B-B14F-4D97-AF65-F5344CB8AC3E}">
        <p14:creationId xmlns:p14="http://schemas.microsoft.com/office/powerpoint/2010/main" val="20065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Classification Roadmap &amp; Mockup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A6CA2D-C4B3-4CC4-A6C5-BD0CC12F3320}"/>
              </a:ext>
            </a:extLst>
          </p:cNvPr>
          <p:cNvSpPr/>
          <p:nvPr/>
        </p:nvSpPr>
        <p:spPr>
          <a:xfrm>
            <a:off x="871502" y="4024363"/>
            <a:ext cx="2676174" cy="177004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Additional Data cleaning: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Fill NA Values in where possible.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Delete columns where we can’t get any information.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Transform binary columns to numeric.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D5CA7A-1F49-4302-963A-3692901499A8}"/>
              </a:ext>
            </a:extLst>
          </p:cNvPr>
          <p:cNvSpPr/>
          <p:nvPr/>
        </p:nvSpPr>
        <p:spPr>
          <a:xfrm>
            <a:off x="4835999" y="2335499"/>
            <a:ext cx="2520000" cy="14985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Split Data, </a:t>
            </a:r>
            <a:r>
              <a:rPr lang="en-US" sz="1900" dirty="0">
                <a:solidFill>
                  <a:schemeClr val="tx1"/>
                </a:solidFill>
              </a:rPr>
              <a:t>transform the </a:t>
            </a:r>
            <a:r>
              <a:rPr lang="en-US" sz="1900" i="1" dirty="0">
                <a:solidFill>
                  <a:schemeClr val="tx1"/>
                </a:solidFill>
              </a:rPr>
              <a:t>y</a:t>
            </a:r>
            <a:r>
              <a:rPr lang="en-US" sz="1900" dirty="0">
                <a:solidFill>
                  <a:schemeClr val="tx1"/>
                </a:solidFill>
              </a:rPr>
              <a:t> array into </a:t>
            </a:r>
            <a:r>
              <a:rPr lang="en-US" sz="1900" dirty="0" err="1">
                <a:solidFill>
                  <a:schemeClr val="tx1"/>
                </a:solidFill>
              </a:rPr>
              <a:t>interger</a:t>
            </a:r>
            <a:endParaRPr lang="en-US" sz="19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54F87-C48F-41BC-BB79-7E47A794E5BF}"/>
              </a:ext>
            </a:extLst>
          </p:cNvPr>
          <p:cNvGrpSpPr/>
          <p:nvPr/>
        </p:nvGrpSpPr>
        <p:grpSpPr>
          <a:xfrm>
            <a:off x="838199" y="1446850"/>
            <a:ext cx="10515600" cy="698334"/>
            <a:chOff x="690033" y="1446850"/>
            <a:chExt cx="8640000" cy="698334"/>
          </a:xfrm>
        </p:grpSpPr>
        <p:sp>
          <p:nvSpPr>
            <p:cNvPr id="18" name="Flecha: pentágono 17">
              <a:extLst>
                <a:ext uri="{FF2B5EF4-FFF2-40B4-BE49-F238E27FC236}">
                  <a16:creationId xmlns:a16="http://schemas.microsoft.com/office/drawing/2014/main" id="{4AAAAC24-4C4B-4A7C-8550-9545EA240029}"/>
                </a:ext>
              </a:extLst>
            </p:cNvPr>
            <p:cNvSpPr/>
            <p:nvPr/>
          </p:nvSpPr>
          <p:spPr>
            <a:xfrm>
              <a:off x="690033" y="1446850"/>
              <a:ext cx="8640000" cy="684022"/>
            </a:xfrm>
            <a:prstGeom prst="homePlat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Flecha: pentágono 18">
              <a:extLst>
                <a:ext uri="{FF2B5EF4-FFF2-40B4-BE49-F238E27FC236}">
                  <a16:creationId xmlns:a16="http://schemas.microsoft.com/office/drawing/2014/main" id="{A4D965C9-A954-4A83-975D-92D4051D587B}"/>
                </a:ext>
              </a:extLst>
            </p:cNvPr>
            <p:cNvSpPr/>
            <p:nvPr/>
          </p:nvSpPr>
          <p:spPr>
            <a:xfrm>
              <a:off x="690033" y="1454006"/>
              <a:ext cx="5760000" cy="684022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lecha: pentágono 19">
              <a:extLst>
                <a:ext uri="{FF2B5EF4-FFF2-40B4-BE49-F238E27FC236}">
                  <a16:creationId xmlns:a16="http://schemas.microsoft.com/office/drawing/2014/main" id="{A066FAA2-9E36-45CD-A210-5D28FB1E32C6}"/>
                </a:ext>
              </a:extLst>
            </p:cNvPr>
            <p:cNvSpPr/>
            <p:nvPr/>
          </p:nvSpPr>
          <p:spPr>
            <a:xfrm>
              <a:off x="703476" y="1461162"/>
              <a:ext cx="2880000" cy="684022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B76194-8B12-4DC5-BB05-D41B01BEEFC4}"/>
              </a:ext>
            </a:extLst>
          </p:cNvPr>
          <p:cNvSpPr txBox="1"/>
          <p:nvPr/>
        </p:nvSpPr>
        <p:spPr>
          <a:xfrm>
            <a:off x="871502" y="1558028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Load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B2BEEA-E730-4DEF-8692-53C5C7C3E17E}"/>
              </a:ext>
            </a:extLst>
          </p:cNvPr>
          <p:cNvSpPr txBox="1"/>
          <p:nvPr/>
        </p:nvSpPr>
        <p:spPr>
          <a:xfrm>
            <a:off x="4655999" y="1557590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Process it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342DF1-38F9-40F2-ABD1-7C260F63D8B5}"/>
              </a:ext>
            </a:extLst>
          </p:cNvPr>
          <p:cNvSpPr txBox="1"/>
          <p:nvPr/>
        </p:nvSpPr>
        <p:spPr>
          <a:xfrm>
            <a:off x="7832238" y="1557589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Output 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557D82-22BB-4F67-A8F9-4E2FC4EEFF3C}"/>
              </a:ext>
            </a:extLst>
          </p:cNvPr>
          <p:cNvSpPr/>
          <p:nvPr/>
        </p:nvSpPr>
        <p:spPr>
          <a:xfrm>
            <a:off x="8091969" y="2404827"/>
            <a:ext cx="2520000" cy="1303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>
                <a:solidFill>
                  <a:schemeClr val="tx1"/>
                </a:solidFill>
              </a:rPr>
              <a:t>DataFrame</a:t>
            </a: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with predicted vs actual values, and a card report</a:t>
            </a:r>
          </a:p>
        </p:txBody>
      </p:sp>
      <p:sp>
        <p:nvSpPr>
          <p:cNvPr id="27" name="Rectángulo: esquinas redondeadas 10">
            <a:extLst>
              <a:ext uri="{FF2B5EF4-FFF2-40B4-BE49-F238E27FC236}">
                <a16:creationId xmlns:a16="http://schemas.microsoft.com/office/drawing/2014/main" id="{93E3EFD6-4798-4F15-9B53-6C72D3C3821A}"/>
              </a:ext>
            </a:extLst>
          </p:cNvPr>
          <p:cNvSpPr/>
          <p:nvPr/>
        </p:nvSpPr>
        <p:spPr>
          <a:xfrm>
            <a:off x="1051502" y="2348591"/>
            <a:ext cx="2520000" cy="1359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COVID-19 case’s </a:t>
            </a:r>
            <a:r>
              <a:rPr lang="en-US" sz="2000" dirty="0">
                <a:solidFill>
                  <a:schemeClr val="tx1"/>
                </a:solidFill>
              </a:rPr>
              <a:t>dataset with 6K rows and 116 features.</a:t>
            </a:r>
          </a:p>
        </p:txBody>
      </p:sp>
    </p:spTree>
    <p:extLst>
      <p:ext uri="{BB962C8B-B14F-4D97-AF65-F5344CB8AC3E}">
        <p14:creationId xmlns:p14="http://schemas.microsoft.com/office/powerpoint/2010/main" val="27981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Classification Roadmap &amp; Mockup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7709B-F51F-454F-ABFA-6644826A1D75}"/>
              </a:ext>
            </a:extLst>
          </p:cNvPr>
          <p:cNvSpPr txBox="1"/>
          <p:nvPr/>
        </p:nvSpPr>
        <p:spPr>
          <a:xfrm>
            <a:off x="1018760" y="1690688"/>
            <a:ext cx="481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dataset: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4K data points </a:t>
            </a:r>
            <a:r>
              <a:rPr lang="en-US" dirty="0"/>
              <a:t>and 56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Logistic Regression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9FE72-8697-4A3E-AA01-4CD68655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6" y="3001651"/>
            <a:ext cx="1632034" cy="2406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EC1AC2-C5B8-4D6A-A491-3191AB4B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19" y="2343651"/>
            <a:ext cx="3303656" cy="1094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B9534-2277-4753-88C8-F6C993EB80C6}"/>
              </a:ext>
            </a:extLst>
          </p:cNvPr>
          <p:cNvSpPr txBox="1"/>
          <p:nvPr/>
        </p:nvSpPr>
        <p:spPr>
          <a:xfrm>
            <a:off x="5721761" y="1690688"/>
            <a:ext cx="431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Actual </a:t>
            </a:r>
            <a:r>
              <a:rPr lang="es-MX" b="1" dirty="0" err="1"/>
              <a:t>Predicted</a:t>
            </a:r>
            <a:r>
              <a:rPr lang="es-MX" b="1" dirty="0"/>
              <a:t> </a:t>
            </a:r>
            <a:r>
              <a:rPr lang="es-MX" b="1" dirty="0" err="1"/>
              <a:t>Values</a:t>
            </a:r>
            <a:r>
              <a:rPr lang="es-MX" b="1" dirty="0"/>
              <a:t> and </a:t>
            </a:r>
            <a:r>
              <a:rPr lang="es-MX" b="1" dirty="0" err="1"/>
              <a:t>Card</a:t>
            </a:r>
            <a:r>
              <a:rPr lang="es-MX" b="1" dirty="0"/>
              <a:t> </a:t>
            </a:r>
            <a:r>
              <a:rPr lang="es-MX" b="1" dirty="0" err="1"/>
              <a:t>Report</a:t>
            </a:r>
            <a:endParaRPr lang="es-MX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EB1FD7-451D-43A6-A354-99AFCF6A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648" y="2159737"/>
            <a:ext cx="1619333" cy="3359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B6686-6F43-4E1F-9AC6-9FF42ED6C887}"/>
              </a:ext>
            </a:extLst>
          </p:cNvPr>
          <p:cNvSpPr txBox="1"/>
          <p:nvPr/>
        </p:nvSpPr>
        <p:spPr>
          <a:xfrm>
            <a:off x="5831778" y="5529081"/>
            <a:ext cx="177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Predicted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X_test</a:t>
            </a:r>
            <a:br>
              <a:rPr lang="es-MX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: (1343, 56)</a:t>
            </a:r>
          </a:p>
        </p:txBody>
      </p:sp>
    </p:spTree>
    <p:extLst>
      <p:ext uri="{BB962C8B-B14F-4D97-AF65-F5344CB8AC3E}">
        <p14:creationId xmlns:p14="http://schemas.microsoft.com/office/powerpoint/2010/main" val="3436000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250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ML Model Mockup</vt:lpstr>
      <vt:lpstr>Clustering Roadmap &amp; Mockup</vt:lpstr>
      <vt:lpstr>Clustering Roadmap &amp; Mockup</vt:lpstr>
      <vt:lpstr>Classification Roadmap &amp; Mockup</vt:lpstr>
      <vt:lpstr>Classification Roadmap &amp; 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Alexis Angeles Pineda</dc:creator>
  <cp:lastModifiedBy>Rebeca Osorio González</cp:lastModifiedBy>
  <cp:revision>7</cp:revision>
  <dcterms:created xsi:type="dcterms:W3CDTF">2022-02-09T22:41:14Z</dcterms:created>
  <dcterms:modified xsi:type="dcterms:W3CDTF">2022-02-14T03:15:43Z</dcterms:modified>
</cp:coreProperties>
</file>