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0" r:id="rId6"/>
    <p:sldId id="319" r:id="rId7"/>
    <p:sldId id="318" r:id="rId8"/>
    <p:sldId id="316" r:id="rId9"/>
    <p:sldId id="315" r:id="rId10"/>
    <p:sldId id="314" r:id="rId11"/>
    <p:sldId id="317" r:id="rId12"/>
    <p:sldId id="313" r:id="rId13"/>
    <p:sldId id="312" r:id="rId14"/>
    <p:sldId id="311" r:id="rId15"/>
    <p:sldId id="323" r:id="rId16"/>
    <p:sldId id="310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858" y="9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96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075B9B5-A043-4145-9B83-83377F084382}" type="datetime1">
              <a:rPr lang="es-ES" smtClean="0"/>
              <a:t>14/11/2024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0AC623C-86E0-4A85-83FB-F4A716956FD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1A94EB6C-064B-4C60-9FAE-6C5FD2E64302}" type="datetime1">
              <a:rPr lang="es-ES" smtClean="0"/>
              <a:pPr/>
              <a:t>14/11/2024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37D7554-D10C-4E29-B8E6-BB7111FA614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29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039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CAE2E-9B87-E488-BC14-E3CC356B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A6A96D0-7FF2-2E24-0012-A11AADC18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190494-6E11-5DC0-8F19-DED986A9A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CFD906-AE00-45A4-DF2D-9031BE4B0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6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093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03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19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40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24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031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es-ES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tab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4" name="Marcador de título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s-ES" sz="2000"/>
            </a:lvl1pPr>
            <a:lvl2pPr>
              <a:lnSpc>
                <a:spcPct val="100000"/>
              </a:lnSpc>
              <a:spcAft>
                <a:spcPts val="600"/>
              </a:spcAft>
              <a:defRPr lang="es-ES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es-ES" sz="2000"/>
            </a:lvl3pPr>
            <a:lvl4pPr>
              <a:lnSpc>
                <a:spcPct val="100000"/>
              </a:lnSpc>
              <a:spcAft>
                <a:spcPts val="1200"/>
              </a:spcAft>
              <a:defRPr lang="es-ES" sz="2000"/>
            </a:lvl4pPr>
            <a:lvl5pPr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es-ES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ab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es-ES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" name="Marcador de contenid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es-ES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" name="Marcador de contenid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es-ES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" name="Marcador de contenid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contenido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n y contenid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es-ES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Predicción de diabetes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Conclusiones y Recomendaciones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1805651"/>
            <a:ext cx="9808772" cy="155732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AR" b="1" dirty="0"/>
              <a:t>Conclusión</a:t>
            </a:r>
            <a:r>
              <a:rPr lang="es-AR" dirty="0"/>
              <a:t>: </a:t>
            </a:r>
          </a:p>
          <a:p>
            <a:pPr marL="0" indent="0" rtl="0">
              <a:buNone/>
            </a:pPr>
            <a:r>
              <a:rPr lang="es-AR" dirty="0"/>
              <a:t>El modelo es efectivo en la predicción de diabetes y podría implementarse como herramienta de apoyo en clínicas y hospitales.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3495028"/>
            <a:ext cx="4286478" cy="17673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AR" sz="1900" b="1" dirty="0"/>
              <a:t>Recomendaciones</a:t>
            </a:r>
            <a:r>
              <a:rPr lang="es-AR" sz="1900" dirty="0"/>
              <a:t>: </a:t>
            </a:r>
          </a:p>
          <a:p>
            <a:pPr rtl="0"/>
            <a:r>
              <a:rPr lang="es-AR" sz="1900" dirty="0"/>
              <a:t>Integrar el modelo en sistemas de salud para un cribado preventivo; explorar nuevos datos para mejorar la precisión.</a:t>
            </a:r>
            <a:endParaRPr lang="es-ES" sz="19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1B08EC-831D-294C-B62E-6E39CDE8C2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0004" y="3495028"/>
            <a:ext cx="5061995" cy="337445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Próximos Pasos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E18604-6AD7-4B8A-E885-8E4357045F39}"/>
              </a:ext>
            </a:extLst>
          </p:cNvPr>
          <p:cNvSpPr txBox="1"/>
          <p:nvPr/>
        </p:nvSpPr>
        <p:spPr>
          <a:xfrm>
            <a:off x="1381119" y="1931436"/>
            <a:ext cx="1004309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dirty="0"/>
              <a:t>Mejoras futuras:</a:t>
            </a:r>
          </a:p>
          <a:p>
            <a:endParaRPr lang="es-A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400" dirty="0"/>
              <a:t>Recopilar datos adicionales para refinar el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400" dirty="0"/>
              <a:t>Explorar otros factores de riesgo como dieta y actividad física.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400" dirty="0"/>
              <a:t>Desarrollar una aplicación que facilite su uso en clínicas</a:t>
            </a:r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727A-A661-C88B-6859-13EF1786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B95C2-5164-CB9B-687B-14A37598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Agradecimientos y Referencias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473447-780E-7D60-0D06-2C38B606FF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85C6C-4037-5E92-4106-3273488CBED9}"/>
              </a:ext>
            </a:extLst>
          </p:cNvPr>
          <p:cNvSpPr txBox="1"/>
          <p:nvPr/>
        </p:nvSpPr>
        <p:spPr>
          <a:xfrm>
            <a:off x="1381119" y="3271633"/>
            <a:ext cx="8804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National</a:t>
            </a:r>
            <a:r>
              <a:rPr lang="es-AR" dirty="0"/>
              <a:t> </a:t>
            </a:r>
            <a:r>
              <a:rPr lang="es-AR" dirty="0" err="1"/>
              <a:t>Health</a:t>
            </a:r>
            <a:r>
              <a:rPr lang="es-AR" dirty="0"/>
              <a:t> and </a:t>
            </a:r>
            <a:r>
              <a:rPr lang="es-AR" dirty="0" err="1"/>
              <a:t>Nutrition</a:t>
            </a:r>
            <a:r>
              <a:rPr lang="es-AR" dirty="0"/>
              <a:t> </a:t>
            </a:r>
            <a:r>
              <a:rPr lang="es-AR" dirty="0" err="1"/>
              <a:t>Examination</a:t>
            </a:r>
            <a:r>
              <a:rPr lang="es-AR" dirty="0"/>
              <a:t> </a:t>
            </a:r>
            <a:r>
              <a:rPr lang="es-AR" dirty="0" err="1"/>
              <a:t>Survey</a:t>
            </a:r>
            <a:r>
              <a:rPr lang="es-AR" dirty="0"/>
              <a:t> (</a:t>
            </a:r>
            <a:r>
              <a:rPr lang="es-AR" dirty="0" err="1"/>
              <a:t>NHANES</a:t>
            </a:r>
            <a:r>
              <a:rPr lang="es-AR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87BA80-ACEA-7BCD-37A7-6E6AB019726A}"/>
              </a:ext>
            </a:extLst>
          </p:cNvPr>
          <p:cNvSpPr txBox="1"/>
          <p:nvPr/>
        </p:nvSpPr>
        <p:spPr>
          <a:xfrm>
            <a:off x="1468814" y="5297270"/>
            <a:ext cx="1048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Recursos adicionales: https://github.com/CharlyRolando/CoderHouse_DataScienceII/blob/main/Entrega_1_Storytelling.pptx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5CEF57F-93AD-E01F-8ACF-C95F100C6E8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68814" y="2586193"/>
            <a:ext cx="2514240" cy="685440"/>
          </a:xfrm>
          <a:prstGeom prst="rect">
            <a:avLst/>
          </a:prstGeom>
          <a:ln w="0"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41F408-C2A0-C12A-5543-00EA132FF92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075704" y="3931316"/>
            <a:ext cx="1567504" cy="172193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7848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3778169" cy="52530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Carlos Rolando</a:t>
            </a:r>
          </a:p>
          <a:p>
            <a:pPr rtl="0"/>
            <a:r>
              <a:rPr lang="es-ES" dirty="0"/>
              <a:t>011 4444-4444</a:t>
            </a:r>
          </a:p>
          <a:p>
            <a:pPr rtl="0"/>
            <a:r>
              <a:rPr lang="es-ES" dirty="0"/>
              <a:t>www.nnnnnnnn.com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3BA331-10B5-22C3-8F38-68DC7349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739293" y="-23049"/>
            <a:ext cx="4587075" cy="6881049"/>
          </a:xfrm>
          <a:prstGeom prst="rect">
            <a:avLst/>
          </a:prstGeom>
          <a:ln w="0">
            <a:noFill/>
          </a:ln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82FD1CC-97F2-4430-053F-5FAFC743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2" y="402337"/>
            <a:ext cx="5176865" cy="5741870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r>
              <a:rPr lang="pt-BR" dirty="0" err="1"/>
              <a:t>CoderHouse</a:t>
            </a:r>
            <a:br>
              <a:rPr lang="pt-BR" dirty="0"/>
            </a:br>
            <a:r>
              <a:rPr lang="pt-BR" dirty="0"/>
              <a:t>Curso de Data Science II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es-AR" dirty="0"/>
              <a:t>Un modelo predictivo para la detección temprana de diabetes</a:t>
            </a:r>
            <a:br>
              <a:rPr lang="es-A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es-ES" dirty="0"/>
              <a:t>Carlos Rolando</a:t>
            </a: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Contexto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AR" dirty="0"/>
              <a:t>La diabetes afecta a millones de personas en todo el mundo y genera altos costos de atención médica. Una detección temprana permite intervenir antes de que se desarrolle la enfermedad y mejora la calidad de vida de las personas.</a:t>
            </a:r>
            <a:endParaRPr lang="es-E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FA625364-8AE1-C006-3E84-6D546FC36CF7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3"/>
          <a:srcRect t="26559" b="26559"/>
          <a:stretch/>
        </p:blipFill>
        <p:spPr>
          <a:xfrm>
            <a:off x="915988" y="0"/>
            <a:ext cx="10361612" cy="3429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Motivación y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AR" dirty="0"/>
              <a:t>Motivación: Mejorar la detección temprana de diabetes mediante el análisis de datos de salud y factores de riesgo.</a:t>
            </a:r>
          </a:p>
          <a:p>
            <a:pPr rtl="0"/>
            <a:endParaRPr lang="es-AR" dirty="0"/>
          </a:p>
          <a:p>
            <a:pPr rtl="0"/>
            <a:r>
              <a:rPr lang="es-AR" dirty="0"/>
              <a:t>Objetivo: Crear un modelo predictivo que identifique personas en riesgo de desarrollar diabetes usando datos de </a:t>
            </a:r>
            <a:r>
              <a:rPr lang="es-AR" dirty="0" err="1"/>
              <a:t>NHANES</a:t>
            </a:r>
            <a:r>
              <a:rPr lang="es-AR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1F6724-CBD7-6092-9FAD-8DEC33680B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49312" y="3696409"/>
            <a:ext cx="4742688" cy="316159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Datos Utilizados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AR" dirty="0"/>
              <a:t>Usamos el conjunto de datos de </a:t>
            </a:r>
            <a:r>
              <a:rPr lang="es-AR" dirty="0" err="1"/>
              <a:t>NHANES</a:t>
            </a:r>
            <a:r>
              <a:rPr lang="es-AR" dirty="0"/>
              <a:t> (</a:t>
            </a:r>
            <a:r>
              <a:rPr lang="es-AR" dirty="0" err="1"/>
              <a:t>National</a:t>
            </a:r>
            <a:r>
              <a:rPr lang="es-AR" dirty="0"/>
              <a:t> </a:t>
            </a:r>
            <a:r>
              <a:rPr lang="es-AR" dirty="0" err="1"/>
              <a:t>Health</a:t>
            </a:r>
            <a:r>
              <a:rPr lang="es-AR" dirty="0"/>
              <a:t> and </a:t>
            </a:r>
            <a:r>
              <a:rPr lang="es-AR" dirty="0" err="1"/>
              <a:t>Nutrition</a:t>
            </a:r>
            <a:r>
              <a:rPr lang="es-AR" dirty="0"/>
              <a:t> </a:t>
            </a:r>
            <a:r>
              <a:rPr lang="es-AR" dirty="0" err="1"/>
              <a:t>Examination</a:t>
            </a:r>
            <a:r>
              <a:rPr lang="es-AR" dirty="0"/>
              <a:t> </a:t>
            </a:r>
            <a:r>
              <a:rPr lang="es-AR" dirty="0" err="1"/>
              <a:t>Survey</a:t>
            </a:r>
            <a:r>
              <a:rPr lang="es-AR" dirty="0"/>
              <a:t>) que incluye datos de salud de una muestra representativa de la población de EE.UU.</a:t>
            </a:r>
          </a:p>
          <a:p>
            <a:pPr rtl="0"/>
            <a:endParaRPr lang="es-AR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AR" dirty="0"/>
              <a:t>Variables relevantes: glucosa, IMC, presión arterial, colesterol, edad, entre otros.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2B1A04-68AE-9595-2F53-12B231BD02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668184" y="3158327"/>
            <a:ext cx="5523815" cy="368231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Exploración de Datos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5605AF9-1E50-6107-ADC5-34C0E39AA8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Analizamos las distribuciones de variables y encontramos patrones entre los factores de riesgo y el diagnóstico de diabetes.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8A43238-4501-FF45-51F3-D84EA9717D4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683376" y="2145792"/>
            <a:ext cx="6508624" cy="471220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Metodología de Modelado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AR" dirty="0"/>
              <a:t>Seleccionamos varios modelos de machine </a:t>
            </a:r>
            <a:r>
              <a:rPr lang="es-AR" dirty="0" err="1"/>
              <a:t>learning</a:t>
            </a:r>
            <a:r>
              <a:rPr lang="es-AR" dirty="0"/>
              <a:t> para entrenar y probar la predicción de diabetes.</a:t>
            </a:r>
          </a:p>
          <a:p>
            <a:pPr rtl="0"/>
            <a:r>
              <a:rPr lang="es-AR" dirty="0"/>
              <a:t>Modelos considerados: ...</a:t>
            </a:r>
          </a:p>
          <a:p>
            <a:pPr rtl="0"/>
            <a:endParaRPr lang="es-AR" dirty="0"/>
          </a:p>
          <a:p>
            <a:pPr rtl="0"/>
            <a:endParaRPr lang="es-AR" dirty="0"/>
          </a:p>
          <a:p>
            <a:pPr rtl="0"/>
            <a:r>
              <a:rPr lang="es-AR" dirty="0"/>
              <a:t>Validación: Dividimos los datos en conjuntos de entrenamiento y prueba para evaluar el rendimiento de cada modelo.</a:t>
            </a:r>
            <a:endParaRPr lang="es-ES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18F8190-D224-1B8C-859F-81BBDDA75367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>
          <a:blip r:embed="rId3"/>
          <a:srcRect l="18079" r="18079"/>
          <a:stretch/>
        </p:blipFill>
        <p:spPr>
          <a:xfrm>
            <a:off x="1503363" y="2062163"/>
            <a:ext cx="4592637" cy="480536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Resultados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AR" dirty="0"/>
              <a:t>Nuestro modelo más efectivo fue ... </a:t>
            </a:r>
          </a:p>
          <a:p>
            <a:pPr algn="l" rtl="0"/>
            <a:endParaRPr lang="es-AR" dirty="0"/>
          </a:p>
          <a:p>
            <a:pPr algn="l" rtl="0"/>
            <a:endParaRPr lang="es-AR" dirty="0"/>
          </a:p>
          <a:p>
            <a:pPr algn="l" rtl="0"/>
            <a:endParaRPr lang="es-AR" dirty="0"/>
          </a:p>
          <a:p>
            <a:pPr algn="l" rtl="0"/>
            <a:endParaRPr lang="es-AR" dirty="0"/>
          </a:p>
          <a:p>
            <a:pPr algn="l" rtl="0"/>
            <a:r>
              <a:rPr lang="es-AR" dirty="0"/>
              <a:t>Este modelo demostró ser eficaz para identificar personas en riesgo de diabetes.</a:t>
            </a:r>
          </a:p>
          <a:p>
            <a:pPr algn="l" rt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Principales Hallazgos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AR" dirty="0"/>
              <a:t>Factores de riesgo clave: …</a:t>
            </a:r>
          </a:p>
          <a:p>
            <a:pPr rtl="0"/>
            <a:endParaRPr lang="es-AR" dirty="0"/>
          </a:p>
          <a:p>
            <a:pPr rtl="0"/>
            <a:endParaRPr lang="es-AR" dirty="0"/>
          </a:p>
          <a:p>
            <a:pPr rtl="0"/>
            <a:endParaRPr lang="es-AR" dirty="0"/>
          </a:p>
          <a:p>
            <a:pPr rtl="0"/>
            <a:r>
              <a:rPr lang="es-AR" dirty="0"/>
              <a:t>Los niveles elevados de estas variables se asocian fuertemente con el diagnóstico de diabetes.</a:t>
            </a:r>
            <a:endParaRPr lang="es-ES" dirty="0"/>
          </a:p>
        </p:txBody>
      </p:sp>
      <p:graphicFrame>
        <p:nvGraphicFramePr>
          <p:cNvPr id="5" name="Marcador de posición de la tabla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846578088"/>
              </p:ext>
            </p:extLst>
          </p:nvPr>
        </p:nvGraphicFramePr>
        <p:xfrm>
          <a:off x="5097463" y="2052638"/>
          <a:ext cx="6179954" cy="38916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3322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0361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col1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col2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col3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col4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nnn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mmm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nnn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mmm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nnn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mmm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nnn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mmm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nnn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 err="1"/>
                        <a:t>mmm</a:t>
                      </a:r>
                      <a:endParaRPr lang="es-ES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58_TF78544816_Win32" id="{F7DF2122-05DF-4CDF-B3A6-D5E00D0C75A7}" vid="{E9104974-5C15-44EA-AD12-B38446D3CE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conferencia moderna</Template>
  <TotalTime>30</TotalTime>
  <Words>447</Words>
  <Application>Microsoft Office PowerPoint</Application>
  <PresentationFormat>Panorámica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Personalizar</vt:lpstr>
      <vt:lpstr>Predicción de diabetes</vt:lpstr>
      <vt:lpstr>CoderHouse Curso de Data Science II   Un modelo predictivo para la detección temprana de diabetes      Carlos Rolando</vt:lpstr>
      <vt:lpstr>Contexto</vt:lpstr>
      <vt:lpstr>Motivación y Objetivo</vt:lpstr>
      <vt:lpstr>Datos Utilizados</vt:lpstr>
      <vt:lpstr>Exploración de Datos</vt:lpstr>
      <vt:lpstr>Metodología de Modelado</vt:lpstr>
      <vt:lpstr>Resultados del Modelo</vt:lpstr>
      <vt:lpstr>Principales Hallazgos</vt:lpstr>
      <vt:lpstr>Conclusiones y Recomendaciones</vt:lpstr>
      <vt:lpstr>Próximos Pasos</vt:lpstr>
      <vt:lpstr>Agradecimientos y Referencias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 Rolando</dc:creator>
  <cp:lastModifiedBy>Carlos  Rolando</cp:lastModifiedBy>
  <cp:revision>3</cp:revision>
  <dcterms:created xsi:type="dcterms:W3CDTF">2024-11-15T01:18:06Z</dcterms:created>
  <dcterms:modified xsi:type="dcterms:W3CDTF">2024-11-15T01:48:10Z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