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trike="noStrike" u="none">
                <a:solidFill>
                  <a:schemeClr val="dk1"/>
                </a:solidFill>
                <a:uFillTx/>
                <a:latin typeface="Univers Light"/>
              </a:rPr>
              <a:t>Pulse para desplazar la diapositiva</a:t>
            </a:r>
            <a:endParaRPr b="0" lang="es-ES" sz="18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AR" sz="20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las notas</a:t>
            </a:r>
            <a:endParaRPr b="0" lang="es-A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A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A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dt" idx="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A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A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A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ftr" idx="1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A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A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A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1D2300A4-28A4-4F7B-9166-36A3259A17FF}" type="slidenum">
              <a:rPr b="0" lang="es-AR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s-A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E9C9AD9-984D-49E5-A509-3B3A71A72EA5}" type="slidenum">
              <a:rPr b="0" lang="es-ES" sz="1200" strike="noStrike" u="none">
                <a:solidFill>
                  <a:srgbClr val="000000"/>
                </a:solidFill>
                <a:uFillTx/>
                <a:latin typeface="Times New Roman"/>
              </a:rPr>
              <a:t>10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8586EE2-78DF-4E4D-A2BE-447B2312FCED}" type="slidenum">
              <a:rPr b="0" lang="es-ES" sz="12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99FE182-F0AC-48F8-8041-4C702FA94427}" type="slidenum">
              <a:rPr b="0" lang="es-ES" sz="12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BA74EF9-0BB5-4F64-94B3-C813E5445A82}" type="slidenum">
              <a:rPr b="0" lang="es-ES" sz="12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4CB7A9A-1914-4261-AF60-F9B7E0B1CE77}" type="slidenum">
              <a:rPr b="0" lang="es-ES" sz="12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94AB6A1-D2FF-45A3-8692-BA222CFA0E60}" type="slidenum">
              <a:rPr b="0" lang="es-ES" sz="1200" strike="noStrike" u="none">
                <a:solidFill>
                  <a:srgbClr val="000000"/>
                </a:solidFill>
                <a:uFillTx/>
                <a:latin typeface="Times New Roman"/>
              </a:rPr>
              <a:t>10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E086F52-6192-478F-B77D-E81DEDE7A9C0}" type="slidenum">
              <a:rPr b="0" lang="es-ES" sz="1200" strike="noStrike" u="none">
                <a:solidFill>
                  <a:srgbClr val="000000"/>
                </a:solidFill>
                <a:uFillTx/>
                <a:latin typeface="Times New Roman"/>
              </a:rPr>
              <a:t>10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A4AA62D-2AFA-4847-BA7C-CA2BF513860D}" type="slidenum">
              <a:rPr b="0" lang="es-ES" sz="1200" strike="noStrike" u="none">
                <a:solidFill>
                  <a:srgbClr val="000000"/>
                </a:solidFill>
                <a:uFillTx/>
                <a:latin typeface="Times New Roman"/>
              </a:rPr>
              <a:t>10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761B8A2-5C7B-48E4-A4B4-9D045CAA6E26}" type="slidenum">
              <a:rPr b="0" lang="es-ES" sz="1200" strike="noStrike" u="none">
                <a:solidFill>
                  <a:srgbClr val="000000"/>
                </a:solidFill>
                <a:uFillTx/>
                <a:latin typeface="Times New Roman"/>
              </a:rPr>
              <a:t>10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4956B34-E805-40F5-BA15-F76E898B49D2}" type="slidenum">
              <a:rPr b="0" lang="es-ES" sz="1200" strike="noStrike" u="none">
                <a:solidFill>
                  <a:srgbClr val="000000"/>
                </a:solidFill>
                <a:uFillTx/>
                <a:latin typeface="Times New Roman"/>
              </a:rPr>
              <a:t>10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520236A-281C-44E5-89B2-334465B31BE8}" type="slidenum">
              <a:rPr b="0" lang="es-ES" sz="12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4B7D997-6FAA-4F85-B01E-9576AD2DDAD9}" type="slidenum">
              <a:rPr b="0" lang="es-ES" sz="12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A7165D0-C0C6-435C-A4CD-CD3D69A9AD66}" type="slidenum">
              <a:rPr b="0" lang="es-ES" sz="12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y 2 contenid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4BD562-E366-40F4-A9E5-2BA45CB441A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y 2 contenido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9547D6F-F72C-47DE-AE93-79C37BB50C51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, 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AB8A35-0471-4E81-8D33-B02F71460F0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, contenid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B367CB5-6249-466E-8E28-2C5D4C32751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y 2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EBF5DB-307B-4703-B698-34EB39BD4F3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FA56A2-83AF-4DA0-AB61-838980C2F85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Gracia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09BB11C-1580-4D1F-A592-DAB6366E03C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FD9322-DC17-41C7-A10F-43CCFB96447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ángulo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943600"/>
            <a:ext cx="914040" cy="914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Univers Light"/>
            </a:endParaRPr>
          </a:p>
        </p:txBody>
      </p:sp>
      <p:cxnSp>
        <p:nvCxnSpPr>
          <p:cNvPr id="1" name="Conector recto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6400" y="0"/>
            <a:ext cx="360" cy="6858360"/>
          </a:xfrm>
          <a:prstGeom prst="straightConnector1">
            <a:avLst/>
          </a:prstGeom>
          <a:ln w="19050">
            <a:solidFill>
              <a:srgbClr val="c3a398">
                <a:lumMod val="20000"/>
                <a:lumOff val="80000"/>
              </a:srgbClr>
            </a:solidFill>
          </a:ln>
        </p:spPr>
      </p:cxnSp>
      <p:sp>
        <p:nvSpPr>
          <p:cNvPr id="2" name="Rectángulo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77720" y="0"/>
            <a:ext cx="914040" cy="914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Univers Light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317600" y="690480"/>
            <a:ext cx="5185440" cy="525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trike="noStrike" u="none">
                <a:solidFill>
                  <a:schemeClr val="lt1"/>
                </a:solidFill>
                <a:uFillTx/>
                <a:latin typeface="Tisa Offc Serif Pro"/>
              </a:rPr>
              <a:t>Haga clic para agregar un título</a:t>
            </a:r>
            <a:endParaRPr b="0" lang="es-ES" sz="6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Univers Light"/>
              </a:rPr>
              <a:t>Pulse para editar el formato de texto del esquema</a:t>
            </a:r>
            <a:endParaRPr b="0" lang="es-ES" sz="28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Segundo nivel del esquema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Univers Light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Univers Light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Quinto nivel del esquema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Sexto nivel del esquema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Séptimo nivel del esquema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37880" y="1068120"/>
            <a:ext cx="10115640" cy="268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lt1"/>
                </a:solidFill>
                <a:uFillTx/>
                <a:latin typeface="Tisa Offc Serif Pro"/>
              </a:rPr>
              <a:t>Haga clic para agregar un título</a:t>
            </a:r>
            <a:endParaRPr b="0" lang="es-ES" sz="44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49" name="Rectángul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400" y="914400"/>
            <a:ext cx="10362960" cy="502884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Univers Light"/>
            </a:endParaRPr>
          </a:p>
        </p:txBody>
      </p:sp>
      <p:sp>
        <p:nvSpPr>
          <p:cNvPr id="50" name="Rectángul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943600"/>
            <a:ext cx="914040" cy="914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Univers Light"/>
            </a:endParaRPr>
          </a:p>
        </p:txBody>
      </p:sp>
      <p:sp>
        <p:nvSpPr>
          <p:cNvPr id="51" name="Rectángulo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77720" y="0"/>
            <a:ext cx="914040" cy="914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Univers Ligh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037880" y="4026960"/>
            <a:ext cx="10115640" cy="176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lt1"/>
                </a:solidFill>
                <a:uFillTx/>
                <a:latin typeface="Univers Light"/>
              </a:rPr>
              <a:t>Haga clic para agregar un subtítulo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68800" y="504000"/>
            <a:ext cx="9808560" cy="142740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trike="noStrike" u="none">
                <a:solidFill>
                  <a:schemeClr val="dk1"/>
                </a:solidFill>
                <a:uFillTx/>
                <a:latin typeface="Tisa Offc Serif Pro"/>
              </a:rPr>
              <a:t>Haga clic para agregar un título</a:t>
            </a:r>
            <a:endParaRPr b="0" lang="es-ES" sz="36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468800" y="2057400"/>
            <a:ext cx="4626720" cy="41191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Haga clic para agregar contenido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1" marL="228600" indent="-22860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Segundo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3" marL="1143000" indent="-228600" defTabSz="91440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Cuarto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4" marL="1600200" indent="-228600" defTabSz="91440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Quinto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668280" y="2057400"/>
            <a:ext cx="4609080" cy="41191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Haga clic para agregar contenido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1" marL="228600" indent="-228600" defTabSz="914400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Segundo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3" marL="1143000" indent="-228600" defTabSz="91440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Cuarto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4" marL="1600200" indent="-228600" defTabSz="91440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Quinto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56" name="Rectángul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77720" y="0"/>
            <a:ext cx="914040" cy="914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Univers Light"/>
            </a:endParaRPr>
          </a:p>
        </p:txBody>
      </p:sp>
      <p:cxnSp>
        <p:nvCxnSpPr>
          <p:cNvPr id="57" name="Conector rect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6400" y="0"/>
            <a:ext cx="360" cy="5943960"/>
          </a:xfrm>
          <a:prstGeom prst="straightConnector1">
            <a:avLst/>
          </a:prstGeom>
          <a:ln w="19050">
            <a:solidFill>
              <a:srgbClr val="ca553e">
                <a:lumMod val="60000"/>
                <a:lumOff val="40000"/>
              </a:srgbClr>
            </a:solidFill>
          </a:ln>
        </p:spPr>
      </p:cxnSp>
      <p:sp>
        <p:nvSpPr>
          <p:cNvPr id="58" name="PlaceHolder 4"/>
          <p:cNvSpPr>
            <a:spLocks noGrp="1"/>
          </p:cNvSpPr>
          <p:nvPr>
            <p:ph type="sldNum" idx="6"/>
          </p:nvPr>
        </p:nvSpPr>
        <p:spPr>
          <a:xfrm>
            <a:off x="412200" y="5943600"/>
            <a:ext cx="968760" cy="6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s-ES" sz="1200" spc="150" strike="noStrike" u="none">
                <a:solidFill>
                  <a:schemeClr val="dk1"/>
                </a:solidFill>
                <a:uFillTx/>
                <a:latin typeface="Univers Ligh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583B8AA6-A946-4227-90B2-A5A44E1CEEB3}" type="slidenum">
              <a:rPr b="1" lang="es-ES" sz="1200" spc="150" strike="noStrike" u="none">
                <a:solidFill>
                  <a:schemeClr val="dk1"/>
                </a:solidFill>
                <a:uFillTx/>
                <a:latin typeface="Univers Light"/>
              </a:rPr>
              <a:t>&lt;número&gt;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68800" y="504000"/>
            <a:ext cx="9808560" cy="142740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trike="noStrike" u="none">
                <a:solidFill>
                  <a:schemeClr val="dk1"/>
                </a:solidFill>
                <a:uFillTx/>
                <a:latin typeface="Tisa Offc Serif Pro"/>
              </a:rPr>
              <a:t>Haga clic para agregar un título</a:t>
            </a:r>
            <a:endParaRPr b="0" lang="es-ES" sz="36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468800" y="2057400"/>
            <a:ext cx="3068280" cy="41191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rmAutofit/>
          </a:bodyPr>
          <a:p>
            <a:pPr marL="320040" indent="-32004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Tisa Offc Serif Pro"/>
              <a:buAutoNum type="arabicPeriod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Haga clic para agregar contenido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1" marL="457200" indent="-320040" defTabSz="914400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Tisa Offc Serif Pro"/>
              <a:buAutoNum type="alphaLcPeriod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Segundo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2" marL="914400" indent="-320040" defTabSz="91440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Tisa Offc Serif Pro"/>
              <a:buAutoNum type="arabicParenR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3" marL="1371600" indent="-320040" defTabSz="91440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Tisa Offc Serif Pro"/>
              <a:buAutoNum type="alphaLcParenR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Cuarto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4" marL="1828800" indent="-320040" defTabSz="91440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Tisa Offc Serif Pro"/>
              <a:buAutoNum type="romanLcPeriod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Quinto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91560" y="2057400"/>
            <a:ext cx="6085440" cy="41191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Haga clic para agregar contenido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1" marL="228600" indent="-228600" defTabSz="914400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Segundo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3" marL="1143000" indent="-228600" defTabSz="91440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Cuarto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4" marL="1600200" indent="-228600" defTabSz="91440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Quinto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62" name="Rectángul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77720" y="0"/>
            <a:ext cx="914040" cy="914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Univers Light"/>
            </a:endParaRPr>
          </a:p>
        </p:txBody>
      </p:sp>
      <p:cxnSp>
        <p:nvCxnSpPr>
          <p:cNvPr id="63" name="Conector rect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6400" y="0"/>
            <a:ext cx="360" cy="5943960"/>
          </a:xfrm>
          <a:prstGeom prst="straightConnector1">
            <a:avLst/>
          </a:prstGeom>
          <a:ln w="19050">
            <a:solidFill>
              <a:srgbClr val="ca553e">
                <a:lumMod val="60000"/>
                <a:lumOff val="40000"/>
              </a:srgbClr>
            </a:solidFill>
          </a:ln>
        </p:spPr>
      </p:cxnSp>
      <p:sp>
        <p:nvSpPr>
          <p:cNvPr id="64" name="PlaceHolder 4"/>
          <p:cNvSpPr>
            <a:spLocks noGrp="1"/>
          </p:cNvSpPr>
          <p:nvPr>
            <p:ph type="sldNum" idx="7"/>
          </p:nvPr>
        </p:nvSpPr>
        <p:spPr>
          <a:xfrm>
            <a:off x="412200" y="5943600"/>
            <a:ext cx="968760" cy="6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s-ES" sz="1200" spc="150" strike="noStrike" u="none">
                <a:solidFill>
                  <a:schemeClr val="dk1"/>
                </a:solidFill>
                <a:uFillTx/>
                <a:latin typeface="Univers Ligh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6147AC2F-AACB-4F4E-8336-B5D626F57FE6}" type="slidenum">
              <a:rPr b="1" lang="es-ES" sz="1200" spc="150" strike="noStrike" u="none">
                <a:solidFill>
                  <a:schemeClr val="dk1"/>
                </a:solidFill>
                <a:uFillTx/>
                <a:latin typeface="Univers Light"/>
              </a:rPr>
              <a:t>&lt;número&gt;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68800" y="504000"/>
            <a:ext cx="9808560" cy="142740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trike="noStrike" u="none">
                <a:solidFill>
                  <a:schemeClr val="dk1"/>
                </a:solidFill>
                <a:uFillTx/>
                <a:latin typeface="Tisa Offc Serif Pro"/>
              </a:rPr>
              <a:t>Haga clic para agregar un título</a:t>
            </a:r>
            <a:endParaRPr b="0" lang="es-ES" sz="36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503360" y="2062080"/>
            <a:ext cx="4592160" cy="480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Haga clic en el icono para agregar una imagen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787440" y="2052720"/>
            <a:ext cx="4489920" cy="480024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Haga clic para agregar contenido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1" marL="800280" indent="-343080" defTabSz="914400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Segundo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2" marL="1257480" indent="-343080" defTabSz="91440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3" marL="1714680" indent="-343080" defTabSz="91440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Cuarto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4" marL="2171880" indent="-343080" defTabSz="91440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Quinto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sldNum" idx="8"/>
          </p:nvPr>
        </p:nvSpPr>
        <p:spPr>
          <a:xfrm>
            <a:off x="412200" y="5943600"/>
            <a:ext cx="968760" cy="6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s-ES" sz="1200" spc="150" strike="noStrike" u="none">
                <a:solidFill>
                  <a:schemeClr val="dk1"/>
                </a:solidFill>
                <a:uFillTx/>
                <a:latin typeface="Univers Ligh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EB3193F1-4872-409C-8433-B6F1772202D4}" type="slidenum">
              <a:rPr b="1" lang="es-ES" sz="1200" spc="150" strike="noStrike" u="none">
                <a:solidFill>
                  <a:schemeClr val="dk1"/>
                </a:solidFill>
                <a:uFillTx/>
                <a:latin typeface="Univers Light"/>
              </a:rPr>
              <a:t>&lt;número&gt;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Rectángul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77720" y="0"/>
            <a:ext cx="914040" cy="914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Univers Light"/>
            </a:endParaRPr>
          </a:p>
        </p:txBody>
      </p:sp>
      <p:cxnSp>
        <p:nvCxnSpPr>
          <p:cNvPr id="70" name="Conector rect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6400" y="0"/>
            <a:ext cx="360" cy="5943960"/>
          </a:xfrm>
          <a:prstGeom prst="straightConnector1">
            <a:avLst/>
          </a:prstGeom>
          <a:ln w="19050">
            <a:solidFill>
              <a:srgbClr val="ca553e">
                <a:lumMod val="60000"/>
                <a:lumOff val="40000"/>
              </a:srgbClr>
            </a:solidFill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68800" y="504000"/>
            <a:ext cx="9808560" cy="142740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trike="noStrike" u="none">
                <a:solidFill>
                  <a:schemeClr val="dk1"/>
                </a:solidFill>
                <a:uFillTx/>
                <a:latin typeface="Tisa Offc Serif Pro"/>
              </a:rPr>
              <a:t>Haga clic para agregar un título</a:t>
            </a:r>
            <a:endParaRPr b="0" lang="es-ES" sz="36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468800" y="2057400"/>
            <a:ext cx="3090600" cy="38671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Haga clic para agregar contenido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1" marL="800280" indent="-34308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Segundo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2" marL="1257480" indent="-343080" defTabSz="91440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3" marL="1714680" indent="-343080" defTabSz="91440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Cuarto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4" marL="2171880" indent="-343080" defTabSz="91440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Quinto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097600" y="2052000"/>
            <a:ext cx="6179760" cy="38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Haga clic en el icono para agregar una tabla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8" name="Rectángul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77720" y="0"/>
            <a:ext cx="914040" cy="914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Univers Light"/>
            </a:endParaRPr>
          </a:p>
        </p:txBody>
      </p:sp>
      <p:cxnSp>
        <p:nvCxnSpPr>
          <p:cNvPr id="9" name="Conector rect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6400" y="0"/>
            <a:ext cx="360" cy="5943960"/>
          </a:xfrm>
          <a:prstGeom prst="straightConnector1">
            <a:avLst/>
          </a:prstGeom>
          <a:ln w="19050">
            <a:solidFill>
              <a:srgbClr val="ca553e">
                <a:lumMod val="60000"/>
                <a:lumOff val="40000"/>
              </a:srgbClr>
            </a:solidFill>
          </a:ln>
        </p:spPr>
      </p:cxnSp>
      <p:sp>
        <p:nvSpPr>
          <p:cNvPr id="10" name="PlaceHolder 4"/>
          <p:cNvSpPr>
            <a:spLocks noGrp="1"/>
          </p:cNvSpPr>
          <p:nvPr>
            <p:ph type="sldNum" idx="1"/>
          </p:nvPr>
        </p:nvSpPr>
        <p:spPr>
          <a:xfrm>
            <a:off x="412200" y="5943600"/>
            <a:ext cx="968760" cy="6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s-ES" sz="1200" spc="150" strike="noStrike" u="none">
                <a:solidFill>
                  <a:schemeClr val="dk1"/>
                </a:solidFill>
                <a:uFillTx/>
                <a:latin typeface="Univers Ligh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9AC10C93-E017-4F41-9215-55B68F01416C}" type="slidenum">
              <a:rPr b="1" lang="es-ES" sz="1200" spc="150" strike="noStrike" u="none">
                <a:solidFill>
                  <a:schemeClr val="dk1"/>
                </a:solidFill>
                <a:uFillTx/>
                <a:latin typeface="Univers Light"/>
              </a:rPr>
              <a:t>&lt;número&gt;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77720" y="0"/>
            <a:ext cx="914040" cy="914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Univers Light"/>
            </a:endParaRPr>
          </a:p>
        </p:txBody>
      </p:sp>
      <p:cxnSp>
        <p:nvCxnSpPr>
          <p:cNvPr id="12" name="Conector rect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6400" y="0"/>
            <a:ext cx="360" cy="5943960"/>
          </a:xfrm>
          <a:prstGeom prst="straightConnector1">
            <a:avLst/>
          </a:prstGeom>
          <a:ln w="19050">
            <a:solidFill>
              <a:srgbClr val="ca553e">
                <a:lumMod val="60000"/>
                <a:lumOff val="40000"/>
              </a:srgbClr>
            </a:solidFill>
          </a:ln>
        </p:spPr>
      </p:cxn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68800" y="504000"/>
            <a:ext cx="9808560" cy="142740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trike="noStrike" u="none">
                <a:solidFill>
                  <a:schemeClr val="dk1"/>
                </a:solidFill>
                <a:uFillTx/>
                <a:latin typeface="Tisa Offc Serif Pro"/>
              </a:rPr>
              <a:t>Haga clic para agregar un título</a:t>
            </a:r>
            <a:endParaRPr b="0" lang="es-ES" sz="36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68800" y="2066760"/>
            <a:ext cx="6452640" cy="38671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Haga clic para agregar contenido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Segundo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99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Cuarto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Quinto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169120" y="2066760"/>
            <a:ext cx="3107880" cy="38671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Haga clic para agregar contenido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1" marL="800280" indent="-343080" defTabSz="914400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Segundo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2" marL="1257480" indent="-34308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3" marL="1714680" indent="-34308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Cuarto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4" marL="2171880" indent="-34308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Quinto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2"/>
          </p:nvPr>
        </p:nvSpPr>
        <p:spPr>
          <a:xfrm>
            <a:off x="412200" y="5943600"/>
            <a:ext cx="968760" cy="6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s-ES" sz="1200" spc="150" strike="noStrike" u="none">
                <a:solidFill>
                  <a:schemeClr val="dk1"/>
                </a:solidFill>
                <a:uFillTx/>
                <a:latin typeface="Univers Ligh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C554D2D7-65AE-4406-B874-969AD0BB4C51}" type="slidenum">
              <a:rPr b="1" lang="es-ES" sz="1200" spc="150" strike="noStrike" u="none">
                <a:solidFill>
                  <a:schemeClr val="dk1"/>
                </a:solidFill>
                <a:uFillTx/>
                <a:latin typeface="Univers Light"/>
              </a:rPr>
              <a:t>&lt;número&gt;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77720" y="0"/>
            <a:ext cx="914040" cy="914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Univers Light"/>
            </a:endParaRPr>
          </a:p>
        </p:txBody>
      </p:sp>
      <p:cxnSp>
        <p:nvCxnSpPr>
          <p:cNvPr id="18" name="Conector rect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6400" y="0"/>
            <a:ext cx="360" cy="5943960"/>
          </a:xfrm>
          <a:prstGeom prst="straightConnector1">
            <a:avLst/>
          </a:prstGeom>
          <a:ln w="19050">
            <a:solidFill>
              <a:srgbClr val="ca553e">
                <a:lumMod val="60000"/>
                <a:lumOff val="40000"/>
              </a:srgbClr>
            </a:solidFill>
          </a:ln>
        </p:spPr>
      </p:cxn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68800" y="504000"/>
            <a:ext cx="9808560" cy="142740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trike="noStrike" u="none">
                <a:solidFill>
                  <a:schemeClr val="dk1"/>
                </a:solidFill>
                <a:uFillTx/>
                <a:latin typeface="Tisa Offc Serif Pro"/>
              </a:rPr>
              <a:t>Haga clic para agregar un título</a:t>
            </a:r>
            <a:endParaRPr b="0" lang="es-ES" sz="36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487520" y="2057400"/>
            <a:ext cx="9789840" cy="388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Univers Light"/>
              </a:rPr>
              <a:t>Haga clic en el icono para agregar una tabla</a:t>
            </a:r>
            <a:endParaRPr b="0" lang="es-ES" sz="24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3"/>
          </p:nvPr>
        </p:nvSpPr>
        <p:spPr>
          <a:xfrm>
            <a:off x="412200" y="5943600"/>
            <a:ext cx="968760" cy="6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s-ES" sz="1200" spc="150" strike="noStrike" u="none">
                <a:solidFill>
                  <a:schemeClr val="dk1"/>
                </a:solidFill>
                <a:uFillTx/>
                <a:latin typeface="Univers Ligh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D421373C-408A-47ED-8BA7-51F844E95558}" type="slidenum">
              <a:rPr b="1" lang="es-ES" sz="1200" spc="150" strike="noStrike" u="none">
                <a:solidFill>
                  <a:schemeClr val="dk1"/>
                </a:solidFill>
                <a:uFillTx/>
                <a:latin typeface="Univers Light"/>
              </a:rPr>
              <a:t>&lt;número&gt;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943600"/>
            <a:ext cx="914040" cy="914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Univers Light"/>
            </a:endParaRPr>
          </a:p>
        </p:txBody>
      </p:sp>
      <p:cxnSp>
        <p:nvCxnSpPr>
          <p:cNvPr id="23" name="Conector recto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6400" y="0"/>
            <a:ext cx="360" cy="6858360"/>
          </a:xfrm>
          <a:prstGeom prst="straightConnector1">
            <a:avLst/>
          </a:prstGeom>
          <a:ln w="19050">
            <a:solidFill>
              <a:srgbClr val="c3a398">
                <a:lumMod val="20000"/>
                <a:lumOff val="80000"/>
              </a:srgbClr>
            </a:solidFill>
          </a:ln>
        </p:spPr>
      </p:cxnSp>
      <p:sp>
        <p:nvSpPr>
          <p:cNvPr id="24" name="Rectángulo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77720" y="0"/>
            <a:ext cx="914040" cy="914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Univers Light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317600" y="690480"/>
            <a:ext cx="4964400" cy="525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trike="noStrike" u="none">
                <a:solidFill>
                  <a:schemeClr val="lt1"/>
                </a:solidFill>
                <a:uFillTx/>
                <a:latin typeface="Tisa Offc Serif Pro"/>
              </a:rPr>
              <a:t>Haga clic para agregar un título</a:t>
            </a:r>
            <a:endParaRPr b="0" lang="es-ES" sz="6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282360" y="690480"/>
            <a:ext cx="4784040" cy="525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lt1"/>
                </a:solidFill>
                <a:uFillTx/>
                <a:latin typeface="Univers Light"/>
              </a:rPr>
              <a:t>Haga clic para agregar contenido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1" marL="743040" indent="-28584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800" strike="noStrike" u="none">
                <a:solidFill>
                  <a:schemeClr val="lt1"/>
                </a:solidFill>
                <a:uFillTx/>
                <a:latin typeface="Univers Light"/>
              </a:rPr>
              <a:t>Segundo nivel</a:t>
            </a:r>
            <a:endParaRPr b="0" lang="es-ES" sz="18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2" marL="1200240" indent="-28584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600" strike="noStrike" u="none">
                <a:solidFill>
                  <a:schemeClr val="lt1"/>
                </a:solidFill>
                <a:uFillTx/>
                <a:latin typeface="Univers Light"/>
              </a:rPr>
              <a:t>Tercer nivel</a:t>
            </a:r>
            <a:endParaRPr b="0" lang="es-ES" sz="16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3" marL="1657440" indent="-28584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400" strike="noStrike" u="none">
                <a:solidFill>
                  <a:schemeClr val="lt1"/>
                </a:solidFill>
                <a:uFillTx/>
                <a:latin typeface="Univers Light"/>
              </a:rPr>
              <a:t>Cuarto nivel</a:t>
            </a:r>
            <a:endParaRPr b="0" lang="es-ES" sz="14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4" marL="2114640" indent="-28584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400" strike="noStrike" u="none">
                <a:solidFill>
                  <a:schemeClr val="lt1"/>
                </a:solidFill>
                <a:uFillTx/>
                <a:latin typeface="Univers Light"/>
              </a:rPr>
              <a:t>Quinto nivel</a:t>
            </a:r>
            <a:endParaRPr b="0" lang="es-ES" sz="14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55480" y="737280"/>
            <a:ext cx="4640040" cy="540684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trike="noStrike" u="none">
                <a:solidFill>
                  <a:schemeClr val="dk1"/>
                </a:solidFill>
                <a:uFillTx/>
                <a:latin typeface="Tisa Offc Serif Pro"/>
              </a:rPr>
              <a:t>Haga clic para agregar un título</a:t>
            </a:r>
            <a:endParaRPr b="0" lang="es-ES" sz="36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388560" y="737280"/>
            <a:ext cx="4449240" cy="540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Haga clic para agregar contenido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1" marL="685800" indent="-22860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Segundo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2" marL="1143000" indent="-228600" defTabSz="91440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3" marL="1600200" indent="-228600" defTabSz="91440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Cuarto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4" marL="2057400" indent="-228600" defTabSz="91440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Quinto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cxnSp>
        <p:nvCxnSpPr>
          <p:cNvPr id="29" name="Conector recto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6400" y="0"/>
            <a:ext cx="360" cy="5943960"/>
          </a:xfrm>
          <a:prstGeom prst="straightConnector1">
            <a:avLst/>
          </a:prstGeom>
          <a:ln w="19050">
            <a:solidFill>
              <a:srgbClr val="95b8bf">
                <a:lumMod val="50000"/>
              </a:srgbClr>
            </a:solidFill>
          </a:ln>
        </p:spPr>
      </p:cxnSp>
      <p:sp>
        <p:nvSpPr>
          <p:cNvPr id="30" name="Rectángulo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77720" y="0"/>
            <a:ext cx="914040" cy="914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Univers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sldNum" idx="4"/>
          </p:nvPr>
        </p:nvSpPr>
        <p:spPr>
          <a:xfrm>
            <a:off x="412200" y="5943600"/>
            <a:ext cx="968760" cy="6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s-ES" sz="1200" spc="150" strike="noStrike" u="none">
                <a:solidFill>
                  <a:schemeClr val="dk1"/>
                </a:solidFill>
                <a:uFillTx/>
                <a:latin typeface="Univers Ligh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AD4726A7-14C7-4EFF-BD01-280D2D04C478}" type="slidenum">
              <a:rPr b="1" lang="es-ES" sz="1200" spc="150" strike="noStrike" u="none">
                <a:solidFill>
                  <a:schemeClr val="dk1"/>
                </a:solidFill>
                <a:uFillTx/>
                <a:latin typeface="Univers Light"/>
              </a:rPr>
              <a:t>&lt;número&gt;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353960" y="1278360"/>
            <a:ext cx="5000040" cy="490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trike="noStrike" u="none">
                <a:solidFill>
                  <a:schemeClr val="dk1"/>
                </a:solidFill>
                <a:uFillTx/>
                <a:latin typeface="Tisa Offc Serif Pro"/>
              </a:rPr>
              <a:t>Haga clic para agregar un título</a:t>
            </a:r>
            <a:endParaRPr b="0" lang="es-ES" sz="36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642000" y="0"/>
            <a:ext cx="4635000" cy="685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Haga clic en el icono para agregar una imagen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34" name="Rectángul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943600"/>
            <a:ext cx="914040" cy="914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Univers Light"/>
            </a:endParaRPr>
          </a:p>
        </p:txBody>
      </p:sp>
      <p:sp>
        <p:nvSpPr>
          <p:cNvPr id="35" name="Rectángulo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77720" y="0"/>
            <a:ext cx="914040" cy="914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Univers Light"/>
            </a:endParaRPr>
          </a:p>
        </p:txBody>
      </p:sp>
      <p:cxnSp>
        <p:nvCxnSpPr>
          <p:cNvPr id="36" name="Conector recto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6400" y="0"/>
            <a:ext cx="360" cy="6858360"/>
          </a:xfrm>
          <a:prstGeom prst="straightConnector1">
            <a:avLst/>
          </a:prstGeom>
          <a:ln w="19050">
            <a:solidFill>
              <a:srgbClr val="95b8bf">
                <a:lumMod val="50000"/>
              </a:srgbClr>
            </a:solidFill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353960" y="3508200"/>
            <a:ext cx="9923400" cy="143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trike="noStrike" u="none">
                <a:solidFill>
                  <a:schemeClr val="dk1"/>
                </a:solidFill>
                <a:uFillTx/>
                <a:latin typeface="Tisa Offc Serif Pro"/>
              </a:rPr>
              <a:t>Haga clic para agregar un título</a:t>
            </a:r>
            <a:endParaRPr b="0" lang="es-ES" sz="36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915480" y="0"/>
            <a:ext cx="10361520" cy="342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Haga clic en el icono para agregar una imagen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39" name="Rectángul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943600"/>
            <a:ext cx="914040" cy="914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Univers Light"/>
            </a:endParaRPr>
          </a:p>
        </p:txBody>
      </p:sp>
      <p:sp>
        <p:nvSpPr>
          <p:cNvPr id="40" name="Rectángulo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77720" y="0"/>
            <a:ext cx="914040" cy="914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Univers Light"/>
            </a:endParaRPr>
          </a:p>
        </p:txBody>
      </p:sp>
      <p:cxnSp>
        <p:nvCxnSpPr>
          <p:cNvPr id="41" name="Conector recto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6400" y="0"/>
            <a:ext cx="360" cy="6858360"/>
          </a:xfrm>
          <a:prstGeom prst="straightConnector1">
            <a:avLst/>
          </a:prstGeom>
          <a:ln w="19050">
            <a:solidFill>
              <a:srgbClr val="95b8bf">
                <a:lumMod val="50000"/>
              </a:srgbClr>
            </a:solidFill>
          </a:ln>
        </p:spPr>
      </p:cxn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353960" y="5228640"/>
            <a:ext cx="9923400" cy="136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Haga clic para agregar un subtítulo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68800" y="504000"/>
            <a:ext cx="9150480" cy="142740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trike="noStrike" u="none">
                <a:solidFill>
                  <a:schemeClr val="dk1"/>
                </a:solidFill>
                <a:uFillTx/>
                <a:latin typeface="Tisa Offc Serif Pro"/>
              </a:rPr>
              <a:t>Haga clic para agregar un título</a:t>
            </a:r>
            <a:endParaRPr b="0" lang="es-ES" sz="36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450080" y="2108880"/>
            <a:ext cx="8551800" cy="41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Haga clic para agregar contenido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1" marL="685800" indent="-22860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Segundo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2" marL="1143000" indent="-228600" defTabSz="91440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3" marL="1600200" indent="-228600" defTabSz="91440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Cuarto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lvl="4" marL="2057400" indent="-228600" defTabSz="91440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Univers Light"/>
              </a:rPr>
              <a:t>Quinto nivel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cxnSp>
        <p:nvCxnSpPr>
          <p:cNvPr id="45" name="Conector recto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6400" y="0"/>
            <a:ext cx="360" cy="5943960"/>
          </a:xfrm>
          <a:prstGeom prst="straightConnector1">
            <a:avLst/>
          </a:prstGeom>
          <a:ln w="19050">
            <a:solidFill>
              <a:srgbClr val="95b8bf">
                <a:lumMod val="50000"/>
              </a:srgbClr>
            </a:solidFill>
          </a:ln>
        </p:spPr>
      </p:cxnSp>
      <p:sp>
        <p:nvSpPr>
          <p:cNvPr id="46" name="Rectángulo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77720" y="0"/>
            <a:ext cx="914040" cy="914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Univers Ligh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5"/>
          </p:nvPr>
        </p:nvSpPr>
        <p:spPr>
          <a:xfrm>
            <a:off x="412200" y="5943600"/>
            <a:ext cx="968760" cy="6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s-ES" sz="1200" spc="150" strike="noStrike" u="none">
                <a:solidFill>
                  <a:schemeClr val="dk1"/>
                </a:solidFill>
                <a:uFillTx/>
                <a:latin typeface="Univers Ligh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A7632F76-3432-4E86-B313-10C34AB8F32C}" type="slidenum">
              <a:rPr b="1" lang="es-ES" sz="1200" spc="150" strike="noStrike" u="none">
                <a:solidFill>
                  <a:schemeClr val="dk1"/>
                </a:solidFill>
                <a:uFillTx/>
                <a:latin typeface="Univers Light"/>
              </a:rPr>
              <a:t>&lt;número&gt;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317600" y="690480"/>
            <a:ext cx="5185440" cy="525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trike="noStrike" u="none">
                <a:solidFill>
                  <a:schemeClr val="lt1"/>
                </a:solidFill>
                <a:uFillTx/>
                <a:latin typeface="Tisa Offc Serif Pro"/>
              </a:rPr>
              <a:t>Predicción de diabetes</a:t>
            </a:r>
            <a:endParaRPr b="0" lang="es-ES" sz="6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68800" y="504000"/>
            <a:ext cx="9808560" cy="142740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trike="noStrike" u="none">
                <a:solidFill>
                  <a:schemeClr val="dk1"/>
                </a:solidFill>
                <a:uFillTx/>
                <a:latin typeface="Tisa Offc Serif Pro"/>
              </a:rPr>
              <a:t>Conclusiones y Recomendaciones</a:t>
            </a:r>
            <a:endParaRPr b="0" lang="es-ES" sz="36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468800" y="1805760"/>
            <a:ext cx="9808560" cy="155700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s-AR" sz="2000" strike="noStrike" u="none">
                <a:solidFill>
                  <a:schemeClr val="dk1"/>
                </a:solidFill>
                <a:uFillTx/>
                <a:latin typeface="Univers Light"/>
              </a:rPr>
              <a:t>Conclusión</a:t>
            </a:r>
            <a:r>
              <a:rPr b="0" lang="es-AR" sz="2000" strike="noStrike" u="none">
                <a:solidFill>
                  <a:schemeClr val="dk1"/>
                </a:solidFill>
                <a:uFillTx/>
                <a:latin typeface="Univers Light"/>
              </a:rPr>
              <a:t>: 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s-AR" sz="2000" strike="noStrike" u="none">
                <a:solidFill>
                  <a:schemeClr val="dk1"/>
                </a:solidFill>
                <a:uFillTx/>
                <a:latin typeface="Univers Light"/>
              </a:rPr>
              <a:t>El modelo es efectivo en la predicción de diabetes y podría implementarse como herramienta de apoyo en clínicas y hospitales.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1468800" y="3494880"/>
            <a:ext cx="4286160" cy="176688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s-AR" sz="1900" strike="noStrike" u="none">
                <a:solidFill>
                  <a:schemeClr val="dk1"/>
                </a:solidFill>
                <a:uFillTx/>
                <a:latin typeface="Univers Light"/>
              </a:rPr>
              <a:t>Recomendaciones</a:t>
            </a:r>
            <a:r>
              <a:rPr b="0" lang="es-AR" sz="1900" strike="noStrike" u="none">
                <a:solidFill>
                  <a:schemeClr val="dk1"/>
                </a:solidFill>
                <a:uFillTx/>
                <a:latin typeface="Univers Light"/>
              </a:rPr>
              <a:t>: </a:t>
            </a:r>
            <a:endParaRPr b="0" lang="es-ES" sz="19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s-AR" sz="1900" strike="noStrike" u="none">
                <a:solidFill>
                  <a:schemeClr val="dk1"/>
                </a:solidFill>
                <a:uFillTx/>
                <a:latin typeface="Univers Light"/>
              </a:rPr>
              <a:t>Integrar el modelo en sistemas de salud para un cribado preventivo; explorar nuevos datos para mejorar la precisión.</a:t>
            </a:r>
            <a:endParaRPr b="0" lang="es-ES" sz="19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sldNum" idx="17"/>
          </p:nvPr>
        </p:nvSpPr>
        <p:spPr>
          <a:xfrm>
            <a:off x="412200" y="5943600"/>
            <a:ext cx="968760" cy="6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s-ES" sz="1200" spc="150" strike="noStrike" u="none">
                <a:solidFill>
                  <a:schemeClr val="dk1"/>
                </a:solidFill>
                <a:uFillTx/>
                <a:latin typeface="Univers Ligh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E33DAA34-6DD5-4C95-BA2B-81A46CB105C6}" type="slidenum">
              <a:rPr b="1" lang="es-ES" sz="1200" spc="150" strike="noStrike" u="none">
                <a:solidFill>
                  <a:schemeClr val="dk1"/>
                </a:solidFill>
                <a:uFillTx/>
                <a:latin typeface="Univers Light"/>
              </a:rPr>
              <a:t>10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09" name="Imagen 3" descr=""/>
          <p:cNvPicPr/>
          <p:nvPr/>
        </p:nvPicPr>
        <p:blipFill>
          <a:blip r:embed="rId1"/>
          <a:stretch/>
        </p:blipFill>
        <p:spPr>
          <a:xfrm>
            <a:off x="7130160" y="3494880"/>
            <a:ext cx="5061600" cy="3373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68800" y="504000"/>
            <a:ext cx="9808560" cy="142740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trike="noStrike" u="none">
                <a:solidFill>
                  <a:schemeClr val="dk1"/>
                </a:solidFill>
                <a:uFillTx/>
                <a:latin typeface="Tisa Offc Serif Pro"/>
              </a:rPr>
              <a:t>Próximos Pasos</a:t>
            </a:r>
            <a:endParaRPr b="0" lang="es-ES" sz="36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18"/>
          </p:nvPr>
        </p:nvSpPr>
        <p:spPr>
          <a:xfrm>
            <a:off x="412200" y="5943600"/>
            <a:ext cx="968760" cy="6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s-ES" sz="1200" spc="150" strike="noStrike" u="none">
                <a:solidFill>
                  <a:schemeClr val="dk1"/>
                </a:solidFill>
                <a:uFillTx/>
                <a:latin typeface="Univers Ligh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FCDCB11B-D8B2-4F41-B7C1-208FBBDC5DAA}" type="slidenum">
              <a:rPr b="1" lang="es-ES" sz="1200" spc="150" strike="noStrike" u="none">
                <a:solidFill>
                  <a:schemeClr val="dk1"/>
                </a:solidFill>
                <a:uFillTx/>
                <a:latin typeface="Univers Light"/>
              </a:rPr>
              <a:t>10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" name="CuadroTexto 7"/>
          <p:cNvSpPr/>
          <p:nvPr/>
        </p:nvSpPr>
        <p:spPr>
          <a:xfrm>
            <a:off x="1380960" y="1931400"/>
            <a:ext cx="10042560" cy="28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s-AR" sz="3200" strike="noStrike" u="none">
                <a:solidFill>
                  <a:schemeClr val="dk1"/>
                </a:solidFill>
                <a:uFillTx/>
                <a:latin typeface="Univers Light"/>
              </a:rPr>
              <a:t>Mejoras futuras:</a:t>
            </a:r>
            <a:endParaRPr b="0" lang="es-A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A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400" strike="noStrike" u="none">
                <a:solidFill>
                  <a:schemeClr val="dk1"/>
                </a:solidFill>
                <a:uFillTx/>
                <a:latin typeface="Univers Light"/>
              </a:rPr>
              <a:t>Recopilar datos adicionales para refinar el modelo.</a:t>
            </a:r>
            <a:endParaRPr b="0" lang="es-A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A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400" strike="noStrike" u="none">
                <a:solidFill>
                  <a:schemeClr val="dk1"/>
                </a:solidFill>
                <a:uFillTx/>
                <a:latin typeface="Univers Light"/>
              </a:rPr>
              <a:t>Explorar otros factores de riesgo como dieta y actividad física.</a:t>
            </a:r>
            <a:endParaRPr b="0" lang="es-A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A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400" strike="noStrike" u="none">
                <a:solidFill>
                  <a:schemeClr val="dk1"/>
                </a:solidFill>
                <a:uFillTx/>
                <a:latin typeface="Univers Light"/>
              </a:rPr>
              <a:t>Desarrollar una aplicación que facilite su uso en clínicas</a:t>
            </a:r>
            <a:endParaRPr b="0" lang="es-A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468800" y="504000"/>
            <a:ext cx="9808560" cy="142740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trike="noStrike" u="none">
                <a:solidFill>
                  <a:schemeClr val="dk1"/>
                </a:solidFill>
                <a:uFillTx/>
                <a:latin typeface="Tisa Offc Serif Pro"/>
              </a:rPr>
              <a:t>Agradecimientos y Referencias</a:t>
            </a:r>
            <a:endParaRPr b="0" lang="es-ES" sz="36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 idx="19"/>
          </p:nvPr>
        </p:nvSpPr>
        <p:spPr>
          <a:xfrm>
            <a:off x="412200" y="5943600"/>
            <a:ext cx="968760" cy="6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s-ES" sz="1200" spc="150" strike="noStrike" u="none">
                <a:solidFill>
                  <a:schemeClr val="dk1"/>
                </a:solidFill>
                <a:uFillTx/>
                <a:latin typeface="Univers Ligh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F140EB50-1B7C-4CD3-A40B-BB09CF5942B9}" type="slidenum">
              <a:rPr b="1" lang="es-ES" sz="1200" spc="150" strike="noStrike" u="none">
                <a:solidFill>
                  <a:schemeClr val="dk1"/>
                </a:solidFill>
                <a:uFillTx/>
                <a:latin typeface="Univers Light"/>
              </a:rPr>
              <a:t>10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CuadroTexto 4"/>
          <p:cNvSpPr/>
          <p:nvPr/>
        </p:nvSpPr>
        <p:spPr>
          <a:xfrm>
            <a:off x="1380960" y="3271680"/>
            <a:ext cx="8804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AR" sz="1800" strike="noStrike" u="none">
                <a:solidFill>
                  <a:schemeClr val="dk1"/>
                </a:solidFill>
                <a:uFillTx/>
                <a:latin typeface="Univers Light"/>
              </a:rPr>
              <a:t>National Health and Nutrition Examination Survey (NHANES)</a:t>
            </a:r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CuadroTexto 6"/>
          <p:cNvSpPr/>
          <p:nvPr/>
        </p:nvSpPr>
        <p:spPr>
          <a:xfrm>
            <a:off x="1468800" y="5297400"/>
            <a:ext cx="10480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AR" sz="1800" strike="noStrike" u="none">
                <a:solidFill>
                  <a:schemeClr val="dk1"/>
                </a:solidFill>
                <a:uFillTx/>
                <a:latin typeface="Univers Light"/>
              </a:rPr>
              <a:t>Recursos adicionales: https://github.com/CharlyRolando/CoderHouse_DataScienceII/blob/main/Entrega_1_Storytelling.pptx </a:t>
            </a:r>
            <a:endParaRPr b="0" lang="es-A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7" name="Imagen 8" descr=""/>
          <p:cNvPicPr/>
          <p:nvPr/>
        </p:nvPicPr>
        <p:blipFill>
          <a:blip r:embed="rId1"/>
          <a:stretch/>
        </p:blipFill>
        <p:spPr>
          <a:xfrm>
            <a:off x="1468800" y="2586240"/>
            <a:ext cx="2513880" cy="68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8" name="Imagen 9" descr=""/>
          <p:cNvPicPr/>
          <p:nvPr/>
        </p:nvPicPr>
        <p:blipFill>
          <a:blip r:embed="rId2"/>
          <a:stretch/>
        </p:blipFill>
        <p:spPr>
          <a:xfrm>
            <a:off x="10075680" y="3931200"/>
            <a:ext cx="1567080" cy="1721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317600" y="690480"/>
            <a:ext cx="3777840" cy="525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trike="noStrike" u="none">
                <a:solidFill>
                  <a:schemeClr val="lt1"/>
                </a:solidFill>
                <a:uFillTx/>
                <a:latin typeface="Tisa Offc Serif Pro"/>
              </a:rPr>
              <a:t>Gracias</a:t>
            </a:r>
            <a:endParaRPr b="0" lang="es-ES" sz="6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282360" y="690480"/>
            <a:ext cx="4784040" cy="525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lt1"/>
                </a:solidFill>
                <a:uFillTx/>
                <a:latin typeface="Univers Light"/>
              </a:rPr>
              <a:t>Carlos Rolando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indent="0" defTabSz="914400"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lt1"/>
                </a:solidFill>
                <a:uFillTx/>
                <a:latin typeface="Univers Light"/>
              </a:rPr>
              <a:t>011 4444-4444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indent="0" defTabSz="914400"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lt1"/>
                </a:solidFill>
                <a:uFillTx/>
                <a:latin typeface="Univers Light"/>
              </a:rPr>
              <a:t>www.nnnnnnnn.com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n 6" descr=""/>
          <p:cNvPicPr/>
          <p:nvPr/>
        </p:nvPicPr>
        <p:blipFill>
          <a:blip r:embed="rId1"/>
          <a:stretch/>
        </p:blipFill>
        <p:spPr>
          <a:xfrm>
            <a:off x="6739200" y="-23040"/>
            <a:ext cx="4586760" cy="6880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55480" y="402480"/>
            <a:ext cx="5176440" cy="574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9999"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600" strike="noStrike" u="none">
                <a:solidFill>
                  <a:schemeClr val="dk1"/>
                </a:solidFill>
                <a:uFillTx/>
                <a:latin typeface="Tisa Offc Serif Pro"/>
              </a:rPr>
              <a:t>CoderHouse</a:t>
            </a:r>
            <a:br>
              <a:rPr sz="3600"/>
            </a:br>
            <a:r>
              <a:rPr b="0" lang="pt-BR" sz="3600" strike="noStrike" u="none">
                <a:solidFill>
                  <a:schemeClr val="dk1"/>
                </a:solidFill>
                <a:uFillTx/>
                <a:latin typeface="Tisa Offc Serif Pro"/>
              </a:rPr>
              <a:t>Curso de Data Science II</a:t>
            </a:r>
            <a:br>
              <a:rPr sz="3600"/>
            </a:br>
            <a:br>
              <a:rPr sz="3600"/>
            </a:br>
            <a:br>
              <a:rPr sz="3600"/>
            </a:br>
            <a:r>
              <a:rPr b="0" lang="es-AR" sz="3600" strike="noStrike" u="none">
                <a:solidFill>
                  <a:schemeClr val="dk1"/>
                </a:solidFill>
                <a:uFillTx/>
                <a:latin typeface="Tisa Offc Serif Pro"/>
              </a:rPr>
              <a:t>Un modelo predictivo para la detección temprana de diabetes</a:t>
            </a:r>
            <a:br>
              <a:rPr sz="3600"/>
            </a:br>
            <a:br>
              <a:rPr sz="3600"/>
            </a:br>
            <a:br>
              <a:rPr sz="3600"/>
            </a:br>
            <a:br>
              <a:rPr sz="3600"/>
            </a:br>
            <a:br>
              <a:rPr sz="3600"/>
            </a:br>
            <a:br>
              <a:rPr sz="3600"/>
            </a:br>
            <a:r>
              <a:rPr b="0" lang="es-ES" sz="3600" strike="noStrike" u="none">
                <a:solidFill>
                  <a:schemeClr val="dk1"/>
                </a:solidFill>
                <a:uFillTx/>
                <a:latin typeface="Tisa Offc Serif Pro"/>
              </a:rPr>
              <a:t>Carlos Rolando</a:t>
            </a:r>
            <a:endParaRPr b="0" lang="es-ES" sz="36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53960" y="3508200"/>
            <a:ext cx="9923400" cy="143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trike="noStrike" u="none">
                <a:solidFill>
                  <a:schemeClr val="dk1"/>
                </a:solidFill>
                <a:uFillTx/>
                <a:latin typeface="Tisa Offc Serif Pro"/>
              </a:rPr>
              <a:t>Contexto</a:t>
            </a:r>
            <a:endParaRPr b="0" lang="es-ES" sz="36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353960" y="5228640"/>
            <a:ext cx="9923400" cy="136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s-AR" sz="2000" strike="noStrike" u="none">
                <a:solidFill>
                  <a:schemeClr val="dk1"/>
                </a:solidFill>
                <a:uFillTx/>
                <a:latin typeface="Univers Light"/>
              </a:rPr>
              <a:t>La diabetes afecta a millones de personas en todo el mundo y genera altos costos de atención médica. Una detección temprana permite intervenir antes de que se desarrolle la enfermedad y mejora la calidad de vida de las personas.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pic>
        <p:nvPicPr>
          <p:cNvPr id="82" name="Marcador de posición de imagen 5" descr=""/>
          <p:cNvPicPr/>
          <p:nvPr/>
        </p:nvPicPr>
        <p:blipFill>
          <a:blip r:embed="rId1"/>
          <a:srcRect l="0" t="26557" r="0" b="26557"/>
          <a:stretch/>
        </p:blipFill>
        <p:spPr>
          <a:xfrm>
            <a:off x="915840" y="0"/>
            <a:ext cx="10361160" cy="3428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68800" y="504000"/>
            <a:ext cx="9150480" cy="142740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trike="noStrike" u="none">
                <a:solidFill>
                  <a:schemeClr val="dk1"/>
                </a:solidFill>
                <a:uFillTx/>
                <a:latin typeface="Tisa Offc Serif Pro"/>
              </a:rPr>
              <a:t>Motivación y Objetivo</a:t>
            </a:r>
            <a:endParaRPr b="0" lang="es-ES" sz="36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450080" y="2108880"/>
            <a:ext cx="8551800" cy="41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s-AR" sz="2000" strike="noStrike" u="none">
                <a:solidFill>
                  <a:schemeClr val="dk1"/>
                </a:solidFill>
                <a:uFillTx/>
                <a:latin typeface="Univers Light"/>
              </a:rPr>
              <a:t>Motivación: Mejorar la detección temprana de diabetes mediante el análisis de datos de salud y factores de riesgo.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indent="0" defTabSz="914400">
              <a:lnSpc>
                <a:spcPct val="100000"/>
              </a:lnSpc>
              <a:spcAft>
                <a:spcPts val="1199"/>
              </a:spcAft>
              <a:buNone/>
            </a:pP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marL="228600" indent="-22860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s-AR" sz="2000" strike="noStrike" u="none">
                <a:solidFill>
                  <a:schemeClr val="dk1"/>
                </a:solidFill>
                <a:uFillTx/>
                <a:latin typeface="Univers Light"/>
              </a:rPr>
              <a:t>Objetivo: Crear un modelo predictivo que identifique personas en riesgo de desarrollar diabetes usando datos de NHANES.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 idx="12"/>
          </p:nvPr>
        </p:nvSpPr>
        <p:spPr>
          <a:xfrm>
            <a:off x="412200" y="5943600"/>
            <a:ext cx="968760" cy="6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s-ES" sz="1200" spc="150" strike="noStrike" u="none">
                <a:solidFill>
                  <a:schemeClr val="dk1"/>
                </a:solidFill>
                <a:uFillTx/>
                <a:latin typeface="Univers Ligh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6A55CF58-D1AC-4049-B8DE-92D2A6E0EF34}" type="slidenum">
              <a:rPr b="1" lang="es-ES" sz="1200" spc="150" strike="noStrike" u="none">
                <a:solidFill>
                  <a:schemeClr val="dk1"/>
                </a:solidFill>
                <a:uFillTx/>
                <a:latin typeface="Univers Light"/>
              </a:rPr>
              <a:t>2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86" name="Imagen 4" descr=""/>
          <p:cNvPicPr/>
          <p:nvPr/>
        </p:nvPicPr>
        <p:blipFill>
          <a:blip r:embed="rId1"/>
          <a:stretch/>
        </p:blipFill>
        <p:spPr>
          <a:xfrm>
            <a:off x="7449480" y="3696480"/>
            <a:ext cx="4742280" cy="3161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68800" y="504000"/>
            <a:ext cx="9808560" cy="142740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trike="noStrike" u="none">
                <a:solidFill>
                  <a:schemeClr val="dk1"/>
                </a:solidFill>
                <a:uFillTx/>
                <a:latin typeface="Tisa Offc Serif Pro"/>
              </a:rPr>
              <a:t>Datos Utilizados</a:t>
            </a:r>
            <a:endParaRPr b="0" lang="es-ES" sz="36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468800" y="2057400"/>
            <a:ext cx="4626720" cy="41191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-AR" sz="2000" strike="noStrike" u="none">
                <a:solidFill>
                  <a:schemeClr val="dk1"/>
                </a:solidFill>
                <a:uFillTx/>
                <a:latin typeface="Univers Light"/>
              </a:rPr>
              <a:t>Usamos el conjunto de datos de NHANES (National Health and Nutrition Examination Survey) que incluye datos de salud de una muestra representativa de la población de EE.UU.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668280" y="2057400"/>
            <a:ext cx="4609080" cy="41191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-AR" sz="2000" strike="noStrike" u="none">
                <a:solidFill>
                  <a:schemeClr val="dk1"/>
                </a:solidFill>
                <a:uFillTx/>
                <a:latin typeface="Univers Light"/>
              </a:rPr>
              <a:t>Variables relevantes: glucosa, IMC, presión arterial, colesterol, edad, entre otros.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13"/>
          </p:nvPr>
        </p:nvSpPr>
        <p:spPr>
          <a:xfrm>
            <a:off x="412200" y="5943600"/>
            <a:ext cx="968760" cy="6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s-ES" sz="1200" spc="150" strike="noStrike" u="none">
                <a:solidFill>
                  <a:schemeClr val="dk1"/>
                </a:solidFill>
                <a:uFillTx/>
                <a:latin typeface="Univers Ligh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A372A308-D0A1-4958-96F6-34B5192FB999}" type="slidenum">
              <a:rPr b="1" lang="es-ES" sz="1200" spc="150" strike="noStrike" u="none">
                <a:solidFill>
                  <a:schemeClr val="dk1"/>
                </a:solidFill>
                <a:uFillTx/>
                <a:latin typeface="Univers Light"/>
              </a:rPr>
              <a:t>2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91" name="Imagen 5" descr=""/>
          <p:cNvPicPr/>
          <p:nvPr/>
        </p:nvPicPr>
        <p:blipFill>
          <a:blip r:embed="rId1"/>
          <a:stretch/>
        </p:blipFill>
        <p:spPr>
          <a:xfrm>
            <a:off x="6668280" y="3158280"/>
            <a:ext cx="5523480" cy="3682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68800" y="504000"/>
            <a:ext cx="9808560" cy="142740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trike="noStrike" u="none">
                <a:solidFill>
                  <a:schemeClr val="dk1"/>
                </a:solidFill>
                <a:uFillTx/>
                <a:latin typeface="Tisa Offc Serif Pro"/>
              </a:rPr>
              <a:t>Exploración de Datos</a:t>
            </a:r>
            <a:endParaRPr b="0" lang="es-ES" sz="36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14"/>
          </p:nvPr>
        </p:nvSpPr>
        <p:spPr>
          <a:xfrm>
            <a:off x="412200" y="5943600"/>
            <a:ext cx="968760" cy="6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s-ES" sz="1200" spc="150" strike="noStrike" u="none">
                <a:solidFill>
                  <a:schemeClr val="dk1"/>
                </a:solidFill>
                <a:uFillTx/>
                <a:latin typeface="Univers Ligh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F7D01375-9060-4CC1-B49B-56D6CCF6A9F1}" type="slidenum">
              <a:rPr b="1" lang="es-ES" sz="1200" spc="150" strike="noStrike" u="none">
                <a:solidFill>
                  <a:schemeClr val="dk1"/>
                </a:solidFill>
                <a:uFillTx/>
                <a:latin typeface="Univers Light"/>
              </a:rPr>
              <a:t>2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1468800" y="2057400"/>
            <a:ext cx="3068280" cy="41191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Autofit/>
          </a:bodyPr>
          <a:p>
            <a:pPr indent="0" defTabSz="914400"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-AR" sz="2000" strike="noStrike" u="none">
                <a:solidFill>
                  <a:schemeClr val="dk1"/>
                </a:solidFill>
                <a:uFillTx/>
                <a:latin typeface="Univers Light"/>
              </a:rPr>
              <a:t>Analizamos las distribuciones de variables y encontramos patrones entre los factores de riesgo y el diagnóstico de diabetes.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pic>
        <p:nvPicPr>
          <p:cNvPr id="95" name="Imagen 9" descr=""/>
          <p:cNvPicPr/>
          <p:nvPr/>
        </p:nvPicPr>
        <p:blipFill>
          <a:blip r:embed="rId1"/>
          <a:stretch/>
        </p:blipFill>
        <p:spPr>
          <a:xfrm>
            <a:off x="5683320" y="2145960"/>
            <a:ext cx="6508440" cy="4711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68800" y="504000"/>
            <a:ext cx="9808560" cy="142740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trike="noStrike" u="none">
                <a:solidFill>
                  <a:schemeClr val="dk1"/>
                </a:solidFill>
                <a:uFillTx/>
                <a:latin typeface="Tisa Offc Serif Pro"/>
              </a:rPr>
              <a:t>Metodología de Modelado</a:t>
            </a:r>
            <a:endParaRPr b="0" lang="es-ES" sz="36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15"/>
          </p:nvPr>
        </p:nvSpPr>
        <p:spPr>
          <a:xfrm>
            <a:off x="412200" y="5943600"/>
            <a:ext cx="968760" cy="6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s-ES" sz="1200" spc="150" strike="noStrike" u="none">
                <a:solidFill>
                  <a:schemeClr val="dk1"/>
                </a:solidFill>
                <a:uFillTx/>
                <a:latin typeface="Univers Ligh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4A7C25BD-5B68-4D05-9D86-9AA1BC8D41E9}" type="slidenum">
              <a:rPr b="1" lang="es-ES" sz="1200" spc="150" strike="noStrike" u="none">
                <a:solidFill>
                  <a:schemeClr val="dk1"/>
                </a:solidFill>
                <a:uFillTx/>
                <a:latin typeface="Univers Light"/>
              </a:rPr>
              <a:t>2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787440" y="2052720"/>
            <a:ext cx="4489920" cy="480024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-AR" sz="1400" strike="noStrike" u="none">
                <a:solidFill>
                  <a:schemeClr val="dk1"/>
                </a:solidFill>
                <a:uFillTx/>
                <a:latin typeface="Verdana"/>
              </a:rPr>
              <a:t>Seleccionamos varios modelos de machine learning para entrenar y probar la predicción de diabetes.</a:t>
            </a:r>
            <a:endParaRPr b="0" lang="es-ES" sz="1400" strike="noStrike" u="none">
              <a:solidFill>
                <a:schemeClr val="dk1"/>
              </a:solidFill>
              <a:uFillTx/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s-AR" sz="1400" strike="noStrike" u="none">
                <a:solidFill>
                  <a:schemeClr val="dk1"/>
                </a:solidFill>
                <a:uFillTx/>
                <a:latin typeface="Verdana"/>
              </a:rPr>
              <a:t>Modelos considerados:</a:t>
            </a:r>
            <a:endParaRPr b="0" lang="es-ES" sz="1400" strike="noStrike" u="none">
              <a:solidFill>
                <a:schemeClr val="dk1"/>
              </a:solidFill>
              <a:uFillTx/>
              <a:latin typeface="Verdana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es-AR" sz="1400" strike="noStrike" u="none">
                <a:solidFill>
                  <a:schemeClr val="dk1"/>
                </a:solidFill>
                <a:uFillTx/>
                <a:latin typeface="Verdana"/>
              </a:rPr>
              <a:t>Random Forest</a:t>
            </a:r>
            <a:endParaRPr b="0" lang="es-ES" sz="1400" strike="noStrike" u="none">
              <a:solidFill>
                <a:schemeClr val="dk1"/>
              </a:solidFill>
              <a:uFillTx/>
              <a:latin typeface="Verdana"/>
              <a:ea typeface="Microsoft YaHei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es-AR" sz="1400" strike="noStrike" u="none">
                <a:solidFill>
                  <a:schemeClr val="dk1"/>
                </a:solidFill>
                <a:uFillTx/>
                <a:latin typeface="Verdana"/>
              </a:rPr>
              <a:t>Regresión Logística</a:t>
            </a:r>
            <a:endParaRPr b="0" lang="es-ES" sz="1400" strike="noStrike" u="none">
              <a:solidFill>
                <a:schemeClr val="dk1"/>
              </a:solidFill>
              <a:uFillTx/>
              <a:latin typeface="Verdana"/>
              <a:ea typeface="Microsoft YaHei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es-AR" sz="1400" strike="noStrike" u="none">
                <a:solidFill>
                  <a:schemeClr val="dk1"/>
                </a:solidFill>
                <a:uFillTx/>
                <a:latin typeface="Verdana"/>
              </a:rPr>
              <a:t>Gradient Boosting (LightGBM)</a:t>
            </a:r>
            <a:endParaRPr b="0" lang="es-ES" sz="1400" strike="noStrike" u="none">
              <a:solidFill>
                <a:schemeClr val="dk1"/>
              </a:solidFill>
              <a:uFillTx/>
              <a:latin typeface="Verdana"/>
              <a:ea typeface="Microsoft YaHei"/>
            </a:endParaRPr>
          </a:p>
          <a:p>
            <a:pPr indent="0" defTabSz="9144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None/>
              <a:tabLst>
                <a:tab algn="l" pos="0"/>
              </a:tabLst>
            </a:pPr>
            <a:endParaRPr b="0" lang="es-ES" sz="1400" strike="noStrike" u="none">
              <a:solidFill>
                <a:schemeClr val="dk1"/>
              </a:solidFill>
              <a:uFillTx/>
              <a:latin typeface="Verdana"/>
              <a:ea typeface="Microsoft YaHei"/>
            </a:endParaRPr>
          </a:p>
          <a:p>
            <a:pPr indent="0" defTabSz="9144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None/>
              <a:tabLst>
                <a:tab algn="l" pos="0"/>
              </a:tabLst>
            </a:pPr>
            <a:r>
              <a:rPr b="1" lang="es-AR" sz="1400" strike="noStrike" u="none">
                <a:solidFill>
                  <a:schemeClr val="dk1"/>
                </a:solidFill>
                <a:uFillTx/>
                <a:latin typeface="Verdana"/>
              </a:rPr>
              <a:t>Validación:</a:t>
            </a:r>
            <a:r>
              <a:rPr b="0" lang="es-AR" sz="1400" strike="noStrike" u="none">
                <a:solidFill>
                  <a:schemeClr val="dk1"/>
                </a:solidFill>
                <a:uFillTx/>
                <a:latin typeface="Verdana"/>
              </a:rPr>
              <a:t> </a:t>
            </a:r>
            <a:endParaRPr b="0" lang="es-ES" sz="1400" strike="noStrike" u="none">
              <a:solidFill>
                <a:schemeClr val="dk1"/>
              </a:solidFill>
              <a:uFillTx/>
              <a:latin typeface="Verdana"/>
              <a:ea typeface="Microsoft YaHei"/>
            </a:endParaRPr>
          </a:p>
          <a:p>
            <a:pPr indent="0" defTabSz="9144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None/>
              <a:tabLst>
                <a:tab algn="l" pos="0"/>
              </a:tabLst>
            </a:pPr>
            <a:r>
              <a:rPr b="0" lang="es-AR" sz="1400" strike="noStrike" u="none">
                <a:solidFill>
                  <a:schemeClr val="dk1"/>
                </a:solidFill>
                <a:uFillTx/>
                <a:latin typeface="Verdana"/>
              </a:rPr>
              <a:t>Dividimos los datos en conjuntos de </a:t>
            </a:r>
            <a:r>
              <a:rPr b="0" i="1" lang="es-AR" sz="1400" strike="noStrike" u="none">
                <a:solidFill>
                  <a:schemeClr val="dk1"/>
                </a:solidFill>
                <a:uFillTx/>
                <a:latin typeface="Verdana"/>
              </a:rPr>
              <a:t>entrenamiento</a:t>
            </a:r>
            <a:r>
              <a:rPr b="0" lang="es-AR" sz="1400" strike="noStrike" u="none">
                <a:solidFill>
                  <a:schemeClr val="dk1"/>
                </a:solidFill>
                <a:uFillTx/>
                <a:latin typeface="Verdana"/>
              </a:rPr>
              <a:t> (80%) y </a:t>
            </a:r>
            <a:r>
              <a:rPr b="0" i="1" lang="es-AR" sz="1400" strike="noStrike" u="none">
                <a:solidFill>
                  <a:schemeClr val="dk1"/>
                </a:solidFill>
                <a:uFillTx/>
                <a:latin typeface="Verdana"/>
              </a:rPr>
              <a:t>prueba</a:t>
            </a:r>
            <a:r>
              <a:rPr b="0" lang="es-AR" sz="1400" strike="noStrike" u="none">
                <a:solidFill>
                  <a:schemeClr val="dk1"/>
                </a:solidFill>
                <a:uFillTx/>
                <a:latin typeface="Verdana"/>
              </a:rPr>
              <a:t> (20%) para evaluar el rendimiento de cada modelo. Utilizamos métricas como </a:t>
            </a:r>
            <a:r>
              <a:rPr b="0" i="1" lang="es-AR" sz="1400" strike="noStrike" u="none">
                <a:solidFill>
                  <a:schemeClr val="dk1"/>
                </a:solidFill>
                <a:uFillTx/>
                <a:latin typeface="Verdana"/>
              </a:rPr>
              <a:t>precisión, recall, F1-score y ROC-AUC</a:t>
            </a:r>
            <a:r>
              <a:rPr b="0" lang="es-AR" sz="1400" strike="noStrike" u="none">
                <a:solidFill>
                  <a:schemeClr val="dk1"/>
                </a:solidFill>
                <a:uFillTx/>
                <a:latin typeface="Verdana"/>
              </a:rPr>
              <a:t> para comparar el desempeño de los modelos y determinar el más adecuado para la predicción de diabetes.</a:t>
            </a:r>
            <a:endParaRPr b="0" lang="es-ES" sz="1400" strike="noStrike" u="none">
              <a:solidFill>
                <a:schemeClr val="dk1"/>
              </a:solidFill>
              <a:uFillTx/>
              <a:latin typeface="Verdana"/>
              <a:ea typeface="Microsoft YaHei"/>
            </a:endParaRPr>
          </a:p>
        </p:txBody>
      </p:sp>
      <p:pic>
        <p:nvPicPr>
          <p:cNvPr id="99" name="Marcador de posición de imagen 7" descr=""/>
          <p:cNvPicPr/>
          <p:nvPr/>
        </p:nvPicPr>
        <p:blipFill>
          <a:blip r:embed="rId1"/>
          <a:srcRect l="18074" t="0" r="18074" b="0"/>
          <a:stretch/>
        </p:blipFill>
        <p:spPr>
          <a:xfrm>
            <a:off x="1503360" y="2062080"/>
            <a:ext cx="4592160" cy="4804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37880" y="1068120"/>
            <a:ext cx="10115640" cy="268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lt1"/>
                </a:solidFill>
                <a:uFillTx/>
                <a:latin typeface="Tisa Offc Serif Pro"/>
              </a:rPr>
              <a:t>Resultados del Modelo</a:t>
            </a:r>
            <a:endParaRPr b="0" lang="es-ES" sz="44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037880" y="4026960"/>
            <a:ext cx="10115640" cy="176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s-AR" sz="2000" strike="noStrike" u="none">
                <a:solidFill>
                  <a:schemeClr val="lt1"/>
                </a:solidFill>
                <a:uFillTx/>
                <a:latin typeface="Univers Light"/>
              </a:rPr>
              <a:t>Nuestro modelo más efectivo fue </a:t>
            </a:r>
            <a:r>
              <a:rPr b="1" lang="es-AR" sz="2000" strike="noStrike" u="none">
                <a:solidFill>
                  <a:schemeClr val="lt1"/>
                </a:solidFill>
                <a:uFillTx/>
                <a:latin typeface="Univers Light"/>
              </a:rPr>
              <a:t>LightGBM</a:t>
            </a:r>
            <a:r>
              <a:rPr b="0" lang="es-AR" sz="2000" strike="noStrike" u="none">
                <a:solidFill>
                  <a:schemeClr val="lt1"/>
                </a:solidFill>
                <a:uFillTx/>
                <a:latin typeface="Univers Light"/>
              </a:rPr>
              <a:t>, con el mejor desempeño en términos de </a:t>
            </a:r>
            <a:r>
              <a:rPr b="0" i="1" lang="es-AR" sz="2000" strike="noStrike" u="none">
                <a:solidFill>
                  <a:schemeClr val="lt1"/>
                </a:solidFill>
                <a:uFillTx/>
                <a:latin typeface="Univers Light"/>
              </a:rPr>
              <a:t>precisión (0.85), recall (0.85), y ROC-AUC (0.92)</a:t>
            </a:r>
            <a:r>
              <a:rPr b="0" lang="es-AR" sz="2000" strike="noStrike" u="none">
                <a:solidFill>
                  <a:schemeClr val="lt1"/>
                </a:solidFill>
                <a:uFillTx/>
                <a:latin typeface="Univers Light"/>
              </a:rPr>
              <a:t>. 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indent="0" defTabSz="914400">
              <a:lnSpc>
                <a:spcPct val="80000"/>
              </a:lnSpc>
              <a:buNone/>
              <a:tabLst>
                <a:tab algn="l" pos="0"/>
              </a:tabLst>
            </a:pP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indent="0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s-AR" sz="2000" strike="noStrike" u="none">
                <a:solidFill>
                  <a:schemeClr val="lt1"/>
                </a:solidFill>
                <a:uFillTx/>
                <a:latin typeface="Univers Light"/>
              </a:rPr>
              <a:t>Este modelo demostró una excelente capacidad para distinguir entre las clases "</a:t>
            </a:r>
            <a:r>
              <a:rPr b="0" i="1" lang="es-AR" sz="2000" strike="noStrike" u="none">
                <a:solidFill>
                  <a:schemeClr val="lt1"/>
                </a:solidFill>
                <a:uFillTx/>
                <a:latin typeface="Univers Light"/>
              </a:rPr>
              <a:t>diabético</a:t>
            </a:r>
            <a:r>
              <a:rPr b="0" lang="es-AR" sz="2000" strike="noStrike" u="none">
                <a:solidFill>
                  <a:schemeClr val="lt1"/>
                </a:solidFill>
                <a:uFillTx/>
                <a:latin typeface="Univers Light"/>
              </a:rPr>
              <a:t>" y "</a:t>
            </a:r>
            <a:r>
              <a:rPr b="0" i="1" lang="es-AR" sz="2000" strike="noStrike" u="none">
                <a:solidFill>
                  <a:schemeClr val="lt1"/>
                </a:solidFill>
                <a:uFillTx/>
                <a:latin typeface="Univers Light"/>
              </a:rPr>
              <a:t>no diabético</a:t>
            </a:r>
            <a:r>
              <a:rPr b="0" lang="es-AR" sz="2000" strike="noStrike" u="none">
                <a:solidFill>
                  <a:schemeClr val="lt1"/>
                </a:solidFill>
                <a:uFillTx/>
                <a:latin typeface="Univers Light"/>
              </a:rPr>
              <a:t>", con una fuerte capacidad para detectar casos de diabetes sin generar demasiados falsos positivos.</a:t>
            </a:r>
            <a:endParaRPr b="0" lang="es-ES" sz="20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68800" y="504000"/>
            <a:ext cx="9808560" cy="142740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600" strike="noStrike" u="none">
                <a:solidFill>
                  <a:schemeClr val="dk1"/>
                </a:solidFill>
                <a:uFillTx/>
                <a:latin typeface="Tisa Offc Serif Pro"/>
              </a:rPr>
              <a:t>Principales Hallazgos</a:t>
            </a:r>
            <a:endParaRPr b="0" lang="es-ES" sz="36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468800" y="2057400"/>
            <a:ext cx="8791200" cy="38671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Autofit/>
          </a:bodyPr>
          <a:p>
            <a:pPr indent="0" defTabSz="914400"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-AR" sz="1800" strike="noStrike" u="none">
                <a:solidFill>
                  <a:schemeClr val="dk1"/>
                </a:solidFill>
                <a:uFillTx/>
                <a:latin typeface="Univers Light"/>
              </a:rPr>
              <a:t>Factores de riesgo clave asociados con el diagnóstico de diabetes incluyen:</a:t>
            </a:r>
            <a:endParaRPr b="0" lang="es-ES" sz="18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marL="216000" indent="-21600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es-AR" sz="1800" strike="noStrike" u="none">
                <a:solidFill>
                  <a:schemeClr val="dk1"/>
                </a:solidFill>
                <a:uFillTx/>
                <a:latin typeface="Univers Light"/>
              </a:rPr>
              <a:t>Índice de masa corporal (BMI) elevado</a:t>
            </a:r>
            <a:endParaRPr b="0" lang="es-ES" sz="18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marL="216000" indent="-21600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es-AR" sz="1800" strike="noStrike" u="none">
                <a:solidFill>
                  <a:schemeClr val="dk1"/>
                </a:solidFill>
                <a:uFillTx/>
                <a:latin typeface="Univers Light"/>
              </a:rPr>
              <a:t>Presión arterial sistólica y diastólica elevadas</a:t>
            </a:r>
            <a:endParaRPr b="0" lang="es-ES" sz="18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marL="216000" indent="-21600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es-AR" sz="1800" strike="noStrike" u="none">
                <a:solidFill>
                  <a:schemeClr val="dk1"/>
                </a:solidFill>
                <a:uFillTx/>
                <a:latin typeface="Univers Light"/>
              </a:rPr>
              <a:t>Edad avanzada</a:t>
            </a:r>
            <a:endParaRPr b="0" lang="es-ES" sz="18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marL="216000" indent="-21600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es-AR" sz="1800" strike="noStrike" u="none">
                <a:solidFill>
                  <a:schemeClr val="dk1"/>
                </a:solidFill>
                <a:uFillTx/>
                <a:latin typeface="Univers Light"/>
              </a:rPr>
              <a:t>Nivel de actividad física reducido</a:t>
            </a:r>
            <a:endParaRPr b="0" lang="es-ES" sz="18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indent="0" defTabSz="914400"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800" strike="noStrike" u="none">
              <a:solidFill>
                <a:schemeClr val="dk1"/>
              </a:solidFill>
              <a:uFillTx/>
              <a:latin typeface="Univers Light"/>
            </a:endParaRPr>
          </a:p>
          <a:p>
            <a:pPr indent="0" defTabSz="914400"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-AR" sz="1800" strike="noStrike" u="none">
                <a:solidFill>
                  <a:schemeClr val="dk1"/>
                </a:solidFill>
                <a:uFillTx/>
                <a:latin typeface="Univers Light"/>
              </a:rPr>
              <a:t>Los niveles elevados de </a:t>
            </a:r>
            <a:r>
              <a:rPr b="0" i="1" lang="es-AR" sz="1800" strike="noStrike" u="none">
                <a:solidFill>
                  <a:schemeClr val="dk1"/>
                </a:solidFill>
                <a:uFillTx/>
                <a:latin typeface="Univers Light"/>
              </a:rPr>
              <a:t>glucosa en sangre</a:t>
            </a:r>
            <a:r>
              <a:rPr b="0" lang="es-AR" sz="1800" strike="noStrike" u="none">
                <a:solidFill>
                  <a:schemeClr val="dk1"/>
                </a:solidFill>
                <a:uFillTx/>
                <a:latin typeface="Univers Light"/>
              </a:rPr>
              <a:t> y ciertos factores metabólicos, como los niveles elevados de </a:t>
            </a:r>
            <a:r>
              <a:rPr b="0" i="1" lang="es-AR" sz="1800" strike="noStrike" u="none">
                <a:solidFill>
                  <a:schemeClr val="dk1"/>
                </a:solidFill>
                <a:uFillTx/>
                <a:latin typeface="Univers Light"/>
              </a:rPr>
              <a:t>colesterol y triglicéridos</a:t>
            </a:r>
            <a:r>
              <a:rPr b="0" lang="es-AR" sz="1800" strike="noStrike" u="none">
                <a:solidFill>
                  <a:schemeClr val="dk1"/>
                </a:solidFill>
                <a:uFillTx/>
                <a:latin typeface="Univers Light"/>
              </a:rPr>
              <a:t>, también se asocian fuertemente con el diagnóstico de diabetes.</a:t>
            </a:r>
            <a:endParaRPr b="0" lang="es-ES" sz="1800" strike="noStrike" u="none">
              <a:solidFill>
                <a:schemeClr val="dk1"/>
              </a:solidFill>
              <a:uFillTx/>
              <a:latin typeface="Univers Ligh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16"/>
          </p:nvPr>
        </p:nvSpPr>
        <p:spPr>
          <a:xfrm>
            <a:off x="412200" y="5943600"/>
            <a:ext cx="968760" cy="6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s-ES" sz="1200" spc="150" strike="noStrike" u="none">
                <a:solidFill>
                  <a:schemeClr val="dk1"/>
                </a:solidFill>
                <a:uFillTx/>
                <a:latin typeface="Univers Ligh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7E7E4FA4-BF9D-4714-8181-FEAE756429CE}" type="slidenum">
              <a:rPr b="1" lang="es-ES" sz="1200" spc="150" strike="noStrike" u="none">
                <a:solidFill>
                  <a:schemeClr val="dk1"/>
                </a:solidFill>
                <a:uFillTx/>
                <a:latin typeface="Univers Light"/>
              </a:rPr>
              <a:t>2</a:t>
            </a:fld>
            <a:endParaRPr b="0" lang="es-A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ersonalizar">
  <a:themeElements>
    <a:clrScheme name="Custom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 pitchFamily="0" charset="1"/>
        <a:ea typeface=""/>
        <a:cs typeface=""/>
      </a:majorFont>
      <a:minorFont>
        <a:latin typeface="Univers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Personalizar">
  <a:themeElements>
    <a:clrScheme name="Custom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 pitchFamily="0" charset="1"/>
        <a:ea typeface=""/>
        <a:cs typeface=""/>
      </a:majorFont>
      <a:minorFont>
        <a:latin typeface="Univers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Personalizar">
  <a:themeElements>
    <a:clrScheme name="Custom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 pitchFamily="0" charset="1"/>
        <a:ea typeface=""/>
        <a:cs typeface=""/>
      </a:majorFont>
      <a:minorFont>
        <a:latin typeface="Univers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Personalizar">
  <a:themeElements>
    <a:clrScheme name="Custom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 pitchFamily="0" charset="1"/>
        <a:ea typeface=""/>
        <a:cs typeface=""/>
      </a:majorFont>
      <a:minorFont>
        <a:latin typeface="Univers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Personalizar">
  <a:themeElements>
    <a:clrScheme name="Custom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 pitchFamily="0" charset="1"/>
        <a:ea typeface=""/>
        <a:cs typeface=""/>
      </a:majorFont>
      <a:minorFont>
        <a:latin typeface="Univers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izar">
  <a:themeElements>
    <a:clrScheme name="Custom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 pitchFamily="0" charset="1"/>
        <a:ea typeface=""/>
        <a:cs typeface=""/>
      </a:majorFont>
      <a:minorFont>
        <a:latin typeface="Univers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sonalizar">
  <a:themeElements>
    <a:clrScheme name="Custom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 pitchFamily="0" charset="1"/>
        <a:ea typeface=""/>
        <a:cs typeface=""/>
      </a:majorFont>
      <a:minorFont>
        <a:latin typeface="Univers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ersonalizar">
  <a:themeElements>
    <a:clrScheme name="Custom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 pitchFamily="0" charset="1"/>
        <a:ea typeface=""/>
        <a:cs typeface=""/>
      </a:majorFont>
      <a:minorFont>
        <a:latin typeface="Univers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ersonalizar">
  <a:themeElements>
    <a:clrScheme name="Custom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 pitchFamily="0" charset="1"/>
        <a:ea typeface=""/>
        <a:cs typeface=""/>
      </a:majorFont>
      <a:minorFont>
        <a:latin typeface="Univers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Personalizar">
  <a:themeElements>
    <a:clrScheme name="Custom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 pitchFamily="0" charset="1"/>
        <a:ea typeface=""/>
        <a:cs typeface=""/>
      </a:majorFont>
      <a:minorFont>
        <a:latin typeface="Univers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Personalizar">
  <a:themeElements>
    <a:clrScheme name="Custom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 pitchFamily="0" charset="1"/>
        <a:ea typeface=""/>
        <a:cs typeface=""/>
      </a:majorFont>
      <a:minorFont>
        <a:latin typeface="Univers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Personalizar">
  <a:themeElements>
    <a:clrScheme name="Custom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 pitchFamily="0" charset="1"/>
        <a:ea typeface=""/>
        <a:cs typeface=""/>
      </a:majorFont>
      <a:minorFont>
        <a:latin typeface="Univers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Personalizar">
  <a:themeElements>
    <a:clrScheme name="Custom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 pitchFamily="0" charset="1"/>
        <a:ea typeface=""/>
        <a:cs typeface=""/>
      </a:majorFont>
      <a:minorFont>
        <a:latin typeface="Univers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conferencia moderna</Template>
  <TotalTime>47</TotalTime>
  <Application>LibreOffice/24.8.4.2$Windows_X86_64 LibreOffice_project/bb3cfa12c7b1bf994ecc5649a80400d06cd71002</Application>
  <AppVersion>15.0000</AppVersion>
  <Words>447</Words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2024-11-15T01:18:06Z</dcterms:created>
  <dc:creator>Carlos  Rolando</dc:creator>
  <dc:description/>
  <dc:language>es-AR</dc:language>
  <cp:lastModifiedBy/>
  <dcterms:modified xsi:type="dcterms:W3CDTF">2025-01-19T12:30:48Z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13</vt:i4>
  </property>
  <property fmtid="{D5CDD505-2E9C-101B-9397-08002B2CF9AE}" pid="4" name="PresentationFormat">
    <vt:lpwstr>Panorámica</vt:lpwstr>
  </property>
  <property fmtid="{D5CDD505-2E9C-101B-9397-08002B2CF9AE}" pid="5" name="Slides">
    <vt:i4>13</vt:i4>
  </property>
</Properties>
</file>