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412" r:id="rId3"/>
    <p:sldId id="415" r:id="rId4"/>
    <p:sldId id="413" r:id="rId5"/>
    <p:sldId id="416" r:id="rId6"/>
    <p:sldId id="417" r:id="rId7"/>
    <p:sldId id="419" r:id="rId8"/>
    <p:sldId id="420" r:id="rId9"/>
    <p:sldId id="421" r:id="rId10"/>
    <p:sldId id="422" r:id="rId11"/>
    <p:sldId id="414" r:id="rId12"/>
  </p:sldIdLst>
  <p:sldSz cx="9144000" cy="6858000" type="screen4x3"/>
  <p:notesSz cx="6646863" cy="97774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FFCC"/>
    <a:srgbClr val="1D8F2B"/>
    <a:srgbClr val="2A2A82"/>
    <a:srgbClr val="F2F2F2"/>
    <a:srgbClr val="9933FF"/>
    <a:srgbClr val="CC00CC"/>
    <a:srgbClr val="CCCC00"/>
    <a:srgbClr val="9900FF"/>
    <a:srgbClr val="F4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6546" autoAdjust="0"/>
  </p:normalViewPr>
  <p:slideViewPr>
    <p:cSldViewPr>
      <p:cViewPr varScale="1">
        <p:scale>
          <a:sx n="114" d="100"/>
          <a:sy n="114" d="100"/>
        </p:scale>
        <p:origin x="1770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52"/>
    </p:cViewPr>
  </p:sorterViewPr>
  <p:notesViewPr>
    <p:cSldViewPr>
      <p:cViewPr varScale="1">
        <p:scale>
          <a:sx n="62" d="100"/>
          <a:sy n="62" d="100"/>
        </p:scale>
        <p:origin x="-2490" y="-84"/>
      </p:cViewPr>
      <p:guideLst>
        <p:guide orient="horz" pos="3080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880978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t" anchorCtr="0" compatLnSpc="1">
            <a:prstTxWarp prst="textNoShape">
              <a:avLst/>
            </a:prstTxWarp>
          </a:bodyPr>
          <a:lstStyle>
            <a:lvl1pPr defTabSz="901363">
              <a:defRPr sz="1100"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886" y="1"/>
            <a:ext cx="2880978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t" anchorCtr="0" compatLnSpc="1">
            <a:prstTxWarp prst="textNoShape">
              <a:avLst/>
            </a:prstTxWarp>
          </a:bodyPr>
          <a:lstStyle>
            <a:lvl1pPr algn="r" defTabSz="901363">
              <a:defRPr sz="1100"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287217"/>
            <a:ext cx="2880978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b" anchorCtr="0" compatLnSpc="1">
            <a:prstTxWarp prst="textNoShape">
              <a:avLst/>
            </a:prstTxWarp>
          </a:bodyPr>
          <a:lstStyle>
            <a:lvl1pPr defTabSz="901363">
              <a:defRPr sz="1100"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886" y="9287217"/>
            <a:ext cx="2880978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b" anchorCtr="0" compatLnSpc="1">
            <a:prstTxWarp prst="textNoShape">
              <a:avLst/>
            </a:prstTxWarp>
          </a:bodyPr>
          <a:lstStyle>
            <a:lvl1pPr algn="r" defTabSz="901363">
              <a:defRPr sz="1100">
                <a:latin typeface="Times" charset="0"/>
              </a:defRPr>
            </a:lvl1pPr>
          </a:lstStyle>
          <a:p>
            <a:pPr>
              <a:defRPr/>
            </a:pPr>
            <a:fld id="{D3C80D1F-E9DD-47DB-BA3B-9C6BCDFCE5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273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880978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t" anchorCtr="0" compatLnSpc="1">
            <a:prstTxWarp prst="textNoShape">
              <a:avLst/>
            </a:prstTxWarp>
          </a:bodyPr>
          <a:lstStyle>
            <a:lvl1pPr defTabSz="901363" eaLnBrk="1" hangingPunct="1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4336" y="1"/>
            <a:ext cx="2880977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t" anchorCtr="0" compatLnSpc="1">
            <a:prstTxWarp prst="textNoShape">
              <a:avLst/>
            </a:prstTxWarp>
          </a:bodyPr>
          <a:lstStyle>
            <a:lvl1pPr algn="r" defTabSz="901363" eaLnBrk="1" hangingPunct="1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4842" y="4644391"/>
            <a:ext cx="5317181" cy="439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287217"/>
            <a:ext cx="2880978" cy="48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b" anchorCtr="0" compatLnSpc="1">
            <a:prstTxWarp prst="textNoShape">
              <a:avLst/>
            </a:prstTxWarp>
          </a:bodyPr>
          <a:lstStyle>
            <a:lvl1pPr defTabSz="901363" eaLnBrk="1" hangingPunct="1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4336" y="9287217"/>
            <a:ext cx="2880977" cy="48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b" anchorCtr="0" compatLnSpc="1">
            <a:prstTxWarp prst="textNoShape">
              <a:avLst/>
            </a:prstTxWarp>
          </a:bodyPr>
          <a:lstStyle>
            <a:lvl1pPr algn="r" defTabSz="901363" eaLnBrk="1" hangingPunct="1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fld id="{158855E5-2C16-4E98-8A4F-D1BE89544BA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211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6" b="44500"/>
          <a:stretch/>
        </p:blipFill>
        <p:spPr>
          <a:xfrm>
            <a:off x="-36512" y="-28525"/>
            <a:ext cx="9692505" cy="6913909"/>
          </a:xfrm>
          <a:prstGeom prst="rect">
            <a:avLst/>
          </a:prstGeom>
        </p:spPr>
      </p:pic>
      <p:sp>
        <p:nvSpPr>
          <p:cNvPr id="19" name="Rectangle 6"/>
          <p:cNvSpPr>
            <a:spLocks noChangeArrowheads="1"/>
          </p:cNvSpPr>
          <p:nvPr userDrawn="1"/>
        </p:nvSpPr>
        <p:spPr bwMode="auto">
          <a:xfrm>
            <a:off x="107950" y="6436568"/>
            <a:ext cx="6913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dirty="0">
                <a:solidFill>
                  <a:schemeClr val="bg1"/>
                </a:solidFill>
              </a:rPr>
              <a:t>...</a:t>
            </a:r>
            <a:endParaRPr lang="fr-FR" sz="1400" dirty="0">
              <a:solidFill>
                <a:schemeClr val="bg1"/>
              </a:solidFill>
            </a:endParaRPr>
          </a:p>
        </p:txBody>
      </p:sp>
      <p:grpSp>
        <p:nvGrpSpPr>
          <p:cNvPr id="20" name="Groupe 19"/>
          <p:cNvGrpSpPr/>
          <p:nvPr userDrawn="1"/>
        </p:nvGrpSpPr>
        <p:grpSpPr>
          <a:xfrm>
            <a:off x="220366" y="447271"/>
            <a:ext cx="1814513" cy="3155147"/>
            <a:chOff x="192521" y="359231"/>
            <a:chExt cx="1814513" cy="3155147"/>
          </a:xfrm>
        </p:grpSpPr>
        <p:pic>
          <p:nvPicPr>
            <p:cNvPr id="21" name="Picture 8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5696" y="359231"/>
              <a:ext cx="1808163" cy="9032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2" name="Picture 7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2521" y="1380868"/>
              <a:ext cx="1814513" cy="9032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 t="7435" r="10325" b="17350"/>
            <a:stretch/>
          </p:blipFill>
          <p:spPr bwMode="auto">
            <a:xfrm>
              <a:off x="192577" y="2402505"/>
              <a:ext cx="1814400" cy="1111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accent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24" name="Organigramme : Alternative 9"/>
          <p:cNvSpPr/>
          <p:nvPr userDrawn="1"/>
        </p:nvSpPr>
        <p:spPr bwMode="auto">
          <a:xfrm>
            <a:off x="88083" y="260648"/>
            <a:ext cx="2079078" cy="3528392"/>
          </a:xfrm>
          <a:prstGeom prst="roundRect">
            <a:avLst>
              <a:gd name="adj" fmla="val 3234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" name="Organigramme : Alternative 9"/>
          <p:cNvSpPr/>
          <p:nvPr userDrawn="1"/>
        </p:nvSpPr>
        <p:spPr bwMode="auto">
          <a:xfrm>
            <a:off x="92646" y="3889687"/>
            <a:ext cx="2079078" cy="2409939"/>
          </a:xfrm>
          <a:prstGeom prst="roundRect">
            <a:avLst>
              <a:gd name="adj" fmla="val 3234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" name="Organigramme : Alternative 25"/>
          <p:cNvSpPr/>
          <p:nvPr userDrawn="1"/>
        </p:nvSpPr>
        <p:spPr bwMode="auto">
          <a:xfrm>
            <a:off x="7332562" y="6380137"/>
            <a:ext cx="1656185" cy="404664"/>
          </a:xfrm>
          <a:prstGeom prst="flowChartAlternateProcess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 userDrawn="1"/>
        </p:nvSpPr>
        <p:spPr>
          <a:xfrm>
            <a:off x="7639049" y="6409137"/>
            <a:ext cx="1052512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Font typeface="Arial" pitchFamily="34" charset="0"/>
              <a:buNone/>
              <a:defRPr/>
            </a:pPr>
            <a:fld id="{5951EA96-C4C0-4308-814D-5517B4079C8C}" type="datetime1">
              <a:rPr lang="fr-BE" sz="1400">
                <a:solidFill>
                  <a:schemeClr val="accent3">
                    <a:lumMod val="95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pPr marL="342900" indent="-342900" algn="ctr">
                <a:buFont typeface="Arial" pitchFamily="34" charset="0"/>
                <a:buNone/>
                <a:defRPr/>
              </a:pPr>
              <a:t>10-05-20</a:t>
            </a:fld>
            <a:endParaRPr lang="en-US" sz="1400" dirty="0">
              <a:solidFill>
                <a:schemeClr val="accent3">
                  <a:lumMod val="95000"/>
                </a:schemeClr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8" name="Organigramme : Alternative 9"/>
          <p:cNvSpPr/>
          <p:nvPr userDrawn="1"/>
        </p:nvSpPr>
        <p:spPr bwMode="auto">
          <a:xfrm>
            <a:off x="2308204" y="261040"/>
            <a:ext cx="6677694" cy="3528000"/>
          </a:xfrm>
          <a:prstGeom prst="roundRect">
            <a:avLst>
              <a:gd name="adj" fmla="val 3234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42" name="Rectangle 1046"/>
          <p:cNvSpPr>
            <a:spLocks noGrp="1" noChangeArrowheads="1"/>
          </p:cNvSpPr>
          <p:nvPr>
            <p:ph type="ctrTitle"/>
          </p:nvPr>
        </p:nvSpPr>
        <p:spPr>
          <a:xfrm>
            <a:off x="2419315" y="950863"/>
            <a:ext cx="6437161" cy="1470025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5143" name="Rectangle 1047"/>
          <p:cNvSpPr>
            <a:spLocks noGrp="1" noChangeArrowheads="1"/>
          </p:cNvSpPr>
          <p:nvPr>
            <p:ph type="subTitle" idx="1"/>
          </p:nvPr>
        </p:nvSpPr>
        <p:spPr>
          <a:xfrm>
            <a:off x="2449179" y="2564904"/>
            <a:ext cx="6377432" cy="100445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20D52-81AA-4F9B-BCC5-7DD8576E9DAA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38925" y="171450"/>
            <a:ext cx="2058988" cy="5894388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29325" cy="589438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42205-7B00-4227-B14A-B667340C3789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1143000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8313" y="1539875"/>
            <a:ext cx="4038600" cy="45259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59313" y="1539875"/>
            <a:ext cx="4038600" cy="21859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59313" y="3878263"/>
            <a:ext cx="4038600" cy="21875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0882D-7A07-4853-BADE-2B6C9159F054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7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214EF-6916-43FF-8424-30437CA8A788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88A90-B60D-4215-86EF-9D68DB5DBE7A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8313" y="1539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9313" y="1539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E4D95-5749-4317-9CDB-71B0D5CB6843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B10BC-76BC-43FF-8D12-ACD0E487A925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137EF-74A1-4A15-AB15-D13319172C72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73C85-E874-4E3C-9704-B9C6991CCA5B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34AAD-E328-487D-B37E-84308BD419C4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5FB0B-7B80-45B1-805B-740D7376CEA1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273800" y="6359525"/>
            <a:ext cx="892175" cy="446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12013" y="6359525"/>
            <a:ext cx="893762" cy="446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32" name="Rectangle 2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57200" y="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Click to edit Master title style</a:t>
            </a:r>
          </a:p>
        </p:txBody>
      </p:sp>
      <p:sp>
        <p:nvSpPr>
          <p:cNvPr id="1033" name="Rectangle 2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68313" y="15398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377147"/>
            <a:ext cx="730115" cy="44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à coins arrondis 10"/>
          <p:cNvSpPr/>
          <p:nvPr userDrawn="1"/>
        </p:nvSpPr>
        <p:spPr bwMode="auto">
          <a:xfrm flipH="1">
            <a:off x="38141" y="6470959"/>
            <a:ext cx="6132084" cy="311847"/>
          </a:xfrm>
          <a:prstGeom prst="roundRect">
            <a:avLst/>
          </a:prstGeom>
          <a:solidFill>
            <a:srgbClr val="3333FF">
              <a:alpha val="8039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>
              <a:defRPr/>
            </a:pPr>
            <a:endParaRPr lang="en-US" sz="1200"/>
          </a:p>
        </p:txBody>
      </p:sp>
      <p:sp>
        <p:nvSpPr>
          <p:cNvPr id="12" name="Rectangle à coins arrondis 11"/>
          <p:cNvSpPr/>
          <p:nvPr userDrawn="1"/>
        </p:nvSpPr>
        <p:spPr bwMode="auto">
          <a:xfrm>
            <a:off x="110743" y="6519529"/>
            <a:ext cx="6016935" cy="207700"/>
          </a:xfrm>
          <a:prstGeom prst="roundRect">
            <a:avLst/>
          </a:prstGeom>
          <a:solidFill>
            <a:schemeClr val="tx2">
              <a:lumMod val="75000"/>
              <a:alpha val="70000"/>
            </a:schemeClr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>
              <a:defRPr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Espace réservé du texte 3"/>
          <p:cNvSpPr txBox="1">
            <a:spLocks/>
          </p:cNvSpPr>
          <p:nvPr userDrawn="1"/>
        </p:nvSpPr>
        <p:spPr>
          <a:xfrm>
            <a:off x="467544" y="6482953"/>
            <a:ext cx="5370846" cy="40243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400">
                <a:solidFill>
                  <a:srgbClr val="1153B5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200">
                <a:solidFill>
                  <a:srgbClr val="1153B5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rgbClr val="1153B5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fr-BE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Your</a:t>
            </a:r>
            <a:r>
              <a:rPr lang="fr-B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BE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project</a:t>
            </a:r>
            <a:r>
              <a:rPr lang="fr-B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BE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title</a:t>
            </a:r>
            <a:r>
              <a:rPr lang="fr-B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– speaker</a:t>
            </a:r>
            <a:r>
              <a:rPr lang="fr-BE" sz="11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BE" sz="1100" kern="1200" baseline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name</a:t>
            </a:r>
            <a:endParaRPr lang="fr-BE" sz="11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20" name="Rectangle 24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-12520" y="6461503"/>
            <a:ext cx="684213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accent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fr-FR" sz="1100" b="1"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99201B0-63FA-4356-B763-73BB50CBF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rgbClr val="1153B5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rgbClr val="1153B5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1153B5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1153B5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1153B5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153B5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153B5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153B5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153B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419315" y="878855"/>
            <a:ext cx="6437161" cy="1470025"/>
          </a:xfrm>
        </p:spPr>
        <p:txBody>
          <a:bodyPr/>
          <a:lstStyle/>
          <a:p>
            <a:pPr algn="ctr"/>
            <a:r>
              <a:rPr lang="fr-BE" dirty="0"/>
              <a:t>Hardware Software </a:t>
            </a:r>
            <a:r>
              <a:rPr lang="fr-BE" dirty="0" err="1"/>
              <a:t>Platforms</a:t>
            </a:r>
            <a:br>
              <a:rPr lang="fr-BE" dirty="0"/>
            </a:br>
            <a:r>
              <a:rPr lang="fr-BE" dirty="0"/>
              <a:t>Project </a:t>
            </a:r>
            <a:r>
              <a:rPr lang="fr-BE" dirty="0" err="1"/>
              <a:t>Presentation</a:t>
            </a:r>
            <a:endParaRPr lang="fr-BE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49179" y="2712577"/>
            <a:ext cx="6377432" cy="1004455"/>
          </a:xfrm>
        </p:spPr>
        <p:txBody>
          <a:bodyPr/>
          <a:lstStyle/>
          <a:p>
            <a:r>
              <a:rPr lang="en-US" dirty="0"/>
              <a:t>LED Matrix Control Tutorial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483768" y="4080729"/>
            <a:ext cx="6377432" cy="100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rgbClr val="1153B5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153B5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153B5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9pPr>
          </a:lstStyle>
          <a:p>
            <a:r>
              <a:rPr lang="fr-BE" kern="0" dirty="0"/>
              <a:t>Carlos Ivan Torres Quero</a:t>
            </a:r>
          </a:p>
          <a:p>
            <a:r>
              <a:rPr lang="fr-BE" sz="1800" kern="0" dirty="0"/>
              <a:t>charly_tq@outlook.com</a:t>
            </a:r>
          </a:p>
          <a:p>
            <a:r>
              <a:rPr lang="fr-BE" kern="0" dirty="0"/>
              <a:t>Islam Hammad</a:t>
            </a:r>
          </a:p>
          <a:p>
            <a:r>
              <a:rPr lang="en-US" sz="1600" kern="0" dirty="0"/>
              <a:t>Islam.HAMMAD@student.umons.ac.be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88A8-1215-4842-9008-791129A1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557F22E-6069-4A3F-9FE3-4B518DEACD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938372"/>
            <a:ext cx="4648200" cy="506473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02190-4DC8-49B6-B333-0198AC60F4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4E4D95-5749-4317-9CDB-71B0D5CB684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D21CF-AA7B-46FB-B404-5261F34C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27C1B57-3A60-4A62-9EF3-DE4162FD1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0213" y="1901391"/>
            <a:ext cx="4248472" cy="31387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000" dirty="0"/>
              <a:t>The first 4 bits are never used for this device. </a:t>
            </a:r>
          </a:p>
          <a:p>
            <a:pPr marL="457200" lvl="1" indent="0">
              <a:buNone/>
            </a:pPr>
            <a:r>
              <a:rPr lang="en-US" sz="2000" dirty="0"/>
              <a:t>The last 8 bits each monitor one led in the line. </a:t>
            </a:r>
          </a:p>
          <a:p>
            <a:pPr marL="457200" lvl="1" indent="0">
              <a:buNone/>
            </a:pPr>
            <a:r>
              <a:rPr lang="en-US" sz="2000" dirty="0"/>
              <a:t>If the bits are equal to 1, the corresponding LEDs will be lit and in the same way, they will be off if the bits are equal to 0. </a:t>
            </a:r>
          </a:p>
          <a:p>
            <a:pPr lvl="1"/>
            <a:endParaRPr lang="es-MX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7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8B68-355B-486B-ACA4-386B76CA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7CA3-F678-4AE6-83AB-191B719A6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0F4A6-AE10-4BF4-99E9-E80CCC0ED8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611A1-4D88-440E-9BD1-FDA3AB7B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  <p:extLst>
      <p:ext uri="{BB962C8B-B14F-4D97-AF65-F5344CB8AC3E}">
        <p14:creationId xmlns:p14="http://schemas.microsoft.com/office/powerpoint/2010/main" val="425449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3FD635-7D60-4E56-BAFE-761AE85B0CAE}"/>
              </a:ext>
            </a:extLst>
          </p:cNvPr>
          <p:cNvSpPr/>
          <p:nvPr/>
        </p:nvSpPr>
        <p:spPr>
          <a:xfrm>
            <a:off x="215516" y="908720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969696"/>
                </a:solidFill>
              </a:rPr>
              <a:t>Context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969696"/>
                </a:solidFill>
              </a:rPr>
              <a:t>Software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969696"/>
                </a:solidFill>
              </a:rPr>
              <a:t>Quartus Prime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969696"/>
                </a:solidFill>
              </a:rPr>
              <a:t>Model Sim Altera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969696"/>
                </a:solidFill>
              </a:rPr>
              <a:t>Hardware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969696"/>
                </a:solidFill>
              </a:rPr>
              <a:t>LED Matrix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969696"/>
                </a:solidFill>
              </a:rPr>
              <a:t>Max7219 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969696"/>
                </a:solidFill>
              </a:rPr>
              <a:t>Implementation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969696"/>
                </a:solidFill>
              </a:rPr>
              <a:t>Driver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969696"/>
                </a:solidFill>
              </a:rPr>
              <a:t>Testbench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969696"/>
                </a:solidFill>
              </a:rPr>
              <a:t>Simulation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969696"/>
                </a:solidFill>
              </a:rPr>
              <a:t>Results</a:t>
            </a:r>
          </a:p>
          <a:p>
            <a:pPr lvl="1"/>
            <a:endParaRPr lang="en-GB" dirty="0">
              <a:solidFill>
                <a:srgbClr val="96969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solidFill>
                <a:srgbClr val="969696"/>
              </a:solidFill>
            </a:endParaRPr>
          </a:p>
        </p:txBody>
      </p:sp>
      <p:sp>
        <p:nvSpPr>
          <p:cNvPr id="7" name="Titre 2">
            <a:extLst>
              <a:ext uri="{FF2B5EF4-FFF2-40B4-BE49-F238E27FC236}">
                <a16:creationId xmlns:a16="http://schemas.microsoft.com/office/drawing/2014/main" id="{27561E61-D97E-43A8-BE02-2947A27F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09444"/>
          </a:xfrm>
        </p:spPr>
        <p:txBody>
          <a:bodyPr/>
          <a:lstStyle/>
          <a:p>
            <a:r>
              <a:rPr lang="en-GB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19452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0378-E619-4E61-A07E-71A4C510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6876-85F1-4840-BD73-027E5EA9C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065" y="747787"/>
            <a:ext cx="8229600" cy="2681213"/>
          </a:xfrm>
        </p:spPr>
        <p:txBody>
          <a:bodyPr/>
          <a:lstStyle/>
          <a:p>
            <a:r>
              <a:rPr lang="en-US" dirty="0"/>
              <a:t>LED Matrix requires 3 signals to be driven:</a:t>
            </a:r>
          </a:p>
          <a:p>
            <a:pPr lvl="1"/>
            <a:r>
              <a:rPr lang="en-US" dirty="0"/>
              <a:t>DIN</a:t>
            </a:r>
          </a:p>
          <a:p>
            <a:pPr lvl="1"/>
            <a:r>
              <a:rPr lang="en-US" dirty="0"/>
              <a:t>CS</a:t>
            </a:r>
          </a:p>
          <a:p>
            <a:pPr lvl="1"/>
            <a:r>
              <a:rPr lang="en-US" dirty="0"/>
              <a:t>CLK</a:t>
            </a:r>
          </a:p>
          <a:p>
            <a:pPr lvl="8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BFB7A-CEEB-4791-8B42-2F7889DE02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28313-DED5-4F4A-ABCF-89F473DB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8A71DB-5C9F-4CE4-97A0-FDD14CD1090B}"/>
              </a:ext>
            </a:extLst>
          </p:cNvPr>
          <p:cNvSpPr txBox="1">
            <a:spLocks/>
          </p:cNvSpPr>
          <p:nvPr/>
        </p:nvSpPr>
        <p:spPr bwMode="auto">
          <a:xfrm>
            <a:off x="457200" y="3429000"/>
            <a:ext cx="8229600" cy="26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rgbClr val="1153B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rgbClr val="1153B5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153B5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153B5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9pPr>
          </a:lstStyle>
          <a:p>
            <a:r>
              <a:rPr lang="en-US" kern="0" dirty="0"/>
              <a:t>The FPGA must be able to create the control signals of the MAX7419</a:t>
            </a:r>
          </a:p>
          <a:p>
            <a:r>
              <a:rPr lang="en-US" kern="0" dirty="0"/>
              <a:t>Final Challenge: Drive the Matrix using the FPGA having the MAX7219 as an intermediate component</a:t>
            </a:r>
          </a:p>
          <a:p>
            <a:pPr lvl="8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3301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5DEE-D11F-43E9-931B-D7E6C85A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Matrix MAX7219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8FD07-4781-449C-9D4B-9A107E2009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3C343-A333-4016-B4E8-B58E9D91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8AEA28-0545-466E-8A24-227B149CBC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995" y="871160"/>
            <a:ext cx="6878010" cy="322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E24087-950B-4BB0-A761-48FA666A571D}"/>
              </a:ext>
            </a:extLst>
          </p:cNvPr>
          <p:cNvSpPr/>
          <p:nvPr/>
        </p:nvSpPr>
        <p:spPr>
          <a:xfrm>
            <a:off x="1132995" y="4215519"/>
            <a:ext cx="35283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Power Supply: 4.0V ~ 5.5V</a:t>
            </a:r>
          </a:p>
          <a:p>
            <a:pPr algn="ctr"/>
            <a:r>
              <a:rPr lang="en-US" sz="1400" dirty="0"/>
              <a:t>Supply Current: 330mA</a:t>
            </a:r>
          </a:p>
          <a:p>
            <a:pPr algn="ctr"/>
            <a:r>
              <a:rPr lang="en-US" sz="1400" dirty="0"/>
              <a:t>Segment drive source current -40mA</a:t>
            </a:r>
          </a:p>
          <a:p>
            <a:pPr algn="ctr"/>
            <a:r>
              <a:rPr lang="en-US" sz="1400" dirty="0"/>
              <a:t>Scan rate 500-1300Hz (800Hz Typ.)</a:t>
            </a:r>
          </a:p>
          <a:p>
            <a:pPr algn="ctr"/>
            <a:r>
              <a:rPr lang="en-US" sz="1400" dirty="0"/>
              <a:t>CLK max 10MHz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6212E-26AE-4F68-B6E5-1CFD22D78A2A}"/>
              </a:ext>
            </a:extLst>
          </p:cNvPr>
          <p:cNvSpPr/>
          <p:nvPr/>
        </p:nvSpPr>
        <p:spPr>
          <a:xfrm>
            <a:off x="5130685" y="4215518"/>
            <a:ext cx="28803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Voltage Specs.</a:t>
            </a:r>
          </a:p>
          <a:p>
            <a:pPr algn="ctr"/>
            <a:r>
              <a:rPr lang="en-US" sz="1400" dirty="0" err="1"/>
              <a:t>Vih</a:t>
            </a:r>
            <a:r>
              <a:rPr lang="en-US" sz="1400" dirty="0"/>
              <a:t> (input high) min 3.5V</a:t>
            </a:r>
          </a:p>
          <a:p>
            <a:pPr algn="ctr"/>
            <a:r>
              <a:rPr lang="en-US" sz="1400" dirty="0" err="1"/>
              <a:t>Vil</a:t>
            </a:r>
            <a:r>
              <a:rPr lang="en-US" sz="1400" dirty="0"/>
              <a:t> (input low) max 0.8V</a:t>
            </a:r>
          </a:p>
          <a:p>
            <a:pPr algn="ctr"/>
            <a:r>
              <a:rPr lang="en-US" sz="1400" dirty="0" err="1"/>
              <a:t>Voh</a:t>
            </a:r>
            <a:r>
              <a:rPr lang="en-US" sz="1400" dirty="0"/>
              <a:t> (output high) min V+-1</a:t>
            </a:r>
          </a:p>
          <a:p>
            <a:pPr algn="ctr"/>
            <a:r>
              <a:rPr lang="en-US" sz="1400" dirty="0"/>
              <a:t>Vol (output low) max 0.4V</a:t>
            </a:r>
          </a:p>
        </p:txBody>
      </p:sp>
    </p:spTree>
    <p:extLst>
      <p:ext uri="{BB962C8B-B14F-4D97-AF65-F5344CB8AC3E}">
        <p14:creationId xmlns:p14="http://schemas.microsoft.com/office/powerpoint/2010/main" val="15046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9177-909D-4B31-B7CF-1A140704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MAX7219 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8992C-7D34-410E-AA9C-F84B3737A1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B3E99-376B-4262-BA05-C97F40B6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F315A9-E618-4583-B2A5-2B27902C2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45" y="1291605"/>
            <a:ext cx="8637509" cy="427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6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DC07-B026-42E9-98A4-702DA374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E68F0-7282-4193-8E74-5A80C601E5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6ED3F-4E36-450B-A2A2-EF0E55AA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1009-05 Systèmes à Microprocesseur 1. Structure ordinateur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9F5BC3-3992-453D-BD9B-AF8749EFB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93" y="742950"/>
            <a:ext cx="7785048" cy="41647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693D83-BD9C-4796-AE85-813184AFFF87}"/>
              </a:ext>
            </a:extLst>
          </p:cNvPr>
          <p:cNvSpPr/>
          <p:nvPr/>
        </p:nvSpPr>
        <p:spPr>
          <a:xfrm>
            <a:off x="323528" y="5063720"/>
            <a:ext cx="8363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MRoman10-Regular"/>
              </a:rPr>
              <a:t>8 bits for the data and 4 for the address to know which LED or line of LED and so on that we want to switch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18CD-DBAB-47D9-BD42-31287A1C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388" y="0"/>
            <a:ext cx="4845224" cy="1143000"/>
          </a:xfrm>
        </p:spPr>
        <p:txBody>
          <a:bodyPr/>
          <a:lstStyle/>
          <a:p>
            <a:r>
              <a:rPr lang="en-US" dirty="0"/>
              <a:t>Driver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B0232-8AF6-4B3D-A837-3A67E646BB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38C2D-FE7D-4FF6-9CE2-4E1A97C6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1009-05 Systèmes à Microprocesseur 1. Structure ordinateur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9BEFB8-93CE-4B51-8922-6C50FFFFB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00" y="801005"/>
            <a:ext cx="8363272" cy="16561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Designing a driver to make the FPGA and the MAX7219 able to communicate each other.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FEC15F-3684-4BFF-B853-A0503F1AF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03" y="3039535"/>
            <a:ext cx="3790950" cy="1600200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BF51D7F8-0145-4243-AABC-4FCD83FC9E99}"/>
              </a:ext>
            </a:extLst>
          </p:cNvPr>
          <p:cNvSpPr txBox="1">
            <a:spLocks/>
          </p:cNvSpPr>
          <p:nvPr/>
        </p:nvSpPr>
        <p:spPr bwMode="auto">
          <a:xfrm>
            <a:off x="4355976" y="2522078"/>
            <a:ext cx="5040560" cy="2635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rgbClr val="1153B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rgbClr val="1153B5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153B5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153B5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kern="0" dirty="0"/>
              <a:t>Entity: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/>
              <a:t>Inputs: </a:t>
            </a:r>
            <a:r>
              <a:rPr lang="en-US" sz="1800" kern="0" dirty="0" err="1"/>
              <a:t>Clk</a:t>
            </a:r>
            <a:r>
              <a:rPr lang="en-US" sz="1800" kern="0" dirty="0"/>
              <a:t> (frequency for the IC)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/>
              <a:t>           16 bits signal</a:t>
            </a:r>
          </a:p>
          <a:p>
            <a:pPr marL="0" indent="0">
              <a:buFont typeface="Wingdings" pitchFamily="2" charset="2"/>
              <a:buNone/>
            </a:pPr>
            <a:endParaRPr lang="en-US" sz="1800" kern="0" dirty="0"/>
          </a:p>
          <a:p>
            <a:pPr marL="0" indent="0">
              <a:buFont typeface="Wingdings" pitchFamily="2" charset="2"/>
              <a:buNone/>
            </a:pPr>
            <a:r>
              <a:rPr lang="en-US" sz="1800" kern="0" dirty="0"/>
              <a:t>Outputs: CLK (Frequency for the matrix)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/>
              <a:t>	  CS signal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/>
              <a:t>	  Data Array signal for matrix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4FEA5C02-151F-429C-A7EA-9664D8786749}"/>
              </a:ext>
            </a:extLst>
          </p:cNvPr>
          <p:cNvSpPr txBox="1">
            <a:spLocks/>
          </p:cNvSpPr>
          <p:nvPr/>
        </p:nvSpPr>
        <p:spPr bwMode="auto">
          <a:xfrm>
            <a:off x="565026" y="5424947"/>
            <a:ext cx="5040560" cy="68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rgbClr val="1153B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rgbClr val="1153B5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153B5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153B5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s-MX" kern="0" dirty="0"/>
              <a:t>16 </a:t>
            </a:r>
            <a:r>
              <a:rPr lang="es-MX" kern="0" dirty="0" err="1"/>
              <a:t>States</a:t>
            </a:r>
            <a:r>
              <a:rPr lang="es-MX" kern="0" dirty="0"/>
              <a:t> -</a:t>
            </a:r>
            <a:r>
              <a:rPr lang="en-US" kern="0" dirty="0"/>
              <a:t>&gt;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0DCDE80-AE1A-4E76-91B6-AE0037BEE8B1}"/>
              </a:ext>
            </a:extLst>
          </p:cNvPr>
          <p:cNvSpPr txBox="1">
            <a:spLocks/>
          </p:cNvSpPr>
          <p:nvPr/>
        </p:nvSpPr>
        <p:spPr bwMode="auto">
          <a:xfrm>
            <a:off x="3256323" y="5424947"/>
            <a:ext cx="3096344" cy="68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rgbClr val="1153B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rgbClr val="1153B5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153B5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153B5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s-MX" sz="1100" kern="0" dirty="0" err="1"/>
              <a:t>State</a:t>
            </a:r>
            <a:r>
              <a:rPr lang="es-MX" sz="1100" kern="0" dirty="0"/>
              <a:t> 1: </a:t>
            </a:r>
            <a:r>
              <a:rPr lang="es-MX" sz="1100" kern="0" dirty="0" err="1"/>
              <a:t>Recept</a:t>
            </a:r>
            <a:r>
              <a:rPr lang="en-US" sz="1100" kern="0" dirty="0"/>
              <a:t> (Receive the Data Array)</a:t>
            </a:r>
          </a:p>
          <a:p>
            <a:pPr marL="0" indent="0">
              <a:buFont typeface="Wingdings" pitchFamily="2" charset="2"/>
              <a:buNone/>
            </a:pPr>
            <a:endParaRPr lang="en-US" sz="1100" kern="0" dirty="0"/>
          </a:p>
          <a:p>
            <a:pPr marL="0" indent="0">
              <a:buFont typeface="Wingdings" pitchFamily="2" charset="2"/>
              <a:buNone/>
            </a:pPr>
            <a:r>
              <a:rPr lang="en-US" sz="1100" kern="0" dirty="0"/>
              <a:t>15 States: Counters</a:t>
            </a:r>
            <a:endParaRPr lang="es-MX" sz="1100" kern="0" dirty="0"/>
          </a:p>
        </p:txBody>
      </p:sp>
    </p:spTree>
    <p:extLst>
      <p:ext uri="{BB962C8B-B14F-4D97-AF65-F5344CB8AC3E}">
        <p14:creationId xmlns:p14="http://schemas.microsoft.com/office/powerpoint/2010/main" val="356838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51B39B0-7BED-4FFB-AC0C-BA2CB193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1143000"/>
          </a:xfrm>
        </p:spPr>
        <p:txBody>
          <a:bodyPr/>
          <a:lstStyle/>
          <a:p>
            <a:r>
              <a:rPr lang="en-US" dirty="0"/>
              <a:t>Driver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049A7F-CE07-47FB-BA46-24FCD4D2DD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9244" y="1539875"/>
            <a:ext cx="3656738" cy="4525963"/>
          </a:xfrm>
          <a:prstGeom prst="rect">
            <a:avLst/>
          </a:prstGeo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3B43641-F2AD-463C-96C9-74B043004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9313" y="1539875"/>
            <a:ext cx="4038600" cy="4525963"/>
          </a:xfrm>
        </p:spPr>
        <p:txBody>
          <a:bodyPr/>
          <a:lstStyle/>
          <a:p>
            <a:r>
              <a:rPr lang="en-US" dirty="0"/>
              <a:t>Variable </a:t>
            </a:r>
            <a:r>
              <a:rPr lang="en-US" dirty="0" err="1"/>
              <a:t>Donnee</a:t>
            </a:r>
            <a:r>
              <a:rPr lang="en-US" dirty="0"/>
              <a:t> receive the data </a:t>
            </a:r>
          </a:p>
          <a:p>
            <a:r>
              <a:rPr lang="en-US" dirty="0"/>
              <a:t>16 States</a:t>
            </a:r>
            <a:r>
              <a:rPr lang="es-MX" dirty="0"/>
              <a:t>:</a:t>
            </a:r>
          </a:p>
          <a:p>
            <a:pPr lvl="1"/>
            <a:r>
              <a:rPr lang="en-US" dirty="0"/>
              <a:t>State 1: Recep</a:t>
            </a:r>
            <a:r>
              <a:rPr lang="es-MX" dirty="0"/>
              <a:t>t</a:t>
            </a:r>
            <a:r>
              <a:rPr lang="en-US" dirty="0"/>
              <a:t> (Receive the Data Array)</a:t>
            </a:r>
          </a:p>
          <a:p>
            <a:pPr lvl="1"/>
            <a:r>
              <a:rPr lang="en-US" dirty="0"/>
              <a:t>15 States: Counters</a:t>
            </a:r>
            <a:endParaRPr lang="es-MX" dirty="0"/>
          </a:p>
          <a:p>
            <a:pPr lvl="1"/>
            <a:endParaRPr lang="en-US" dirty="0"/>
          </a:p>
          <a:p>
            <a:pPr lvl="1"/>
            <a:endParaRPr lang="es-MX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2AB88-1739-4EA9-A8AB-47D7136297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-12520" y="6461503"/>
            <a:ext cx="684213" cy="306387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4F214EF-6916-43FF-8424-30437CA8A788}" type="slidenum">
              <a:rPr lang="en-US" smtClean="0"/>
              <a:pPr>
                <a:spcAft>
                  <a:spcPts val="600"/>
                </a:spcAft>
                <a:defRPr/>
              </a:pPr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20E3A-1964-4F8A-A6B3-96E2C0D8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fr-FR"/>
              <a:t>1009-05 Systèmes à Microprocesseur 1. Structure ordinateur</a:t>
            </a:r>
          </a:p>
        </p:txBody>
      </p:sp>
    </p:spTree>
    <p:extLst>
      <p:ext uri="{BB962C8B-B14F-4D97-AF65-F5344CB8AC3E}">
        <p14:creationId xmlns:p14="http://schemas.microsoft.com/office/powerpoint/2010/main" val="395537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5CC9-6AB3-46AF-B088-CE31185D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8173AC-F959-4BB1-87DE-5167889663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386" y="1113847"/>
            <a:ext cx="8827228" cy="9157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52012-D434-4515-A05A-5B1533CEC4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4E4D95-5749-4317-9CDB-71B0D5CB684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57A7C-9D5B-402E-AD60-D5C89BD8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5AAD7F-A04E-436C-A15B-2074AF003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77" y="2255466"/>
            <a:ext cx="3970469" cy="3762953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003DC4E-DD2C-4D75-B15D-BD99ECC5F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9313" y="2132856"/>
            <a:ext cx="4038600" cy="393298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22971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431</Words>
  <Application>Microsoft Office PowerPoint</Application>
  <PresentationFormat>On-screen Show (4:3)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LMRoman10-Regular</vt:lpstr>
      <vt:lpstr>Times</vt:lpstr>
      <vt:lpstr>Verdana</vt:lpstr>
      <vt:lpstr>Wingdings</vt:lpstr>
      <vt:lpstr>Conception personnalisée</vt:lpstr>
      <vt:lpstr>Hardware Software Platforms Project Presentation</vt:lpstr>
      <vt:lpstr>Contents</vt:lpstr>
      <vt:lpstr>Context</vt:lpstr>
      <vt:lpstr>LED Matrix MAX7219</vt:lpstr>
      <vt:lpstr>MAX7219 IC</vt:lpstr>
      <vt:lpstr>Signal</vt:lpstr>
      <vt:lpstr>Driver</vt:lpstr>
      <vt:lpstr>Driver</vt:lpstr>
      <vt:lpstr>Testbench</vt:lpstr>
      <vt:lpstr>Application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Software Platforms Project Presentation</dc:title>
  <dc:creator>CARLOS IVAN TORRES QUERO</dc:creator>
  <cp:lastModifiedBy>CARLOS IVAN TORRES QUERO</cp:lastModifiedBy>
  <cp:revision>12</cp:revision>
  <dcterms:created xsi:type="dcterms:W3CDTF">2020-05-10T15:10:10Z</dcterms:created>
  <dcterms:modified xsi:type="dcterms:W3CDTF">2020-05-10T18:16:44Z</dcterms:modified>
</cp:coreProperties>
</file>