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4673" r:id="rId2"/>
  </p:sldMasterIdLst>
  <p:notesMasterIdLst>
    <p:notesMasterId r:id="rId14"/>
  </p:notesMasterIdLst>
  <p:sldIdLst>
    <p:sldId id="290" r:id="rId3"/>
    <p:sldId id="291" r:id="rId4"/>
    <p:sldId id="298" r:id="rId5"/>
    <p:sldId id="299" r:id="rId6"/>
    <p:sldId id="300" r:id="rId7"/>
    <p:sldId id="301" r:id="rId8"/>
    <p:sldId id="293" r:id="rId9"/>
    <p:sldId id="296" r:id="rId10"/>
    <p:sldId id="294" r:id="rId11"/>
    <p:sldId id="297" r:id="rId12"/>
    <p:sldId id="295" r:id="rId13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Impact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1C50D"/>
    <a:srgbClr val="D2A000"/>
    <a:srgbClr val="A88000"/>
    <a:srgbClr val="90897C"/>
    <a:srgbClr val="000099"/>
    <a:srgbClr val="000066"/>
    <a:srgbClr val="97CBFF"/>
    <a:srgbClr val="B3D9FF"/>
    <a:srgbClr val="990000"/>
    <a:srgbClr val="CBCFD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9542" autoAdjust="0"/>
    <p:restoredTop sz="95501" autoAdjust="0"/>
  </p:normalViewPr>
  <p:slideViewPr>
    <p:cSldViewPr snapToGrid="0">
      <p:cViewPr varScale="1">
        <p:scale>
          <a:sx n="71" d="100"/>
          <a:sy n="71" d="100"/>
        </p:scale>
        <p:origin x="-9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"/>
    </p:cViewPr>
  </p:sorterViewPr>
  <p:notesViewPr>
    <p:cSldViewPr snapToGrid="0">
      <p:cViewPr varScale="1">
        <p:scale>
          <a:sx n="64" d="100"/>
          <a:sy n="64" d="100"/>
        </p:scale>
        <p:origin x="-3444" y="-11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1"/>
            <a:ext cx="2945659" cy="4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129"/>
            <a:ext cx="2945659" cy="4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9129"/>
            <a:ext cx="2945659" cy="4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55D563B-D296-4A85-9EE8-8990DC6445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073428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563B-D296-4A85-9EE8-8990DC6445BE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97204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 userDrawn="1"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 smtClean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 userDrawn="1"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7" r:id="rId1"/>
    <p:sldLayoutId id="2147484708" r:id="rId2"/>
    <p:sldLayoutId id="2147484709" r:id="rId3"/>
    <p:sldLayoutId id="2147484710" r:id="rId4"/>
    <p:sldLayoutId id="2147484711" r:id="rId5"/>
    <p:sldLayoutId id="2147484712" r:id="rId6"/>
    <p:sldLayoutId id="2147484713" r:id="rId7"/>
    <p:sldLayoutId id="2147484714" r:id="rId8"/>
    <p:sldLayoutId id="2147484715" r:id="rId9"/>
    <p:sldLayoutId id="2147484716" r:id="rId10"/>
    <p:sldLayoutId id="2147484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810349"/>
            <a:ext cx="914399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«Распознавание образов в моделировании волн-убийц»</a:t>
            </a:r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Аметов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И.И.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д. ф.-м. н., профессор Р.В. </a:t>
            </a:r>
            <a:r>
              <a:rPr lang="ru-RU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Шамин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65" y="704849"/>
            <a:ext cx="890270" cy="1009015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0226217"/>
              </p:ext>
            </p:extLst>
          </p:nvPr>
        </p:nvGraphicFramePr>
        <p:xfrm>
          <a:off x="0" y="1670653"/>
          <a:ext cx="9144000" cy="1089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высшего образования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10</a:t>
            </a:r>
            <a:endParaRPr lang="ru-RU" sz="1200" dirty="0">
              <a:latin typeface="+mn-lt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47165" y="1864873"/>
            <a:ext cx="78127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основе проведённых испытаний было выявлено, что простые нейронные сети имеют ограниченную функциональность и неудовлетворительно отражают происходящие процессы в океане.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11</a:t>
            </a:r>
            <a:endParaRPr lang="ru-RU" sz="1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662" y="1933257"/>
            <a:ext cx="66790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66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цель работы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2</a:t>
            </a:r>
            <a:endParaRPr lang="ru-RU" sz="1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9909" y="1086095"/>
            <a:ext cx="50866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Актуальность: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Исследование волн-убийц:  малоизученных и опасных океанических явлений.</a:t>
            </a:r>
          </a:p>
          <a:p>
            <a:pPr algn="just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Исследование применимости нейронных сетей для прогнозирования и обнаружения волн.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Волны-убийцы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3</a:t>
            </a:r>
            <a:endParaRPr lang="ru-RU" sz="1200" dirty="0">
              <a:latin typeface="+mn-lt"/>
            </a:endParaRPr>
          </a:p>
        </p:txBody>
      </p:sp>
      <p:pic>
        <p:nvPicPr>
          <p:cNvPr id="6" name="Рисунок 5" descr="draupn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07" y="978273"/>
            <a:ext cx="6016572" cy="4091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8154" y="5459506"/>
            <a:ext cx="665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dirty="0" smtClean="0">
                <a:latin typeface="Times New Roman" pitchFamily="18" charset="0"/>
                <a:cs typeface="Times New Roman" pitchFamily="18" charset="0"/>
              </a:rPr>
              <a:t>Нефтяная платформа «</a:t>
            </a:r>
            <a:r>
              <a:rPr lang="ru-RU" sz="3600" b="0" dirty="0" err="1" smtClean="0">
                <a:latin typeface="Times New Roman" pitchFamily="18" charset="0"/>
                <a:cs typeface="Times New Roman" pitchFamily="18" charset="0"/>
              </a:rPr>
              <a:t>Дропнер</a:t>
            </a:r>
            <a:r>
              <a:rPr lang="ru-RU" sz="3600" b="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6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Волны-убийцы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4</a:t>
            </a:r>
            <a:endParaRPr lang="ru-RU" sz="1200" dirty="0">
              <a:latin typeface="+mn-lt"/>
            </a:endParaRPr>
          </a:p>
        </p:txBody>
      </p:sp>
      <p:pic>
        <p:nvPicPr>
          <p:cNvPr id="8" name="Рисунок 7" descr="Draupner_close-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84" y="1166812"/>
            <a:ext cx="6984157" cy="3889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3719" y="5392271"/>
            <a:ext cx="777239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500" b="0" dirty="0" smtClean="0">
                <a:latin typeface="Times New Roman" pitchFamily="18" charset="0"/>
                <a:cs typeface="Times New Roman" pitchFamily="18" charset="0"/>
              </a:rPr>
              <a:t>Форма волны </a:t>
            </a:r>
            <a:r>
              <a:rPr lang="ru-RU" sz="2500" b="0" dirty="0" err="1" smtClean="0">
                <a:latin typeface="Times New Roman" pitchFamily="18" charset="0"/>
                <a:cs typeface="Times New Roman" pitchFamily="18" charset="0"/>
              </a:rPr>
              <a:t>Дропнера</a:t>
            </a:r>
            <a:r>
              <a:rPr lang="ru-RU" sz="2500" b="0" dirty="0" smtClean="0">
                <a:latin typeface="Times New Roman" pitchFamily="18" charset="0"/>
                <a:cs typeface="Times New Roman" pitchFamily="18" charset="0"/>
              </a:rPr>
              <a:t> 1 января 1995 года. Тейлор Пол</a:t>
            </a:r>
            <a:endParaRPr lang="ru-RU" sz="25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Случаи наблюдения волн-убийц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5</a:t>
            </a:r>
            <a:endParaRPr lang="ru-RU" sz="1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465729"/>
            <a:ext cx="85926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7 февраля 1933 года . ВМС США «</a:t>
            </a:r>
            <a:r>
              <a:rPr lang="ru-RU" sz="3200" b="0" dirty="0" err="1" smtClean="0">
                <a:latin typeface="Times New Roman" pitchFamily="18" charset="0"/>
                <a:cs typeface="Times New Roman" pitchFamily="18" charset="0"/>
              </a:rPr>
              <a:t>Рамапо</a:t>
            </a: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». Высота волны: 34 метра.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12 апреля 1966 года. Трансатлантический лайнер «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Michelangelo</a:t>
            </a: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Высота волны: 20 метров.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11 сентября 1995 года. Трансатлантический лайнер «</a:t>
            </a:r>
            <a:r>
              <a:rPr lang="ru-RU" sz="3200" b="0" dirty="0" err="1" smtClean="0">
                <a:latin typeface="Times New Roman" pitchFamily="18" charset="0"/>
                <a:cs typeface="Times New Roman" pitchFamily="18" charset="0"/>
              </a:rPr>
              <a:t>Куин</a:t>
            </a: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 Элизабет 2». Высота волны: 27 метров.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6</a:t>
            </a:r>
            <a:endParaRPr lang="ru-RU" sz="1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588" y="2161859"/>
            <a:ext cx="7826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Изучить возможность применения простых нейронных сетей к задачам прогнозирования высоты волн на основе предыдущих данных.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нейрон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7</a:t>
            </a:r>
            <a:endParaRPr lang="ru-RU" sz="1200" dirty="0">
              <a:latin typeface="+mn-lt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710297" y="961838"/>
            <a:ext cx="5857896" cy="2755900"/>
            <a:chOff x="1785938" y="1081088"/>
            <a:chExt cx="5857896" cy="2755900"/>
          </a:xfrm>
        </p:grpSpPr>
        <p:sp>
          <p:nvSpPr>
            <p:cNvPr id="7" name="Блок-схема: узел суммирования 6"/>
            <p:cNvSpPr/>
            <p:nvPr/>
          </p:nvSpPr>
          <p:spPr>
            <a:xfrm>
              <a:off x="2928926" y="1857364"/>
              <a:ext cx="285752" cy="28575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cxnSp>
          <p:nvCxnSpPr>
            <p:cNvPr id="8" name="Прямая со стрелкой 7"/>
            <p:cNvCxnSpPr>
              <a:endCxn id="7" idx="2"/>
            </p:cNvCxnSpPr>
            <p:nvPr/>
          </p:nvCxnSpPr>
          <p:spPr>
            <a:xfrm>
              <a:off x="2071670" y="2000240"/>
              <a:ext cx="8572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Object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19275" y="1857375"/>
              <a:ext cx="3238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Блок-схема: узел суммирования 9"/>
            <p:cNvSpPr/>
            <p:nvPr/>
          </p:nvSpPr>
          <p:spPr>
            <a:xfrm>
              <a:off x="3571868" y="2428868"/>
              <a:ext cx="285752" cy="28575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071670" y="2571744"/>
              <a:ext cx="150019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Object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2450" y="2428875"/>
              <a:ext cx="320675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Блок-схема: узел суммирования 12"/>
            <p:cNvSpPr/>
            <p:nvPr/>
          </p:nvSpPr>
          <p:spPr>
            <a:xfrm>
              <a:off x="4286248" y="2857496"/>
              <a:ext cx="285752" cy="28575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071670" y="3000372"/>
              <a:ext cx="221457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Object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85938" y="2857500"/>
              <a:ext cx="3746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Object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67025" y="1081088"/>
              <a:ext cx="374650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Прямая со стрелкой 16"/>
            <p:cNvCxnSpPr>
              <a:endCxn id="7" idx="0"/>
            </p:cNvCxnSpPr>
            <p:nvPr/>
          </p:nvCxnSpPr>
          <p:spPr>
            <a:xfrm rot="5400000">
              <a:off x="2821769" y="1607331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10" idx="0"/>
            </p:cNvCxnSpPr>
            <p:nvPr/>
          </p:nvCxnSpPr>
          <p:spPr>
            <a:xfrm rot="5400000">
              <a:off x="3179753" y="1893083"/>
              <a:ext cx="107077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Object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500438" y="1087438"/>
              <a:ext cx="37465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Object 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286250" y="1087438"/>
              <a:ext cx="401638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1" name="Прямая со стрелкой 20"/>
            <p:cNvCxnSpPr>
              <a:endCxn id="13" idx="0"/>
            </p:cNvCxnSpPr>
            <p:nvPr/>
          </p:nvCxnSpPr>
          <p:spPr>
            <a:xfrm rot="5400000">
              <a:off x="3715538" y="2143116"/>
              <a:ext cx="142796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3214678" y="2000240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6"/>
            </p:cNvCxnSpPr>
            <p:nvPr/>
          </p:nvCxnSpPr>
          <p:spPr>
            <a:xfrm>
              <a:off x="3857620" y="2571744"/>
              <a:ext cx="135732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5214942" y="1714488"/>
              <a:ext cx="785818" cy="1857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25" name="Object 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500688" y="2428875"/>
              <a:ext cx="212725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6" name="Прямая со стрелкой 25"/>
            <p:cNvCxnSpPr>
              <a:stCxn id="13" idx="6"/>
            </p:cNvCxnSpPr>
            <p:nvPr/>
          </p:nvCxnSpPr>
          <p:spPr>
            <a:xfrm>
              <a:off x="4572000" y="3000372"/>
              <a:ext cx="6429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оединительная линия уступом 26"/>
            <p:cNvCxnSpPr/>
            <p:nvPr/>
          </p:nvCxnSpPr>
          <p:spPr>
            <a:xfrm flipV="1">
              <a:off x="4357686" y="3286124"/>
              <a:ext cx="857256" cy="428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Object 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160838" y="3571875"/>
              <a:ext cx="268287" cy="265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Прямоугольник 28"/>
            <p:cNvSpPr/>
            <p:nvPr/>
          </p:nvSpPr>
          <p:spPr>
            <a:xfrm>
              <a:off x="6500826" y="2214554"/>
              <a:ext cx="642942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30" name="Object 10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715125" y="2500313"/>
              <a:ext cx="231775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1" name="Прямая со стрелкой 30"/>
            <p:cNvCxnSpPr>
              <a:stCxn id="24" idx="3"/>
            </p:cNvCxnSpPr>
            <p:nvPr/>
          </p:nvCxnSpPr>
          <p:spPr>
            <a:xfrm>
              <a:off x="6000760" y="2643182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Object 1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143625" y="2357438"/>
              <a:ext cx="17462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3" name="Прямая со стрелкой 32"/>
            <p:cNvCxnSpPr/>
            <p:nvPr/>
          </p:nvCxnSpPr>
          <p:spPr>
            <a:xfrm>
              <a:off x="7143768" y="2643182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Object 1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7267575" y="2338388"/>
              <a:ext cx="212725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62025" y="3873500"/>
          <a:ext cx="3346450" cy="1423988"/>
        </p:xfrm>
        <a:graphic>
          <a:graphicData uri="http://schemas.openxmlformats.org/presentationml/2006/ole">
            <p:oleObj spid="_x0000_s1029" name="Формула" r:id="rId15" imgW="1054080" imgH="444240" progId="Equation.3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202577" y="5486027"/>
          <a:ext cx="2219325" cy="739775"/>
        </p:xfrm>
        <a:graphic>
          <a:graphicData uri="http://schemas.openxmlformats.org/presentationml/2006/ole">
            <p:oleObj spid="_x0000_s1031" name="Формула" r:id="rId16" imgW="685800" imgH="228600" progId="Equation.3">
              <p:embed/>
            </p:oleObj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5764494" y="4504392"/>
          <a:ext cx="2236506" cy="1479550"/>
        </p:xfrm>
        <a:graphic>
          <a:graphicData uri="http://schemas.openxmlformats.org/presentationml/2006/ole">
            <p:oleObj spid="_x0000_s1032" name="Формула" r:id="rId17" imgW="7999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buClrTx/>
              <a:buFontTx/>
              <a:buNone/>
            </a:pPr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тестового набора</a:t>
            </a:r>
            <a:endParaRPr lang="ru-RU" altLang="ru-RU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8</a:t>
            </a:r>
            <a:endParaRPr lang="ru-RU" sz="1200" dirty="0">
              <a:latin typeface="+mn-lt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6172199" y="1343210"/>
          <a:ext cx="2241178" cy="45749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0589"/>
                <a:gridCol w="1120589"/>
              </a:tblGrid>
              <a:tr h="458695"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Высота</a:t>
                      </a:r>
                    </a:p>
                  </a:txBody>
                  <a:tcPr/>
                </a:tc>
              </a:tr>
              <a:tr h="458695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0.65</a:t>
                      </a:r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0.74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0.72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0.18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0.54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0.44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0.87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0.86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0.49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0.91</a:t>
                      </a:r>
                      <a:endParaRPr lang="ru-RU" dirty="0"/>
                    </a:p>
                  </a:txBody>
                  <a:tcPr/>
                </a:tc>
              </a:tr>
              <a:tr h="353136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2.37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 descr="my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8" y="1062317"/>
            <a:ext cx="5109883" cy="5109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altLang="ru-RU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7255" y="6328065"/>
            <a:ext cx="75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latin typeface="+mn-lt"/>
              </a:rPr>
              <a:t>9</a:t>
            </a:r>
            <a:endParaRPr lang="ru-RU" sz="1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283" y="1462612"/>
            <a:ext cx="8471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0" dirty="0" smtClean="0">
                <a:latin typeface="Times New Roman" pitchFamily="18" charset="0"/>
                <a:cs typeface="Times New Roman" pitchFamily="18" charset="0"/>
              </a:rPr>
              <a:t>Средняя абсолютная ошибка составляет меньше чем </a:t>
            </a:r>
            <a:r>
              <a:rPr lang="en-US" sz="3600" b="0" dirty="0" smtClean="0">
                <a:latin typeface="Times New Roman" pitchFamily="18" charset="0"/>
                <a:cs typeface="Times New Roman" pitchFamily="18" charset="0"/>
              </a:rPr>
              <a:t>1/100.</a:t>
            </a:r>
          </a:p>
          <a:p>
            <a:pPr algn="just"/>
            <a:r>
              <a:rPr lang="ru-RU" sz="3600" b="0" dirty="0" smtClean="0">
                <a:latin typeface="Times New Roman" pitchFamily="18" charset="0"/>
                <a:cs typeface="Times New Roman" pitchFamily="18" charset="0"/>
              </a:rPr>
              <a:t>Для однослойной нейронной сети с количеством нейронов больше 2 и меньше 18.</a:t>
            </a:r>
          </a:p>
          <a:p>
            <a:pPr algn="just"/>
            <a:r>
              <a:rPr lang="ru-RU" sz="3600" b="0" dirty="0" smtClean="0">
                <a:latin typeface="Times New Roman" pitchFamily="18" charset="0"/>
                <a:cs typeface="Times New Roman" pitchFamily="18" charset="0"/>
              </a:rPr>
              <a:t>Для двухслойной нейронной сети с количеством нейронов меньше чем 20.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6562</TotalTime>
  <Words>251</Words>
  <Application>Microsoft Office PowerPoint</Application>
  <PresentationFormat>Экран (4:3)</PresentationFormat>
  <Paragraphs>75</Paragraphs>
  <Slides>11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1_Default Design</vt:lpstr>
      <vt:lpstr>2_Default Design</vt:lpstr>
      <vt:lpstr>Формула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Manager>Станислав А. Кудж</Manager>
  <Company>РСА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Предложения к Концепции</dc:title>
  <dc:creator>Станислав А. Кудж</dc:creator>
  <cp:lastModifiedBy>ttt</cp:lastModifiedBy>
  <cp:revision>593</cp:revision>
  <cp:lastPrinted>2017-04-28T08:27:55Z</cp:lastPrinted>
  <dcterms:created xsi:type="dcterms:W3CDTF">2004-03-24T15:36:34Z</dcterms:created>
  <dcterms:modified xsi:type="dcterms:W3CDTF">2019-06-19T19:46:05Z</dcterms:modified>
</cp:coreProperties>
</file>